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PT Sans Narrow" panose="020B0604020202020204" charset="0"/>
      <p:regular r:id="rId12"/>
      <p:bold r:id="rId13"/>
    </p:embeddedFont>
    <p:embeddedFont>
      <p:font typeface="Open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B0697C-E120-4761-A28A-292E04E53B72}">
  <a:tblStyle styleId="{5AB0697C-E120-4761-A28A-292E04E53B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20" y="6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55d32e2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f55d32e25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NLI: Classifying into entailment, contradiction, neutral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 90% accuracy by Elmo and BERT on SNLI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55d32e2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f55d32e25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NLI: Classifying into entailment, contradiction, neutral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90% accuracy by Elmo and BERT on SNLI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3340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55d32e2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55d32e2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Glove embeddings did we use?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dimensions to bioword vec = possibly higher perf (300 from 200 dimensions)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MT-DNN do better than FeedForward on Glove but not as much as LSTM?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f55d32e25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f55d32e25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f55d32e25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f55d32e25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handle negations better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f55d32e25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f55d32e25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annotation issues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f55d32e2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f55d32e2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55d32e25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f55d32e25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44325" y="1299689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ctr" rtl="0">
              <a:spcBef>
                <a:spcPts val="300"/>
              </a:spcBef>
              <a:spcAft>
                <a:spcPts val="1200"/>
              </a:spcAft>
              <a:buNone/>
            </a:pPr>
            <a:r>
              <a:rPr lang="en" sz="2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Fine-tuning BERT for Medical Natural Language Inference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683025" y="2257350"/>
            <a:ext cx="585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W266 Final Project Presentation, Summer 2019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Ted Pham (Tues 6:30 PM)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Subha Vadakkumkoor (Thurs 6:30 PM)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214288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183513" y="84758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Medical Natural Language Inference:</a:t>
            </a:r>
          </a:p>
          <a:p>
            <a:pPr marL="114300" indent="0">
              <a:buNone/>
            </a:pPr>
            <a:r>
              <a:rPr lang="en-US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11,232 training pairs, 1,395 development pairs and 1,422 test pairs</a:t>
            </a:r>
          </a:p>
          <a:p>
            <a:pPr marL="114300" indent="0">
              <a:buNone/>
            </a:pPr>
            <a:endParaRPr lang="en-US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buNone/>
            </a:pPr>
            <a:endParaRPr lang="en-US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buNone/>
            </a:pPr>
            <a:endParaRPr lang="en-US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buNone/>
            </a:pPr>
            <a:endParaRPr lang="en-US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buNone/>
            </a:pPr>
            <a:endParaRPr lang="en-US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buNone/>
            </a:pPr>
            <a:endParaRPr lang="en-US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buNone/>
            </a:pPr>
            <a:endParaRPr lang="en-US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buNone/>
            </a:pPr>
            <a:endParaRPr lang="en-US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Baseline with LSTM; 2. Finetuning BERT; 3. MT-DNN</a:t>
            </a:r>
          </a:p>
          <a:p>
            <a:pPr marL="114300" indent="0">
              <a:buNone/>
            </a:pPr>
            <a:r>
              <a:rPr lang="en-US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Goal is to improve from original paper accuracy of 73.5%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" name="Google Shape;80;p15">
            <a:extLst>
              <a:ext uri="{FF2B5EF4-FFF2-40B4-BE49-F238E27FC236}">
                <a16:creationId xmlns:a16="http://schemas.microsoft.com/office/drawing/2014/main" id="{CD0C76F6-7BC7-4ABF-937B-8E1BB861CD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0186984"/>
              </p:ext>
            </p:extLst>
          </p:nvPr>
        </p:nvGraphicFramePr>
        <p:xfrm>
          <a:off x="661943" y="1737523"/>
          <a:ext cx="7239000" cy="2270760"/>
        </p:xfrm>
        <a:graphic>
          <a:graphicData uri="http://schemas.openxmlformats.org/drawingml/2006/table">
            <a:tbl>
              <a:tblPr>
                <a:noFill/>
                <a:tableStyleId>{5AB0697C-E120-4761-A28A-292E04E53B72}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Label</a:t>
                      </a:r>
                      <a:endParaRPr sz="1100" b="1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Premise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Hypothesis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Entailment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Labs were notable for Cr 1.7 (baseline 0.5 per old records) and lactate 2.4.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Patient has elevated Cr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Contradiction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Labs were notable for Cr 1.7 (baseline 0.5 per old records) and lactate 2.4.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Patient has normal Cr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Neutral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Labs were notable for Cr 1.7 (baseline 0.5 per old records) and lactate 2.4.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Patient has elevated BUN</a:t>
                      </a:r>
                      <a:endParaRPr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432B976A-F0EF-4570-9415-29218271E4C3}"/>
              </a:ext>
            </a:extLst>
          </p:cNvPr>
          <p:cNvSpPr/>
          <p:nvPr/>
        </p:nvSpPr>
        <p:spPr>
          <a:xfrm>
            <a:off x="5631494" y="1356136"/>
            <a:ext cx="3200806" cy="243122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047A23-06B4-4CD1-B112-E5E0EB4B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32" y="26097"/>
            <a:ext cx="8520600" cy="707400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F6EFAC-493E-4282-A2F4-4241EACE0E57}"/>
              </a:ext>
            </a:extLst>
          </p:cNvPr>
          <p:cNvGrpSpPr/>
          <p:nvPr/>
        </p:nvGrpSpPr>
        <p:grpSpPr>
          <a:xfrm>
            <a:off x="7525252" y="2120940"/>
            <a:ext cx="1108038" cy="965581"/>
            <a:chOff x="4335331" y="2213471"/>
            <a:chExt cx="1108038" cy="9655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F53D9C-AFD4-454F-9A4D-D2DBC33D26B0}"/>
                </a:ext>
              </a:extLst>
            </p:cNvPr>
            <p:cNvSpPr/>
            <p:nvPr/>
          </p:nvSpPr>
          <p:spPr>
            <a:xfrm>
              <a:off x="4335331" y="2213471"/>
              <a:ext cx="1108038" cy="257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MedNLI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FAF89D-3284-4CA0-8ADD-722C08032345}"/>
                </a:ext>
              </a:extLst>
            </p:cNvPr>
            <p:cNvSpPr/>
            <p:nvPr/>
          </p:nvSpPr>
          <p:spPr>
            <a:xfrm>
              <a:off x="4335331" y="2471652"/>
              <a:ext cx="1108038" cy="707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14,049 sentence pairs.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C4D3C2-786E-4F9F-B29A-28A47F4A5EA8}"/>
              </a:ext>
            </a:extLst>
          </p:cNvPr>
          <p:cNvGrpSpPr/>
          <p:nvPr/>
        </p:nvGrpSpPr>
        <p:grpSpPr>
          <a:xfrm>
            <a:off x="6024354" y="2127686"/>
            <a:ext cx="1108038" cy="965581"/>
            <a:chOff x="4335331" y="2213471"/>
            <a:chExt cx="1108038" cy="96558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102A43-E7FC-4F5D-B120-57E8554C7165}"/>
                </a:ext>
              </a:extLst>
            </p:cNvPr>
            <p:cNvSpPr/>
            <p:nvPr/>
          </p:nvSpPr>
          <p:spPr>
            <a:xfrm>
              <a:off x="4335331" y="2213471"/>
              <a:ext cx="1108038" cy="257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MIMIC-III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7ACD3B-FB14-4465-80C4-3DB53AFD8FE8}"/>
                </a:ext>
              </a:extLst>
            </p:cNvPr>
            <p:cNvSpPr/>
            <p:nvPr/>
          </p:nvSpPr>
          <p:spPr>
            <a:xfrm>
              <a:off x="4335331" y="2471652"/>
              <a:ext cx="1108038" cy="707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&gt;50,000 data. 500M words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02F819-5A47-4255-9F8D-B4014A523A49}"/>
              </a:ext>
            </a:extLst>
          </p:cNvPr>
          <p:cNvGrpSpPr/>
          <p:nvPr/>
        </p:nvGrpSpPr>
        <p:grpSpPr>
          <a:xfrm>
            <a:off x="1598918" y="1356136"/>
            <a:ext cx="4010472" cy="2442573"/>
            <a:chOff x="2125248" y="1320017"/>
            <a:chExt cx="4010472" cy="244257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709B7E0-8B1E-4155-9CC9-C16AE9292977}"/>
                </a:ext>
              </a:extLst>
            </p:cNvPr>
            <p:cNvSpPr/>
            <p:nvPr/>
          </p:nvSpPr>
          <p:spPr>
            <a:xfrm>
              <a:off x="2183802" y="1320017"/>
              <a:ext cx="3951918" cy="24312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039178-C57F-41C0-BB8F-B13294C88646}"/>
                </a:ext>
              </a:extLst>
            </p:cNvPr>
            <p:cNvGrpSpPr/>
            <p:nvPr/>
          </p:nvGrpSpPr>
          <p:grpSpPr>
            <a:xfrm>
              <a:off x="3676360" y="2078613"/>
              <a:ext cx="1108038" cy="965581"/>
              <a:chOff x="4335331" y="2213471"/>
              <a:chExt cx="1108038" cy="96558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9901F70-6A4D-4B9E-80FB-CA7781A1DCCC}"/>
                  </a:ext>
                </a:extLst>
              </p:cNvPr>
              <p:cNvSpPr/>
              <p:nvPr/>
            </p:nvSpPr>
            <p:spPr>
              <a:xfrm>
                <a:off x="4335331" y="2213471"/>
                <a:ext cx="1108038" cy="25799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FullText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25BA72E-B101-49B6-84CA-8C592899DD18}"/>
                  </a:ext>
                </a:extLst>
              </p:cNvPr>
              <p:cNvSpPr/>
              <p:nvPr/>
            </p:nvSpPr>
            <p:spPr>
              <a:xfrm>
                <a:off x="4335331" y="2471652"/>
                <a:ext cx="1108038" cy="7074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270 K FullText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13.5 B Words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763328B-2327-40B2-95BF-BCD8DD81A689}"/>
                </a:ext>
              </a:extLst>
            </p:cNvPr>
            <p:cNvGrpSpPr/>
            <p:nvPr/>
          </p:nvGrpSpPr>
          <p:grpSpPr>
            <a:xfrm>
              <a:off x="2423441" y="2078613"/>
              <a:ext cx="1108038" cy="965581"/>
              <a:chOff x="4335331" y="2213471"/>
              <a:chExt cx="1108038" cy="96558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459CB3C-CEF7-4517-95F9-592BAB19174D}"/>
                  </a:ext>
                </a:extLst>
              </p:cNvPr>
              <p:cNvSpPr/>
              <p:nvPr/>
            </p:nvSpPr>
            <p:spPr>
              <a:xfrm>
                <a:off x="4335331" y="2213471"/>
                <a:ext cx="1108038" cy="25799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Abstracts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E444902-BD3B-441F-8754-2E7B31342576}"/>
                  </a:ext>
                </a:extLst>
              </p:cNvPr>
              <p:cNvSpPr/>
              <p:nvPr/>
            </p:nvSpPr>
            <p:spPr>
              <a:xfrm>
                <a:off x="4335331" y="2471652"/>
                <a:ext cx="1108038" cy="7074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200K Abstracts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4B Words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BF0ABA2-456C-4AA5-8DF5-A7DECD6E61F7}"/>
                </a:ext>
              </a:extLst>
            </p:cNvPr>
            <p:cNvSpPr txBox="1"/>
            <p:nvPr/>
          </p:nvSpPr>
          <p:spPr>
            <a:xfrm>
              <a:off x="2125248" y="3454813"/>
              <a:ext cx="2887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PubMed Medical Literature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7FF729F-B766-4310-BA88-6CC92DFFF31F}"/>
                </a:ext>
              </a:extLst>
            </p:cNvPr>
            <p:cNvGrpSpPr/>
            <p:nvPr/>
          </p:nvGrpSpPr>
          <p:grpSpPr>
            <a:xfrm>
              <a:off x="4950105" y="2091567"/>
              <a:ext cx="1108038" cy="965581"/>
              <a:chOff x="4335331" y="2213471"/>
              <a:chExt cx="1108038" cy="965581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BD66E83-E1FE-4B15-B7A8-150ABBBF406D}"/>
                  </a:ext>
                </a:extLst>
              </p:cNvPr>
              <p:cNvSpPr/>
              <p:nvPr/>
            </p:nvSpPr>
            <p:spPr>
              <a:xfrm>
                <a:off x="4335331" y="2213471"/>
                <a:ext cx="1108038" cy="25799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Abstracts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35F6FFD-0275-4863-A914-7DD4483C437B}"/>
                  </a:ext>
                </a:extLst>
              </p:cNvPr>
              <p:cNvSpPr/>
              <p:nvPr/>
            </p:nvSpPr>
            <p:spPr>
              <a:xfrm>
                <a:off x="4335331" y="2471652"/>
                <a:ext cx="1108038" cy="7074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1 M Abstracts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4B Words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F2F2707-6386-425B-900C-5F8B329EB5F6}"/>
              </a:ext>
            </a:extLst>
          </p:cNvPr>
          <p:cNvGrpSpPr/>
          <p:nvPr/>
        </p:nvGrpSpPr>
        <p:grpSpPr>
          <a:xfrm>
            <a:off x="306150" y="2114732"/>
            <a:ext cx="1108038" cy="965581"/>
            <a:chOff x="4335331" y="2213471"/>
            <a:chExt cx="1108038" cy="965581"/>
          </a:xfrm>
          <a:noFill/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9C1B48-C418-4E57-B3A7-4DF6F6F616DB}"/>
                </a:ext>
              </a:extLst>
            </p:cNvPr>
            <p:cNvSpPr/>
            <p:nvPr/>
          </p:nvSpPr>
          <p:spPr>
            <a:xfrm>
              <a:off x="4335331" y="2213471"/>
              <a:ext cx="1108038" cy="25799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General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CE756BA-31A3-4A0F-BDD8-084D861FFB94}"/>
                </a:ext>
              </a:extLst>
            </p:cNvPr>
            <p:cNvSpPr/>
            <p:nvPr/>
          </p:nvSpPr>
          <p:spPr>
            <a:xfrm>
              <a:off x="4335331" y="2471652"/>
              <a:ext cx="1108038" cy="7074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WikiEn</a:t>
              </a:r>
            </a:p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Book_corpus</a:t>
              </a:r>
            </a:p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GloVe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761BF4-5A1D-4017-884F-D012A9FC1717}"/>
              </a:ext>
            </a:extLst>
          </p:cNvPr>
          <p:cNvCxnSpPr>
            <a:cxnSpLocks/>
          </p:cNvCxnSpPr>
          <p:nvPr/>
        </p:nvCxnSpPr>
        <p:spPr>
          <a:xfrm>
            <a:off x="107576" y="1356136"/>
            <a:ext cx="887505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96C078-0693-496F-ADD0-22A7250C7A6D}"/>
              </a:ext>
            </a:extLst>
          </p:cNvPr>
          <p:cNvCxnSpPr>
            <a:cxnSpLocks/>
          </p:cNvCxnSpPr>
          <p:nvPr/>
        </p:nvCxnSpPr>
        <p:spPr>
          <a:xfrm>
            <a:off x="134470" y="3787364"/>
            <a:ext cx="887505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75DAB6E-129F-4BCC-9CFD-84366A1A2145}"/>
              </a:ext>
            </a:extLst>
          </p:cNvPr>
          <p:cNvCxnSpPr>
            <a:cxnSpLocks/>
          </p:cNvCxnSpPr>
          <p:nvPr/>
        </p:nvCxnSpPr>
        <p:spPr>
          <a:xfrm>
            <a:off x="7132392" y="2701465"/>
            <a:ext cx="39286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875F963-5F7B-4C1E-8EF8-768D7D00C2E6}"/>
              </a:ext>
            </a:extLst>
          </p:cNvPr>
          <p:cNvSpPr txBox="1"/>
          <p:nvPr/>
        </p:nvSpPr>
        <p:spPr>
          <a:xfrm>
            <a:off x="5558592" y="3473334"/>
            <a:ext cx="206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Clinical Domain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607DC07B-8338-48C2-B7FE-C2D68B9CF632}"/>
              </a:ext>
            </a:extLst>
          </p:cNvPr>
          <p:cNvSpPr/>
          <p:nvPr/>
        </p:nvSpPr>
        <p:spPr>
          <a:xfrm>
            <a:off x="306150" y="733497"/>
            <a:ext cx="951609" cy="419530"/>
          </a:xfrm>
          <a:prstGeom prst="flowChartAlternateProcess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BERT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4AC4588-2E6E-43C2-8654-9F360EEABF8C}"/>
              </a:ext>
            </a:extLst>
          </p:cNvPr>
          <p:cNvCxnSpPr>
            <a:stCxn id="23" idx="0"/>
          </p:cNvCxnSpPr>
          <p:nvPr/>
        </p:nvCxnSpPr>
        <p:spPr>
          <a:xfrm flipV="1">
            <a:off x="2451130" y="1731981"/>
            <a:ext cx="0" cy="3827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883F1FA-714D-4042-A55F-97DD1404B8E0}"/>
              </a:ext>
            </a:extLst>
          </p:cNvPr>
          <p:cNvCxnSpPr>
            <a:cxnSpLocks/>
          </p:cNvCxnSpPr>
          <p:nvPr/>
        </p:nvCxnSpPr>
        <p:spPr>
          <a:xfrm>
            <a:off x="2451130" y="1731981"/>
            <a:ext cx="12529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0201ED-D108-448E-AB59-A94E75EFAE8F}"/>
              </a:ext>
            </a:extLst>
          </p:cNvPr>
          <p:cNvCxnSpPr>
            <a:stCxn id="20" idx="0"/>
          </p:cNvCxnSpPr>
          <p:nvPr/>
        </p:nvCxnSpPr>
        <p:spPr>
          <a:xfrm flipV="1">
            <a:off x="3704049" y="1731981"/>
            <a:ext cx="0" cy="3827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AD4CBED-7B45-42FD-B4E7-0C6DA9EB35D8}"/>
              </a:ext>
            </a:extLst>
          </p:cNvPr>
          <p:cNvCxnSpPr/>
          <p:nvPr/>
        </p:nvCxnSpPr>
        <p:spPr>
          <a:xfrm flipV="1">
            <a:off x="3077589" y="1153027"/>
            <a:ext cx="0" cy="57895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Alternate Process 57">
            <a:extLst>
              <a:ext uri="{FF2B5EF4-FFF2-40B4-BE49-F238E27FC236}">
                <a16:creationId xmlns:a16="http://schemas.microsoft.com/office/drawing/2014/main" id="{8058EFFC-5883-40ED-850E-5D5058B5DCC1}"/>
              </a:ext>
            </a:extLst>
          </p:cNvPr>
          <p:cNvSpPr/>
          <p:nvPr/>
        </p:nvSpPr>
        <p:spPr>
          <a:xfrm>
            <a:off x="2517010" y="733403"/>
            <a:ext cx="1121157" cy="419530"/>
          </a:xfrm>
          <a:prstGeom prst="flowChartAlternateProcess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BioBERT 1.0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0540E5-7081-476D-A268-A28D9DA9CDFA}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077588" y="379797"/>
            <a:ext cx="1" cy="3536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Alternate Process 62">
            <a:extLst>
              <a:ext uri="{FF2B5EF4-FFF2-40B4-BE49-F238E27FC236}">
                <a16:creationId xmlns:a16="http://schemas.microsoft.com/office/drawing/2014/main" id="{899E5B04-201F-4A50-824B-1C6E525A125A}"/>
              </a:ext>
            </a:extLst>
          </p:cNvPr>
          <p:cNvSpPr/>
          <p:nvPr/>
        </p:nvSpPr>
        <p:spPr>
          <a:xfrm>
            <a:off x="5915525" y="679933"/>
            <a:ext cx="1216864" cy="483037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Clinical-Bio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BERT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DA1EDDF-0507-455F-A1FC-D839A1EDF81E}"/>
              </a:ext>
            </a:extLst>
          </p:cNvPr>
          <p:cNvCxnSpPr/>
          <p:nvPr/>
        </p:nvCxnSpPr>
        <p:spPr>
          <a:xfrm>
            <a:off x="3077588" y="379797"/>
            <a:ext cx="34415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5716D7-6A31-45F7-8200-990411D5230A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6523957" y="379986"/>
            <a:ext cx="0" cy="29994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2B32BFA-8C7B-43C7-841B-0F7972814276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6523957" y="1162970"/>
            <a:ext cx="5936" cy="95176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4B368107-F3E3-43EA-84E9-8ED7EF2D14EE}"/>
              </a:ext>
            </a:extLst>
          </p:cNvPr>
          <p:cNvSpPr/>
          <p:nvPr/>
        </p:nvSpPr>
        <p:spPr>
          <a:xfrm>
            <a:off x="4380370" y="736358"/>
            <a:ext cx="1121157" cy="41953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BioBERT 1.1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8DEC7E0-FF0C-4EA8-A514-9D794E842DDD}"/>
              </a:ext>
            </a:extLst>
          </p:cNvPr>
          <p:cNvCxnSpPr>
            <a:cxnSpLocks/>
          </p:cNvCxnSpPr>
          <p:nvPr/>
        </p:nvCxnSpPr>
        <p:spPr>
          <a:xfrm flipH="1" flipV="1">
            <a:off x="4935011" y="1144108"/>
            <a:ext cx="5936" cy="97062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2672939-A51C-41D4-B455-8E00C8FBBF69}"/>
              </a:ext>
            </a:extLst>
          </p:cNvPr>
          <p:cNvCxnSpPr>
            <a:stCxn id="43" idx="3"/>
            <a:endCxn id="58" idx="1"/>
          </p:cNvCxnSpPr>
          <p:nvPr/>
        </p:nvCxnSpPr>
        <p:spPr>
          <a:xfrm flipV="1">
            <a:off x="1257759" y="943168"/>
            <a:ext cx="1259251" cy="9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CEE3C64-5040-41F2-A97B-68E147BFEA3C}"/>
              </a:ext>
            </a:extLst>
          </p:cNvPr>
          <p:cNvCxnSpPr>
            <a:stCxn id="43" idx="2"/>
          </p:cNvCxnSpPr>
          <p:nvPr/>
        </p:nvCxnSpPr>
        <p:spPr>
          <a:xfrm flipH="1">
            <a:off x="781954" y="1153027"/>
            <a:ext cx="1" cy="127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DC73C37-00B3-4557-A66E-B84019611C46}"/>
              </a:ext>
            </a:extLst>
          </p:cNvPr>
          <p:cNvCxnSpPr/>
          <p:nvPr/>
        </p:nvCxnSpPr>
        <p:spPr>
          <a:xfrm>
            <a:off x="781954" y="1280160"/>
            <a:ext cx="37631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752CA3E-A418-4720-811F-CAD9A90668A4}"/>
              </a:ext>
            </a:extLst>
          </p:cNvPr>
          <p:cNvCxnSpPr/>
          <p:nvPr/>
        </p:nvCxnSpPr>
        <p:spPr>
          <a:xfrm flipV="1">
            <a:off x="4545105" y="1144108"/>
            <a:ext cx="0" cy="13605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Alternate Process 80">
            <a:extLst>
              <a:ext uri="{FF2B5EF4-FFF2-40B4-BE49-F238E27FC236}">
                <a16:creationId xmlns:a16="http://schemas.microsoft.com/office/drawing/2014/main" id="{2BC47A52-DA5B-4A69-ACBF-6132A0573212}"/>
              </a:ext>
            </a:extLst>
          </p:cNvPr>
          <p:cNvSpPr/>
          <p:nvPr/>
        </p:nvSpPr>
        <p:spPr>
          <a:xfrm>
            <a:off x="384364" y="3922228"/>
            <a:ext cx="951609" cy="41953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LSTM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39C623D-1EBA-436B-BE38-884E4CAF4AFF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860169" y="3080313"/>
            <a:ext cx="0" cy="83160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Alternate Process 83">
            <a:extLst>
              <a:ext uri="{FF2B5EF4-FFF2-40B4-BE49-F238E27FC236}">
                <a16:creationId xmlns:a16="http://schemas.microsoft.com/office/drawing/2014/main" id="{07CDF5B6-0878-442B-AAE8-00851678638E}"/>
              </a:ext>
            </a:extLst>
          </p:cNvPr>
          <p:cNvSpPr/>
          <p:nvPr/>
        </p:nvSpPr>
        <p:spPr>
          <a:xfrm>
            <a:off x="4797912" y="4481461"/>
            <a:ext cx="1117613" cy="41953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LSTM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FA0B7C5-E909-48D0-B0AA-967D6D656264}"/>
              </a:ext>
            </a:extLst>
          </p:cNvPr>
          <p:cNvCxnSpPr>
            <a:cxnSpLocks/>
          </p:cNvCxnSpPr>
          <p:nvPr/>
        </p:nvCxnSpPr>
        <p:spPr>
          <a:xfrm>
            <a:off x="4947119" y="3110840"/>
            <a:ext cx="0" cy="79068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2C35F97-6B97-440F-8B9A-FCC456DBB55D}"/>
              </a:ext>
            </a:extLst>
          </p:cNvPr>
          <p:cNvCxnSpPr>
            <a:cxnSpLocks/>
          </p:cNvCxnSpPr>
          <p:nvPr/>
        </p:nvCxnSpPr>
        <p:spPr>
          <a:xfrm>
            <a:off x="6982108" y="3093267"/>
            <a:ext cx="0" cy="81865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Alternate Process 86">
            <a:extLst>
              <a:ext uri="{FF2B5EF4-FFF2-40B4-BE49-F238E27FC236}">
                <a16:creationId xmlns:a16="http://schemas.microsoft.com/office/drawing/2014/main" id="{ABBC5077-B016-4C8A-8C76-230EAEA5E927}"/>
              </a:ext>
            </a:extLst>
          </p:cNvPr>
          <p:cNvSpPr/>
          <p:nvPr/>
        </p:nvSpPr>
        <p:spPr>
          <a:xfrm>
            <a:off x="4797912" y="3914034"/>
            <a:ext cx="2334478" cy="419530"/>
          </a:xfrm>
          <a:prstGeom prst="flowChartAlternateProcess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BioWordVec Embedding</a:t>
            </a:r>
          </a:p>
        </p:txBody>
      </p:sp>
      <p:sp>
        <p:nvSpPr>
          <p:cNvPr id="95" name="Flowchart: Alternate Process 94">
            <a:extLst>
              <a:ext uri="{FF2B5EF4-FFF2-40B4-BE49-F238E27FC236}">
                <a16:creationId xmlns:a16="http://schemas.microsoft.com/office/drawing/2014/main" id="{DDE2BDB5-2935-4924-BD82-1CDA237B22E3}"/>
              </a:ext>
            </a:extLst>
          </p:cNvPr>
          <p:cNvSpPr/>
          <p:nvPr/>
        </p:nvSpPr>
        <p:spPr>
          <a:xfrm>
            <a:off x="384364" y="4463889"/>
            <a:ext cx="951609" cy="41953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MT-DNN</a:t>
            </a:r>
          </a:p>
        </p:txBody>
      </p:sp>
      <p:sp>
        <p:nvSpPr>
          <p:cNvPr id="98" name="Flowchart: Alternate Process 97">
            <a:extLst>
              <a:ext uri="{FF2B5EF4-FFF2-40B4-BE49-F238E27FC236}">
                <a16:creationId xmlns:a16="http://schemas.microsoft.com/office/drawing/2014/main" id="{93B4A221-BE8C-4BD5-A922-343AA2C4283D}"/>
              </a:ext>
            </a:extLst>
          </p:cNvPr>
          <p:cNvSpPr/>
          <p:nvPr/>
        </p:nvSpPr>
        <p:spPr>
          <a:xfrm>
            <a:off x="6024354" y="4481461"/>
            <a:ext cx="1117613" cy="41953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MT-DNN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4244219-9428-40E3-A8F1-D67532C4194B}"/>
              </a:ext>
            </a:extLst>
          </p:cNvPr>
          <p:cNvCxnSpPr>
            <a:endCxn id="84" idx="0"/>
          </p:cNvCxnSpPr>
          <p:nvPr/>
        </p:nvCxnSpPr>
        <p:spPr>
          <a:xfrm>
            <a:off x="5356718" y="4333564"/>
            <a:ext cx="1" cy="14789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FE40F63-D8C4-4E31-AF4B-9065AF5F8335}"/>
              </a:ext>
            </a:extLst>
          </p:cNvPr>
          <p:cNvCxnSpPr/>
          <p:nvPr/>
        </p:nvCxnSpPr>
        <p:spPr>
          <a:xfrm>
            <a:off x="6563368" y="4335355"/>
            <a:ext cx="1" cy="14789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Alternate Process 101">
            <a:extLst>
              <a:ext uri="{FF2B5EF4-FFF2-40B4-BE49-F238E27FC236}">
                <a16:creationId xmlns:a16="http://schemas.microsoft.com/office/drawing/2014/main" id="{2928CD87-9B36-4324-8AE0-F5636AC4E002}"/>
              </a:ext>
            </a:extLst>
          </p:cNvPr>
          <p:cNvSpPr/>
          <p:nvPr/>
        </p:nvSpPr>
        <p:spPr>
          <a:xfrm>
            <a:off x="7422946" y="4735219"/>
            <a:ext cx="402230" cy="26741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F459B9B-799F-477F-9390-67729AAAEE6A}"/>
              </a:ext>
            </a:extLst>
          </p:cNvPr>
          <p:cNvSpPr txBox="1"/>
          <p:nvPr/>
        </p:nvSpPr>
        <p:spPr>
          <a:xfrm>
            <a:off x="7825176" y="4696852"/>
            <a:ext cx="128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166142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graphicFrame>
        <p:nvGraphicFramePr>
          <p:cNvPr id="86" name="Google Shape;86;p16"/>
          <p:cNvGraphicFramePr/>
          <p:nvPr>
            <p:extLst>
              <p:ext uri="{D42A27DB-BD31-4B8C-83A1-F6EECF244321}">
                <p14:modId xmlns:p14="http://schemas.microsoft.com/office/powerpoint/2010/main" val="2087554460"/>
              </p:ext>
            </p:extLst>
          </p:nvPr>
        </p:nvGraphicFramePr>
        <p:xfrm>
          <a:off x="491459" y="784312"/>
          <a:ext cx="8161082" cy="3020075"/>
        </p:xfrm>
        <a:graphic>
          <a:graphicData uri="http://schemas.openxmlformats.org/drawingml/2006/table">
            <a:tbl>
              <a:tblPr>
                <a:tableStyleId>{5AB0697C-E120-4761-A28A-292E04E53B72}</a:tableStyleId>
              </a:tblPr>
              <a:tblGrid>
                <a:gridCol w="811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9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78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Model</a:t>
                      </a:r>
                      <a:endParaRPr sz="1100" b="1" dirty="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Model Base</a:t>
                      </a:r>
                      <a:endParaRPr sz="1100" b="1" dirty="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Embeddings</a:t>
                      </a:r>
                      <a:endParaRPr sz="1100" b="1" dirty="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Dev score</a:t>
                      </a:r>
                      <a:endParaRPr sz="1100" b="1" dirty="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Test Score</a:t>
                      </a:r>
                      <a:endParaRPr sz="1100" b="1" dirty="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Implementation </a:t>
                      </a:r>
                      <a:r>
                        <a:rPr lang="en-US" sz="1100" b="1" dirty="0"/>
                        <a:t>Notes</a:t>
                      </a:r>
                      <a:endParaRPr sz="1100" b="1" dirty="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Comments</a:t>
                      </a:r>
                      <a:endParaRPr sz="1100" b="1" dirty="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FeedForward</a:t>
                      </a:r>
                      <a:endParaRPr sz="100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G</a:t>
                      </a:r>
                      <a:r>
                        <a:rPr lang="en-US" sz="1000" dirty="0"/>
                        <a:t>l</a:t>
                      </a:r>
                      <a:r>
                        <a:rPr lang="en" sz="1000" dirty="0"/>
                        <a:t>o</a:t>
                      </a:r>
                      <a:r>
                        <a:rPr lang="en-US" sz="1000" dirty="0"/>
                        <a:t>V</a:t>
                      </a:r>
                      <a:r>
                        <a:rPr lang="en" sz="1000" dirty="0"/>
                        <a:t>e</a:t>
                      </a:r>
                      <a:endParaRPr sz="1000" dirty="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60.5%</a:t>
                      </a:r>
                      <a:endParaRPr sz="100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59.8%</a:t>
                      </a:r>
                      <a:endParaRPr sz="100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Baseline paper</a:t>
                      </a:r>
                      <a:endParaRPr sz="100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LSTM</a:t>
                      </a:r>
                      <a:endParaRPr sz="1000" dirty="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GloVe</a:t>
                      </a:r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74.6%</a:t>
                      </a:r>
                      <a:endParaRPr sz="100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73.3%</a:t>
                      </a:r>
                      <a:endParaRPr sz="100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Baseline paper</a:t>
                      </a:r>
                      <a:endParaRPr sz="100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1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LSTM</a:t>
                      </a:r>
                      <a:endParaRPr sz="100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MIMIC-III</a:t>
                      </a:r>
                      <a:endParaRPr sz="1000" dirty="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77.4%</a:t>
                      </a:r>
                      <a:endParaRPr sz="100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75.9%</a:t>
                      </a:r>
                      <a:endParaRPr sz="100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Baseline paper</a:t>
                      </a:r>
                      <a:endParaRPr sz="100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LSTM</a:t>
                      </a:r>
                      <a:endParaRPr sz="100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BioWordVec</a:t>
                      </a:r>
                      <a:endParaRPr sz="1000" dirty="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77.8%</a:t>
                      </a:r>
                      <a:endParaRPr sz="100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76.6%</a:t>
                      </a:r>
                      <a:endParaRPr sz="100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Binary-pickle embedding</a:t>
                      </a:r>
                      <a:endParaRPr sz="1000" dirty="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Smaller but fewer unknowns, more relevant</a:t>
                      </a:r>
                      <a:endParaRPr sz="1000" dirty="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5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BioBERT</a:t>
                      </a:r>
                      <a:endParaRPr sz="1000" dirty="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BioBERTv1.1 (BERT+Pubmed)</a:t>
                      </a:r>
                      <a:endParaRPr sz="1000" dirty="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82.7%</a:t>
                      </a:r>
                      <a:endParaRPr sz="1000" dirty="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82.4%</a:t>
                      </a:r>
                      <a:endParaRPr sz="1000" b="1" dirty="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GlounNLP Model Zoo</a:t>
                      </a:r>
                      <a:endParaRPr sz="1000" dirty="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More relevant finetune, need to save model</a:t>
                      </a:r>
                      <a:endParaRPr sz="1000" dirty="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Clinical-BioBERT</a:t>
                      </a:r>
                      <a:endParaRPr sz="100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(BioBERT v.1.0 + MIMIC-III)</a:t>
                      </a:r>
                      <a:endParaRPr sz="1000" dirty="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84.1%</a:t>
                      </a:r>
                      <a:endParaRPr sz="100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81.3%</a:t>
                      </a:r>
                      <a:endParaRPr sz="1000" dirty="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Tuning </a:t>
                      </a:r>
                      <a:r>
                        <a:rPr lang="en" sz="1000" dirty="0"/>
                        <a:t>parameters</a:t>
                      </a:r>
                      <a:endParaRPr sz="1000" dirty="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More hypertuning possible</a:t>
                      </a:r>
                      <a:endParaRPr sz="1000" dirty="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MT-DNN</a:t>
                      </a:r>
                      <a:endParaRPr sz="100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GloVe</a:t>
                      </a:r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69.3%</a:t>
                      </a:r>
                      <a:endParaRPr sz="100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Partial replication of paper</a:t>
                      </a:r>
                      <a:endParaRPr sz="1000" dirty="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Fine tuning needed</a:t>
                      </a:r>
                      <a:endParaRPr sz="1000" dirty="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1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MT-DNN</a:t>
                      </a:r>
                      <a:endParaRPr sz="1000" dirty="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BioWordVec</a:t>
                      </a:r>
                      <a:endParaRPr sz="100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69.4%</a:t>
                      </a:r>
                      <a:endParaRPr sz="100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Different embedding</a:t>
                      </a:r>
                      <a:endParaRPr sz="100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Fine tuning needed</a:t>
                      </a:r>
                      <a:endParaRPr sz="1000" dirty="0"/>
                    </a:p>
                  </a:txBody>
                  <a:tcPr marL="63500" marR="63500" marT="63500" marB="635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149C30-8F3D-4750-ACE6-4D60E275AEC9}"/>
              </a:ext>
            </a:extLst>
          </p:cNvPr>
          <p:cNvSpPr txBox="1"/>
          <p:nvPr/>
        </p:nvSpPr>
        <p:spPr>
          <a:xfrm>
            <a:off x="564022" y="3990886"/>
            <a:ext cx="7939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Findings: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MIMIC-III is not necessary. Medical domain corpus can cover clinical domain.</a:t>
            </a:r>
          </a:p>
          <a:p>
            <a:pPr marL="342900" indent="-342900">
              <a:buAutoNum type="arabicPeriod"/>
            </a:pPr>
            <a:r>
              <a:rPr lang="en-US" b="1" dirty="0"/>
              <a:t>PubMed abstracts are enough. Adding PubMed full texts does not improve accuracy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Analysis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506225" y="1204275"/>
            <a:ext cx="73227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Highest accuracy of prediction was for contradiction and highest misclassification seem to be between neutral and entailment.</a:t>
            </a:r>
            <a:endParaRPr/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651775" y="2207125"/>
          <a:ext cx="5791200" cy="1905000"/>
        </p:xfrm>
        <a:graphic>
          <a:graphicData uri="http://schemas.openxmlformats.org/drawingml/2006/table">
            <a:tbl>
              <a:tblPr>
                <a:noFill/>
                <a:tableStyleId>{5AB0697C-E120-4761-A28A-292E04E53B72}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Predicted Class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True Class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Entailment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Contradiction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Neutral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Entailment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79.96%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5.70%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14.35%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Contradiction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7.17%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88.61%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4.22%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Neutral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15.40%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5.91%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78.69%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Analysis (contd)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506225" y="1204275"/>
            <a:ext cx="73227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Negations need to be handled better</a:t>
            </a:r>
            <a:endParaRPr/>
          </a:p>
        </p:txBody>
      </p:sp>
      <p:graphicFrame>
        <p:nvGraphicFramePr>
          <p:cNvPr id="100" name="Google Shape;100;p18"/>
          <p:cNvGraphicFramePr/>
          <p:nvPr/>
        </p:nvGraphicFramePr>
        <p:xfrm>
          <a:off x="651775" y="2207125"/>
          <a:ext cx="5791200" cy="1808480"/>
        </p:xfrm>
        <a:graphic>
          <a:graphicData uri="http://schemas.openxmlformats.org/drawingml/2006/table">
            <a:tbl>
              <a:tblPr>
                <a:noFill/>
                <a:tableStyleId>{5AB0697C-E120-4761-A28A-292E04E53B72}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Predicted Class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True Class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Premise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Hypothesis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Neutral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Entailment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He denied headache or nausea or vomiting .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He has no head pain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Entailment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Neutral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He had no EKG changes and first set of enzymes were negative .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patient has negative enzymes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506225" y="1204275"/>
            <a:ext cx="7986900" cy="3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200"/>
              <a:t>Data is single annotated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Limited data due to HIPAA and PHI protection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De-identification of MIMIC-III limits usability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ctrTitle"/>
          </p:nvPr>
        </p:nvSpPr>
        <p:spPr>
          <a:xfrm>
            <a:off x="1104575" y="1889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ctr" rtl="0">
              <a:spcBef>
                <a:spcPts val="300"/>
              </a:spcBef>
              <a:spcAft>
                <a:spcPts val="1200"/>
              </a:spcAft>
              <a:buNone/>
            </a:pPr>
            <a:r>
              <a:rPr lang="en" sz="2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Infrastructure</a:t>
            </a:r>
            <a:endParaRPr/>
          </a:p>
        </p:txBody>
      </p:sp>
      <p:graphicFrame>
        <p:nvGraphicFramePr>
          <p:cNvPr id="117" name="Google Shape;117;p21"/>
          <p:cNvGraphicFramePr/>
          <p:nvPr/>
        </p:nvGraphicFramePr>
        <p:xfrm>
          <a:off x="952500" y="2000250"/>
          <a:ext cx="7239000" cy="1524000"/>
        </p:xfrm>
        <a:graphic>
          <a:graphicData uri="http://schemas.openxmlformats.org/drawingml/2006/table">
            <a:tbl>
              <a:tblPr>
                <a:noFill/>
                <a:tableStyleId>{5AB0697C-E120-4761-A28A-292E04E53B72}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Platform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Specs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GPU with CUDA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Macbook 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2018 Macbook Pro 15’’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None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Gcloud1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vCPUs, 7.5 GB memory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x NVIDIA Tesla V100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Gcloud2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 vCPUs, 30 GB memory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x NVIDIA Tesla T4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590</Words>
  <Application>Microsoft Office PowerPoint</Application>
  <PresentationFormat>On-screen Show (16:9)</PresentationFormat>
  <Paragraphs>185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PT Sans Narrow</vt:lpstr>
      <vt:lpstr>Open Sans</vt:lpstr>
      <vt:lpstr>Times New Roman</vt:lpstr>
      <vt:lpstr>Tropic</vt:lpstr>
      <vt:lpstr>Fine-tuning BERT for Medical Natural Language Inference</vt:lpstr>
      <vt:lpstr>Objective</vt:lpstr>
      <vt:lpstr>Experiments</vt:lpstr>
      <vt:lpstr>Results</vt:lpstr>
      <vt:lpstr>Error Analysis</vt:lpstr>
      <vt:lpstr>Error Analysis (contd)</vt:lpstr>
      <vt:lpstr>Limitations</vt:lpstr>
      <vt:lpstr>Appendix</vt:lpstr>
      <vt:lpstr>Computational Infrastructure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Fine-tuning BERT for Medical Natural Language Inference</dc:title>
  <cp:lastModifiedBy>Pham.Ted</cp:lastModifiedBy>
  <cp:revision>12</cp:revision>
  <dcterms:modified xsi:type="dcterms:W3CDTF">2019-08-08T22:18:49Z</dcterms:modified>
</cp:coreProperties>
</file>