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p:nvPr>
            <p:ph type="title"/>
          </p:nvPr>
        </p:nvSpPr>
        <p:spPr>
          <a:xfrm>
            <a:off x="1270000" y="1638300"/>
            <a:ext cx="10464800" cy="3302000"/>
          </a:xfrm>
          <a:prstGeom prst="rect">
            <a:avLst/>
          </a:prstGeom>
        </p:spPr>
        <p:txBody>
          <a:bodyPr anchor="b"/>
          <a:lstStyle/>
          <a:p>
            <a:pPr/>
            <a:r>
              <a:t>Title Text</a:t>
            </a:r>
          </a:p>
        </p:txBody>
      </p:sp>
      <p:sp>
        <p:nvSpPr>
          <p:cNvPr id="12" name="Body Level One…"/>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pPr/>
            <a:r>
              <a:t>–Johnny Appleseed</a:t>
            </a:r>
          </a:p>
        </p:txBody>
      </p:sp>
      <p:sp>
        <p:nvSpPr>
          <p:cNvPr id="94" name="“Type a quote here.”"/>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Title Text"/>
          <p:cNvSpPr/>
          <p:nvPr>
            <p:ph type="title"/>
          </p:nvPr>
        </p:nvSpPr>
        <p:spPr>
          <a:xfrm>
            <a:off x="1270000" y="6718300"/>
            <a:ext cx="10464800" cy="1422400"/>
          </a:xfrm>
          <a:prstGeom prst="rect">
            <a:avLst/>
          </a:prstGeom>
        </p:spPr>
        <p:txBody>
          <a:bodyPr anchor="b"/>
          <a:lstStyle/>
          <a:p>
            <a:pPr/>
            <a:r>
              <a:t>Title Text</a:t>
            </a:r>
          </a:p>
        </p:txBody>
      </p:sp>
      <p:sp>
        <p:nvSpPr>
          <p:cNvPr id="22" name="Body Level One…"/>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p:nvPr>
            <p:ph type="title"/>
          </p:nvPr>
        </p:nvSpPr>
        <p:spPr>
          <a:xfrm>
            <a:off x="1270000" y="3225800"/>
            <a:ext cx="10464800" cy="3302000"/>
          </a:xfrm>
          <a:prstGeom prst="rect">
            <a:avLst/>
          </a:prstGeom>
        </p:spPr>
        <p:txBody>
          <a:bodyPr/>
          <a:lstStyle/>
          <a:p>
            <a:pPr/>
            <a:r>
              <a:t>Title Text</a:t>
            </a:r>
          </a:p>
        </p:txBody>
      </p:sp>
      <p:sp>
        <p:nvSpPr>
          <p:cNvPr id="3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Title Text"/>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p:nvPr>
            <p:ph type="title"/>
          </p:nvPr>
        </p:nvSpPr>
        <p:spPr>
          <a:prstGeom prst="rect">
            <a:avLst/>
          </a:prstGeom>
        </p:spPr>
        <p:txBody>
          <a:bodyPr/>
          <a:lstStyle/>
          <a:p>
            <a:pPr/>
            <a:r>
              <a:t>Title Text</a:t>
            </a:r>
          </a:p>
        </p:txBody>
      </p:sp>
      <p:sp>
        <p:nvSpPr>
          <p:cNvPr id="49"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p:nvPr>
            <p:ph type="title"/>
          </p:nvPr>
        </p:nvSpPr>
        <p:spPr>
          <a:prstGeom prst="rect">
            <a:avLst/>
          </a:prstGeom>
        </p:spPr>
        <p:txBody>
          <a:bodyPr/>
          <a:lstStyle/>
          <a:p>
            <a:pPr/>
            <a:r>
              <a:t>Title Text</a:t>
            </a:r>
          </a:p>
        </p:txBody>
      </p:sp>
      <p:sp>
        <p:nvSpPr>
          <p:cNvPr id="57"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Title Text"/>
          <p:cNvSpPr/>
          <p:nvPr>
            <p:ph type="title"/>
          </p:nvPr>
        </p:nvSpPr>
        <p:spPr>
          <a:prstGeom prst="rect">
            <a:avLst/>
          </a:prstGeom>
        </p:spPr>
        <p:txBody>
          <a:bodyPr/>
          <a:lstStyle/>
          <a:p>
            <a:pPr/>
            <a:r>
              <a:t>Title Text</a:t>
            </a:r>
          </a:p>
        </p:txBody>
      </p:sp>
      <p:sp>
        <p:nvSpPr>
          <p:cNvPr id="67" name="Body Level One…"/>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n.wikipedia.org/wiki/Character_property_(Unicode)#General_Category" TargetMode="Externa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n.wikipedia.org/wiki/Joe_Becker_(Unicode)" TargetMode="External"/><Relationship Id="rId3" Type="http://schemas.openxmlformats.org/officeDocument/2006/relationships/hyperlink" Target="https://en.wikipedia.org/wiki/Lee_Collins_(software_engineer)" TargetMode="External"/><Relationship Id="rId4" Type="http://schemas.openxmlformats.org/officeDocument/2006/relationships/hyperlink" Target="https://en.wikipedia.org/wiki/Mark_Davis_(Unicode)" TargetMode="Externa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n.wikipedia.org/wiki/Adobe_Inc." TargetMode="External"/><Relationship Id="rId3" Type="http://schemas.openxmlformats.org/officeDocument/2006/relationships/hyperlink" Target="https://en.wikipedia.org/wiki/Apple_Inc." TargetMode="External"/><Relationship Id="rId4" Type="http://schemas.openxmlformats.org/officeDocument/2006/relationships/hyperlink" Target="https://en.wikipedia.org/wiki/Google" TargetMode="External"/><Relationship Id="rId5" Type="http://schemas.openxmlformats.org/officeDocument/2006/relationships/hyperlink" Target="https://en.wikipedia.org/wiki/International_Business_Machines" TargetMode="External"/><Relationship Id="rId6" Type="http://schemas.openxmlformats.org/officeDocument/2006/relationships/hyperlink" Target="https://en.wikipedia.org/wiki/Microsoft" TargetMode="External"/><Relationship Id="rId7" Type="http://schemas.openxmlformats.org/officeDocument/2006/relationships/hyperlink" Target="https://en.wikipedia.org/wiki/Oracle_Corporation" TargetMode="External"/><Relationship Id="rId8" Type="http://schemas.openxmlformats.org/officeDocument/2006/relationships/hyperlink" Target="https://en.wikipedia.org/wiki/Unicode#Unicode_Transformation_Format_and_Universal_Character_Set" TargetMode="External"/><Relationship Id="rId9" Type="http://schemas.openxmlformats.org/officeDocument/2006/relationships/image" Target="../media/image2.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CDEE0"/>
        </a:solidFill>
      </p:bgPr>
    </p:bg>
    <p:spTree>
      <p:nvGrpSpPr>
        <p:cNvPr id="1" name=""/>
        <p:cNvGrpSpPr/>
        <p:nvPr/>
      </p:nvGrpSpPr>
      <p:grpSpPr>
        <a:xfrm>
          <a:off x="0" y="0"/>
          <a:ext cx="0" cy="0"/>
          <a:chOff x="0" y="0"/>
          <a:chExt cx="0" cy="0"/>
        </a:xfrm>
      </p:grpSpPr>
      <p:sp>
        <p:nvSpPr>
          <p:cNvPr id="119" name="Unicode"/>
          <p:cNvSpPr/>
          <p:nvPr>
            <p:ph type="ctrTitle"/>
          </p:nvPr>
        </p:nvSpPr>
        <p:spPr>
          <a:xfrm>
            <a:off x="1273006" y="2476500"/>
            <a:ext cx="5436544" cy="3302000"/>
          </a:xfrm>
          <a:prstGeom prst="rect">
            <a:avLst/>
          </a:prstGeom>
        </p:spPr>
        <p:txBody>
          <a:bodyPr/>
          <a:lstStyle>
            <a:lvl1pPr>
              <a:defRPr b="1">
                <a:solidFill>
                  <a:srgbClr val="AD4946"/>
                </a:solidFill>
                <a:latin typeface="Helvetica"/>
                <a:ea typeface="Helvetica"/>
                <a:cs typeface="Helvetica"/>
                <a:sym typeface="Helvetica"/>
              </a:defRPr>
            </a:lvl1pPr>
          </a:lstStyle>
          <a:p>
            <a:pPr/>
            <a:r>
              <a:t>Unicode</a:t>
            </a:r>
          </a:p>
        </p:txBody>
      </p:sp>
      <p:sp>
        <p:nvSpPr>
          <p:cNvPr id="120" name="Ted"/>
          <p:cNvSpPr/>
          <p:nvPr>
            <p:ph type="subTitle" sz="quarter" idx="1"/>
          </p:nvPr>
        </p:nvSpPr>
        <p:spPr>
          <a:xfrm>
            <a:off x="1273006" y="5867400"/>
            <a:ext cx="5436544" cy="1130300"/>
          </a:xfrm>
          <a:prstGeom prst="rect">
            <a:avLst/>
          </a:prstGeom>
        </p:spPr>
        <p:txBody>
          <a:bodyPr/>
          <a:lstStyle>
            <a:lvl1pPr>
              <a:defRPr b="1">
                <a:solidFill>
                  <a:srgbClr val="AEB2B5"/>
                </a:solidFill>
                <a:latin typeface="Helvetica"/>
                <a:ea typeface="Helvetica"/>
                <a:cs typeface="Helvetica"/>
                <a:sym typeface="Helvetica"/>
              </a:defRPr>
            </a:lvl1pPr>
          </a:lstStyle>
          <a:p>
            <a:pPr/>
            <a:r>
              <a:t>Ted</a:t>
            </a:r>
          </a:p>
        </p:txBody>
      </p:sp>
      <p:pic>
        <p:nvPicPr>
          <p:cNvPr id="121" name="1200px-Unicode_logo.svg.png" descr="1200px-Unicode_logo.svg.png"/>
          <p:cNvPicPr>
            <a:picLocks noChangeAspect="1"/>
          </p:cNvPicPr>
          <p:nvPr/>
        </p:nvPicPr>
        <p:blipFill>
          <a:blip r:embed="rId2">
            <a:extLst/>
          </a:blip>
          <a:stretch>
            <a:fillRect/>
          </a:stretch>
        </p:blipFill>
        <p:spPr>
          <a:xfrm>
            <a:off x="6365352" y="1388958"/>
            <a:ext cx="5087042" cy="5502484"/>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CDEE0"/>
        </a:solidFill>
      </p:bgPr>
    </p:bg>
    <p:spTree>
      <p:nvGrpSpPr>
        <p:cNvPr id="1" name=""/>
        <p:cNvGrpSpPr/>
        <p:nvPr/>
      </p:nvGrpSpPr>
      <p:grpSpPr>
        <a:xfrm>
          <a:off x="0" y="0"/>
          <a:ext cx="0" cy="0"/>
          <a:chOff x="0" y="0"/>
          <a:chExt cx="0" cy="0"/>
        </a:xfrm>
      </p:grpSpPr>
      <p:sp>
        <p:nvSpPr>
          <p:cNvPr id="147" name="UTF-8"/>
          <p:cNvSpPr/>
          <p:nvPr>
            <p:ph type="ctrTitle"/>
          </p:nvPr>
        </p:nvSpPr>
        <p:spPr>
          <a:prstGeom prst="rect">
            <a:avLst/>
          </a:prstGeom>
        </p:spPr>
        <p:txBody>
          <a:bodyPr/>
          <a:lstStyle>
            <a:lvl1pPr>
              <a:defRPr b="1">
                <a:solidFill>
                  <a:srgbClr val="AD4946"/>
                </a:solidFill>
                <a:latin typeface="Helvetica"/>
                <a:ea typeface="Helvetica"/>
                <a:cs typeface="Helvetica"/>
                <a:sym typeface="Helvetica"/>
              </a:defRPr>
            </a:lvl1pPr>
          </a:lstStyle>
          <a:p>
            <a:pPr/>
            <a:r>
              <a:t>UTF-8</a:t>
            </a:r>
          </a:p>
        </p:txBody>
      </p:sp>
      <p:sp>
        <p:nvSpPr>
          <p:cNvPr id="148" name="Only uses one byte (8 bits) to encode English characters. It can use a sequence of bytes to encode other characters. UTF-8 is widely used in email systems and on the internet."/>
          <p:cNvSpPr/>
          <p:nvPr>
            <p:ph type="subTitle" sz="quarter" idx="1"/>
          </p:nvPr>
        </p:nvSpPr>
        <p:spPr>
          <a:xfrm>
            <a:off x="1270000" y="5029200"/>
            <a:ext cx="10464800" cy="2065536"/>
          </a:xfrm>
          <a:prstGeom prst="rect">
            <a:avLst/>
          </a:prstGeom>
        </p:spPr>
        <p:txBody>
          <a:bodyPr/>
          <a:lstStyle>
            <a:lvl1pPr algn="l">
              <a:defRPr b="1">
                <a:solidFill>
                  <a:srgbClr val="A6AAA9"/>
                </a:solidFill>
                <a:latin typeface="Helvetica"/>
                <a:ea typeface="Helvetica"/>
                <a:cs typeface="Helvetica"/>
                <a:sym typeface="Helvetica"/>
              </a:defRPr>
            </a:lvl1pPr>
          </a:lstStyle>
          <a:p>
            <a:pPr/>
            <a:r>
              <a:t>Only uses one byte (8 bits) to encode English characters. It can use a sequence of bytes to encode other characters. UTF-8 is widely used in email systems and on the internet.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CDEE0"/>
        </a:solidFill>
      </p:bgPr>
    </p:bg>
    <p:spTree>
      <p:nvGrpSpPr>
        <p:cNvPr id="1" name=""/>
        <p:cNvGrpSpPr/>
        <p:nvPr/>
      </p:nvGrpSpPr>
      <p:grpSpPr>
        <a:xfrm>
          <a:off x="0" y="0"/>
          <a:ext cx="0" cy="0"/>
          <a:chOff x="0" y="0"/>
          <a:chExt cx="0" cy="0"/>
        </a:xfrm>
      </p:grpSpPr>
      <p:sp>
        <p:nvSpPr>
          <p:cNvPr id="150" name="UTF-16"/>
          <p:cNvSpPr/>
          <p:nvPr>
            <p:ph type="ctrTitle"/>
          </p:nvPr>
        </p:nvSpPr>
        <p:spPr>
          <a:prstGeom prst="rect">
            <a:avLst/>
          </a:prstGeom>
        </p:spPr>
        <p:txBody>
          <a:bodyPr/>
          <a:lstStyle>
            <a:lvl1pPr>
              <a:defRPr b="1">
                <a:solidFill>
                  <a:srgbClr val="AD4946"/>
                </a:solidFill>
                <a:latin typeface="Helvetica"/>
                <a:ea typeface="Helvetica"/>
                <a:cs typeface="Helvetica"/>
                <a:sym typeface="Helvetica"/>
              </a:defRPr>
            </a:lvl1pPr>
          </a:lstStyle>
          <a:p>
            <a:pPr/>
            <a:r>
              <a:t>UTF-16</a:t>
            </a:r>
          </a:p>
        </p:txBody>
      </p:sp>
      <p:sp>
        <p:nvSpPr>
          <p:cNvPr id="151" name="Uses two bytes (16 bits) to encode the most commonly used characters. If needed, the additional characters can be represented by a pair of 16-bit numbers."/>
          <p:cNvSpPr/>
          <p:nvPr>
            <p:ph type="subTitle" sz="quarter" idx="1"/>
          </p:nvPr>
        </p:nvSpPr>
        <p:spPr>
          <a:xfrm>
            <a:off x="1270000" y="5029200"/>
            <a:ext cx="10464800" cy="2065536"/>
          </a:xfrm>
          <a:prstGeom prst="rect">
            <a:avLst/>
          </a:prstGeom>
        </p:spPr>
        <p:txBody>
          <a:bodyPr/>
          <a:lstStyle>
            <a:lvl1pPr algn="l">
              <a:defRPr b="1">
                <a:solidFill>
                  <a:srgbClr val="A6AAA9"/>
                </a:solidFill>
                <a:latin typeface="Helvetica"/>
                <a:ea typeface="Helvetica"/>
                <a:cs typeface="Helvetica"/>
                <a:sym typeface="Helvetica"/>
              </a:defRPr>
            </a:lvl1pPr>
          </a:lstStyle>
          <a:p>
            <a:pPr/>
            <a:r>
              <a:t>Uses two bytes (16 bits) to encode the most commonly used characters. If needed, the additional characters can be represented by a pair of 16-bit numbers.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CDEE0"/>
        </a:solidFill>
      </p:bgPr>
    </p:bg>
    <p:spTree>
      <p:nvGrpSpPr>
        <p:cNvPr id="1" name=""/>
        <p:cNvGrpSpPr/>
        <p:nvPr/>
      </p:nvGrpSpPr>
      <p:grpSpPr>
        <a:xfrm>
          <a:off x="0" y="0"/>
          <a:ext cx="0" cy="0"/>
          <a:chOff x="0" y="0"/>
          <a:chExt cx="0" cy="0"/>
        </a:xfrm>
      </p:grpSpPr>
      <p:sp>
        <p:nvSpPr>
          <p:cNvPr id="153" name="UTF-32"/>
          <p:cNvSpPr/>
          <p:nvPr>
            <p:ph type="ctrTitle"/>
          </p:nvPr>
        </p:nvSpPr>
        <p:spPr>
          <a:prstGeom prst="rect">
            <a:avLst/>
          </a:prstGeom>
        </p:spPr>
        <p:txBody>
          <a:bodyPr/>
          <a:lstStyle>
            <a:lvl1pPr>
              <a:defRPr b="1">
                <a:solidFill>
                  <a:srgbClr val="AD4946"/>
                </a:solidFill>
                <a:latin typeface="Helvetica"/>
                <a:ea typeface="Helvetica"/>
                <a:cs typeface="Helvetica"/>
                <a:sym typeface="Helvetica"/>
              </a:defRPr>
            </a:lvl1pPr>
          </a:lstStyle>
          <a:p>
            <a:pPr/>
            <a:r>
              <a:t>UTF-32</a:t>
            </a:r>
          </a:p>
        </p:txBody>
      </p:sp>
      <p:sp>
        <p:nvSpPr>
          <p:cNvPr id="154" name="Uses four bytes (32 bits) to encode the characters. It became apparent that as the Unicode standard grew, a 16-bit number is too small to represent all the characters. UTF-32 is capable of representing every Unicode character as one number."/>
          <p:cNvSpPr/>
          <p:nvPr>
            <p:ph type="subTitle" sz="quarter" idx="1"/>
          </p:nvPr>
        </p:nvSpPr>
        <p:spPr>
          <a:xfrm>
            <a:off x="1270000" y="5029200"/>
            <a:ext cx="10464800" cy="2065536"/>
          </a:xfrm>
          <a:prstGeom prst="rect">
            <a:avLst/>
          </a:prstGeom>
        </p:spPr>
        <p:txBody>
          <a:bodyPr/>
          <a:lstStyle>
            <a:lvl1pPr algn="l" defTabSz="508254">
              <a:defRPr b="1" sz="2784">
                <a:solidFill>
                  <a:srgbClr val="A6AAA9"/>
                </a:solidFill>
                <a:latin typeface="Helvetica"/>
                <a:ea typeface="Helvetica"/>
                <a:cs typeface="Helvetica"/>
                <a:sym typeface="Helvetica"/>
              </a:defRPr>
            </a:lvl1pPr>
          </a:lstStyle>
          <a:p>
            <a:pPr/>
            <a:r>
              <a:t>Uses four bytes (32 bits) to encode the characters. It became apparent that as the Unicode standard grew, a 16-bit number is too small to represent all the characters. UTF-32 is capable of representing every Unicode character as one number.</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CDEE0"/>
        </a:solidFill>
      </p:bgPr>
    </p:bg>
    <p:spTree>
      <p:nvGrpSpPr>
        <p:cNvPr id="1" name=""/>
        <p:cNvGrpSpPr/>
        <p:nvPr/>
      </p:nvGrpSpPr>
      <p:grpSpPr>
        <a:xfrm>
          <a:off x="0" y="0"/>
          <a:ext cx="0" cy="0"/>
          <a:chOff x="0" y="0"/>
          <a:chExt cx="0" cy="0"/>
        </a:xfrm>
      </p:grpSpPr>
      <p:sp>
        <p:nvSpPr>
          <p:cNvPr id="156" name="Origin"/>
          <p:cNvSpPr/>
          <p:nvPr>
            <p:ph type="ctrTitle"/>
          </p:nvPr>
        </p:nvSpPr>
        <p:spPr>
          <a:prstGeom prst="rect">
            <a:avLst/>
          </a:prstGeom>
        </p:spPr>
        <p:txBody>
          <a:bodyPr/>
          <a:lstStyle>
            <a:lvl1pPr>
              <a:defRPr b="1">
                <a:solidFill>
                  <a:srgbClr val="AD4946"/>
                </a:solidFill>
                <a:latin typeface="Helvetica"/>
                <a:ea typeface="Helvetica"/>
                <a:cs typeface="Helvetica"/>
                <a:sym typeface="Helvetica"/>
              </a:defRPr>
            </a:lvl1pPr>
          </a:lstStyle>
          <a:p>
            <a:pPr/>
            <a:r>
              <a:t>Origin</a:t>
            </a:r>
          </a:p>
        </p:txBody>
      </p:sp>
      <p:sp>
        <p:nvSpPr>
          <p:cNvPr id="157" name="Unicode takes the role of providing a unique code point - a number, not a glyph. Unicode leaves the visual rendering (size, shape, font, or style) to other software, such as web browser or word processor."/>
          <p:cNvSpPr/>
          <p:nvPr>
            <p:ph type="subTitle" sz="quarter" idx="1"/>
          </p:nvPr>
        </p:nvSpPr>
        <p:spPr>
          <a:xfrm>
            <a:off x="1270000" y="5029200"/>
            <a:ext cx="10464800" cy="2065536"/>
          </a:xfrm>
          <a:prstGeom prst="rect">
            <a:avLst/>
          </a:prstGeom>
        </p:spPr>
        <p:txBody>
          <a:bodyPr/>
          <a:lstStyle>
            <a:lvl1pPr algn="l">
              <a:defRPr b="1">
                <a:solidFill>
                  <a:srgbClr val="A6AAA9"/>
                </a:solidFill>
                <a:latin typeface="Helvetica"/>
                <a:ea typeface="Helvetica"/>
                <a:cs typeface="Helvetica"/>
                <a:sym typeface="Helvetica"/>
              </a:defRPr>
            </a:lvl1pPr>
          </a:lstStyle>
          <a:p>
            <a:pPr/>
            <a:r>
              <a:t>Unicode takes the role of providing a unique code point - a number, not a glyph. Unicode leaves the visual rendering (size, shape, font, or style) to other software, such as web browser or word processor.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CDEE0"/>
        </a:solidFill>
      </p:bgPr>
    </p:bg>
    <p:spTree>
      <p:nvGrpSpPr>
        <p:cNvPr id="1" name=""/>
        <p:cNvGrpSpPr/>
        <p:nvPr/>
      </p:nvGrpSpPr>
      <p:grpSpPr>
        <a:xfrm>
          <a:off x="0" y="0"/>
          <a:ext cx="0" cy="0"/>
          <a:chOff x="0" y="0"/>
          <a:chExt cx="0" cy="0"/>
        </a:xfrm>
      </p:grpSpPr>
      <p:sp>
        <p:nvSpPr>
          <p:cNvPr id="159" name="Goals"/>
          <p:cNvSpPr/>
          <p:nvPr>
            <p:ph type="ctrTitle"/>
          </p:nvPr>
        </p:nvSpPr>
        <p:spPr>
          <a:prstGeom prst="rect">
            <a:avLst/>
          </a:prstGeom>
        </p:spPr>
        <p:txBody>
          <a:bodyPr/>
          <a:lstStyle>
            <a:lvl1pPr>
              <a:defRPr b="1">
                <a:solidFill>
                  <a:srgbClr val="AD4946"/>
                </a:solidFill>
                <a:latin typeface="Helvetica"/>
                <a:ea typeface="Helvetica"/>
                <a:cs typeface="Helvetica"/>
                <a:sym typeface="Helvetica"/>
              </a:defRPr>
            </a:lvl1pPr>
          </a:lstStyle>
          <a:p>
            <a:pPr/>
            <a:r>
              <a:t>Goals</a:t>
            </a:r>
          </a:p>
        </p:txBody>
      </p:sp>
      <p:sp>
        <p:nvSpPr>
          <p:cNvPr id="160" name="1. To create a universal standard that covered all writing systems.…"/>
          <p:cNvSpPr/>
          <p:nvPr>
            <p:ph type="subTitle" sz="half" idx="1"/>
          </p:nvPr>
        </p:nvSpPr>
        <p:spPr>
          <a:xfrm>
            <a:off x="1270000" y="5029200"/>
            <a:ext cx="10464800" cy="2642493"/>
          </a:xfrm>
          <a:prstGeom prst="rect">
            <a:avLst/>
          </a:prstGeom>
        </p:spPr>
        <p:txBody>
          <a:bodyPr/>
          <a:lstStyle/>
          <a:p>
            <a:pPr algn="l" defTabSz="391414">
              <a:defRPr b="1" sz="2144">
                <a:solidFill>
                  <a:srgbClr val="A6AAA9"/>
                </a:solidFill>
                <a:latin typeface="Helvetica"/>
                <a:ea typeface="Helvetica"/>
                <a:cs typeface="Helvetica"/>
                <a:sym typeface="Helvetica"/>
              </a:defRPr>
            </a:pPr>
            <a:r>
              <a:t>1.	To create a universal standard that covered all writing systems.</a:t>
            </a:r>
          </a:p>
          <a:p>
            <a:pPr algn="l" defTabSz="391414">
              <a:defRPr b="1" sz="2144">
                <a:solidFill>
                  <a:srgbClr val="A6AAA9"/>
                </a:solidFill>
                <a:latin typeface="Helvetica"/>
                <a:ea typeface="Helvetica"/>
                <a:cs typeface="Helvetica"/>
                <a:sym typeface="Helvetica"/>
              </a:defRPr>
            </a:pPr>
            <a:r>
              <a:t>2.	To use an efficient encoding that avoided mechanisms such as code page switching, shift-sequences and special states.</a:t>
            </a:r>
          </a:p>
          <a:p>
            <a:pPr algn="l" defTabSz="391414">
              <a:defRPr b="1" sz="2144">
                <a:solidFill>
                  <a:srgbClr val="A6AAA9"/>
                </a:solidFill>
                <a:latin typeface="Helvetica"/>
                <a:ea typeface="Helvetica"/>
                <a:cs typeface="Helvetica"/>
                <a:sym typeface="Helvetica"/>
              </a:defRPr>
            </a:pPr>
            <a:r>
              <a:t>3.	To use a uniform encoding width in which each character was encoded as a 16-bit value.</a:t>
            </a:r>
          </a:p>
          <a:p>
            <a:pPr algn="l" defTabSz="391414">
              <a:defRPr b="1" sz="2144">
                <a:solidFill>
                  <a:srgbClr val="A6AAA9"/>
                </a:solidFill>
                <a:latin typeface="Helvetica"/>
                <a:ea typeface="Helvetica"/>
                <a:cs typeface="Helvetica"/>
                <a:sym typeface="Helvetica"/>
              </a:defRPr>
            </a:pPr>
            <a:r>
              <a:t>4.	To create an unambiguous encoding in which any given 16-bit value always represented the same character regardless of where it occurred in the data.</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CDEE0"/>
        </a:solidFill>
      </p:bgPr>
    </p:bg>
    <p:spTree>
      <p:nvGrpSpPr>
        <p:cNvPr id="1" name=""/>
        <p:cNvGrpSpPr/>
        <p:nvPr/>
      </p:nvGrpSpPr>
      <p:grpSpPr>
        <a:xfrm>
          <a:off x="0" y="0"/>
          <a:ext cx="0" cy="0"/>
          <a:chOff x="0" y="0"/>
          <a:chExt cx="0" cy="0"/>
        </a:xfrm>
      </p:grpSpPr>
      <p:sp>
        <p:nvSpPr>
          <p:cNvPr id="162" name="Code Points"/>
          <p:cNvSpPr/>
          <p:nvPr>
            <p:ph type="ctrTitle"/>
          </p:nvPr>
        </p:nvSpPr>
        <p:spPr>
          <a:prstGeom prst="rect">
            <a:avLst/>
          </a:prstGeom>
        </p:spPr>
        <p:txBody>
          <a:bodyPr/>
          <a:lstStyle>
            <a:lvl1pPr>
              <a:defRPr b="1">
                <a:solidFill>
                  <a:srgbClr val="AD4946"/>
                </a:solidFill>
                <a:latin typeface="Helvetica"/>
                <a:ea typeface="Helvetica"/>
                <a:cs typeface="Helvetica"/>
                <a:sym typeface="Helvetica"/>
              </a:defRPr>
            </a:lvl1pPr>
          </a:lstStyle>
          <a:p>
            <a:pPr/>
            <a:r>
              <a:t>Code Points</a:t>
            </a:r>
          </a:p>
        </p:txBody>
      </p:sp>
      <p:sp>
        <p:nvSpPr>
          <p:cNvPr id="163" name="A code point is the value that a character is given in the Unicode standard. The values according to Unicode are written as hexadecimal numbers and have a prefix of U+.…"/>
          <p:cNvSpPr/>
          <p:nvPr>
            <p:ph type="subTitle" sz="quarter" idx="1"/>
          </p:nvPr>
        </p:nvSpPr>
        <p:spPr>
          <a:xfrm>
            <a:off x="1270000" y="5029200"/>
            <a:ext cx="10464800" cy="2065536"/>
          </a:xfrm>
          <a:prstGeom prst="rect">
            <a:avLst/>
          </a:prstGeom>
        </p:spPr>
        <p:txBody>
          <a:bodyPr/>
          <a:lstStyle/>
          <a:p>
            <a:pPr algn="l" defTabSz="549148">
              <a:defRPr b="1" sz="3008">
                <a:solidFill>
                  <a:srgbClr val="A6AAA9"/>
                </a:solidFill>
                <a:latin typeface="Helvetica"/>
                <a:ea typeface="Helvetica"/>
                <a:cs typeface="Helvetica"/>
                <a:sym typeface="Helvetica"/>
              </a:defRPr>
            </a:pPr>
            <a:r>
              <a:t>A </a:t>
            </a:r>
            <a:r>
              <a:rPr>
                <a:solidFill>
                  <a:srgbClr val="53585F"/>
                </a:solidFill>
              </a:rPr>
              <a:t>code point</a:t>
            </a:r>
            <a:r>
              <a:t> is the value that a character is given in the Unicode standard. The values according to Unicode are written as hexadecimal numbers and have a prefix of </a:t>
            </a:r>
            <a:r>
              <a:rPr i="1"/>
              <a:t>U+</a:t>
            </a:r>
            <a:r>
              <a:t>. </a:t>
            </a:r>
          </a:p>
          <a:p>
            <a:pPr defTabSz="549148">
              <a:defRPr b="1" sz="3008">
                <a:solidFill>
                  <a:srgbClr val="53585F"/>
                </a:solidFill>
                <a:latin typeface="Helvetica"/>
                <a:ea typeface="Helvetica"/>
                <a:cs typeface="Helvetica"/>
                <a:sym typeface="Helvetica"/>
              </a:defRPr>
            </a:pPr>
            <a:r>
              <a:t>A is U+0041, a is U+0061, 1 is U+0031, # is U+0023</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CDEE0"/>
        </a:solidFill>
      </p:bgPr>
    </p:bg>
    <p:spTree>
      <p:nvGrpSpPr>
        <p:cNvPr id="1" name=""/>
        <p:cNvGrpSpPr/>
        <p:nvPr/>
      </p:nvGrpSpPr>
      <p:grpSpPr>
        <a:xfrm>
          <a:off x="0" y="0"/>
          <a:ext cx="0" cy="0"/>
          <a:chOff x="0" y="0"/>
          <a:chExt cx="0" cy="0"/>
        </a:xfrm>
      </p:grpSpPr>
      <p:sp>
        <p:nvSpPr>
          <p:cNvPr id="165" name="Code Units"/>
          <p:cNvSpPr/>
          <p:nvPr>
            <p:ph type="ctrTitle"/>
          </p:nvPr>
        </p:nvSpPr>
        <p:spPr>
          <a:prstGeom prst="rect">
            <a:avLst/>
          </a:prstGeom>
        </p:spPr>
        <p:txBody>
          <a:bodyPr/>
          <a:lstStyle>
            <a:lvl1pPr>
              <a:defRPr b="1">
                <a:solidFill>
                  <a:srgbClr val="AD4946"/>
                </a:solidFill>
                <a:latin typeface="Helvetica"/>
                <a:ea typeface="Helvetica"/>
                <a:cs typeface="Helvetica"/>
                <a:sym typeface="Helvetica"/>
              </a:defRPr>
            </a:lvl1pPr>
          </a:lstStyle>
          <a:p>
            <a:pPr/>
            <a:r>
              <a:t>Code Units</a:t>
            </a:r>
          </a:p>
        </p:txBody>
      </p:sp>
      <p:sp>
        <p:nvSpPr>
          <p:cNvPr id="166" name="The encoding schemes are made up of code units, which are used to provide an index for where a character is positioned on a plane. The Unicode codespace is divided into seventeen planes, numbered 0 to 16:"/>
          <p:cNvSpPr/>
          <p:nvPr>
            <p:ph type="subTitle" sz="half" idx="1"/>
          </p:nvPr>
        </p:nvSpPr>
        <p:spPr>
          <a:xfrm>
            <a:off x="1270000" y="5029200"/>
            <a:ext cx="10464800" cy="2528789"/>
          </a:xfrm>
          <a:prstGeom prst="rect">
            <a:avLst/>
          </a:prstGeom>
        </p:spPr>
        <p:txBody>
          <a:bodyPr/>
          <a:lstStyle/>
          <a:p>
            <a:pPr algn="l" defTabSz="484886">
              <a:defRPr b="1" sz="2656">
                <a:solidFill>
                  <a:srgbClr val="A6AAA9"/>
                </a:solidFill>
                <a:latin typeface="Helvetica"/>
                <a:ea typeface="Helvetica"/>
                <a:cs typeface="Helvetica"/>
                <a:sym typeface="Helvetica"/>
              </a:defRPr>
            </a:pPr>
            <a:r>
              <a:t>The encoding schemes are made up of </a:t>
            </a:r>
            <a:r>
              <a:rPr>
                <a:solidFill>
                  <a:srgbClr val="53585F"/>
                </a:solidFill>
              </a:rPr>
              <a:t>code units</a:t>
            </a:r>
            <a:r>
              <a:t>, which are used to provide an index for where a character is positioned on a plane. The Unicode codespace is divided into seventeen </a:t>
            </a:r>
            <a:r>
              <a:t>planes</a:t>
            </a:r>
            <a:r>
              <a:t>, numbered 0 to 16:</a:t>
            </a:r>
          </a:p>
          <a:p>
            <a:pPr algn="l" defTabSz="379475">
              <a:lnSpc>
                <a:spcPts val="3300"/>
              </a:lnSpc>
              <a:defRPr sz="1411">
                <a:solidFill>
                  <a:srgbClr val="282828"/>
                </a:solidFill>
                <a:latin typeface="Georgia"/>
                <a:ea typeface="Georgia"/>
                <a:cs typeface="Georgia"/>
                <a:sym typeface="Georgia"/>
              </a:defRPr>
            </a:pPr>
          </a:p>
          <a:p>
            <a:pPr algn="l" defTabSz="379475">
              <a:lnSpc>
                <a:spcPts val="3300"/>
              </a:lnSpc>
              <a:defRPr sz="1411">
                <a:solidFill>
                  <a:srgbClr val="282828"/>
                </a:solidFill>
                <a:latin typeface="Georgia"/>
                <a:ea typeface="Georgia"/>
                <a:cs typeface="Georgia"/>
                <a:sym typeface="Georgia"/>
              </a:defRPr>
            </a:pPr>
          </a:p>
        </p:txBody>
      </p:sp>
      <p:pic>
        <p:nvPicPr>
          <p:cNvPr id="167" name="Screen Shot 2019-02-03 at 4.19.34 PM.png" descr="Screen Shot 2019-02-03 at 4.19.34 PM.png"/>
          <p:cNvPicPr>
            <a:picLocks noChangeAspect="1"/>
          </p:cNvPicPr>
          <p:nvPr/>
        </p:nvPicPr>
        <p:blipFill>
          <a:blip r:embed="rId2">
            <a:extLst/>
          </a:blip>
          <a:stretch>
            <a:fillRect/>
          </a:stretch>
        </p:blipFill>
        <p:spPr>
          <a:xfrm>
            <a:off x="2991848" y="6777085"/>
            <a:ext cx="7021104" cy="5168803"/>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CDEE0"/>
        </a:solidFill>
      </p:bgPr>
    </p:bg>
    <p:spTree>
      <p:nvGrpSpPr>
        <p:cNvPr id="1" name=""/>
        <p:cNvGrpSpPr/>
        <p:nvPr/>
      </p:nvGrpSpPr>
      <p:grpSpPr>
        <a:xfrm>
          <a:off x="0" y="0"/>
          <a:ext cx="0" cy="0"/>
          <a:chOff x="0" y="0"/>
          <a:chExt cx="0" cy="0"/>
        </a:xfrm>
      </p:grpSpPr>
      <p:sp>
        <p:nvSpPr>
          <p:cNvPr id="169" name="General Category"/>
          <p:cNvSpPr/>
          <p:nvPr>
            <p:ph type="ctrTitle"/>
          </p:nvPr>
        </p:nvSpPr>
        <p:spPr>
          <a:prstGeom prst="rect">
            <a:avLst/>
          </a:prstGeom>
        </p:spPr>
        <p:txBody>
          <a:bodyPr/>
          <a:lstStyle>
            <a:lvl1pPr>
              <a:defRPr b="1">
                <a:solidFill>
                  <a:srgbClr val="AD4946"/>
                </a:solidFill>
                <a:latin typeface="Helvetica"/>
                <a:ea typeface="Helvetica"/>
                <a:cs typeface="Helvetica"/>
                <a:sym typeface="Helvetica"/>
              </a:defRPr>
            </a:lvl1pPr>
          </a:lstStyle>
          <a:p>
            <a:pPr/>
            <a:r>
              <a:t>General Category</a:t>
            </a:r>
          </a:p>
        </p:txBody>
      </p:sp>
      <p:sp>
        <p:nvSpPr>
          <p:cNvPr id="170" name="Each code point has a single General Category property. The major categories are denoted: Letter, Mark, Number, Punctuation, Symbol, Separator and Other. Within these categories, there are subdivisions.  In most cases other properties must be used to sufficiently specify the characteristics of a code point."/>
          <p:cNvSpPr/>
          <p:nvPr>
            <p:ph type="subTitle" sz="quarter" idx="1"/>
          </p:nvPr>
        </p:nvSpPr>
        <p:spPr>
          <a:xfrm>
            <a:off x="1270000" y="5029200"/>
            <a:ext cx="10464800" cy="2258616"/>
          </a:xfrm>
          <a:prstGeom prst="rect">
            <a:avLst/>
          </a:prstGeom>
        </p:spPr>
        <p:txBody>
          <a:bodyPr/>
          <a:lstStyle/>
          <a:p>
            <a:pPr algn="l" defTabSz="479044">
              <a:defRPr b="1" sz="2624">
                <a:solidFill>
                  <a:srgbClr val="A6AAA9"/>
                </a:solidFill>
                <a:latin typeface="Helvetica"/>
                <a:ea typeface="Helvetica"/>
                <a:cs typeface="Helvetica"/>
                <a:sym typeface="Helvetica"/>
              </a:defRPr>
            </a:pPr>
            <a:r>
              <a:t>Each code point has a single</a:t>
            </a:r>
            <a:r>
              <a:rPr>
                <a:solidFill>
                  <a:srgbClr val="53585F"/>
                </a:solidFill>
              </a:rPr>
              <a:t> </a:t>
            </a:r>
            <a:r>
              <a:rPr>
                <a:solidFill>
                  <a:srgbClr val="53585F"/>
                </a:solidFill>
                <a:hlinkClick r:id="rId2" invalidUrl="" action="" tgtFrame="" tooltip="" history="1" highlightClick="0" endSnd="0"/>
              </a:rPr>
              <a:t>General Category</a:t>
            </a:r>
            <a:r>
              <a:t> property. The major categories are denoted: Letter, Mark, Number, Punctuation, Symbol, Separator and Other. Within these categories, there are subdivisions.  In most cases other properties must be used to sufficiently specify the characteristics of a code point.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CDEE0"/>
        </a:solidFill>
      </p:bgPr>
    </p:bg>
    <p:spTree>
      <p:nvGrpSpPr>
        <p:cNvPr id="1" name=""/>
        <p:cNvGrpSpPr/>
        <p:nvPr/>
      </p:nvGrpSpPr>
      <p:grpSpPr>
        <a:xfrm>
          <a:off x="0" y="0"/>
          <a:ext cx="0" cy="0"/>
          <a:chOff x="0" y="0"/>
          <a:chExt cx="0" cy="0"/>
        </a:xfrm>
      </p:grpSpPr>
      <p:sp>
        <p:nvSpPr>
          <p:cNvPr id="172" name="History"/>
          <p:cNvSpPr/>
          <p:nvPr>
            <p:ph type="ctrTitle"/>
          </p:nvPr>
        </p:nvSpPr>
        <p:spPr>
          <a:prstGeom prst="rect">
            <a:avLst/>
          </a:prstGeom>
        </p:spPr>
        <p:txBody>
          <a:bodyPr/>
          <a:lstStyle>
            <a:lvl1pPr>
              <a:defRPr b="1">
                <a:solidFill>
                  <a:srgbClr val="AD4946"/>
                </a:solidFill>
                <a:latin typeface="Helvetica"/>
                <a:ea typeface="Helvetica"/>
                <a:cs typeface="Helvetica"/>
                <a:sym typeface="Helvetica"/>
              </a:defRPr>
            </a:lvl1pPr>
          </a:lstStyle>
          <a:p>
            <a:pPr/>
            <a:r>
              <a:t>History</a:t>
            </a:r>
          </a:p>
        </p:txBody>
      </p:sp>
      <p:sp>
        <p:nvSpPr>
          <p:cNvPr id="173" name="The origins of Unicode date to 1987, when Joe Becker, Lee Collins and Mark Davis started investigating the practicalities of creating a universal character set. Peter Fenwick and Dave Opstad, Joe Becker published a draft proposal for an &quot;international/multilingual text character encoding system in August 1988."/>
          <p:cNvSpPr/>
          <p:nvPr>
            <p:ph type="subTitle" sz="quarter" idx="1"/>
          </p:nvPr>
        </p:nvSpPr>
        <p:spPr>
          <a:xfrm>
            <a:off x="1270000" y="5029200"/>
            <a:ext cx="10464800" cy="2065536"/>
          </a:xfrm>
          <a:prstGeom prst="rect">
            <a:avLst/>
          </a:prstGeom>
        </p:spPr>
        <p:txBody>
          <a:bodyPr/>
          <a:lstStyle/>
          <a:p>
            <a:pPr algn="l" defTabSz="461518">
              <a:defRPr b="1" sz="2528">
                <a:solidFill>
                  <a:srgbClr val="A6AAA9"/>
                </a:solidFill>
                <a:latin typeface="Helvetica"/>
                <a:ea typeface="Helvetica"/>
                <a:cs typeface="Helvetica"/>
                <a:sym typeface="Helvetica"/>
              </a:defRPr>
            </a:pPr>
            <a:r>
              <a:t>The origins of Unicode date to 1987, when </a:t>
            </a:r>
            <a:r>
              <a:rPr u="sng">
                <a:hlinkClick r:id="rId2" invalidUrl="" action="" tgtFrame="" tooltip="" history="1" highlightClick="0" endSnd="0"/>
              </a:rPr>
              <a:t>Joe Becker</a:t>
            </a:r>
            <a:r>
              <a:t>, </a:t>
            </a:r>
            <a:r>
              <a:rPr u="sng">
                <a:hlinkClick r:id="rId3" invalidUrl="" action="" tgtFrame="" tooltip="" history="1" highlightClick="0" endSnd="0"/>
              </a:rPr>
              <a:t>Lee Collins</a:t>
            </a:r>
            <a:r>
              <a:t> and </a:t>
            </a:r>
            <a:r>
              <a:rPr u="sng">
                <a:hlinkClick r:id="rId4" invalidUrl="" action="" tgtFrame="" tooltip="" history="1" highlightClick="0" endSnd="0"/>
              </a:rPr>
              <a:t>Mark Davis</a:t>
            </a:r>
            <a:r>
              <a:t> started investigating the practicalities of creating a universal character set. Peter Fenwick and Dave Opstad, Joe Becker published a draft proposal for an "international/multilingual text character encoding system in August 1988.</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CDEE0"/>
        </a:solidFill>
      </p:bgPr>
    </p:bg>
    <p:spTree>
      <p:nvGrpSpPr>
        <p:cNvPr id="1" name=""/>
        <p:cNvGrpSpPr/>
        <p:nvPr/>
      </p:nvGrpSpPr>
      <p:grpSpPr>
        <a:xfrm>
          <a:off x="0" y="0"/>
          <a:ext cx="0" cy="0"/>
          <a:chOff x="0" y="0"/>
          <a:chExt cx="0" cy="0"/>
        </a:xfrm>
      </p:grpSpPr>
      <p:sp>
        <p:nvSpPr>
          <p:cNvPr id="175" name="Unicode 11.0"/>
          <p:cNvSpPr/>
          <p:nvPr>
            <p:ph type="ctrTitle"/>
          </p:nvPr>
        </p:nvSpPr>
        <p:spPr>
          <a:prstGeom prst="rect">
            <a:avLst/>
          </a:prstGeom>
        </p:spPr>
        <p:txBody>
          <a:bodyPr/>
          <a:lstStyle>
            <a:lvl1pPr>
              <a:defRPr b="1">
                <a:solidFill>
                  <a:srgbClr val="AD4946"/>
                </a:solidFill>
                <a:latin typeface="Helvetica"/>
                <a:ea typeface="Helvetica"/>
                <a:cs typeface="Helvetica"/>
                <a:sym typeface="Helvetica"/>
              </a:defRPr>
            </a:lvl1pPr>
          </a:lstStyle>
          <a:p>
            <a:pPr/>
            <a:r>
              <a:t>Unicode 11.0</a:t>
            </a:r>
          </a:p>
        </p:txBody>
      </p:sp>
      <p:sp>
        <p:nvSpPr>
          <p:cNvPr id="176" name="Contains a repertoire of 137,439 characters covering 146 modern and historic scripts, as well as multiple symbol sets and emoji."/>
          <p:cNvSpPr/>
          <p:nvPr>
            <p:ph type="subTitle" sz="quarter" idx="1"/>
          </p:nvPr>
        </p:nvSpPr>
        <p:spPr>
          <a:prstGeom prst="rect">
            <a:avLst/>
          </a:prstGeom>
        </p:spPr>
        <p:txBody>
          <a:bodyPr/>
          <a:lstStyle>
            <a:lvl1pPr algn="l" defTabSz="479044">
              <a:defRPr b="1" sz="2624">
                <a:solidFill>
                  <a:srgbClr val="A6AAA9"/>
                </a:solidFill>
                <a:latin typeface="Helvetica"/>
                <a:ea typeface="Helvetica"/>
                <a:cs typeface="Helvetica"/>
                <a:sym typeface="Helvetica"/>
              </a:defRPr>
            </a:lvl1pPr>
          </a:lstStyle>
          <a:p>
            <a:pPr/>
            <a:r>
              <a:t>Contains a repertoire of 137,439 characters covering 146 modern and historic scripts, as well as multiple symbol sets and emoji.</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CDEE0"/>
        </a:solidFill>
      </p:bgPr>
    </p:bg>
    <p:spTree>
      <p:nvGrpSpPr>
        <p:cNvPr id="1" name=""/>
        <p:cNvGrpSpPr/>
        <p:nvPr/>
      </p:nvGrpSpPr>
      <p:grpSpPr>
        <a:xfrm>
          <a:off x="0" y="0"/>
          <a:ext cx="0" cy="0"/>
          <a:chOff x="0" y="0"/>
          <a:chExt cx="0" cy="0"/>
        </a:xfrm>
      </p:grpSpPr>
      <p:sp>
        <p:nvSpPr>
          <p:cNvPr id="123" name="Unicode"/>
          <p:cNvSpPr/>
          <p:nvPr>
            <p:ph type="ctrTitle"/>
          </p:nvPr>
        </p:nvSpPr>
        <p:spPr>
          <a:prstGeom prst="rect">
            <a:avLst/>
          </a:prstGeom>
        </p:spPr>
        <p:txBody>
          <a:bodyPr/>
          <a:lstStyle>
            <a:lvl1pPr>
              <a:defRPr b="1">
                <a:solidFill>
                  <a:srgbClr val="AD4946"/>
                </a:solidFill>
                <a:latin typeface="Helvetica"/>
                <a:ea typeface="Helvetica"/>
                <a:cs typeface="Helvetica"/>
                <a:sym typeface="Helvetica"/>
              </a:defRPr>
            </a:lvl1pPr>
          </a:lstStyle>
          <a:p>
            <a:pPr/>
            <a:r>
              <a:t>Unicode</a:t>
            </a:r>
          </a:p>
        </p:txBody>
      </p:sp>
      <p:sp>
        <p:nvSpPr>
          <p:cNvPr id="124" name="Universal Coded Character Set (UCS)"/>
          <p:cNvSpPr/>
          <p:nvPr>
            <p:ph type="subTitle" sz="quarter" idx="1"/>
          </p:nvPr>
        </p:nvSpPr>
        <p:spPr>
          <a:prstGeom prst="rect">
            <a:avLst/>
          </a:prstGeom>
        </p:spPr>
        <p:txBody>
          <a:bodyPr/>
          <a:lstStyle>
            <a:lvl1pPr>
              <a:defRPr b="1">
                <a:solidFill>
                  <a:srgbClr val="A6AAA9"/>
                </a:solidFill>
                <a:latin typeface="Helvetica"/>
                <a:ea typeface="Helvetica"/>
                <a:cs typeface="Helvetica"/>
                <a:sym typeface="Helvetica"/>
              </a:defRPr>
            </a:lvl1pPr>
          </a:lstStyle>
          <a:p>
            <a:pPr/>
            <a:r>
              <a:t>Universal Coded Character Set (UCS)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CDEE0"/>
        </a:solidFill>
      </p:bgPr>
    </p:bg>
    <p:spTree>
      <p:nvGrpSpPr>
        <p:cNvPr id="1" name=""/>
        <p:cNvGrpSpPr/>
        <p:nvPr/>
      </p:nvGrpSpPr>
      <p:grpSpPr>
        <a:xfrm>
          <a:off x="0" y="0"/>
          <a:ext cx="0" cy="0"/>
          <a:chOff x="0" y="0"/>
          <a:chExt cx="0" cy="0"/>
        </a:xfrm>
      </p:grpSpPr>
      <p:sp>
        <p:nvSpPr>
          <p:cNvPr id="178" name="Unicode Consortium"/>
          <p:cNvSpPr/>
          <p:nvPr>
            <p:ph type="ctrTitle"/>
          </p:nvPr>
        </p:nvSpPr>
        <p:spPr>
          <a:prstGeom prst="rect">
            <a:avLst/>
          </a:prstGeom>
        </p:spPr>
        <p:txBody>
          <a:bodyPr/>
          <a:lstStyle>
            <a:lvl1pPr>
              <a:defRPr b="1">
                <a:solidFill>
                  <a:srgbClr val="AD4946"/>
                </a:solidFill>
                <a:latin typeface="Helvetica"/>
                <a:ea typeface="Helvetica"/>
                <a:cs typeface="Helvetica"/>
                <a:sym typeface="Helvetica"/>
              </a:defRPr>
            </a:lvl1pPr>
          </a:lstStyle>
          <a:p>
            <a:pPr/>
            <a:r>
              <a:t>Unicode Consortium</a:t>
            </a:r>
          </a:p>
        </p:txBody>
      </p:sp>
      <p:sp>
        <p:nvSpPr>
          <p:cNvPr id="179" name="The Unicode Consortium is a nonprofit organization that coordinates Unicode's development. Full members include most of the main computer software and hardware companies with any interest in text-processing standards, including Adobe, Apple, Google, IBM, Microsoft, and Oracle Corporation.…"/>
          <p:cNvSpPr/>
          <p:nvPr>
            <p:ph type="subTitle" sz="half" idx="1"/>
          </p:nvPr>
        </p:nvSpPr>
        <p:spPr>
          <a:xfrm>
            <a:off x="1270000" y="5029200"/>
            <a:ext cx="10464800" cy="2923729"/>
          </a:xfrm>
          <a:prstGeom prst="rect">
            <a:avLst/>
          </a:prstGeom>
        </p:spPr>
        <p:txBody>
          <a:bodyPr/>
          <a:lstStyle/>
          <a:p>
            <a:pPr algn="l" defTabSz="397256">
              <a:defRPr b="1" sz="2176">
                <a:solidFill>
                  <a:srgbClr val="A6AAA9"/>
                </a:solidFill>
                <a:latin typeface="Helvetica"/>
                <a:ea typeface="Helvetica"/>
                <a:cs typeface="Helvetica"/>
                <a:sym typeface="Helvetica"/>
              </a:defRPr>
            </a:pPr>
            <a:r>
              <a:t>The Unicode Consortium is a nonprofit organization that coordinates Unicode's development. Full members include most of the main computer software and hardware companies with any interest in text-processing standards, including </a:t>
            </a:r>
            <a:r>
              <a:rPr>
                <a:hlinkClick r:id="rId2" invalidUrl="" action="" tgtFrame="" tooltip="" history="1" highlightClick="0" endSnd="0"/>
              </a:rPr>
              <a:t>Adobe</a:t>
            </a:r>
            <a:r>
              <a:t>, </a:t>
            </a:r>
            <a:r>
              <a:rPr>
                <a:hlinkClick r:id="rId3" invalidUrl="" action="" tgtFrame="" tooltip="" history="1" highlightClick="0" endSnd="0"/>
              </a:rPr>
              <a:t>Apple</a:t>
            </a:r>
            <a:r>
              <a:t>, </a:t>
            </a:r>
            <a:r>
              <a:rPr>
                <a:hlinkClick r:id="rId4" invalidUrl="" action="" tgtFrame="" tooltip="" history="1" highlightClick="0" endSnd="0"/>
              </a:rPr>
              <a:t>Google</a:t>
            </a:r>
            <a:r>
              <a:t>, </a:t>
            </a:r>
            <a:r>
              <a:rPr>
                <a:hlinkClick r:id="rId5" invalidUrl="" action="" tgtFrame="" tooltip="" history="1" highlightClick="0" endSnd="0"/>
              </a:rPr>
              <a:t>IBM</a:t>
            </a:r>
            <a:r>
              <a:t>, </a:t>
            </a:r>
            <a:r>
              <a:rPr>
                <a:hlinkClick r:id="rId6" invalidUrl="" action="" tgtFrame="" tooltip="" history="1" highlightClick="0" endSnd="0"/>
              </a:rPr>
              <a:t>Microsoft</a:t>
            </a:r>
            <a:r>
              <a:t>, and </a:t>
            </a:r>
            <a:r>
              <a:rPr>
                <a:hlinkClick r:id="rId7" invalidUrl="" action="" tgtFrame="" tooltip="" history="1" highlightClick="0" endSnd="0"/>
              </a:rPr>
              <a:t>Oracle Corporation</a:t>
            </a:r>
            <a:r>
              <a:t>.</a:t>
            </a:r>
          </a:p>
          <a:p>
            <a:pPr algn="l" defTabSz="397256">
              <a:defRPr b="1" sz="2176">
                <a:solidFill>
                  <a:srgbClr val="A6AAA9"/>
                </a:solidFill>
                <a:latin typeface="Helvetica"/>
                <a:ea typeface="Helvetica"/>
                <a:cs typeface="Helvetica"/>
                <a:sym typeface="Helvetica"/>
              </a:defRPr>
            </a:pPr>
          </a:p>
          <a:p>
            <a:pPr algn="l" defTabSz="397256">
              <a:defRPr b="1" sz="2176">
                <a:solidFill>
                  <a:srgbClr val="A6AAA9"/>
                </a:solidFill>
                <a:latin typeface="Helvetica"/>
                <a:ea typeface="Helvetica"/>
                <a:cs typeface="Helvetica"/>
                <a:sym typeface="Helvetica"/>
              </a:defRPr>
            </a:pPr>
            <a:r>
              <a:t>The Consortium’s goal is replacing existing character encoding schemes with Unicode and its standard </a:t>
            </a:r>
            <a:r>
              <a:rPr>
                <a:hlinkClick r:id="rId8" invalidUrl="" action="" tgtFrame="" tooltip="" history="1" highlightClick="0" endSnd="0"/>
              </a:rPr>
              <a:t>Unicode Transformation Format</a:t>
            </a:r>
            <a:r>
              <a:t> (UTF) schemes.</a:t>
            </a:r>
          </a:p>
        </p:txBody>
      </p:sp>
      <p:pic>
        <p:nvPicPr>
          <p:cNvPr id="180" name="1200px-Unicode_logo.svg.png" descr="1200px-Unicode_logo.svg.png"/>
          <p:cNvPicPr>
            <a:picLocks noChangeAspect="1"/>
          </p:cNvPicPr>
          <p:nvPr/>
        </p:nvPicPr>
        <p:blipFill>
          <a:blip r:embed="rId9">
            <a:extLst/>
          </a:blip>
          <a:stretch>
            <a:fillRect/>
          </a:stretch>
        </p:blipFill>
        <p:spPr>
          <a:xfrm>
            <a:off x="1284437" y="-107752"/>
            <a:ext cx="2915521" cy="3153622"/>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CDEE0"/>
        </a:solidFill>
      </p:bgPr>
    </p:bg>
    <p:spTree>
      <p:nvGrpSpPr>
        <p:cNvPr id="1" name=""/>
        <p:cNvGrpSpPr/>
        <p:nvPr/>
      </p:nvGrpSpPr>
      <p:grpSpPr>
        <a:xfrm>
          <a:off x="0" y="0"/>
          <a:ext cx="0" cy="0"/>
          <a:chOff x="0" y="0"/>
          <a:chExt cx="0" cy="0"/>
        </a:xfrm>
      </p:grpSpPr>
      <p:sp>
        <p:nvSpPr>
          <p:cNvPr id="182" name="THE END"/>
          <p:cNvSpPr/>
          <p:nvPr>
            <p:ph type="ctrTitle"/>
          </p:nvPr>
        </p:nvSpPr>
        <p:spPr>
          <a:prstGeom prst="rect">
            <a:avLst/>
          </a:prstGeom>
        </p:spPr>
        <p:txBody>
          <a:bodyPr/>
          <a:lstStyle/>
          <a:p>
            <a:pPr>
              <a:defRPr b="1">
                <a:solidFill>
                  <a:srgbClr val="AD4946"/>
                </a:solidFill>
                <a:latin typeface="Helvetica"/>
                <a:ea typeface="Helvetica"/>
                <a:cs typeface="Helvetica"/>
                <a:sym typeface="Helvetica"/>
              </a:defRPr>
            </a:pPr>
            <a:r>
              <a:t>THE </a:t>
            </a:r>
            <a:r>
              <a:rPr>
                <a:solidFill>
                  <a:srgbClr val="A6AAA9"/>
                </a:solidFill>
              </a:rPr>
              <a:t>END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CDEE0"/>
        </a:solidFill>
      </p:bgPr>
    </p:bg>
    <p:spTree>
      <p:nvGrpSpPr>
        <p:cNvPr id="1" name=""/>
        <p:cNvGrpSpPr/>
        <p:nvPr/>
      </p:nvGrpSpPr>
      <p:grpSpPr>
        <a:xfrm>
          <a:off x="0" y="0"/>
          <a:ext cx="0" cy="0"/>
          <a:chOff x="0" y="0"/>
          <a:chExt cx="0" cy="0"/>
        </a:xfrm>
      </p:grpSpPr>
      <p:sp>
        <p:nvSpPr>
          <p:cNvPr id="126" name="Unicode"/>
          <p:cNvSpPr/>
          <p:nvPr>
            <p:ph type="ctrTitle"/>
          </p:nvPr>
        </p:nvSpPr>
        <p:spPr>
          <a:prstGeom prst="rect">
            <a:avLst/>
          </a:prstGeom>
        </p:spPr>
        <p:txBody>
          <a:bodyPr/>
          <a:lstStyle>
            <a:lvl1pPr>
              <a:defRPr b="1">
                <a:solidFill>
                  <a:srgbClr val="AD4946"/>
                </a:solidFill>
                <a:latin typeface="Helvetica"/>
                <a:ea typeface="Helvetica"/>
                <a:cs typeface="Helvetica"/>
                <a:sym typeface="Helvetica"/>
              </a:defRPr>
            </a:lvl1pPr>
          </a:lstStyle>
          <a:p>
            <a:pPr/>
            <a:r>
              <a:t>Unicode</a:t>
            </a:r>
          </a:p>
        </p:txBody>
      </p:sp>
      <p:sp>
        <p:nvSpPr>
          <p:cNvPr id="127" name="An international encoding standard for use with different languages and scripts, by which each letter, digit, or symbol is assigned a unique numeric value that applies across different platforms and programs."/>
          <p:cNvSpPr/>
          <p:nvPr>
            <p:ph type="subTitle" sz="quarter" idx="1"/>
          </p:nvPr>
        </p:nvSpPr>
        <p:spPr>
          <a:prstGeom prst="rect">
            <a:avLst/>
          </a:prstGeom>
        </p:spPr>
        <p:txBody>
          <a:bodyPr/>
          <a:lstStyle>
            <a:lvl1pPr algn="l" defTabSz="414781">
              <a:defRPr b="1" sz="2272">
                <a:solidFill>
                  <a:srgbClr val="A6AAA9"/>
                </a:solidFill>
                <a:latin typeface="Helvetica"/>
                <a:ea typeface="Helvetica"/>
                <a:cs typeface="Helvetica"/>
                <a:sym typeface="Helvetica"/>
              </a:defRPr>
            </a:lvl1pPr>
          </a:lstStyle>
          <a:p>
            <a:pPr/>
            <a:r>
              <a:t>An international encoding standard for use with different languages and scripts, by which each letter, digit, or symbol is assigned a unique numeric value that applies across different platforms and programs.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CDEE0"/>
        </a:solidFill>
      </p:bgPr>
    </p:bg>
    <p:spTree>
      <p:nvGrpSpPr>
        <p:cNvPr id="1" name=""/>
        <p:cNvGrpSpPr/>
        <p:nvPr/>
      </p:nvGrpSpPr>
      <p:grpSpPr>
        <a:xfrm>
          <a:off x="0" y="0"/>
          <a:ext cx="0" cy="0"/>
          <a:chOff x="0" y="0"/>
          <a:chExt cx="0" cy="0"/>
        </a:xfrm>
      </p:grpSpPr>
      <p:sp>
        <p:nvSpPr>
          <p:cNvPr id="129" name="Before Unicode"/>
          <p:cNvSpPr/>
          <p:nvPr>
            <p:ph type="ctrTitle"/>
          </p:nvPr>
        </p:nvSpPr>
        <p:spPr>
          <a:prstGeom prst="rect">
            <a:avLst/>
          </a:prstGeom>
        </p:spPr>
        <p:txBody>
          <a:bodyPr/>
          <a:lstStyle>
            <a:lvl1pPr>
              <a:defRPr b="1">
                <a:solidFill>
                  <a:srgbClr val="AD4946"/>
                </a:solidFill>
                <a:latin typeface="Helvetica"/>
                <a:ea typeface="Helvetica"/>
                <a:cs typeface="Helvetica"/>
                <a:sym typeface="Helvetica"/>
              </a:defRPr>
            </a:lvl1pPr>
          </a:lstStyle>
          <a:p>
            <a:pPr/>
            <a:r>
              <a:t>Before Unicode</a:t>
            </a:r>
          </a:p>
        </p:txBody>
      </p:sp>
      <p:sp>
        <p:nvSpPr>
          <p:cNvPr id="130" name="There were hundreds of different systems, called character encoding, for assigning these numbers. However it could not contain enough characters to cover all the language."/>
          <p:cNvSpPr/>
          <p:nvPr>
            <p:ph type="subTitle" sz="quarter" idx="1"/>
          </p:nvPr>
        </p:nvSpPr>
        <p:spPr>
          <a:prstGeom prst="rect">
            <a:avLst/>
          </a:prstGeom>
        </p:spPr>
        <p:txBody>
          <a:bodyPr/>
          <a:lstStyle>
            <a:lvl1pPr algn="l" defTabSz="414781">
              <a:defRPr b="1" sz="2272">
                <a:solidFill>
                  <a:srgbClr val="A6AAA9"/>
                </a:solidFill>
                <a:latin typeface="Helvetica"/>
                <a:ea typeface="Helvetica"/>
                <a:cs typeface="Helvetica"/>
                <a:sym typeface="Helvetica"/>
              </a:defRPr>
            </a:lvl1pPr>
          </a:lstStyle>
          <a:p>
            <a:pPr/>
            <a:r>
              <a:t>There were hundreds of different systems, called character encoding, for assigning these numbers. However it could not contain enough characters to cover all the language.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CDEE0"/>
        </a:solidFill>
      </p:bgPr>
    </p:bg>
    <p:spTree>
      <p:nvGrpSpPr>
        <p:cNvPr id="1" name=""/>
        <p:cNvGrpSpPr/>
        <p:nvPr/>
      </p:nvGrpSpPr>
      <p:grpSpPr>
        <a:xfrm>
          <a:off x="0" y="0"/>
          <a:ext cx="0" cy="0"/>
          <a:chOff x="0" y="0"/>
          <a:chExt cx="0" cy="0"/>
        </a:xfrm>
      </p:grpSpPr>
      <p:sp>
        <p:nvSpPr>
          <p:cNvPr id="132" name="ASCII"/>
          <p:cNvSpPr/>
          <p:nvPr>
            <p:ph type="ctrTitle"/>
          </p:nvPr>
        </p:nvSpPr>
        <p:spPr>
          <a:prstGeom prst="rect">
            <a:avLst/>
          </a:prstGeom>
        </p:spPr>
        <p:txBody>
          <a:bodyPr/>
          <a:lstStyle>
            <a:lvl1pPr>
              <a:defRPr b="1">
                <a:solidFill>
                  <a:srgbClr val="AD4946"/>
                </a:solidFill>
                <a:latin typeface="Helvetica"/>
                <a:ea typeface="Helvetica"/>
                <a:cs typeface="Helvetica"/>
                <a:sym typeface="Helvetica"/>
              </a:defRPr>
            </a:lvl1pPr>
          </a:lstStyle>
          <a:p>
            <a:pPr/>
            <a:r>
              <a:t>ASCII</a:t>
            </a:r>
          </a:p>
        </p:txBody>
      </p:sp>
      <p:sp>
        <p:nvSpPr>
          <p:cNvPr id="133" name="American Standard Code for Information Interchange became the first widespread encoding scheme. However, it’s limited to only 128character definitions. This is fine for the most common English characters, numbers, and punctuation, but is a bit limiting for the rest of the world."/>
          <p:cNvSpPr/>
          <p:nvPr>
            <p:ph type="subTitle" sz="half" idx="1"/>
          </p:nvPr>
        </p:nvSpPr>
        <p:spPr>
          <a:xfrm>
            <a:off x="1270000" y="5029200"/>
            <a:ext cx="10464800" cy="2472978"/>
          </a:xfrm>
          <a:prstGeom prst="rect">
            <a:avLst/>
          </a:prstGeom>
        </p:spPr>
        <p:txBody>
          <a:bodyPr/>
          <a:lstStyle>
            <a:lvl1pPr algn="l" defTabSz="549148">
              <a:defRPr b="1" sz="3008">
                <a:solidFill>
                  <a:srgbClr val="A6AAA9"/>
                </a:solidFill>
                <a:latin typeface="Helvetica"/>
                <a:ea typeface="Helvetica"/>
                <a:cs typeface="Helvetica"/>
                <a:sym typeface="Helvetica"/>
              </a:defRPr>
            </a:lvl1pPr>
          </a:lstStyle>
          <a:p>
            <a:pPr/>
            <a:r>
              <a:t>American Standard Code for Information Interchange became the first widespread encoding scheme. However, it’s limited to only 128character definitions. This is fine for the most common English characters, numbers, and punctuation, but is a bit limiting for the rest of the world.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CDEE0"/>
        </a:solidFill>
      </p:bgPr>
    </p:bg>
    <p:spTree>
      <p:nvGrpSpPr>
        <p:cNvPr id="1" name=""/>
        <p:cNvGrpSpPr/>
        <p:nvPr/>
      </p:nvGrpSpPr>
      <p:grpSpPr>
        <a:xfrm>
          <a:off x="0" y="0"/>
          <a:ext cx="0" cy="0"/>
          <a:chOff x="0" y="0"/>
          <a:chExt cx="0" cy="0"/>
        </a:xfrm>
      </p:grpSpPr>
      <p:sp>
        <p:nvSpPr>
          <p:cNvPr id="135" name="After Unicode"/>
          <p:cNvSpPr/>
          <p:nvPr>
            <p:ph type="ctrTitle"/>
          </p:nvPr>
        </p:nvSpPr>
        <p:spPr>
          <a:prstGeom prst="rect">
            <a:avLst/>
          </a:prstGeom>
        </p:spPr>
        <p:txBody>
          <a:bodyPr/>
          <a:lstStyle>
            <a:lvl1pPr>
              <a:defRPr b="1">
                <a:solidFill>
                  <a:srgbClr val="AD4946"/>
                </a:solidFill>
                <a:latin typeface="Helvetica"/>
                <a:ea typeface="Helvetica"/>
                <a:cs typeface="Helvetica"/>
                <a:sym typeface="Helvetica"/>
              </a:defRPr>
            </a:lvl1pPr>
          </a:lstStyle>
          <a:p>
            <a:pPr/>
            <a:r>
              <a:t>After Unicode</a:t>
            </a:r>
          </a:p>
        </p:txBody>
      </p:sp>
      <p:sp>
        <p:nvSpPr>
          <p:cNvPr id="136" name="The Unicode Standard has been adopted by all modern software providers and now allows data to be transported through many different platforms, devices and applications without corruption."/>
          <p:cNvSpPr/>
          <p:nvPr>
            <p:ph type="subTitle" sz="quarter" idx="1"/>
          </p:nvPr>
        </p:nvSpPr>
        <p:spPr>
          <a:xfrm>
            <a:off x="1270000" y="5029200"/>
            <a:ext cx="10464800" cy="1930450"/>
          </a:xfrm>
          <a:prstGeom prst="rect">
            <a:avLst/>
          </a:prstGeom>
        </p:spPr>
        <p:txBody>
          <a:bodyPr/>
          <a:lstStyle>
            <a:lvl1pPr algn="l" defTabSz="554990">
              <a:defRPr b="1" sz="3040">
                <a:solidFill>
                  <a:srgbClr val="A6AAA9"/>
                </a:solidFill>
                <a:latin typeface="Helvetica"/>
                <a:ea typeface="Helvetica"/>
                <a:cs typeface="Helvetica"/>
                <a:sym typeface="Helvetica"/>
              </a:defRPr>
            </a:lvl1pPr>
          </a:lstStyle>
          <a:p>
            <a:pPr/>
            <a:r>
              <a:t>The Unicode Standard has been adopted by all modern software providers and now allows data to be transported through many different platforms, devices and applications without corruption.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CDEE0"/>
        </a:solidFill>
      </p:bgPr>
    </p:bg>
    <p:spTree>
      <p:nvGrpSpPr>
        <p:cNvPr id="1" name=""/>
        <p:cNvGrpSpPr/>
        <p:nvPr/>
      </p:nvGrpSpPr>
      <p:grpSpPr>
        <a:xfrm>
          <a:off x="0" y="0"/>
          <a:ext cx="0" cy="0"/>
          <a:chOff x="0" y="0"/>
          <a:chExt cx="0" cy="0"/>
        </a:xfrm>
      </p:grpSpPr>
      <p:sp>
        <p:nvSpPr>
          <p:cNvPr id="138" name="Unicode"/>
          <p:cNvSpPr/>
          <p:nvPr>
            <p:ph type="ctrTitle"/>
          </p:nvPr>
        </p:nvSpPr>
        <p:spPr>
          <a:prstGeom prst="rect">
            <a:avLst/>
          </a:prstGeom>
        </p:spPr>
        <p:txBody>
          <a:bodyPr/>
          <a:lstStyle>
            <a:lvl1pPr>
              <a:defRPr b="1">
                <a:solidFill>
                  <a:srgbClr val="AD4946"/>
                </a:solidFill>
                <a:latin typeface="Helvetica"/>
                <a:ea typeface="Helvetica"/>
                <a:cs typeface="Helvetica"/>
                <a:sym typeface="Helvetica"/>
              </a:defRPr>
            </a:lvl1pPr>
          </a:lstStyle>
          <a:p>
            <a:pPr/>
            <a:r>
              <a:t>Unicode</a:t>
            </a:r>
          </a:p>
        </p:txBody>
      </p:sp>
      <p:sp>
        <p:nvSpPr>
          <p:cNvPr id="139" name="Unicode provides a single character set that covers the languages of the world, and a small number of machine-friendly encoding forms and schemes to fit the needs of existing applications and protocols. It is designed for best interoperability with both ASCII and ISO-8859-1, the most widely used character sets, to make it easier for Unicode to be used in applications and protocols."/>
          <p:cNvSpPr/>
          <p:nvPr>
            <p:ph type="subTitle" sz="half" idx="1"/>
          </p:nvPr>
        </p:nvSpPr>
        <p:spPr>
          <a:xfrm>
            <a:off x="1270000" y="5029200"/>
            <a:ext cx="10464800" cy="2789635"/>
          </a:xfrm>
          <a:prstGeom prst="rect">
            <a:avLst/>
          </a:prstGeom>
        </p:spPr>
        <p:txBody>
          <a:bodyPr/>
          <a:lstStyle>
            <a:lvl1pPr algn="l" defTabSz="467359">
              <a:defRPr b="1" sz="2560">
                <a:solidFill>
                  <a:srgbClr val="A6AAA9"/>
                </a:solidFill>
                <a:latin typeface="Helvetica"/>
                <a:ea typeface="Helvetica"/>
                <a:cs typeface="Helvetica"/>
                <a:sym typeface="Helvetica"/>
              </a:defRPr>
            </a:lvl1pPr>
          </a:lstStyle>
          <a:p>
            <a:pPr/>
            <a:r>
              <a:t>Unicode provides a single character set that covers the languages of the world, and a small number of machine-friendly encoding forms and schemes to fit the needs of existing applications and protocols. It is designed for best interoperability with both ASCII and ISO-8859-1, the most widely used character sets, to make it easier for Unicode to be used in applications and protocols.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CDEE0"/>
        </a:solidFill>
      </p:bgPr>
    </p:bg>
    <p:spTree>
      <p:nvGrpSpPr>
        <p:cNvPr id="1" name=""/>
        <p:cNvGrpSpPr/>
        <p:nvPr/>
      </p:nvGrpSpPr>
      <p:grpSpPr>
        <a:xfrm>
          <a:off x="0" y="0"/>
          <a:ext cx="0" cy="0"/>
          <a:chOff x="0" y="0"/>
          <a:chExt cx="0" cy="0"/>
        </a:xfrm>
      </p:grpSpPr>
      <p:sp>
        <p:nvSpPr>
          <p:cNvPr id="141" name="Implement"/>
          <p:cNvSpPr/>
          <p:nvPr>
            <p:ph type="ctrTitle"/>
          </p:nvPr>
        </p:nvSpPr>
        <p:spPr>
          <a:prstGeom prst="rect">
            <a:avLst/>
          </a:prstGeom>
        </p:spPr>
        <p:txBody>
          <a:bodyPr/>
          <a:lstStyle>
            <a:lvl1pPr>
              <a:defRPr b="1">
                <a:solidFill>
                  <a:srgbClr val="AD4946"/>
                </a:solidFill>
                <a:latin typeface="Helvetica"/>
                <a:ea typeface="Helvetica"/>
                <a:cs typeface="Helvetica"/>
                <a:sym typeface="Helvetica"/>
              </a:defRPr>
            </a:lvl1pPr>
          </a:lstStyle>
          <a:p>
            <a:pPr/>
            <a:r>
              <a:t>Implement</a:t>
            </a:r>
          </a:p>
        </p:txBody>
      </p:sp>
      <p:sp>
        <p:nvSpPr>
          <p:cNvPr id="142" name="The standard has been implemented in many technologies, including modern operating system, XML, Java and other programming languages."/>
          <p:cNvSpPr/>
          <p:nvPr>
            <p:ph type="subTitle" sz="quarter" idx="1"/>
          </p:nvPr>
        </p:nvSpPr>
        <p:spPr>
          <a:xfrm>
            <a:off x="1270000" y="5029200"/>
            <a:ext cx="10464800" cy="2065536"/>
          </a:xfrm>
          <a:prstGeom prst="rect">
            <a:avLst/>
          </a:prstGeom>
        </p:spPr>
        <p:txBody>
          <a:bodyPr/>
          <a:lstStyle>
            <a:lvl1pPr algn="l">
              <a:defRPr b="1">
                <a:solidFill>
                  <a:srgbClr val="A6AAA9"/>
                </a:solidFill>
                <a:latin typeface="Helvetica"/>
                <a:ea typeface="Helvetica"/>
                <a:cs typeface="Helvetica"/>
                <a:sym typeface="Helvetica"/>
              </a:defRPr>
            </a:lvl1pPr>
          </a:lstStyle>
          <a:p>
            <a:pPr/>
            <a:r>
              <a:t>The standard has been implemented in many technologies, including modern operating system, XML, Java and other programming languages.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CDEE0"/>
        </a:solidFill>
      </p:bgPr>
    </p:bg>
    <p:spTree>
      <p:nvGrpSpPr>
        <p:cNvPr id="1" name=""/>
        <p:cNvGrpSpPr/>
        <p:nvPr/>
      </p:nvGrpSpPr>
      <p:grpSpPr>
        <a:xfrm>
          <a:off x="0" y="0"/>
          <a:ext cx="0" cy="0"/>
          <a:chOff x="0" y="0"/>
          <a:chExt cx="0" cy="0"/>
        </a:xfrm>
      </p:grpSpPr>
      <p:sp>
        <p:nvSpPr>
          <p:cNvPr id="144" name="UTF"/>
          <p:cNvSpPr/>
          <p:nvPr>
            <p:ph type="ctrTitle"/>
          </p:nvPr>
        </p:nvSpPr>
        <p:spPr>
          <a:prstGeom prst="rect">
            <a:avLst/>
          </a:prstGeom>
        </p:spPr>
        <p:txBody>
          <a:bodyPr/>
          <a:lstStyle>
            <a:lvl1pPr>
              <a:defRPr b="1">
                <a:solidFill>
                  <a:srgbClr val="AD4946"/>
                </a:solidFill>
                <a:latin typeface="Helvetica"/>
                <a:ea typeface="Helvetica"/>
                <a:cs typeface="Helvetica"/>
                <a:sym typeface="Helvetica"/>
              </a:defRPr>
            </a:lvl1pPr>
          </a:lstStyle>
          <a:p>
            <a:pPr/>
            <a:r>
              <a:t>UTF</a:t>
            </a:r>
          </a:p>
        </p:txBody>
      </p:sp>
      <p:sp>
        <p:nvSpPr>
          <p:cNvPr id="145" name="Unicode Transformation Unit.…"/>
          <p:cNvSpPr/>
          <p:nvPr>
            <p:ph type="subTitle" sz="quarter" idx="1"/>
          </p:nvPr>
        </p:nvSpPr>
        <p:spPr>
          <a:xfrm>
            <a:off x="1270000" y="5029200"/>
            <a:ext cx="10464800" cy="2065536"/>
          </a:xfrm>
          <a:prstGeom prst="rect">
            <a:avLst/>
          </a:prstGeom>
        </p:spPr>
        <p:txBody>
          <a:bodyPr/>
          <a:lstStyle/>
          <a:p>
            <a:pPr algn="l">
              <a:defRPr b="1">
                <a:solidFill>
                  <a:srgbClr val="A6AAA9"/>
                </a:solidFill>
                <a:latin typeface="Helvetica"/>
                <a:ea typeface="Helvetica"/>
                <a:cs typeface="Helvetica"/>
                <a:sym typeface="Helvetica"/>
              </a:defRPr>
            </a:pPr>
            <a:r>
              <a:t>Unicode Transformation Unit.</a:t>
            </a:r>
          </a:p>
          <a:p>
            <a:pPr algn="l">
              <a:defRPr b="1">
                <a:solidFill>
                  <a:srgbClr val="A6AAA9"/>
                </a:solidFill>
                <a:latin typeface="Helvetica"/>
                <a:ea typeface="Helvetica"/>
                <a:cs typeface="Helvetica"/>
                <a:sym typeface="Helvetica"/>
              </a:defRPr>
            </a:pPr>
            <a:r>
              <a:t>The Unicode standard defines UTF-8, UTF-16, and UTF-32, and several other encodings are in use.</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