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Lst>
  <p:sldSz cx="43891200" cy="3291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8F3A5-AE87-4B68-BE27-91AAED26DD84}" v="1" dt="2024-03-19T18:30:43.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3" d="100"/>
          <a:sy n="23" d="100"/>
        </p:scale>
        <p:origin x="16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onnier, Ted (cordontd)" userId="e14c8a9f-3b1f-49e4-80f8-5e21dbc4b32b" providerId="ADAL" clId="{EA68F3A5-AE87-4B68-BE27-91AAED26DD84}"/>
    <pc:docChg chg="modSld">
      <pc:chgData name="Cordonnier, Ted (cordontd)" userId="e14c8a9f-3b1f-49e4-80f8-5e21dbc4b32b" providerId="ADAL" clId="{EA68F3A5-AE87-4B68-BE27-91AAED26DD84}" dt="2024-03-19T18:40:09.389" v="6" actId="20577"/>
      <pc:docMkLst>
        <pc:docMk/>
      </pc:docMkLst>
      <pc:sldChg chg="modSp mod">
        <pc:chgData name="Cordonnier, Ted (cordontd)" userId="e14c8a9f-3b1f-49e4-80f8-5e21dbc4b32b" providerId="ADAL" clId="{EA68F3A5-AE87-4B68-BE27-91AAED26DD84}" dt="2024-03-19T18:40:09.389" v="6" actId="20577"/>
        <pc:sldMkLst>
          <pc:docMk/>
          <pc:sldMk cId="940011279" sldId="256"/>
        </pc:sldMkLst>
        <pc:spChg chg="mod">
          <ac:chgData name="Cordonnier, Ted (cordontd)" userId="e14c8a9f-3b1f-49e4-80f8-5e21dbc4b32b" providerId="ADAL" clId="{EA68F3A5-AE87-4B68-BE27-91AAED26DD84}" dt="2024-03-19T18:40:09.389" v="6" actId="20577"/>
          <ac:spMkLst>
            <pc:docMk/>
            <pc:sldMk cId="940011279" sldId="256"/>
            <ac:spMk id="47" creationId="{3B36646A-522B-6B48-B681-DDB477340F87}"/>
          </ac:spMkLst>
        </pc:spChg>
        <pc:picChg chg="mod">
          <ac:chgData name="Cordonnier, Ted (cordontd)" userId="e14c8a9f-3b1f-49e4-80f8-5e21dbc4b32b" providerId="ADAL" clId="{EA68F3A5-AE87-4B68-BE27-91AAED26DD84}" dt="2024-03-19T18:30:43.430" v="0" actId="1076"/>
          <ac:picMkLst>
            <pc:docMk/>
            <pc:sldMk cId="940011279" sldId="256"/>
            <ac:picMk id="1032" creationId="{F87945B3-2215-A6FE-AF33-E45DDA6609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DC948-2D32-4D80-8B1E-0309F98619D0}"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124502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DC948-2D32-4D80-8B1E-0309F98619D0}"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56461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DC948-2D32-4D80-8B1E-0309F98619D0}"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142997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DC948-2D32-4D80-8B1E-0309F98619D0}"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250750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DC948-2D32-4D80-8B1E-0309F98619D0}"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409917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DC948-2D32-4D80-8B1E-0309F98619D0}"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122940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DC948-2D32-4D80-8B1E-0309F98619D0}"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250348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DC948-2D32-4D80-8B1E-0309F98619D0}"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294120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DC948-2D32-4D80-8B1E-0309F98619D0}"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249141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B8DC948-2D32-4D80-8B1E-0309F98619D0}"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212564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B8DC948-2D32-4D80-8B1E-0309F98619D0}"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7976B-FC10-4976-A6C0-96FF928433A2}" type="slidenum">
              <a:rPr lang="en-US" smtClean="0"/>
              <a:t>‹#›</a:t>
            </a:fld>
            <a:endParaRPr lang="en-US"/>
          </a:p>
        </p:txBody>
      </p:sp>
    </p:spTree>
    <p:extLst>
      <p:ext uri="{BB962C8B-B14F-4D97-AF65-F5344CB8AC3E}">
        <p14:creationId xmlns:p14="http://schemas.microsoft.com/office/powerpoint/2010/main" val="228001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AB8DC948-2D32-4D80-8B1E-0309F98619D0}" type="datetimeFigureOut">
              <a:rPr lang="en-US" smtClean="0"/>
              <a:t>3/19/2024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8297976B-FC10-4976-A6C0-96FF928433A2}" type="slidenum">
              <a:rPr lang="en-US" smtClean="0"/>
              <a:t>‹#›</a:t>
            </a:fld>
            <a:endParaRPr lang="en-US"/>
          </a:p>
        </p:txBody>
      </p:sp>
    </p:spTree>
    <p:extLst>
      <p:ext uri="{BB962C8B-B14F-4D97-AF65-F5344CB8AC3E}">
        <p14:creationId xmlns:p14="http://schemas.microsoft.com/office/powerpoint/2010/main" val="25107253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DC20-03CA-33F2-11C2-7CD61934A607}"/>
              </a:ext>
            </a:extLst>
          </p:cNvPr>
          <p:cNvSpPr>
            <a:spLocks noGrp="1"/>
          </p:cNvSpPr>
          <p:nvPr>
            <p:ph type="ctrTitle"/>
          </p:nvPr>
        </p:nvSpPr>
        <p:spPr>
          <a:xfrm>
            <a:off x="9717797" y="56675"/>
            <a:ext cx="23112113" cy="1655756"/>
          </a:xfrm>
        </p:spPr>
        <p:txBody>
          <a:bodyPr>
            <a:noAutofit/>
          </a:bodyPr>
          <a:lstStyle/>
          <a:p>
            <a:r>
              <a:rPr lang="en-US" sz="10400" u="sng" dirty="0">
                <a:solidFill>
                  <a:schemeClr val="bg1"/>
                </a:solidFill>
                <a:latin typeface="Arial" panose="020B0604020202020204" pitchFamily="34" charset="0"/>
                <a:cs typeface="Arial" panose="020B0604020202020204" pitchFamily="34" charset="0"/>
              </a:rPr>
              <a:t>Automated Correlation Analysis</a:t>
            </a:r>
          </a:p>
        </p:txBody>
      </p:sp>
      <p:pic>
        <p:nvPicPr>
          <p:cNvPr id="5" name="Picture 4" descr="A person in a red shirt">
            <a:extLst>
              <a:ext uri="{FF2B5EF4-FFF2-40B4-BE49-F238E27FC236}">
                <a16:creationId xmlns:a16="http://schemas.microsoft.com/office/drawing/2014/main" id="{655A1941-1E1C-BE7F-927B-A6544963C492}"/>
              </a:ext>
            </a:extLst>
          </p:cNvPr>
          <p:cNvPicPr>
            <a:picLocks noChangeAspect="1"/>
          </p:cNvPicPr>
          <p:nvPr/>
        </p:nvPicPr>
        <p:blipFill rotWithShape="1">
          <a:blip r:embed="rId2">
            <a:extLst>
              <a:ext uri="{28A0092B-C50C-407E-A947-70E740481C1C}">
                <a14:useLocalDpi xmlns:a14="http://schemas.microsoft.com/office/drawing/2010/main" val="0"/>
              </a:ext>
            </a:extLst>
          </a:blip>
          <a:srcRect l="24433" t="7175" r="24936" b="856"/>
          <a:stretch/>
        </p:blipFill>
        <p:spPr>
          <a:xfrm>
            <a:off x="36742434" y="29109466"/>
            <a:ext cx="3217132" cy="3287069"/>
          </a:xfrm>
          <a:prstGeom prst="rect">
            <a:avLst/>
          </a:prstGeom>
        </p:spPr>
      </p:pic>
      <p:pic>
        <p:nvPicPr>
          <p:cNvPr id="7" name="Picture 6" descr="A person in a suit and glasses&#10;&#10;Description automatically generated">
            <a:extLst>
              <a:ext uri="{FF2B5EF4-FFF2-40B4-BE49-F238E27FC236}">
                <a16:creationId xmlns:a16="http://schemas.microsoft.com/office/drawing/2014/main" id="{142F9C1F-FC31-A3ED-763E-A481A06C5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5034" y="29094783"/>
            <a:ext cx="2729939" cy="3287070"/>
          </a:xfrm>
          <a:prstGeom prst="rect">
            <a:avLst/>
          </a:prstGeom>
        </p:spPr>
      </p:pic>
      <p:sp>
        <p:nvSpPr>
          <p:cNvPr id="15" name="TextBox 14">
            <a:extLst>
              <a:ext uri="{FF2B5EF4-FFF2-40B4-BE49-F238E27FC236}">
                <a16:creationId xmlns:a16="http://schemas.microsoft.com/office/drawing/2014/main" id="{5BD1B5CF-675A-4D87-2818-525948C09219}"/>
              </a:ext>
            </a:extLst>
          </p:cNvPr>
          <p:cNvSpPr txBox="1"/>
          <p:nvPr/>
        </p:nvSpPr>
        <p:spPr>
          <a:xfrm>
            <a:off x="36707033" y="26816193"/>
            <a:ext cx="6740840" cy="1938992"/>
          </a:xfrm>
          <a:prstGeom prst="rect">
            <a:avLst/>
          </a:prstGeom>
          <a:noFill/>
        </p:spPr>
        <p:txBody>
          <a:bodyPr wrap="square" rtlCol="0">
            <a:spAutoFit/>
          </a:bodyPr>
          <a:lstStyle/>
          <a:p>
            <a:pPr algn="ctr"/>
            <a:r>
              <a:rPr lang="en-US" sz="4000" dirty="0">
                <a:solidFill>
                  <a:schemeClr val="bg1"/>
                </a:solidFill>
                <a:latin typeface="Arial" panose="020B0604020202020204" pitchFamily="34" charset="0"/>
                <a:cs typeface="Arial" panose="020B0604020202020204" pitchFamily="34" charset="0"/>
              </a:rPr>
              <a:t>Ted Cordonnier</a:t>
            </a:r>
          </a:p>
          <a:p>
            <a:pPr algn="ctr"/>
            <a:r>
              <a:rPr lang="en-US" sz="4000" dirty="0">
                <a:solidFill>
                  <a:schemeClr val="bg1"/>
                </a:solidFill>
                <a:latin typeface="Arial" panose="020B0604020202020204" pitchFamily="34" charset="0"/>
                <a:cs typeface="Arial" panose="020B0604020202020204" pitchFamily="34" charset="0"/>
              </a:rPr>
              <a:t>Computer Science 2024</a:t>
            </a:r>
          </a:p>
          <a:p>
            <a:pPr algn="ctr"/>
            <a:r>
              <a:rPr lang="en-US" sz="4000" dirty="0">
                <a:solidFill>
                  <a:schemeClr val="bg1"/>
                </a:solidFill>
                <a:latin typeface="Arial" panose="020B0604020202020204" pitchFamily="34" charset="0"/>
                <a:cs typeface="Arial" panose="020B0604020202020204" pitchFamily="34" charset="0"/>
              </a:rPr>
              <a:t>Advisor: Prof. Seokki Lee</a:t>
            </a:r>
          </a:p>
        </p:txBody>
      </p:sp>
      <p:sp>
        <p:nvSpPr>
          <p:cNvPr id="16" name="TextBox 15">
            <a:extLst>
              <a:ext uri="{FF2B5EF4-FFF2-40B4-BE49-F238E27FC236}">
                <a16:creationId xmlns:a16="http://schemas.microsoft.com/office/drawing/2014/main" id="{84D281B2-08CD-FEAF-15B6-CAC30CB87FA3}"/>
              </a:ext>
            </a:extLst>
          </p:cNvPr>
          <p:cNvSpPr txBox="1"/>
          <p:nvPr/>
        </p:nvSpPr>
        <p:spPr>
          <a:xfrm>
            <a:off x="31436487" y="2103606"/>
            <a:ext cx="6740840"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Design Diagram</a:t>
            </a:r>
          </a:p>
        </p:txBody>
      </p:sp>
      <p:sp>
        <p:nvSpPr>
          <p:cNvPr id="17" name="TextBox 16">
            <a:extLst>
              <a:ext uri="{FF2B5EF4-FFF2-40B4-BE49-F238E27FC236}">
                <a16:creationId xmlns:a16="http://schemas.microsoft.com/office/drawing/2014/main" id="{BF5D31A0-DFDB-F10E-A971-8F0D71A2DD40}"/>
              </a:ext>
            </a:extLst>
          </p:cNvPr>
          <p:cNvSpPr txBox="1"/>
          <p:nvPr/>
        </p:nvSpPr>
        <p:spPr>
          <a:xfrm>
            <a:off x="6939366" y="21559725"/>
            <a:ext cx="6740840"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Example Scenario</a:t>
            </a:r>
          </a:p>
        </p:txBody>
      </p:sp>
      <p:pic>
        <p:nvPicPr>
          <p:cNvPr id="19" name="Picture 18" descr="A diagram of a company&#10;&#10;Description automatically generated">
            <a:extLst>
              <a:ext uri="{FF2B5EF4-FFF2-40B4-BE49-F238E27FC236}">
                <a16:creationId xmlns:a16="http://schemas.microsoft.com/office/drawing/2014/main" id="{0921D1AA-0304-06D4-B07B-8CF05D87A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2361" y="3527743"/>
            <a:ext cx="18930679" cy="13943969"/>
          </a:xfrm>
          <a:prstGeom prst="rect">
            <a:avLst/>
          </a:prstGeom>
        </p:spPr>
      </p:pic>
      <p:sp>
        <p:nvSpPr>
          <p:cNvPr id="25" name="TextBox 24">
            <a:extLst>
              <a:ext uri="{FF2B5EF4-FFF2-40B4-BE49-F238E27FC236}">
                <a16:creationId xmlns:a16="http://schemas.microsoft.com/office/drawing/2014/main" id="{C7968A9E-7A07-7A71-CA06-93A7F4B125C8}"/>
              </a:ext>
            </a:extLst>
          </p:cNvPr>
          <p:cNvSpPr txBox="1"/>
          <p:nvPr/>
        </p:nvSpPr>
        <p:spPr>
          <a:xfrm>
            <a:off x="6088436" y="13219523"/>
            <a:ext cx="7674826"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Implementation</a:t>
            </a:r>
          </a:p>
        </p:txBody>
      </p:sp>
      <p:sp>
        <p:nvSpPr>
          <p:cNvPr id="26" name="TextBox 25">
            <a:extLst>
              <a:ext uri="{FF2B5EF4-FFF2-40B4-BE49-F238E27FC236}">
                <a16:creationId xmlns:a16="http://schemas.microsoft.com/office/drawing/2014/main" id="{7507C31B-F4DE-E414-81AD-17E616104C6A}"/>
              </a:ext>
            </a:extLst>
          </p:cNvPr>
          <p:cNvSpPr txBox="1"/>
          <p:nvPr/>
        </p:nvSpPr>
        <p:spPr>
          <a:xfrm>
            <a:off x="367202" y="14263364"/>
            <a:ext cx="24236373" cy="6863417"/>
          </a:xfrm>
          <a:prstGeom prst="rect">
            <a:avLst/>
          </a:prstGeom>
          <a:noFill/>
        </p:spPr>
        <p:txBody>
          <a:bodyPr wrap="square">
            <a:spAutoFit/>
          </a:bodyPr>
          <a:lstStyle/>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Created in a Python Jupyter Notebook, Statistics performed using SciPy and NumPy functions</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Data inputted by user through .csv file path, data is stored in pandas dataframe</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Correlation is categorized by comparing the results of correlation tests to the accepted cutoffs for each type of test, with these cutoffs being established by the statistical community</a:t>
            </a:r>
          </a:p>
          <a:p>
            <a:pPr marL="571500" indent="-571500">
              <a:buFont typeface="Arial" panose="020B0604020202020204" pitchFamily="34" charset="0"/>
              <a:buChar char="•"/>
            </a:pPr>
            <a:endParaRPr lang="en-US" sz="4400"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Given the datatypes that my program identifies, the correct correlation tests are used</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Tests of Correlation Used: Chi^2, Spearman's, ANOVA, Binned Chi^2</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My program determines the strength of this correlation, since some correlation tests can only tell if correlation exists</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Tests of Correlation Strength Used: Cramér's V, Eta-Squared</a:t>
            </a:r>
          </a:p>
        </p:txBody>
      </p:sp>
      <p:sp>
        <p:nvSpPr>
          <p:cNvPr id="27" name="TextBox 26">
            <a:extLst>
              <a:ext uri="{FF2B5EF4-FFF2-40B4-BE49-F238E27FC236}">
                <a16:creationId xmlns:a16="http://schemas.microsoft.com/office/drawing/2014/main" id="{4D1BDBC0-0C1C-68DF-8C25-1CF8FF911D05}"/>
              </a:ext>
            </a:extLst>
          </p:cNvPr>
          <p:cNvSpPr txBox="1"/>
          <p:nvPr/>
        </p:nvSpPr>
        <p:spPr>
          <a:xfrm>
            <a:off x="5990702" y="8244603"/>
            <a:ext cx="8182338"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Why Correlation?</a:t>
            </a:r>
          </a:p>
        </p:txBody>
      </p:sp>
      <p:sp>
        <p:nvSpPr>
          <p:cNvPr id="28" name="TextBox 27">
            <a:extLst>
              <a:ext uri="{FF2B5EF4-FFF2-40B4-BE49-F238E27FC236}">
                <a16:creationId xmlns:a16="http://schemas.microsoft.com/office/drawing/2014/main" id="{F9C206BE-25F6-30E5-576D-094ADCB3BE3D}"/>
              </a:ext>
            </a:extLst>
          </p:cNvPr>
          <p:cNvSpPr txBox="1"/>
          <p:nvPr/>
        </p:nvSpPr>
        <p:spPr>
          <a:xfrm>
            <a:off x="367202" y="9223686"/>
            <a:ext cx="22838593" cy="3477875"/>
          </a:xfrm>
          <a:prstGeom prst="rect">
            <a:avLst/>
          </a:prstGeom>
          <a:noFill/>
        </p:spPr>
        <p:txBody>
          <a:bodyPr wrap="square">
            <a:spAutoFit/>
          </a:bodyPr>
          <a:lstStyle/>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Correlation is useful because it quantifies the degree to which two variables are related. Understanding correlation helps in predicting one variable from another, identifying trends, guide decision making, and making inferences. </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Examples: Find out which variables impact sales the most, which variables determine to apple quality, which lifestyle factors impact cardiovascular disease, etc.</a:t>
            </a:r>
          </a:p>
        </p:txBody>
      </p:sp>
      <p:sp>
        <p:nvSpPr>
          <p:cNvPr id="30" name="TextBox 29">
            <a:extLst>
              <a:ext uri="{FF2B5EF4-FFF2-40B4-BE49-F238E27FC236}">
                <a16:creationId xmlns:a16="http://schemas.microsoft.com/office/drawing/2014/main" id="{F3B7DD81-4B7F-159C-BD1A-DF80B122A3F2}"/>
              </a:ext>
            </a:extLst>
          </p:cNvPr>
          <p:cNvSpPr txBox="1"/>
          <p:nvPr/>
        </p:nvSpPr>
        <p:spPr>
          <a:xfrm>
            <a:off x="743635" y="3193420"/>
            <a:ext cx="9941391" cy="3477875"/>
          </a:xfrm>
          <a:prstGeom prst="rect">
            <a:avLst/>
          </a:prstGeom>
          <a:noFill/>
        </p:spPr>
        <p:txBody>
          <a:bodyPr wrap="square">
            <a:spAutoFit/>
          </a:bodyPr>
          <a:lstStyle/>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User inputs data and the column they want to analyze</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Calculates correlations between a target column and all other columns in the data</a:t>
            </a:r>
          </a:p>
        </p:txBody>
      </p:sp>
      <p:sp>
        <p:nvSpPr>
          <p:cNvPr id="31" name="TextBox 30">
            <a:extLst>
              <a:ext uri="{FF2B5EF4-FFF2-40B4-BE49-F238E27FC236}">
                <a16:creationId xmlns:a16="http://schemas.microsoft.com/office/drawing/2014/main" id="{EE821DAA-E7B6-CB83-40DF-30E31E0EE7D3}"/>
              </a:ext>
            </a:extLst>
          </p:cNvPr>
          <p:cNvSpPr txBox="1"/>
          <p:nvPr/>
        </p:nvSpPr>
        <p:spPr>
          <a:xfrm>
            <a:off x="1308027" y="2103606"/>
            <a:ext cx="8182338"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Overview</a:t>
            </a:r>
          </a:p>
        </p:txBody>
      </p:sp>
      <p:pic>
        <p:nvPicPr>
          <p:cNvPr id="32" name="Picture 4" descr="Op-Ed: Hackers should use Jupyter Notebook when taking notes | by Aleksey |  The Techlife | Medium">
            <a:extLst>
              <a:ext uri="{FF2B5EF4-FFF2-40B4-BE49-F238E27FC236}">
                <a16:creationId xmlns:a16="http://schemas.microsoft.com/office/drawing/2014/main" id="{625618B4-48D1-7D70-7B9E-04653D8D1B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87835" y="23814836"/>
            <a:ext cx="2110079" cy="193899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Update now! Two critical flaws in Git's code found, patched">
            <a:extLst>
              <a:ext uri="{FF2B5EF4-FFF2-40B4-BE49-F238E27FC236}">
                <a16:creationId xmlns:a16="http://schemas.microsoft.com/office/drawing/2014/main" id="{85650CFA-1E59-E2C0-EB51-E9BDE64DD3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2615" y="20481520"/>
            <a:ext cx="2495860" cy="140053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SciPy and NumPy - Full Stack Python">
            <a:extLst>
              <a:ext uri="{FF2B5EF4-FFF2-40B4-BE49-F238E27FC236}">
                <a16:creationId xmlns:a16="http://schemas.microsoft.com/office/drawing/2014/main" id="{1C380C90-42C1-BA92-36B2-6D59F10394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0073" y="22323085"/>
            <a:ext cx="2557800" cy="101626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An Introduction to pandas — Python's Data Analysis Library | by Gaurav Garg  | Python in Plain English">
            <a:extLst>
              <a:ext uri="{FF2B5EF4-FFF2-40B4-BE49-F238E27FC236}">
                <a16:creationId xmlns:a16="http://schemas.microsoft.com/office/drawing/2014/main" id="{933D4059-DED1-D3FE-0D07-7CA6C399DC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7835" y="22175194"/>
            <a:ext cx="3349093" cy="140053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640D61B-191D-AB12-1792-04FB633E7650}"/>
              </a:ext>
            </a:extLst>
          </p:cNvPr>
          <p:cNvSpPr txBox="1"/>
          <p:nvPr/>
        </p:nvSpPr>
        <p:spPr>
          <a:xfrm>
            <a:off x="36793270" y="19061171"/>
            <a:ext cx="6740840"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Technologies</a:t>
            </a:r>
          </a:p>
        </p:txBody>
      </p:sp>
      <p:pic>
        <p:nvPicPr>
          <p:cNvPr id="1026" name="Picture 2" descr="GitHub - numpy/numpy: The fundamental package for scientific computing with  Python.">
            <a:extLst>
              <a:ext uri="{FF2B5EF4-FFF2-40B4-BE49-F238E27FC236}">
                <a16:creationId xmlns:a16="http://schemas.microsoft.com/office/drawing/2014/main" id="{C38CBA30-49AC-9806-0DDF-1CD213F545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87835" y="20481520"/>
            <a:ext cx="3127850" cy="140053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9AC0AA96-3E02-415E-57F8-6FA5AEB87C5E}"/>
              </a:ext>
            </a:extLst>
          </p:cNvPr>
          <p:cNvPicPr>
            <a:picLocks noChangeAspect="1"/>
          </p:cNvPicPr>
          <p:nvPr/>
        </p:nvPicPr>
        <p:blipFill rotWithShape="1">
          <a:blip r:embed="rId10"/>
          <a:srcRect l="4249" r="30252" b="3791"/>
          <a:stretch/>
        </p:blipFill>
        <p:spPr>
          <a:xfrm>
            <a:off x="11382692" y="22829139"/>
            <a:ext cx="6580049" cy="6855550"/>
          </a:xfrm>
          <a:prstGeom prst="rect">
            <a:avLst/>
          </a:prstGeom>
        </p:spPr>
      </p:pic>
      <p:pic>
        <p:nvPicPr>
          <p:cNvPr id="43" name="Picture 42">
            <a:extLst>
              <a:ext uri="{FF2B5EF4-FFF2-40B4-BE49-F238E27FC236}">
                <a16:creationId xmlns:a16="http://schemas.microsoft.com/office/drawing/2014/main" id="{6A2CEF45-9146-2F33-7AED-A27C02F09150}"/>
              </a:ext>
            </a:extLst>
          </p:cNvPr>
          <p:cNvPicPr>
            <a:picLocks noChangeAspect="1"/>
          </p:cNvPicPr>
          <p:nvPr/>
        </p:nvPicPr>
        <p:blipFill rotWithShape="1">
          <a:blip r:embed="rId11"/>
          <a:srcRect l="5344" r="35968" b="885"/>
          <a:stretch/>
        </p:blipFill>
        <p:spPr>
          <a:xfrm>
            <a:off x="18435132" y="22848477"/>
            <a:ext cx="7225798" cy="6816873"/>
          </a:xfrm>
          <a:prstGeom prst="rect">
            <a:avLst/>
          </a:prstGeom>
        </p:spPr>
      </p:pic>
      <p:sp>
        <p:nvSpPr>
          <p:cNvPr id="44" name="TextBox 43">
            <a:extLst>
              <a:ext uri="{FF2B5EF4-FFF2-40B4-BE49-F238E27FC236}">
                <a16:creationId xmlns:a16="http://schemas.microsoft.com/office/drawing/2014/main" id="{DD5F9E24-937C-B189-A6EB-CBA2EBF962E1}"/>
              </a:ext>
            </a:extLst>
          </p:cNvPr>
          <p:cNvSpPr txBox="1"/>
          <p:nvPr/>
        </p:nvSpPr>
        <p:spPr>
          <a:xfrm>
            <a:off x="11369056" y="30117633"/>
            <a:ext cx="6063798" cy="2800767"/>
          </a:xfrm>
          <a:prstGeom prst="rect">
            <a:avLst/>
          </a:prstGeom>
          <a:noFill/>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Outputs Results of Tests, mainly for Advanced Users</a:t>
            </a:r>
          </a:p>
          <a:p>
            <a:pPr marL="571500" indent="-571500">
              <a:buFont typeface="Arial" panose="020B0604020202020204" pitchFamily="34" charset="0"/>
              <a:buChar char="•"/>
            </a:pPr>
            <a:endParaRPr lang="en-US" sz="4400" dirty="0">
              <a:solidFill>
                <a:schemeClr val="bg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B0668EA1-5063-7CF1-2EFE-0B0EFE78DFA2}"/>
              </a:ext>
            </a:extLst>
          </p:cNvPr>
          <p:cNvSpPr txBox="1"/>
          <p:nvPr/>
        </p:nvSpPr>
        <p:spPr>
          <a:xfrm>
            <a:off x="18116884" y="30060958"/>
            <a:ext cx="7441615" cy="2800767"/>
          </a:xfrm>
          <a:prstGeom prst="rect">
            <a:avLst/>
          </a:prstGeom>
          <a:noFill/>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Outputs all the column names and which degree of correlation they fall into</a:t>
            </a:r>
          </a:p>
          <a:p>
            <a:pPr marL="571500" indent="-571500">
              <a:buFont typeface="Arial" panose="020B0604020202020204" pitchFamily="34" charset="0"/>
              <a:buChar char="•"/>
            </a:pPr>
            <a:endParaRPr lang="en-US" sz="44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204EAA82-989C-45FF-4C4C-6E8406F6646F}"/>
              </a:ext>
            </a:extLst>
          </p:cNvPr>
          <p:cNvSpPr txBox="1"/>
          <p:nvPr/>
        </p:nvSpPr>
        <p:spPr>
          <a:xfrm>
            <a:off x="27583071" y="19001697"/>
            <a:ext cx="6740840"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Future Work</a:t>
            </a:r>
          </a:p>
        </p:txBody>
      </p:sp>
      <p:sp>
        <p:nvSpPr>
          <p:cNvPr id="47" name="TextBox 46">
            <a:extLst>
              <a:ext uri="{FF2B5EF4-FFF2-40B4-BE49-F238E27FC236}">
                <a16:creationId xmlns:a16="http://schemas.microsoft.com/office/drawing/2014/main" id="{3B36646A-522B-6B48-B681-DDB477340F87}"/>
              </a:ext>
            </a:extLst>
          </p:cNvPr>
          <p:cNvSpPr txBox="1"/>
          <p:nvPr/>
        </p:nvSpPr>
        <p:spPr>
          <a:xfrm>
            <a:off x="26488357" y="20412880"/>
            <a:ext cx="10050154" cy="8894743"/>
          </a:xfrm>
          <a:prstGeom prst="rect">
            <a:avLst/>
          </a:prstGeom>
          <a:noFill/>
        </p:spPr>
        <p:txBody>
          <a:bodyPr wrap="square">
            <a:spAutoFit/>
          </a:bodyPr>
          <a:lstStyle/>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Integrate with a visualization tool for dynamically generated visualizations</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Support computing correlation between existing data and aggregated data values</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More extensive research and testing to better understand strengths and limitations of my approach over large data</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Developing (graphical) user interface (GUI), e.g., using webapp</a:t>
            </a:r>
          </a:p>
          <a:p>
            <a:pPr marL="571500" indent="-571500">
              <a:buFont typeface="Arial" panose="020B0604020202020204" pitchFamily="34" charset="0"/>
              <a:buChar char="•"/>
            </a:pPr>
            <a:endParaRPr lang="en-US" sz="4400"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4400" dirty="0">
              <a:solidFill>
                <a:schemeClr val="bg1"/>
              </a:solidFill>
              <a:latin typeface="Arial" panose="020B0604020202020204" pitchFamily="34" charset="0"/>
              <a:cs typeface="Arial" panose="020B0604020202020204" pitchFamily="34" charset="0"/>
            </a:endParaRPr>
          </a:p>
        </p:txBody>
      </p:sp>
      <p:pic>
        <p:nvPicPr>
          <p:cNvPr id="1032" name="Picture 8" descr="University of Cincinnati - TheCollegeTour.com">
            <a:extLst>
              <a:ext uri="{FF2B5EF4-FFF2-40B4-BE49-F238E27FC236}">
                <a16:creationId xmlns:a16="http://schemas.microsoft.com/office/drawing/2014/main" id="{F87945B3-2215-A6FE-AF33-E45DDA6609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57263" y="28755185"/>
            <a:ext cx="8515605" cy="38241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B607E1-31C0-2682-D7F1-D79579B9E4AA}"/>
              </a:ext>
            </a:extLst>
          </p:cNvPr>
          <p:cNvSpPr txBox="1"/>
          <p:nvPr/>
        </p:nvSpPr>
        <p:spPr>
          <a:xfrm>
            <a:off x="13763262" y="2103606"/>
            <a:ext cx="8182338" cy="1015663"/>
          </a:xfrm>
          <a:prstGeom prst="rect">
            <a:avLst/>
          </a:prstGeom>
          <a:noFill/>
        </p:spPr>
        <p:txBody>
          <a:bodyPr wrap="square" rtlCol="0">
            <a:spAutoFit/>
          </a:bodyPr>
          <a:lstStyle/>
          <a:p>
            <a:pPr algn="ctr"/>
            <a:r>
              <a:rPr lang="en-US" sz="6000" u="sng" dirty="0">
                <a:solidFill>
                  <a:schemeClr val="bg1"/>
                </a:solidFill>
                <a:latin typeface="Arial" panose="020B0604020202020204" pitchFamily="34" charset="0"/>
                <a:cs typeface="Arial" panose="020B0604020202020204" pitchFamily="34" charset="0"/>
              </a:rPr>
              <a:t>Motivation</a:t>
            </a:r>
          </a:p>
        </p:txBody>
      </p:sp>
      <p:pic>
        <p:nvPicPr>
          <p:cNvPr id="9" name="Picture 8">
            <a:extLst>
              <a:ext uri="{FF2B5EF4-FFF2-40B4-BE49-F238E27FC236}">
                <a16:creationId xmlns:a16="http://schemas.microsoft.com/office/drawing/2014/main" id="{6BCDBDDF-B113-CBC9-B384-0C7B3B2AA9E2}"/>
              </a:ext>
            </a:extLst>
          </p:cNvPr>
          <p:cNvPicPr>
            <a:picLocks noChangeAspect="1"/>
          </p:cNvPicPr>
          <p:nvPr/>
        </p:nvPicPr>
        <p:blipFill>
          <a:blip r:embed="rId13"/>
          <a:stretch>
            <a:fillRect/>
          </a:stretch>
        </p:blipFill>
        <p:spPr>
          <a:xfrm>
            <a:off x="0" y="22765205"/>
            <a:ext cx="11060754" cy="3699127"/>
          </a:xfrm>
          <a:prstGeom prst="rect">
            <a:avLst/>
          </a:prstGeom>
        </p:spPr>
      </p:pic>
      <p:sp>
        <p:nvSpPr>
          <p:cNvPr id="14" name="TextBox 13">
            <a:extLst>
              <a:ext uri="{FF2B5EF4-FFF2-40B4-BE49-F238E27FC236}">
                <a16:creationId xmlns:a16="http://schemas.microsoft.com/office/drawing/2014/main" id="{E48F9B9E-5527-49F0-33BB-55569EA0880B}"/>
              </a:ext>
            </a:extLst>
          </p:cNvPr>
          <p:cNvSpPr txBox="1"/>
          <p:nvPr/>
        </p:nvSpPr>
        <p:spPr>
          <a:xfrm>
            <a:off x="11297983" y="3222694"/>
            <a:ext cx="12696287" cy="4832092"/>
          </a:xfrm>
          <a:prstGeom prst="rect">
            <a:avLst/>
          </a:prstGeom>
          <a:noFill/>
        </p:spPr>
        <p:txBody>
          <a:bodyPr wrap="square">
            <a:spAutoFit/>
          </a:bodyPr>
          <a:lstStyle/>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Tools don’t exist to automatically find correlation between variables given input data</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Allows for correlation analysis without extensive statistical experience from the user</a:t>
            </a:r>
          </a:p>
          <a:p>
            <a:pPr marL="571500" indent="-571500">
              <a:buFont typeface="Arial" panose="020B0604020202020204" pitchFamily="34" charset="0"/>
              <a:buChar char="•"/>
            </a:pPr>
            <a:r>
              <a:rPr lang="en-US" sz="4400" dirty="0">
                <a:solidFill>
                  <a:schemeClr val="bg1"/>
                </a:solidFill>
                <a:latin typeface="Arial" panose="020B0604020202020204" pitchFamily="34" charset="0"/>
                <a:cs typeface="Arial" panose="020B0604020202020204" pitchFamily="34" charset="0"/>
              </a:rPr>
              <a:t>Available tools do not have the ability to determine which tests should be used based on the datatype of each column</a:t>
            </a:r>
          </a:p>
        </p:txBody>
      </p:sp>
      <p:sp>
        <p:nvSpPr>
          <p:cNvPr id="18" name="TextBox 17">
            <a:extLst>
              <a:ext uri="{FF2B5EF4-FFF2-40B4-BE49-F238E27FC236}">
                <a16:creationId xmlns:a16="http://schemas.microsoft.com/office/drawing/2014/main" id="{40407306-01BF-2B35-99C0-8AB940FD6EEC}"/>
              </a:ext>
            </a:extLst>
          </p:cNvPr>
          <p:cNvSpPr txBox="1"/>
          <p:nvPr/>
        </p:nvSpPr>
        <p:spPr>
          <a:xfrm>
            <a:off x="367202" y="27047589"/>
            <a:ext cx="10317824" cy="4154984"/>
          </a:xfrm>
          <a:prstGeom prst="rect">
            <a:avLst/>
          </a:prstGeom>
          <a:noFill/>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Example data about Apple Quality, this data has ratings of an apple’s attributes. My program will take in a target column (Quality) and then determine correlation between the target and all other columns</a:t>
            </a:r>
          </a:p>
          <a:p>
            <a:pPr marL="571500" indent="-571500" algn="ctr">
              <a:buFont typeface="Arial" panose="020B0604020202020204" pitchFamily="34" charset="0"/>
              <a:buChar char="•"/>
            </a:pPr>
            <a:endParaRPr lang="en-US" sz="4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001127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4DC4C7FB91B140B0A9EC1FA2FA4CC7" ma:contentTypeVersion="18" ma:contentTypeDescription="Create a new document." ma:contentTypeScope="" ma:versionID="c15456bf50019ca96cc6a4c4818ff226">
  <xsd:schema xmlns:xsd="http://www.w3.org/2001/XMLSchema" xmlns:xs="http://www.w3.org/2001/XMLSchema" xmlns:p="http://schemas.microsoft.com/office/2006/metadata/properties" xmlns:ns3="267f01e4-7839-49fb-8a97-b068259145b5" xmlns:ns4="17d19868-ef34-488c-8b16-a06283663f10" targetNamespace="http://schemas.microsoft.com/office/2006/metadata/properties" ma:root="true" ma:fieldsID="af205239cdeb114b6c39ec15ea48b605" ns3:_="" ns4:_="">
    <xsd:import namespace="267f01e4-7839-49fb-8a97-b068259145b5"/>
    <xsd:import namespace="17d19868-ef34-488c-8b16-a06283663f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4:SharedWithUsers" minOccurs="0"/>
                <xsd:element ref="ns4:SharedWithDetails" minOccurs="0"/>
                <xsd:element ref="ns4:SharingHintHash" minOccurs="0"/>
                <xsd:element ref="ns3:MediaLengthInSeconds" minOccurs="0"/>
                <xsd:element ref="ns3:MediaServiceObjectDetectorVersions" minOccurs="0"/>
                <xsd:element ref="ns3:_activity"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f01e4-7839-49fb-8a97-b068259145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_activity" ma:index="23" nillable="true" ma:displayName="_activity" ma:hidden="true" ma:internalName="_activity">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d19868-ef34-488c-8b16-a06283663f1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67f01e4-7839-49fb-8a97-b068259145b5" xsi:nil="true"/>
  </documentManagement>
</p:properties>
</file>

<file path=customXml/itemProps1.xml><?xml version="1.0" encoding="utf-8"?>
<ds:datastoreItem xmlns:ds="http://schemas.openxmlformats.org/officeDocument/2006/customXml" ds:itemID="{CFAFC8A8-FFE7-4F06-AE79-F4FF0F888C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f01e4-7839-49fb-8a97-b068259145b5"/>
    <ds:schemaRef ds:uri="17d19868-ef34-488c-8b16-a06283663f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356069-F24F-41D9-BA1B-87E4DE8D570B}">
  <ds:schemaRefs>
    <ds:schemaRef ds:uri="http://schemas.microsoft.com/sharepoint/v3/contenttype/forms"/>
  </ds:schemaRefs>
</ds:datastoreItem>
</file>

<file path=customXml/itemProps3.xml><?xml version="1.0" encoding="utf-8"?>
<ds:datastoreItem xmlns:ds="http://schemas.openxmlformats.org/officeDocument/2006/customXml" ds:itemID="{356EB0D0-E47F-4B0B-A845-13BEE8C227C4}">
  <ds:schemaRefs>
    <ds:schemaRef ds:uri="17d19868-ef34-488c-8b16-a06283663f10"/>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267f01e4-7839-49fb-8a97-b068259145b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380</TotalTime>
  <Words>386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Automated Correlation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Correlation Analysis</dc:title>
  <dc:creator>Cordonnier, Ted (cordontd)</dc:creator>
  <cp:lastModifiedBy>Cordonnier, Ted (cordontd)</cp:lastModifiedBy>
  <cp:revision>2</cp:revision>
  <dcterms:created xsi:type="dcterms:W3CDTF">2024-03-18T20:03:00Z</dcterms:created>
  <dcterms:modified xsi:type="dcterms:W3CDTF">2024-03-19T18:40:20Z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0x010100E54DC4C7FB91B140B0A9EC1FA2FA4CC7</vt:lpwstr>
  </property>
</Properties>
</file>