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2"/>
  </p:sldMasterIdLst>
  <p:notesMasterIdLst>
    <p:notesMasterId r:id="rId15"/>
  </p:notesMasterIdLst>
  <p:handoutMasterIdLst>
    <p:handoutMasterId r:id="rId16"/>
  </p:handoutMasterIdLst>
  <p:sldIdLst>
    <p:sldId id="420" r:id="rId3"/>
    <p:sldId id="425" r:id="rId4"/>
    <p:sldId id="426" r:id="rId5"/>
    <p:sldId id="429" r:id="rId6"/>
    <p:sldId id="427" r:id="rId7"/>
    <p:sldId id="428" r:id="rId8"/>
    <p:sldId id="421" r:id="rId9"/>
    <p:sldId id="369" r:id="rId10"/>
    <p:sldId id="404" r:id="rId11"/>
    <p:sldId id="423" r:id="rId12"/>
    <p:sldId id="424" r:id="rId13"/>
    <p:sldId id="42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>
      <p:cViewPr varScale="1">
        <p:scale>
          <a:sx n="88" d="100"/>
          <a:sy n="88" d="100"/>
        </p:scale>
        <p:origin x="638" y="6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6T21:58:23.586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ka-GE" dirty="0" smtClean="0"/>
              <a:t>ჩვენ უკვე ვისაუბრეთ შემდეგი სახის ტესტირებებზე: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ka-GE" dirty="0" smtClean="0"/>
          </a:p>
          <a:p>
            <a:pPr lvl="2" algn="just"/>
            <a:r>
              <a:rPr lang="en-US" sz="2000" dirty="0"/>
              <a:t>Documentation Testing</a:t>
            </a:r>
          </a:p>
          <a:p>
            <a:pPr lvl="2" algn="just"/>
            <a:r>
              <a:rPr lang="en-US" sz="2000" dirty="0"/>
              <a:t>Unit Testing</a:t>
            </a:r>
          </a:p>
          <a:p>
            <a:pPr lvl="2" algn="just"/>
            <a:r>
              <a:rPr lang="en-US" sz="2000" dirty="0" smtClean="0"/>
              <a:t>UI / Usability / UX Testing</a:t>
            </a:r>
            <a:endParaRPr lang="en-US" sz="2000" dirty="0"/>
          </a:p>
          <a:p>
            <a:pPr lvl="2" algn="just"/>
            <a:r>
              <a:rPr lang="en-US" sz="2000" dirty="0"/>
              <a:t>Functional Testing</a:t>
            </a:r>
          </a:p>
          <a:p>
            <a:pPr lvl="2" algn="just"/>
            <a:r>
              <a:rPr lang="en-US" sz="2000" dirty="0"/>
              <a:t>Cross Browser Testing</a:t>
            </a:r>
          </a:p>
          <a:p>
            <a:pPr lvl="2" algn="just"/>
            <a:r>
              <a:rPr lang="en-US" sz="2000" dirty="0"/>
              <a:t>Localization Testing</a:t>
            </a:r>
          </a:p>
          <a:p>
            <a:pPr lvl="2" algn="just"/>
            <a:r>
              <a:rPr lang="en-US" sz="2000" dirty="0"/>
              <a:t>Positive Testing</a:t>
            </a:r>
          </a:p>
          <a:p>
            <a:pPr lvl="2" algn="just"/>
            <a:r>
              <a:rPr lang="en-US" sz="2000" dirty="0"/>
              <a:t>Negative Testing</a:t>
            </a:r>
          </a:p>
          <a:p>
            <a:pPr lvl="2" algn="just"/>
            <a:r>
              <a:rPr lang="en-US" sz="2000" dirty="0"/>
              <a:t>Regression Testing</a:t>
            </a:r>
          </a:p>
          <a:p>
            <a:pPr lvl="2" algn="just"/>
            <a:r>
              <a:rPr lang="en-US" sz="2000" dirty="0"/>
              <a:t>Re-Testing</a:t>
            </a:r>
          </a:p>
          <a:p>
            <a:pPr lvl="2" algn="just"/>
            <a:r>
              <a:rPr lang="en-US" sz="2000" dirty="0"/>
              <a:t>Security Testing</a:t>
            </a:r>
          </a:p>
          <a:p>
            <a:pPr lvl="2" algn="just"/>
            <a:r>
              <a:rPr lang="en-US" sz="2000" dirty="0"/>
              <a:t>Performance </a:t>
            </a:r>
            <a:r>
              <a:rPr lang="en-US" sz="2000" dirty="0" smtClean="0"/>
              <a:t>Testing …</a:t>
            </a:r>
            <a:endParaRPr lang="ka-GE" sz="2000" dirty="0" smtClean="0"/>
          </a:p>
          <a:p>
            <a:pPr lvl="2" algn="just"/>
            <a:endParaRPr lang="ka-GE" dirty="0" smtClean="0"/>
          </a:p>
          <a:p>
            <a:pPr marL="223838" lvl="2" indent="-223838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ka-GE" sz="2000" dirty="0" smtClean="0"/>
              <a:t>ასევე </a:t>
            </a:r>
            <a:r>
              <a:rPr lang="ka-GE" sz="2000" dirty="0"/>
              <a:t>არსებობს ტესტირების სხვა მეთოდები / </a:t>
            </a:r>
            <a:r>
              <a:rPr lang="ka-GE" sz="2000" dirty="0" smtClean="0"/>
              <a:t>მიდგომები, რომლებიც განხილულია მომდევნო სლაიდებზე</a:t>
            </a:r>
            <a:endParaRPr lang="ka-GE" dirty="0" smtClean="0"/>
          </a:p>
          <a:p>
            <a:pPr marL="569913" lvl="2" indent="0" algn="just">
              <a:buNone/>
            </a:pP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Autofit/>
          </a:bodyPr>
          <a:lstStyle/>
          <a:p>
            <a:pPr algn="ctr"/>
            <a:r>
              <a:rPr lang="ka-GE" dirty="0" smtClean="0"/>
              <a:t/>
            </a:r>
            <a:br>
              <a:rPr lang="ka-GE" dirty="0" smtClean="0"/>
            </a:br>
            <a:r>
              <a:rPr lang="ka-GE" dirty="0"/>
              <a:t/>
            </a:r>
            <a:br>
              <a:rPr lang="ka-GE" dirty="0"/>
            </a:br>
            <a:r>
              <a:rPr lang="ka-GE" dirty="0" smtClean="0"/>
              <a:t>ტესტირების მრავალსახეობა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19325"/>
            <a:ext cx="4762500" cy="33337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1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algn="just"/>
            <a:endParaRPr lang="ka-GE" b="1" dirty="0" smtClean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 smtClean="0"/>
              <a:t>კომპანიები ხშირად  აქვეყნებენ პროგრამული </a:t>
            </a:r>
            <a:r>
              <a:rPr lang="ka-GE" dirty="0"/>
              <a:t>პროდუქტის ბეტა ვერსიას (</a:t>
            </a:r>
            <a:r>
              <a:rPr lang="ka-GE" dirty="0" smtClean="0"/>
              <a:t>სატესტო ვერსიას), რაც მომხმარებელს საშუალებას აძლევს უშუალო მონაწილეობა მიიღოს ტესტირებაში</a:t>
            </a:r>
            <a:r>
              <a:rPr lang="ka-GE" dirty="0"/>
              <a:t>. </a:t>
            </a:r>
            <a:r>
              <a:rPr lang="ka-GE" dirty="0" smtClean="0"/>
              <a:t>ტესტირების პროცესში ჩართული მომხმარებელი აღმოაჩენილ ხარვეზებს და შენიშნვნებს უზიარებს კომპანიას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sz="2000" dirty="0" smtClean="0"/>
              <a:t>ბეტა ტესტირების დადებითი მხარეები:</a:t>
            </a:r>
          </a:p>
          <a:p>
            <a:pPr lvl="2" algn="just"/>
            <a:r>
              <a:rPr lang="ka-GE" sz="2000" dirty="0"/>
              <a:t>ტესტირებაში გვეხმარება საბოლოო მომხმარებელი და შესაბამისად ვქმნით უკეთესი ხარისხის პროდუქტს, რომელიც მორგებულია მომხმარებლის </a:t>
            </a:r>
            <a:r>
              <a:rPr lang="ka-GE" sz="2000" dirty="0" smtClean="0"/>
              <a:t>მოთხოვნებზე</a:t>
            </a:r>
          </a:p>
          <a:p>
            <a:pPr lvl="2" algn="just"/>
            <a:endParaRPr lang="ka-GE" sz="2000" dirty="0"/>
          </a:p>
          <a:p>
            <a:pPr lvl="2" algn="just"/>
            <a:r>
              <a:rPr lang="ka-GE" sz="2000" dirty="0" smtClean="0"/>
              <a:t>ბეტა ტესტირების მეშვეობით ვხედავთ თუ </a:t>
            </a:r>
            <a:r>
              <a:rPr lang="ka-GE" sz="2000" dirty="0"/>
              <a:t>რას აქცევს მომხმარებელი მეტ ყურადღებას და რა არის მისთვის </a:t>
            </a:r>
            <a:r>
              <a:rPr lang="ka-GE" sz="2000" dirty="0" smtClean="0"/>
              <a:t>მნიშნველოვანი</a:t>
            </a:r>
          </a:p>
          <a:p>
            <a:pPr lvl="2"/>
            <a:endParaRPr lang="ka-GE" sz="2000" dirty="0" smtClean="0"/>
          </a:p>
          <a:p>
            <a:pPr lvl="2"/>
            <a:r>
              <a:rPr lang="ka-GE" sz="2000" dirty="0"/>
              <a:t>ბიზნესის კუთხით ბეტა </a:t>
            </a:r>
            <a:r>
              <a:rPr lang="ka-GE" sz="2000" dirty="0" smtClean="0"/>
              <a:t>ვერსიის გამოქვეყნება კარგი გამოსავალია მაშინ, როდესაც ვერ ვეტევით ვადებში და თან არ გვსურს დადგენილი ვადების </a:t>
            </a:r>
            <a:r>
              <a:rPr lang="ka-GE" sz="2000" dirty="0"/>
              <a:t>(Deadline</a:t>
            </a:r>
            <a:r>
              <a:rPr lang="ka-GE" sz="2000" dirty="0" smtClean="0"/>
              <a:t>) დარღვევა</a:t>
            </a:r>
            <a:endParaRPr lang="ka-GE" sz="2000" dirty="0"/>
          </a:p>
          <a:p>
            <a:pPr marL="0" lv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/>
              <a:t>ალფა / ბეტა ტესტირება (</a:t>
            </a:r>
            <a:r>
              <a:rPr lang="en-US" dirty="0"/>
              <a:t>Alpha and Beta Testing)</a:t>
            </a:r>
          </a:p>
        </p:txBody>
      </p:sp>
    </p:spTree>
    <p:extLst>
      <p:ext uri="{BB962C8B-B14F-4D97-AF65-F5344CB8AC3E}">
        <p14:creationId xmlns:p14="http://schemas.microsoft.com/office/powerpoint/2010/main" val="29395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lvl="0"/>
            <a:endParaRPr lang="ka-GE" dirty="0" smtClean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 smtClean="0"/>
              <a:t>როდესაც </a:t>
            </a:r>
            <a:r>
              <a:rPr lang="ka-GE" dirty="0"/>
              <a:t>მომხმარებელს ვთავაზობთ ერთი და იგივე პროგრამულ უზრუნველყოფას სხვადასხვა ინტერფეისით და </a:t>
            </a:r>
            <a:r>
              <a:rPr lang="ka-GE" dirty="0" smtClean="0"/>
              <a:t>ვაკვირდებით </a:t>
            </a:r>
            <a:r>
              <a:rPr lang="ka-GE" dirty="0"/>
              <a:t>რომელი უფრო </a:t>
            </a:r>
            <a:r>
              <a:rPr lang="ka-GE" dirty="0" smtClean="0"/>
              <a:t>მოსახერხებელი </a:t>
            </a:r>
            <a:r>
              <a:rPr lang="ka-GE" dirty="0"/>
              <a:t>და მისაღებია </a:t>
            </a:r>
            <a:r>
              <a:rPr lang="ka-GE" dirty="0" smtClean="0"/>
              <a:t>მისთვის</a:t>
            </a:r>
            <a:endParaRPr lang="ka-GE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smtClean="0"/>
              <a:t>/</a:t>
            </a:r>
            <a:r>
              <a:rPr lang="ka-GE" dirty="0" smtClean="0"/>
              <a:t> </a:t>
            </a:r>
            <a:r>
              <a:rPr lang="en-US" dirty="0" smtClean="0"/>
              <a:t>B </a:t>
            </a:r>
            <a:r>
              <a:rPr lang="ka-GE" dirty="0" smtClean="0"/>
              <a:t>ტესტი თავდაპირველად გამოიყენებოდა მარკეტინგში და შემდეგ დამკვიდრდა პროგრამული უზრინველყოფის ტესტირებაში.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 smtClean="0"/>
              <a:t>განვიიხილოთ თუ როგორ მუშაობს </a:t>
            </a:r>
            <a:r>
              <a:rPr lang="en-US" dirty="0"/>
              <a:t>A /</a:t>
            </a:r>
            <a:r>
              <a:rPr lang="ka-GE" dirty="0"/>
              <a:t> </a:t>
            </a:r>
            <a:r>
              <a:rPr lang="en-US" dirty="0"/>
              <a:t>B </a:t>
            </a:r>
            <a:r>
              <a:rPr lang="ka-GE" dirty="0"/>
              <a:t>ტესტი </a:t>
            </a:r>
            <a:r>
              <a:rPr lang="ka-GE" dirty="0" smtClean="0"/>
              <a:t>მარკეტინგში. მაგალიად, ირჩევდნენ 200 მომხმარებელს და </a:t>
            </a:r>
          </a:p>
          <a:p>
            <a:pPr lvl="2" algn="just"/>
            <a:r>
              <a:rPr lang="ka-GE" sz="2000" dirty="0" smtClean="0"/>
              <a:t>პირველ 100 მომხმარებელს უგზავნიან შეთავაზებას, სადაც სთავაზობენ 100 უფასო წუთს</a:t>
            </a:r>
          </a:p>
          <a:p>
            <a:pPr lvl="2" algn="just"/>
            <a:r>
              <a:rPr lang="ka-GE" sz="2000" dirty="0" smtClean="0"/>
              <a:t>მეორე 100 მომხმარებელს უგზავნიან შეთავაზებას, სადაც სთავაზობენ </a:t>
            </a:r>
            <a:r>
              <a:rPr lang="en-US" sz="2000" dirty="0" smtClean="0"/>
              <a:t>100 </a:t>
            </a:r>
            <a:r>
              <a:rPr lang="ka-GE" sz="2000" dirty="0" smtClean="0"/>
              <a:t>მბ ინტერნეტს</a:t>
            </a:r>
          </a:p>
          <a:p>
            <a:pPr lvl="2" algn="just"/>
            <a:r>
              <a:rPr lang="ka-GE" sz="2000" dirty="0" smtClean="0"/>
              <a:t>შემდეგ კი აკვირდებიან მომხმარებლის ქცევას, დაინტერესებას... და ქმნიან კლიენტზე მორგებულ პროდუქტს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</a:t>
            </a:r>
            <a:r>
              <a:rPr lang="en-US" dirty="0" smtClean="0"/>
              <a:t>/</a:t>
            </a:r>
            <a:r>
              <a:rPr lang="ka-GE" dirty="0" smtClean="0"/>
              <a:t> </a:t>
            </a:r>
            <a:r>
              <a:rPr lang="en-US" dirty="0" smtClean="0"/>
              <a:t>B </a:t>
            </a:r>
            <a:r>
              <a:rPr lang="ka-GE" dirty="0" smtClean="0"/>
              <a:t>ტესტი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ka-GE" dirty="0" smtClean="0"/>
              <a:t>ხელით </a:t>
            </a:r>
            <a:r>
              <a:rPr lang="ka-GE" dirty="0"/>
              <a:t>ტესტირება </a:t>
            </a:r>
            <a:r>
              <a:rPr lang="en-US" dirty="0" smtClean="0"/>
              <a:t>(</a:t>
            </a:r>
            <a:r>
              <a:rPr lang="en-US" dirty="0"/>
              <a:t>Manual Testing</a:t>
            </a:r>
            <a:r>
              <a:rPr lang="en-US" dirty="0" smtClean="0"/>
              <a:t>), </a:t>
            </a:r>
            <a:r>
              <a:rPr lang="ka-GE" dirty="0" smtClean="0"/>
              <a:t>როდესაც საერთოდ არ გვაქვს ავტომატიზაცია</a:t>
            </a:r>
            <a:endParaRPr lang="ka-GE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/>
              <a:t>ავტომატიზირებული </a:t>
            </a:r>
            <a:r>
              <a:rPr lang="ka-GE" dirty="0" smtClean="0"/>
              <a:t>ტესტირება </a:t>
            </a:r>
            <a:r>
              <a:rPr lang="en-US" dirty="0" smtClean="0"/>
              <a:t>(Automated Testing)</a:t>
            </a:r>
            <a:r>
              <a:rPr lang="ka-GE" dirty="0" smtClean="0"/>
              <a:t>, როდესაც ყოველი ფუნქციონალისთვის ვიყენებთ ავტომატიზირებულ მიდგომას</a:t>
            </a:r>
            <a:endParaRPr lang="en-US" dirty="0" smtClean="0"/>
          </a:p>
          <a:p>
            <a:pPr lvl="2" algn="just"/>
            <a:r>
              <a:rPr lang="en-US" sz="2000" smtClean="0"/>
              <a:t>Unit </a:t>
            </a:r>
            <a:r>
              <a:rPr lang="en-US" sz="2000" dirty="0" smtClean="0"/>
              <a:t>Testing</a:t>
            </a:r>
          </a:p>
          <a:p>
            <a:pPr lvl="2"/>
            <a:r>
              <a:rPr lang="en-US" sz="2000" dirty="0"/>
              <a:t>Selenium IDE, Selenium WebDriver, </a:t>
            </a:r>
            <a:r>
              <a:rPr lang="en-US" sz="2000" dirty="0" smtClean="0"/>
              <a:t>Test Complete …</a:t>
            </a:r>
            <a:endParaRPr lang="ka-GE" sz="2000" dirty="0" smtClean="0"/>
          </a:p>
          <a:p>
            <a:pPr lvl="2"/>
            <a:endParaRPr lang="ka-GE" dirty="0" smtClean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 smtClean="0"/>
              <a:t>ნახევრად </a:t>
            </a:r>
            <a:r>
              <a:rPr lang="ka-GE" dirty="0"/>
              <a:t>ავტომატიზირებული </a:t>
            </a:r>
            <a:r>
              <a:rPr lang="ka-GE" dirty="0" smtClean="0"/>
              <a:t>ტესტირება</a:t>
            </a:r>
            <a:r>
              <a:rPr lang="en-US" dirty="0" smtClean="0"/>
              <a:t> (Semi </a:t>
            </a:r>
            <a:r>
              <a:rPr lang="en-US" dirty="0"/>
              <a:t>- Automated Testing</a:t>
            </a:r>
            <a:r>
              <a:rPr lang="en-US" dirty="0" smtClean="0"/>
              <a:t>)</a:t>
            </a:r>
            <a:r>
              <a:rPr lang="ka-GE" dirty="0" smtClean="0"/>
              <a:t>, როდესაც მხოლოდ გარკვეული ფუნქციონალისთვის ვიყენებთ ავტომატიზირებულ მიდგომას, მაგალითად:</a:t>
            </a:r>
          </a:p>
          <a:p>
            <a:pPr lvl="2"/>
            <a:r>
              <a:rPr lang="ka-GE" sz="2000" dirty="0" smtClean="0"/>
              <a:t>ყველაზე მნიშნველოვანი და ხშირად გამოყენებადი ფუნქციონალი</a:t>
            </a:r>
          </a:p>
          <a:p>
            <a:pPr lvl="2"/>
            <a:r>
              <a:rPr lang="ka-GE" sz="2000" dirty="0" smtClean="0"/>
              <a:t>ფუნქციონალი, რომელიც თითქმის არასდროს იცვლება</a:t>
            </a:r>
            <a:endParaRPr lang="en-US" sz="2000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/>
              <a:t>ტესტირება ავტომატიზაციის ხარისხის </a:t>
            </a:r>
            <a:r>
              <a:rPr lang="ka-GE" dirty="0" smtClean="0"/>
              <a:t>მიხედვით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 smtClean="0"/>
              <a:t>გასნხვავება</a:t>
            </a:r>
            <a:r>
              <a:rPr lang="en-US" dirty="0" smtClean="0"/>
              <a:t> Usability </a:t>
            </a:r>
            <a:r>
              <a:rPr lang="ka-GE" dirty="0" smtClean="0"/>
              <a:t>და </a:t>
            </a:r>
            <a:r>
              <a:rPr lang="en-US" dirty="0" smtClean="0"/>
              <a:t>UX</a:t>
            </a:r>
            <a:r>
              <a:rPr lang="ka-GE" dirty="0" smtClean="0"/>
              <a:t> შორის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30" y="2512423"/>
            <a:ext cx="6752492" cy="2743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56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/>
              <a:t>გასნხვავება</a:t>
            </a:r>
            <a:r>
              <a:rPr lang="en-US" dirty="0"/>
              <a:t> Usability </a:t>
            </a:r>
            <a:r>
              <a:rPr lang="ka-GE" dirty="0"/>
              <a:t>და </a:t>
            </a:r>
            <a:r>
              <a:rPr lang="en-US" dirty="0" smtClean="0"/>
              <a:t>UX</a:t>
            </a:r>
            <a:r>
              <a:rPr lang="ka-GE" dirty="0" smtClean="0"/>
              <a:t> </a:t>
            </a:r>
            <a:r>
              <a:rPr lang="ka-GE" dirty="0"/>
              <a:t>შორის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82608"/>
              </p:ext>
            </p:extLst>
          </p:nvPr>
        </p:nvGraphicFramePr>
        <p:xfrm>
          <a:off x="744874" y="1600199"/>
          <a:ext cx="10820404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2">
                  <a:extLst>
                    <a:ext uri="{9D8B030D-6E8A-4147-A177-3AD203B41FA5}">
                      <a16:colId xmlns:a16="http://schemas.microsoft.com/office/drawing/2014/main" val="4072388709"/>
                    </a:ext>
                  </a:extLst>
                </a:gridCol>
                <a:gridCol w="5410202">
                  <a:extLst>
                    <a:ext uri="{9D8B030D-6E8A-4147-A177-3AD203B41FA5}">
                      <a16:colId xmlns:a16="http://schemas.microsoft.com/office/drawing/2014/main" val="3348153392"/>
                    </a:ext>
                  </a:extLst>
                </a:gridCol>
              </a:tblGrid>
              <a:tr h="277223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</a:rPr>
                        <a:t>Usability 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</a:rPr>
                        <a:t>UX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41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a-GE" dirty="0" smtClean="0"/>
                        <a:t>1. </a:t>
                      </a:r>
                      <a:r>
                        <a:rPr lang="en-US" dirty="0" smtClean="0"/>
                        <a:t>Usability </a:t>
                      </a:r>
                      <a:r>
                        <a:rPr lang="ka-GE" dirty="0" smtClean="0"/>
                        <a:t>მიზნად</a:t>
                      </a:r>
                      <a:r>
                        <a:rPr lang="ka-GE" baseline="0" dirty="0" smtClean="0"/>
                        <a:t> ისახავს, რომ პროგრამული უზრუნველყოფა იყოს მარტივად გამოყენებადი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a-GE" dirty="0" smtClean="0">
                          <a:effectLst/>
                        </a:rPr>
                        <a:t>1.</a:t>
                      </a:r>
                      <a:r>
                        <a:rPr lang="ka-GE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UX </a:t>
                      </a:r>
                      <a:r>
                        <a:rPr lang="ka-GE" dirty="0" smtClean="0">
                          <a:effectLst/>
                        </a:rPr>
                        <a:t>მიზნად ისახავს, რომ მომხმარებელი</a:t>
                      </a:r>
                      <a:r>
                        <a:rPr lang="ka-GE" baseline="0" dirty="0" smtClean="0">
                          <a:effectLst/>
                        </a:rPr>
                        <a:t> იყოს ბედნიერი/კმაყოფილი პროგრამული უზრუნველყოფით სარგებლობისას (დახვეწილი დიზაინი, საინტერესო შინაარსი, სიმარტივე, სისწრაფე ...)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084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 smtClean="0"/>
                        <a:t>2. </a:t>
                      </a:r>
                      <a:r>
                        <a:rPr lang="en-US" dirty="0" smtClean="0"/>
                        <a:t>Usability</a:t>
                      </a:r>
                      <a:r>
                        <a:rPr lang="en-US" baseline="0" dirty="0" smtClean="0"/>
                        <a:t> -</a:t>
                      </a:r>
                      <a:r>
                        <a:rPr lang="ka-GE" baseline="0" dirty="0" smtClean="0"/>
                        <a:t>ის მთავარი კითხვა შემდეგია: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baseline="0" dirty="0" smtClean="0"/>
                        <a:t>მარტივად მიაღწია თუ არა მომხმარებელმა მიზანს პროგრამული პროდუქტის მეშვეობით?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2. </a:t>
                      </a:r>
                      <a:r>
                        <a:rPr lang="en-US" baseline="0" dirty="0" smtClean="0"/>
                        <a:t>UX </a:t>
                      </a:r>
                      <a:r>
                        <a:rPr lang="ka-GE" baseline="0" dirty="0" smtClean="0"/>
                        <a:t>-ის მთავარი კითხვა შემდეგია:</a:t>
                      </a:r>
                    </a:p>
                    <a:p>
                      <a:r>
                        <a:rPr lang="ka-GE" dirty="0" smtClean="0"/>
                        <a:t>ჰქონდა თუ არა მომხმარებელს</a:t>
                      </a:r>
                      <a:r>
                        <a:rPr lang="ka-GE" baseline="0" dirty="0" smtClean="0"/>
                        <a:t> სასიამოვნო გამოცდილება პროგრამული პროდუქტით სარგებლობისას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a-GE" dirty="0" smtClean="0"/>
                        <a:t>3. </a:t>
                      </a:r>
                      <a:r>
                        <a:rPr lang="en-US" dirty="0" smtClean="0"/>
                        <a:t>Usability </a:t>
                      </a:r>
                      <a:r>
                        <a:rPr lang="ka-GE" dirty="0" smtClean="0"/>
                        <a:t>უფრო ვიწრო</a:t>
                      </a:r>
                      <a:r>
                        <a:rPr lang="ka-GE" baseline="0" dirty="0" smtClean="0"/>
                        <a:t> ცნება არის ვიდრე </a:t>
                      </a:r>
                      <a:r>
                        <a:rPr lang="en-US" baseline="0" dirty="0" smtClean="0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UX =</a:t>
                      </a:r>
                      <a:r>
                        <a:rPr lang="en-US" baseline="0" dirty="0" smtClean="0"/>
                        <a:t> Look + Feel + Usability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773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2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8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/>
              <a:t>გასნხვავება</a:t>
            </a:r>
            <a:r>
              <a:rPr lang="en-US" dirty="0"/>
              <a:t> Usability </a:t>
            </a:r>
            <a:r>
              <a:rPr lang="ka-GE" dirty="0"/>
              <a:t>და </a:t>
            </a:r>
            <a:r>
              <a:rPr lang="en-US" dirty="0" smtClean="0"/>
              <a:t>UX</a:t>
            </a:r>
            <a:r>
              <a:rPr lang="ka-GE" dirty="0" smtClean="0"/>
              <a:t> </a:t>
            </a:r>
            <a:r>
              <a:rPr lang="ka-GE" dirty="0"/>
              <a:t>შორის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19" y="2133600"/>
            <a:ext cx="6192114" cy="28769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3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 smtClean="0"/>
              <a:t>გასნხვავება </a:t>
            </a:r>
            <a:r>
              <a:rPr lang="en-US" dirty="0"/>
              <a:t>Regression </a:t>
            </a:r>
            <a:r>
              <a:rPr lang="ka-GE" dirty="0" smtClean="0"/>
              <a:t>და </a:t>
            </a:r>
            <a:r>
              <a:rPr lang="en-US" dirty="0" smtClean="0"/>
              <a:t>Re-Testing -</a:t>
            </a:r>
            <a:r>
              <a:rPr lang="ka-GE" dirty="0" smtClean="0"/>
              <a:t>ს შორის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30" y="2512423"/>
            <a:ext cx="6752492" cy="2743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96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 smtClean="0"/>
              <a:t>გასნხვავება </a:t>
            </a:r>
            <a:r>
              <a:rPr lang="en-US" dirty="0"/>
              <a:t>Regression </a:t>
            </a:r>
            <a:r>
              <a:rPr lang="ka-GE" dirty="0" smtClean="0"/>
              <a:t>და </a:t>
            </a:r>
            <a:r>
              <a:rPr lang="en-US" dirty="0" smtClean="0"/>
              <a:t>Re-Testing -</a:t>
            </a:r>
            <a:r>
              <a:rPr lang="ka-GE" dirty="0" smtClean="0"/>
              <a:t>ს შორის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24178"/>
              </p:ext>
            </p:extLst>
          </p:nvPr>
        </p:nvGraphicFramePr>
        <p:xfrm>
          <a:off x="744874" y="1833154"/>
          <a:ext cx="10820404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2">
                  <a:extLst>
                    <a:ext uri="{9D8B030D-6E8A-4147-A177-3AD203B41FA5}">
                      <a16:colId xmlns:a16="http://schemas.microsoft.com/office/drawing/2014/main" val="4072388709"/>
                    </a:ext>
                  </a:extLst>
                </a:gridCol>
                <a:gridCol w="5410202">
                  <a:extLst>
                    <a:ext uri="{9D8B030D-6E8A-4147-A177-3AD203B41FA5}">
                      <a16:colId xmlns:a16="http://schemas.microsoft.com/office/drawing/2014/main" val="334815339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</a:rPr>
                        <a:t>Regression Testing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Re-testing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41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a-GE" dirty="0" smtClean="0"/>
                        <a:t>1. </a:t>
                      </a:r>
                      <a:r>
                        <a:rPr lang="en-US" dirty="0" smtClean="0"/>
                        <a:t>Regression Testing </a:t>
                      </a:r>
                      <a:r>
                        <a:rPr lang="ka-GE" dirty="0" smtClean="0"/>
                        <a:t>გულისხმობს</a:t>
                      </a:r>
                      <a:r>
                        <a:rPr lang="ka-GE" baseline="0" dirty="0" smtClean="0"/>
                        <a:t> უკვე გატესტილი და კორექტულად მომუშავე ფუნქციონალის თავიდან ტესტირებას</a:t>
                      </a:r>
                      <a:r>
                        <a:rPr lang="en-US" baseline="0" dirty="0" smtClean="0"/>
                        <a:t> (</a:t>
                      </a:r>
                      <a:r>
                        <a:rPr lang="ka-GE" baseline="0" dirty="0" smtClean="0"/>
                        <a:t>რადგან შესაძლოა ნებისმიერმა ცვილელბამ გამოიწვის ხარვეზი)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a-GE" dirty="0" smtClean="0">
                          <a:effectLst/>
                        </a:rPr>
                        <a:t>1. </a:t>
                      </a:r>
                      <a:r>
                        <a:rPr lang="en-US" dirty="0" smtClean="0">
                          <a:effectLst/>
                        </a:rPr>
                        <a:t>Re-testing </a:t>
                      </a:r>
                      <a:r>
                        <a:rPr lang="ka-GE" dirty="0" smtClean="0">
                          <a:effectLst/>
                        </a:rPr>
                        <a:t>გულისხმობს კონკრეტული</a:t>
                      </a:r>
                      <a:r>
                        <a:rPr lang="ka-GE" baseline="0" dirty="0" smtClean="0">
                          <a:effectLst/>
                        </a:rPr>
                        <a:t> ხარვეზის ტესტირებას მას შემდეგ, რაც მოხდა მისი გასწორება (ანუ როდესაც დეველოპერმა მიანიჭია სტატუსი </a:t>
                      </a:r>
                      <a:r>
                        <a:rPr lang="en-US" baseline="0" dirty="0" smtClean="0">
                          <a:effectLst/>
                        </a:rPr>
                        <a:t>Ready to test) </a:t>
                      </a:r>
                      <a:r>
                        <a:rPr lang="ka-GE" baseline="0" dirty="0" smtClean="0">
                          <a:effectLst/>
                        </a:rPr>
                        <a:t>და არა რაიმე სხვა ფუნქციონალის ტესტირებას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084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dirty="0" smtClean="0"/>
                        <a:t>2. მოკლე ვადების შემთხვევაში </a:t>
                      </a:r>
                      <a:r>
                        <a:rPr lang="en-US" baseline="0" dirty="0" smtClean="0"/>
                        <a:t>Regression Testing</a:t>
                      </a:r>
                      <a:r>
                        <a:rPr lang="ka-GE" baseline="0" dirty="0" smtClean="0"/>
                        <a:t> ნაკლებად პრიორიტეტულია ვიდრე </a:t>
                      </a:r>
                      <a:r>
                        <a:rPr lang="en-US" baseline="0" dirty="0" smtClean="0"/>
                        <a:t>Re-testing</a:t>
                      </a:r>
                      <a:r>
                        <a:rPr lang="ka-GE" baseline="0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2. </a:t>
                      </a:r>
                      <a:r>
                        <a:rPr lang="en-US" baseline="0" dirty="0" smtClean="0"/>
                        <a:t>Re-testing</a:t>
                      </a:r>
                      <a:r>
                        <a:rPr lang="ka-GE" baseline="0" dirty="0" smtClean="0"/>
                        <a:t> </a:t>
                      </a:r>
                      <a:r>
                        <a:rPr lang="ka-GE" dirty="0" smtClean="0"/>
                        <a:t>უფრო</a:t>
                      </a:r>
                      <a:r>
                        <a:rPr lang="ka-GE" baseline="0" dirty="0" smtClean="0"/>
                        <a:t> პრიორიტეტულია ვიდრე </a:t>
                      </a:r>
                      <a:r>
                        <a:rPr lang="en-US" baseline="0" dirty="0" smtClean="0"/>
                        <a:t>Regression Testing</a:t>
                      </a:r>
                      <a:r>
                        <a:rPr lang="ka-GE" baseline="0" dirty="0" smtClean="0"/>
                        <a:t>, ამიტომ მისი განხორციელება ყოველთვის აუცილებელია, თუნდაც შეზღუდული ვადების შემთხვევაში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a-GE" dirty="0" smtClean="0"/>
                        <a:t>3. </a:t>
                      </a:r>
                      <a:r>
                        <a:rPr lang="en-US" dirty="0" smtClean="0"/>
                        <a:t>Regression Testing </a:t>
                      </a:r>
                      <a:r>
                        <a:rPr lang="ka-GE" dirty="0" smtClean="0"/>
                        <a:t>ხორციელდება მხოლოდ კორექტულად მომუშავე ფუნქციონალზე (ანუ როდესაც აღნიშნული</a:t>
                      </a:r>
                      <a:r>
                        <a:rPr lang="ka-GE" baseline="0" dirty="0" smtClean="0"/>
                        <a:t> ფუნქციონალის ყველა </a:t>
                      </a:r>
                      <a:r>
                        <a:rPr lang="en-US" baseline="0" dirty="0" smtClean="0"/>
                        <a:t>Test Case –</a:t>
                      </a:r>
                      <a:r>
                        <a:rPr lang="ka-GE" baseline="0" dirty="0" smtClean="0"/>
                        <a:t>ის სტატუსი არის </a:t>
                      </a:r>
                      <a:r>
                        <a:rPr lang="en-US" baseline="0" dirty="0" smtClean="0"/>
                        <a:t>Done</a:t>
                      </a:r>
                      <a:r>
                        <a:rPr lang="ka-GE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</a:t>
                      </a:r>
                      <a:r>
                        <a:rPr lang="en-US" baseline="0" dirty="0" smtClean="0"/>
                        <a:t>Re-testing </a:t>
                      </a:r>
                      <a:r>
                        <a:rPr lang="ka-GE" baseline="0" dirty="0" smtClean="0"/>
                        <a:t>ხორციელდება მხოლოდ არაკორექტულად მომუშავე ფუნქციონალზე </a:t>
                      </a:r>
                      <a:r>
                        <a:rPr lang="ka-GE" dirty="0" smtClean="0"/>
                        <a:t>(ანუ როდესაც</a:t>
                      </a:r>
                      <a:r>
                        <a:rPr lang="en-US" baseline="0" dirty="0" smtClean="0"/>
                        <a:t> Test Case –</a:t>
                      </a:r>
                      <a:r>
                        <a:rPr lang="ka-GE" baseline="0" dirty="0" smtClean="0"/>
                        <a:t>ის სტატუსი არის </a:t>
                      </a:r>
                      <a:r>
                        <a:rPr lang="en-US" baseline="0" dirty="0" smtClean="0"/>
                        <a:t>Fail</a:t>
                      </a:r>
                      <a:r>
                        <a:rPr lang="ka-GE" dirty="0" smtClean="0"/>
                        <a:t>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773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2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algn="just"/>
            <a:endParaRPr lang="ka-GE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ka-GE" dirty="0"/>
              <a:t>შავი ყუთის </a:t>
            </a:r>
            <a:r>
              <a:rPr lang="ka-GE" dirty="0" smtClean="0"/>
              <a:t>ტესტირება</a:t>
            </a:r>
            <a:r>
              <a:rPr lang="en-US" dirty="0" smtClean="0"/>
              <a:t> (Black </a:t>
            </a:r>
            <a:r>
              <a:rPr lang="en-US" dirty="0"/>
              <a:t>Box </a:t>
            </a:r>
            <a:r>
              <a:rPr lang="en-US" dirty="0" smtClean="0"/>
              <a:t>Testing)</a:t>
            </a:r>
            <a:r>
              <a:rPr lang="ka-GE" dirty="0" smtClean="0"/>
              <a:t>, როდესაც არ ვიცით რა ხდება კოდის მხარეს და პროგრამულ პროდუქტს ვტესტავთ ინტერფეისიდან (შეგვყავს </a:t>
            </a:r>
            <a:r>
              <a:rPr lang="ka-GE" dirty="0"/>
              <a:t>მონაცემები, ვაკლიკებთ </a:t>
            </a:r>
            <a:r>
              <a:rPr lang="ka-GE" dirty="0" smtClean="0"/>
              <a:t>ღილაკებს, ვტვირთავთ ფაილებს ...)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ka-GE" dirty="0" smtClean="0"/>
              <a:t>თეთრი </a:t>
            </a:r>
            <a:r>
              <a:rPr lang="ka-GE" dirty="0"/>
              <a:t>ყუთის </a:t>
            </a:r>
            <a:r>
              <a:rPr lang="ka-GE" dirty="0" smtClean="0"/>
              <a:t>ტესტირება (White </a:t>
            </a:r>
            <a:r>
              <a:rPr lang="ka-GE" dirty="0"/>
              <a:t>Box </a:t>
            </a:r>
            <a:r>
              <a:rPr lang="ka-GE" dirty="0" smtClean="0"/>
              <a:t>Testing), როდესაც ვიცით რა ხდება კოდის მხარეს და პროგრამულ პროდუქტს ვტესტავთ კოდის მხრიდან (Unit </a:t>
            </a:r>
            <a:r>
              <a:rPr lang="ka-GE" dirty="0"/>
              <a:t>Test </a:t>
            </a:r>
            <a:r>
              <a:rPr lang="ka-GE" dirty="0" smtClean="0"/>
              <a:t>-ბით ტესტირება)</a:t>
            </a:r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/>
          <a:lstStyle/>
          <a:p>
            <a:pPr algn="ctr"/>
            <a:r>
              <a:rPr lang="ka-GE" dirty="0"/>
              <a:t>ტესტირება ობიექტის ცოდნის მიხედვით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923047"/>
            <a:ext cx="2686050" cy="25717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904237"/>
            <a:ext cx="4961721" cy="25666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047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6388" y="1066800"/>
            <a:ext cx="11003869" cy="5638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b="1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 smtClean="0"/>
              <a:t>ცალკეული კომპონენტების ტესტირება</a:t>
            </a:r>
            <a:r>
              <a:rPr lang="en-US" dirty="0" smtClean="0"/>
              <a:t> </a:t>
            </a:r>
            <a:r>
              <a:rPr lang="ka-GE" dirty="0" smtClean="0"/>
              <a:t>(Component Testing)</a:t>
            </a:r>
            <a:r>
              <a:rPr lang="en-US" dirty="0" smtClean="0"/>
              <a:t>, </a:t>
            </a:r>
            <a:r>
              <a:rPr lang="ka-GE" dirty="0" smtClean="0"/>
              <a:t>ვტესტავთ იმ ცალკეულ კომპონენტის / მოდულის ფუნქციონალს რაც არის მზად და არ ველოდებით მთელი ფუნქციონალის დასრულებას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 smtClean="0"/>
              <a:t>ინტეგრირებული </a:t>
            </a:r>
            <a:r>
              <a:rPr lang="ka-GE" dirty="0"/>
              <a:t>ტესტირება (Integration Testing</a:t>
            </a:r>
            <a:r>
              <a:rPr lang="ka-GE" dirty="0" smtClean="0"/>
              <a:t>), რამოდენიმე კომპონენტი / მოდული </a:t>
            </a:r>
            <a:r>
              <a:rPr lang="ka-GE" dirty="0"/>
              <a:t>ერთად როგორ </a:t>
            </a:r>
            <a:r>
              <a:rPr lang="ka-GE" dirty="0" smtClean="0"/>
              <a:t>მუშაობს</a:t>
            </a:r>
            <a:endParaRPr lang="en-US" dirty="0" smtClean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ka-GE" dirty="0" smtClean="0"/>
              <a:t>სისტემური ტესტირება </a:t>
            </a:r>
            <a:r>
              <a:rPr lang="ka-GE" dirty="0"/>
              <a:t>(System / End-to-End </a:t>
            </a:r>
            <a:r>
              <a:rPr lang="ka-GE" dirty="0" smtClean="0"/>
              <a:t>Testing), ანუ მთლიანად პროგრამული უზრუნველყოფა როგორ მუშაობს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/>
          <a:lstStyle/>
          <a:p>
            <a:pPr algn="ctr"/>
            <a:r>
              <a:rPr lang="ka-GE" dirty="0"/>
              <a:t>ტესტირება </a:t>
            </a:r>
            <a:r>
              <a:rPr lang="ka-GE" dirty="0" smtClean="0"/>
              <a:t>კომპინენტების </a:t>
            </a:r>
            <a:r>
              <a:rPr lang="ka-GE" dirty="0"/>
              <a:t>მიხედვით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875314"/>
            <a:ext cx="4724400" cy="26670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335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142" y="1066800"/>
            <a:ext cx="11003869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ka-GE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ka-GE" dirty="0" smtClean="0"/>
              <a:t>ალფა ტესტირება ხორციელდება პროგრამულ პროდუქტზე მომუშავე გუნდის მიერ:</a:t>
            </a:r>
            <a:endParaRPr lang="ka-GE" dirty="0"/>
          </a:p>
          <a:p>
            <a:pPr lvl="2" algn="just"/>
            <a:r>
              <a:rPr lang="ka-GE" sz="2000" dirty="0" smtClean="0"/>
              <a:t>ტესტერი</a:t>
            </a:r>
            <a:r>
              <a:rPr lang="en-US" sz="2000" dirty="0" smtClean="0"/>
              <a:t> / </a:t>
            </a:r>
            <a:r>
              <a:rPr lang="ka-GE" sz="2000" dirty="0" smtClean="0"/>
              <a:t>დეველოპერი</a:t>
            </a:r>
            <a:r>
              <a:rPr lang="en-US" sz="2000" dirty="0" smtClean="0"/>
              <a:t> / </a:t>
            </a:r>
            <a:r>
              <a:rPr lang="ka-GE" sz="2000" dirty="0" smtClean="0"/>
              <a:t>პროექტ-მენეჯერი</a:t>
            </a:r>
            <a:r>
              <a:rPr lang="en-US" sz="2000" dirty="0" smtClean="0"/>
              <a:t> / </a:t>
            </a:r>
            <a:r>
              <a:rPr lang="ka-GE" sz="2000" dirty="0" smtClean="0"/>
              <a:t>დიზაინერი</a:t>
            </a:r>
            <a:r>
              <a:rPr lang="en-US" sz="2000" dirty="0"/>
              <a:t> </a:t>
            </a:r>
            <a:r>
              <a:rPr lang="en-US" sz="2000" dirty="0" smtClean="0"/>
              <a:t>/ </a:t>
            </a:r>
            <a:r>
              <a:rPr lang="ka-GE" sz="2000" dirty="0" smtClean="0"/>
              <a:t>ანალიტიკოსი</a:t>
            </a:r>
            <a:r>
              <a:rPr lang="en-US" sz="2000" dirty="0" smtClean="0"/>
              <a:t> …</a:t>
            </a:r>
            <a:endParaRPr lang="en-US" sz="2000" dirty="0"/>
          </a:p>
          <a:p>
            <a:pPr lvl="2" algn="just"/>
            <a:r>
              <a:rPr lang="ka-GE" sz="2000" dirty="0" smtClean="0"/>
              <a:t>იურისტი (იურისტების ჩართვა ტესტირების პროცესში აუცილებელია, რადგან მოხდეს ისეთი მნიშნველოვანი ტექსტების გადამოწმება, როგორიც არის </a:t>
            </a:r>
            <a:r>
              <a:rPr lang="en-US" sz="2000" dirty="0"/>
              <a:t>Privacy policy / </a:t>
            </a:r>
            <a:r>
              <a:rPr lang="en-US" sz="2000" dirty="0" smtClean="0"/>
              <a:t>Terms </a:t>
            </a:r>
            <a:r>
              <a:rPr lang="en-US" sz="2000" dirty="0"/>
              <a:t>and </a:t>
            </a:r>
            <a:r>
              <a:rPr lang="en-US" sz="2000" dirty="0" smtClean="0"/>
              <a:t>conditions</a:t>
            </a:r>
            <a:r>
              <a:rPr lang="en-US" sz="2000" dirty="0"/>
              <a:t> </a:t>
            </a:r>
            <a:r>
              <a:rPr lang="en-US" sz="2000" dirty="0" smtClean="0"/>
              <a:t>…)</a:t>
            </a:r>
            <a:endParaRPr lang="ka-GE" sz="2000" dirty="0"/>
          </a:p>
          <a:p>
            <a:pPr marL="569913" lvl="2" indent="0" algn="just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ka-GE" dirty="0"/>
              <a:t>ალფა </a:t>
            </a:r>
            <a:r>
              <a:rPr lang="ka-GE" dirty="0" smtClean="0"/>
              <a:t>ტესტირების დასრულების შემდეგ კომპანიას აქვს ორი ვარიანტი:</a:t>
            </a:r>
            <a:endParaRPr lang="ka-GE" dirty="0"/>
          </a:p>
          <a:p>
            <a:pPr lvl="2"/>
            <a:r>
              <a:rPr lang="ka-GE" sz="2000" dirty="0" smtClean="0"/>
              <a:t>გამოაქვეყნოს პროგრამული პროდუქტი</a:t>
            </a:r>
          </a:p>
          <a:p>
            <a:pPr lvl="2"/>
            <a:r>
              <a:rPr lang="ka-GE" sz="2000" dirty="0" smtClean="0"/>
              <a:t>ან გამოაქვეყნოს პროგრამული პროდუქტის ბეტა ვერსია, ანუ გადავიდეს ბეტა ტესტირების ეტაპზე</a:t>
            </a:r>
            <a:endParaRPr lang="en-US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3142" y="304800"/>
            <a:ext cx="11003869" cy="762000"/>
          </a:xfrm>
        </p:spPr>
        <p:txBody>
          <a:bodyPr>
            <a:normAutofit/>
          </a:bodyPr>
          <a:lstStyle/>
          <a:p>
            <a:pPr algn="ctr"/>
            <a:r>
              <a:rPr lang="ka-GE" dirty="0"/>
              <a:t>ალფა / ბეტა ტესტირება (</a:t>
            </a:r>
            <a:r>
              <a:rPr lang="en-US" dirty="0"/>
              <a:t>Alpha and Beta Testing)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4724400"/>
            <a:ext cx="3657600" cy="1828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32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FA80C33-DBF0-414D-A0CF-0F4E51886A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0</TotalTime>
  <Words>745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굴림</vt:lpstr>
      <vt:lpstr>Sylfaen</vt:lpstr>
      <vt:lpstr>Wingdings</vt:lpstr>
      <vt:lpstr>Vertical and Horizontal design template</vt:lpstr>
      <vt:lpstr>  ტესტირების მრავალსახეობა</vt:lpstr>
      <vt:lpstr>გასნხვავება Usability და UX შორის</vt:lpstr>
      <vt:lpstr>გასნხვავება Usability და UX შორის</vt:lpstr>
      <vt:lpstr>გასნხვავება Usability და UX შორის</vt:lpstr>
      <vt:lpstr>გასნხვავება Regression და Re-Testing -ს შორის</vt:lpstr>
      <vt:lpstr>გასნხვავება Regression და Re-Testing -ს შორის</vt:lpstr>
      <vt:lpstr>ტესტირება ობიექტის ცოდნის მიხედვით</vt:lpstr>
      <vt:lpstr>ტესტირება კომპინენტების მიხედვით</vt:lpstr>
      <vt:lpstr>ალფა / ბეტა ტესტირება (Alpha and Beta Testing)</vt:lpstr>
      <vt:lpstr>ალფა / ბეტა ტესტირება (Alpha and Beta Testing)</vt:lpstr>
      <vt:lpstr>A / B ტესტი</vt:lpstr>
      <vt:lpstr>ტესტირება ავტომატიზაციის ხარისხის მიხედვით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2017-03-11T12:21:00Z</dcterms:created>
  <dcterms:modified xsi:type="dcterms:W3CDTF">2017-06-14T11:07:47Z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TC034606069991</vt:lpwstr>
  </property>
</Properties>
</file>