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71997F-3851-4617-96A4-9E9526EBF1B1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CB04C7-CA01-440A-9C8D-CB14CC6B78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18864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Projet 9 : Produire une étude de marché avec python</a:t>
            </a:r>
            <a:endParaRPr lang="fr-FR" sz="2400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1979712" y="558924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Missions : </a:t>
            </a:r>
            <a:r>
              <a:rPr lang="fr-FR" dirty="0" smtClean="0"/>
              <a:t>Effectuer une première analyse des pays cibles pour l’exportation de poulet</a:t>
            </a:r>
            <a:endParaRPr lang="fr-FR" dirty="0"/>
          </a:p>
        </p:txBody>
      </p:sp>
      <p:pic>
        <p:nvPicPr>
          <p:cNvPr id="3074" name="Picture 2" descr="C:\Users\x muscador x\Pictures\poul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6877050" cy="313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x muscador x\Pictures\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2714626" cy="828675"/>
          </a:xfrm>
          <a:prstGeom prst="rect">
            <a:avLst/>
          </a:prstGeom>
          <a:noFill/>
        </p:spPr>
      </p:pic>
      <p:pic>
        <p:nvPicPr>
          <p:cNvPr id="7171" name="Picture 3" descr="C:\Users\x muscador x\Pictures\g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2552701" cy="771525"/>
          </a:xfrm>
          <a:prstGeom prst="rect">
            <a:avLst/>
          </a:prstGeom>
          <a:noFill/>
        </p:spPr>
      </p:pic>
      <p:pic>
        <p:nvPicPr>
          <p:cNvPr id="7172" name="Picture 4" descr="C:\Users\x muscador x\Pictures\g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636912"/>
            <a:ext cx="2619376" cy="819150"/>
          </a:xfrm>
          <a:prstGeom prst="rect">
            <a:avLst/>
          </a:prstGeom>
          <a:noFill/>
        </p:spPr>
      </p:pic>
      <p:pic>
        <p:nvPicPr>
          <p:cNvPr id="7173" name="Picture 5" descr="C:\Users\x muscador x\Pictures\g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717032"/>
            <a:ext cx="2438400" cy="838200"/>
          </a:xfrm>
          <a:prstGeom prst="rect">
            <a:avLst/>
          </a:prstGeom>
          <a:noFill/>
        </p:spPr>
      </p:pic>
      <p:pic>
        <p:nvPicPr>
          <p:cNvPr id="7174" name="Picture 6" descr="C:\Users\x muscador x\Pictures\g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941168"/>
            <a:ext cx="2466976" cy="819150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>
            <a:stCxn id="7170" idx="3"/>
          </p:cNvCxnSpPr>
          <p:nvPr/>
        </p:nvCxnSpPr>
        <p:spPr>
          <a:xfrm>
            <a:off x="2894138" y="819002"/>
            <a:ext cx="957782" cy="1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1920" y="260648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GROUPE 1 Ce groupe inclus essentiellement des pays avec :</a:t>
            </a:r>
          </a:p>
          <a:p>
            <a:r>
              <a:rPr lang="fr-FR" sz="900" dirty="0" smtClean="0"/>
              <a:t>- Un </a:t>
            </a:r>
            <a:r>
              <a:rPr lang="fr-FR" sz="900" dirty="0"/>
              <a:t>PIB assez </a:t>
            </a:r>
            <a:r>
              <a:rPr lang="fr-FR" sz="900" dirty="0" smtClean="0"/>
              <a:t>important;</a:t>
            </a:r>
          </a:p>
          <a:p>
            <a:pPr>
              <a:buFontTx/>
              <a:buChar char="-"/>
            </a:pPr>
            <a:r>
              <a:rPr lang="fr-FR" sz="900" dirty="0" smtClean="0"/>
              <a:t>Un </a:t>
            </a:r>
            <a:r>
              <a:rPr lang="fr-FR" sz="900" dirty="0"/>
              <a:t>Indice production de viande de poulet le plus faible des 5 groupes </a:t>
            </a:r>
            <a:r>
              <a:rPr lang="fr-FR" sz="900" dirty="0" smtClean="0"/>
              <a:t>;</a:t>
            </a:r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Disponibilité intérieur en volaille t/</a:t>
            </a:r>
            <a:r>
              <a:rPr lang="fr-FR" sz="900" dirty="0" err="1"/>
              <a:t>hab</a:t>
            </a:r>
            <a:r>
              <a:rPr lang="fr-FR" sz="900" dirty="0"/>
              <a:t> le plus élevés </a:t>
            </a:r>
            <a:r>
              <a:rPr lang="fr-FR" sz="900" dirty="0" smtClean="0"/>
              <a:t>;</a:t>
            </a:r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Importation t/</a:t>
            </a:r>
            <a:r>
              <a:rPr lang="fr-FR" sz="900" dirty="0" err="1"/>
              <a:t>hab</a:t>
            </a:r>
            <a:r>
              <a:rPr lang="fr-FR" sz="900" dirty="0"/>
              <a:t> le plus élevé </a:t>
            </a:r>
            <a:r>
              <a:rPr lang="fr-FR" sz="900" dirty="0" smtClean="0"/>
              <a:t>;</a:t>
            </a:r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production de volaille t/</a:t>
            </a:r>
            <a:r>
              <a:rPr lang="fr-FR" sz="900" dirty="0" err="1"/>
              <a:t>hab</a:t>
            </a:r>
            <a:r>
              <a:rPr lang="fr-FR" sz="900" dirty="0"/>
              <a:t> un des plus faible</a:t>
            </a:r>
          </a:p>
        </p:txBody>
      </p:sp>
      <p:cxnSp>
        <p:nvCxnSpPr>
          <p:cNvPr id="12" name="Connecteur droit avec flèche 11"/>
          <p:cNvCxnSpPr>
            <a:stCxn id="7171" idx="3"/>
          </p:cNvCxnSpPr>
          <p:nvPr/>
        </p:nvCxnSpPr>
        <p:spPr>
          <a:xfrm flipV="1">
            <a:off x="2804221" y="1916832"/>
            <a:ext cx="1047699" cy="2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923928" y="1340768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GROUPE 2 Ce groupe inclus essentiellement des pays avec :</a:t>
            </a:r>
          </a:p>
          <a:p>
            <a:r>
              <a:rPr lang="fr-FR" sz="900" dirty="0" smtClean="0"/>
              <a:t>- Un </a:t>
            </a:r>
            <a:r>
              <a:rPr lang="fr-FR" sz="900" dirty="0"/>
              <a:t>PIB assez important </a:t>
            </a:r>
            <a:r>
              <a:rPr lang="fr-FR" sz="900" dirty="0" smtClean="0"/>
              <a:t>; </a:t>
            </a:r>
          </a:p>
          <a:p>
            <a:pPr>
              <a:buFontTx/>
              <a:buChar char="-"/>
            </a:pPr>
            <a:r>
              <a:rPr lang="fr-FR" sz="900" dirty="0" smtClean="0"/>
              <a:t> Un </a:t>
            </a:r>
            <a:r>
              <a:rPr lang="fr-FR" sz="900" dirty="0"/>
              <a:t>Indice production de viande de poulet assez faible des 5 </a:t>
            </a:r>
            <a:r>
              <a:rPr lang="fr-FR" sz="900" dirty="0" smtClean="0"/>
              <a:t>groupes;</a:t>
            </a:r>
          </a:p>
          <a:p>
            <a:pPr>
              <a:buFontTx/>
              <a:buChar char="-"/>
            </a:pPr>
            <a:r>
              <a:rPr lang="fr-FR" sz="900" dirty="0" smtClean="0"/>
              <a:t> </a:t>
            </a:r>
            <a:r>
              <a:rPr lang="fr-FR" sz="900" dirty="0"/>
              <a:t>Une Disponibilité intérieur en volaille t/</a:t>
            </a:r>
            <a:r>
              <a:rPr lang="fr-FR" sz="900" dirty="0" err="1"/>
              <a:t>hab</a:t>
            </a:r>
            <a:r>
              <a:rPr lang="fr-FR" sz="900" dirty="0"/>
              <a:t> un des plus </a:t>
            </a:r>
            <a:r>
              <a:rPr lang="fr-FR" sz="900" dirty="0" smtClean="0"/>
              <a:t>élevés;</a:t>
            </a:r>
          </a:p>
          <a:p>
            <a:pPr>
              <a:buFontTx/>
              <a:buChar char="-"/>
            </a:pPr>
            <a:r>
              <a:rPr lang="fr-FR" sz="900" dirty="0" smtClean="0"/>
              <a:t> </a:t>
            </a:r>
            <a:r>
              <a:rPr lang="fr-FR" sz="900" dirty="0"/>
              <a:t>Une Importation t/</a:t>
            </a:r>
            <a:r>
              <a:rPr lang="fr-FR" sz="900" dirty="0" err="1"/>
              <a:t>hab</a:t>
            </a:r>
            <a:r>
              <a:rPr lang="fr-FR" sz="900" dirty="0"/>
              <a:t> un des plus élevé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production de volaille t/</a:t>
            </a:r>
            <a:r>
              <a:rPr lang="fr-FR" sz="900" dirty="0" err="1"/>
              <a:t>hab</a:t>
            </a:r>
            <a:r>
              <a:rPr lang="fr-FR" sz="900" dirty="0"/>
              <a:t> un des plus élevés</a:t>
            </a:r>
          </a:p>
        </p:txBody>
      </p:sp>
      <p:cxnSp>
        <p:nvCxnSpPr>
          <p:cNvPr id="15" name="Connecteur droit avec flèche 14"/>
          <p:cNvCxnSpPr>
            <a:stCxn id="7172" idx="3"/>
          </p:cNvCxnSpPr>
          <p:nvPr/>
        </p:nvCxnSpPr>
        <p:spPr>
          <a:xfrm>
            <a:off x="2726880" y="3046487"/>
            <a:ext cx="1125040" cy="22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923928" y="2492896"/>
            <a:ext cx="42484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GROUPE 3 Ce groupe inclus essentiellement des pays avec :</a:t>
            </a:r>
          </a:p>
          <a:p>
            <a:pPr>
              <a:buFontTx/>
              <a:buChar char="-"/>
            </a:pPr>
            <a:r>
              <a:rPr lang="fr-FR" sz="900" dirty="0" smtClean="0"/>
              <a:t>Un </a:t>
            </a:r>
            <a:r>
              <a:rPr lang="fr-FR" sz="900" dirty="0"/>
              <a:t>PIB assez important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 </a:t>
            </a:r>
            <a:r>
              <a:rPr lang="fr-FR" sz="900" dirty="0"/>
              <a:t>Indice production de viande de poulet assez faible des 5 groupes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Disponibilité intérieur en volaille t/</a:t>
            </a:r>
            <a:r>
              <a:rPr lang="fr-FR" sz="900" dirty="0" err="1"/>
              <a:t>hab</a:t>
            </a:r>
            <a:r>
              <a:rPr lang="fr-FR" sz="900" dirty="0"/>
              <a:t> un des plus élevés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Importation t/</a:t>
            </a:r>
            <a:r>
              <a:rPr lang="fr-FR" sz="900" dirty="0" err="1"/>
              <a:t>hab</a:t>
            </a:r>
            <a:r>
              <a:rPr lang="fr-FR" sz="900" dirty="0"/>
              <a:t> un des plus faible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production de volaille t/</a:t>
            </a:r>
            <a:r>
              <a:rPr lang="fr-FR" sz="900" dirty="0" err="1"/>
              <a:t>hab</a:t>
            </a:r>
            <a:r>
              <a:rPr lang="fr-FR" sz="900" dirty="0"/>
              <a:t> le plus élevés des 5 groupes</a:t>
            </a:r>
          </a:p>
          <a:p>
            <a:endParaRPr lang="fr-FR" sz="900" dirty="0"/>
          </a:p>
        </p:txBody>
      </p:sp>
      <p:cxnSp>
        <p:nvCxnSpPr>
          <p:cNvPr id="18" name="Connecteur droit avec flèche 17"/>
          <p:cNvCxnSpPr>
            <a:stCxn id="7173" idx="3"/>
          </p:cNvCxnSpPr>
          <p:nvPr/>
        </p:nvCxnSpPr>
        <p:spPr>
          <a:xfrm>
            <a:off x="2617912" y="4136132"/>
            <a:ext cx="1306016" cy="1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23928" y="3573016"/>
            <a:ext cx="48245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GROUPE 4 Ce groupe inclus essentiellement des pays avec :</a:t>
            </a:r>
          </a:p>
          <a:p>
            <a:pPr>
              <a:buFontTx/>
              <a:buChar char="-"/>
            </a:pPr>
            <a:r>
              <a:rPr lang="fr-FR" sz="900" dirty="0" smtClean="0"/>
              <a:t>Un </a:t>
            </a:r>
            <a:r>
              <a:rPr lang="fr-FR" sz="900" dirty="0"/>
              <a:t>PIB le plus faible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 </a:t>
            </a:r>
            <a:r>
              <a:rPr lang="fr-FR" sz="900" dirty="0"/>
              <a:t>Indice production de viande de poulet assez faible des 5 groupes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 </a:t>
            </a:r>
            <a:r>
              <a:rPr lang="fr-FR" sz="900" dirty="0"/>
              <a:t>Disponibilité intérieur en volaille t/</a:t>
            </a:r>
            <a:r>
              <a:rPr lang="fr-FR" sz="900" dirty="0" err="1"/>
              <a:t>hab</a:t>
            </a:r>
            <a:r>
              <a:rPr lang="fr-FR" sz="900" dirty="0"/>
              <a:t> un des plus élevés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Importation t/</a:t>
            </a:r>
            <a:r>
              <a:rPr lang="fr-FR" sz="900" dirty="0" err="1"/>
              <a:t>hab</a:t>
            </a:r>
            <a:r>
              <a:rPr lang="fr-FR" sz="900" dirty="0"/>
              <a:t> le plus faible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production de volaille t/</a:t>
            </a:r>
            <a:r>
              <a:rPr lang="fr-FR" sz="900" dirty="0" err="1"/>
              <a:t>hab</a:t>
            </a:r>
            <a:r>
              <a:rPr lang="fr-FR" sz="900" dirty="0"/>
              <a:t> un des plus faible</a:t>
            </a:r>
          </a:p>
          <a:p>
            <a:endParaRPr lang="fr-FR" sz="900" dirty="0"/>
          </a:p>
        </p:txBody>
      </p:sp>
      <p:cxnSp>
        <p:nvCxnSpPr>
          <p:cNvPr id="21" name="Connecteur droit avec flèche 20"/>
          <p:cNvCxnSpPr>
            <a:stCxn id="7174" idx="3"/>
          </p:cNvCxnSpPr>
          <p:nvPr/>
        </p:nvCxnSpPr>
        <p:spPr>
          <a:xfrm>
            <a:off x="2646488" y="5350743"/>
            <a:ext cx="1349448" cy="22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067944" y="494116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GROUPE 5 Ce groupe inclus essentiellement des pays avec :</a:t>
            </a:r>
          </a:p>
          <a:p>
            <a:pPr>
              <a:buFontTx/>
              <a:buChar char="-"/>
            </a:pPr>
            <a:r>
              <a:rPr lang="fr-FR" sz="900" dirty="0" smtClean="0"/>
              <a:t>Un </a:t>
            </a:r>
            <a:r>
              <a:rPr lang="fr-FR" sz="900" dirty="0"/>
              <a:t>PIB un des plus faible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 </a:t>
            </a:r>
            <a:r>
              <a:rPr lang="fr-FR" sz="900" dirty="0"/>
              <a:t>Indice production de viande de poulet le plus élevé des 5 groupes (de manière assez écrasante)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Disponibilité intérieur en volaille t/</a:t>
            </a:r>
            <a:r>
              <a:rPr lang="fr-FR" sz="900" dirty="0" err="1"/>
              <a:t>hab</a:t>
            </a:r>
            <a:r>
              <a:rPr lang="fr-FR" sz="900" dirty="0"/>
              <a:t> un des plus faibles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Importation t/</a:t>
            </a:r>
            <a:r>
              <a:rPr lang="fr-FR" sz="900" dirty="0" err="1"/>
              <a:t>hab</a:t>
            </a:r>
            <a:r>
              <a:rPr lang="fr-FR" sz="900" dirty="0"/>
              <a:t> un des plus faible </a:t>
            </a:r>
            <a:endParaRPr lang="fr-FR" sz="900" dirty="0" smtClean="0"/>
          </a:p>
          <a:p>
            <a:pPr>
              <a:buFontTx/>
              <a:buChar char="-"/>
            </a:pPr>
            <a:r>
              <a:rPr lang="fr-FR" sz="900" dirty="0"/>
              <a:t> </a:t>
            </a:r>
            <a:r>
              <a:rPr lang="fr-FR" sz="900" dirty="0" smtClean="0"/>
              <a:t>Une </a:t>
            </a:r>
            <a:r>
              <a:rPr lang="fr-FR" sz="900" dirty="0"/>
              <a:t>production de volaille t/</a:t>
            </a:r>
            <a:r>
              <a:rPr lang="fr-FR" sz="900" dirty="0" err="1"/>
              <a:t>hab</a:t>
            </a:r>
            <a:r>
              <a:rPr lang="fr-FR" sz="900" dirty="0"/>
              <a:t> le plus faible</a:t>
            </a:r>
          </a:p>
          <a:p>
            <a:endParaRPr lang="fr-F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60" y="692696"/>
            <a:ext cx="42484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LE GROUPE 1 Au vu des caractéristiques de chaque groupe la combinaison la plus favorable à la </a:t>
            </a:r>
            <a:r>
              <a:rPr lang="fr-FR" sz="1000" dirty="0" smtClean="0"/>
              <a:t>sélection </a:t>
            </a:r>
            <a:r>
              <a:rPr lang="fr-FR" sz="1000" dirty="0"/>
              <a:t>du meilleur groupe en terme de besoin de viande de volaille met en avant le groupe </a:t>
            </a:r>
            <a:r>
              <a:rPr lang="fr-FR" sz="1000" dirty="0" smtClean="0"/>
              <a:t>1 :</a:t>
            </a:r>
          </a:p>
          <a:p>
            <a:endParaRPr lang="fr-FR" sz="1000" dirty="0"/>
          </a:p>
          <a:p>
            <a:r>
              <a:rPr lang="fr-FR" sz="1000" dirty="0"/>
              <a:t>PIB/</a:t>
            </a:r>
            <a:r>
              <a:rPr lang="fr-FR" sz="1000" dirty="0" err="1"/>
              <a:t>hab</a:t>
            </a:r>
            <a:r>
              <a:rPr lang="fr-FR" sz="1000" dirty="0"/>
              <a:t> </a:t>
            </a:r>
            <a:r>
              <a:rPr lang="fr-FR" sz="1000" dirty="0" smtClean="0"/>
              <a:t>17465.828702</a:t>
            </a:r>
          </a:p>
          <a:p>
            <a:endParaRPr lang="fr-FR" sz="1000" dirty="0"/>
          </a:p>
          <a:p>
            <a:r>
              <a:rPr lang="fr-FR" sz="1000" dirty="0" err="1"/>
              <a:t>Indice_prod_viande_poulet</a:t>
            </a:r>
            <a:r>
              <a:rPr lang="fr-FR" sz="1000" dirty="0"/>
              <a:t> </a:t>
            </a:r>
            <a:r>
              <a:rPr lang="fr-FR" sz="1000" dirty="0" smtClean="0"/>
              <a:t>86.096000</a:t>
            </a:r>
          </a:p>
          <a:p>
            <a:endParaRPr lang="fr-FR" sz="1000" dirty="0"/>
          </a:p>
          <a:p>
            <a:r>
              <a:rPr lang="fr-FR" sz="1000" dirty="0" err="1"/>
              <a:t>Dispo_int_volaille</a:t>
            </a:r>
            <a:r>
              <a:rPr lang="fr-FR" sz="1000" dirty="0"/>
              <a:t> t/</a:t>
            </a:r>
            <a:r>
              <a:rPr lang="fr-FR" sz="1000" dirty="0" err="1"/>
              <a:t>hab</a:t>
            </a:r>
            <a:r>
              <a:rPr lang="fr-FR" sz="1000" dirty="0"/>
              <a:t> </a:t>
            </a:r>
            <a:r>
              <a:rPr lang="fr-FR" sz="1000" dirty="0" smtClean="0"/>
              <a:t>0.064952</a:t>
            </a:r>
          </a:p>
          <a:p>
            <a:endParaRPr lang="fr-FR" sz="1000" dirty="0"/>
          </a:p>
          <a:p>
            <a:r>
              <a:rPr lang="fr-FR" sz="1000" dirty="0" err="1"/>
              <a:t>import_volaille</a:t>
            </a:r>
            <a:r>
              <a:rPr lang="fr-FR" sz="1000" dirty="0"/>
              <a:t> t/</a:t>
            </a:r>
            <a:r>
              <a:rPr lang="fr-FR" sz="1000" dirty="0" err="1"/>
              <a:t>hab</a:t>
            </a:r>
            <a:r>
              <a:rPr lang="fr-FR" sz="1000" dirty="0"/>
              <a:t> </a:t>
            </a:r>
            <a:r>
              <a:rPr lang="fr-FR" sz="1000" dirty="0" smtClean="0"/>
              <a:t>0.073489</a:t>
            </a:r>
          </a:p>
          <a:p>
            <a:endParaRPr lang="fr-FR" sz="1000" dirty="0"/>
          </a:p>
          <a:p>
            <a:r>
              <a:rPr lang="fr-FR" sz="1000" dirty="0" err="1"/>
              <a:t>production_volaille</a:t>
            </a:r>
            <a:r>
              <a:rPr lang="fr-FR" sz="1000" dirty="0"/>
              <a:t> t/</a:t>
            </a:r>
            <a:r>
              <a:rPr lang="fr-FR" sz="1000" dirty="0" err="1"/>
              <a:t>hab</a:t>
            </a:r>
            <a:r>
              <a:rPr lang="fr-FR" sz="1000" dirty="0"/>
              <a:t> 0.003717</a:t>
            </a:r>
          </a:p>
          <a:p>
            <a:endParaRPr lang="fr-FR" sz="1000" dirty="0" smtClean="0"/>
          </a:p>
          <a:p>
            <a:r>
              <a:rPr lang="fr-FR" sz="1000" dirty="0" smtClean="0"/>
              <a:t>L'importation </a:t>
            </a:r>
            <a:r>
              <a:rPr lang="fr-FR" sz="1000" dirty="0"/>
              <a:t>est très élevé contrairement à la production qui est très bas.</a:t>
            </a:r>
          </a:p>
          <a:p>
            <a:endParaRPr lang="fr-FR" sz="1000" dirty="0"/>
          </a:p>
        </p:txBody>
      </p:sp>
      <p:pic>
        <p:nvPicPr>
          <p:cNvPr id="9218" name="Picture 2" descr="C:\Users\x muscador x\Pictures\cluster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77072"/>
            <a:ext cx="7715250" cy="253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64087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 cluster du groupe 1 </a:t>
            </a:r>
            <a:r>
              <a:rPr lang="fr-FR" sz="1000" dirty="0"/>
              <a:t>est composé de plusieurs pays lointain principalement des iles l'export vers ces pays risque d'être compliqué. on choisira le deuxième cluster qui a la combinaison favorable à la sélection du meilleur groupe en terme de besoin de viande de volaille le groupe </a:t>
            </a:r>
            <a:r>
              <a:rPr lang="fr-FR" sz="1000" dirty="0" smtClean="0"/>
              <a:t>2</a:t>
            </a:r>
          </a:p>
          <a:p>
            <a:endParaRPr lang="fr-FR" sz="1000" dirty="0"/>
          </a:p>
          <a:p>
            <a:r>
              <a:rPr lang="fr-FR" sz="1000" dirty="0"/>
              <a:t>PIB/</a:t>
            </a:r>
            <a:r>
              <a:rPr lang="fr-FR" sz="1000" dirty="0" err="1"/>
              <a:t>hab</a:t>
            </a:r>
            <a:r>
              <a:rPr lang="fr-FR" sz="1000" dirty="0"/>
              <a:t> </a:t>
            </a:r>
            <a:r>
              <a:rPr lang="fr-FR" sz="1000" dirty="0" smtClean="0"/>
              <a:t>57998.482454</a:t>
            </a:r>
          </a:p>
          <a:p>
            <a:endParaRPr lang="fr-FR" sz="1000" dirty="0"/>
          </a:p>
          <a:p>
            <a:r>
              <a:rPr lang="fr-FR" sz="1000" dirty="0" err="1"/>
              <a:t>Indice_prod_viande_poulet</a:t>
            </a:r>
            <a:r>
              <a:rPr lang="fr-FR" sz="1000" dirty="0"/>
              <a:t> </a:t>
            </a:r>
            <a:r>
              <a:rPr lang="fr-FR" sz="1000" dirty="0" smtClean="0"/>
              <a:t>111.543750</a:t>
            </a:r>
          </a:p>
          <a:p>
            <a:endParaRPr lang="fr-FR" sz="1000" dirty="0"/>
          </a:p>
          <a:p>
            <a:r>
              <a:rPr lang="fr-FR" sz="1000" dirty="0" err="1"/>
              <a:t>Dispo_int_volaille</a:t>
            </a:r>
            <a:r>
              <a:rPr lang="fr-FR" sz="1000" dirty="0"/>
              <a:t> t/</a:t>
            </a:r>
            <a:r>
              <a:rPr lang="fr-FR" sz="1000" dirty="0" err="1"/>
              <a:t>hab</a:t>
            </a:r>
            <a:r>
              <a:rPr lang="fr-FR" sz="1000" dirty="0"/>
              <a:t> </a:t>
            </a:r>
            <a:r>
              <a:rPr lang="fr-FR" sz="1000" dirty="0" smtClean="0"/>
              <a:t>0.022653</a:t>
            </a:r>
          </a:p>
          <a:p>
            <a:endParaRPr lang="fr-FR" sz="1000" dirty="0"/>
          </a:p>
          <a:p>
            <a:r>
              <a:rPr lang="fr-FR" sz="1000" dirty="0" err="1"/>
              <a:t>import_volaille</a:t>
            </a:r>
            <a:r>
              <a:rPr lang="fr-FR" sz="1000" dirty="0"/>
              <a:t> t/</a:t>
            </a:r>
            <a:r>
              <a:rPr lang="fr-FR" sz="1000" dirty="0" err="1"/>
              <a:t>hab</a:t>
            </a:r>
            <a:r>
              <a:rPr lang="fr-FR" sz="1000" dirty="0"/>
              <a:t> </a:t>
            </a:r>
            <a:r>
              <a:rPr lang="fr-FR" sz="1000" dirty="0" smtClean="0"/>
              <a:t>0.011133</a:t>
            </a:r>
          </a:p>
          <a:p>
            <a:endParaRPr lang="fr-FR" sz="1000" dirty="0"/>
          </a:p>
          <a:p>
            <a:r>
              <a:rPr lang="fr-FR" sz="1000" dirty="0" err="1"/>
              <a:t>production_volaille</a:t>
            </a:r>
            <a:r>
              <a:rPr lang="fr-FR" sz="1000" dirty="0"/>
              <a:t> t/</a:t>
            </a:r>
            <a:r>
              <a:rPr lang="fr-FR" sz="1000" dirty="0" err="1"/>
              <a:t>hab</a:t>
            </a:r>
            <a:r>
              <a:rPr lang="fr-FR" sz="1000" dirty="0"/>
              <a:t> </a:t>
            </a:r>
            <a:r>
              <a:rPr lang="fr-FR" sz="1000" dirty="0" smtClean="0"/>
              <a:t>0.018866</a:t>
            </a:r>
          </a:p>
          <a:p>
            <a:endParaRPr lang="fr-FR" sz="1000" dirty="0"/>
          </a:p>
          <a:p>
            <a:pPr>
              <a:buFontTx/>
              <a:buChar char="-"/>
            </a:pPr>
            <a:r>
              <a:rPr lang="fr-FR" sz="1000" dirty="0" smtClean="0"/>
              <a:t> Un </a:t>
            </a:r>
            <a:r>
              <a:rPr lang="fr-FR" sz="1000" dirty="0"/>
              <a:t>PIB assez important Un Indice production de viande de poulet assez faible des 5 groupes </a:t>
            </a:r>
            <a:endParaRPr lang="fr-FR" sz="1000" dirty="0" smtClean="0"/>
          </a:p>
          <a:p>
            <a:pPr>
              <a:buFontTx/>
              <a:buChar char="-"/>
            </a:pPr>
            <a:r>
              <a:rPr lang="fr-FR" sz="1000" dirty="0"/>
              <a:t> </a:t>
            </a:r>
            <a:r>
              <a:rPr lang="fr-FR" sz="1000" dirty="0" smtClean="0"/>
              <a:t>Une </a:t>
            </a:r>
            <a:r>
              <a:rPr lang="fr-FR" sz="1000" dirty="0"/>
              <a:t>Disponibilité intérieur en volaille t/</a:t>
            </a:r>
            <a:r>
              <a:rPr lang="fr-FR" sz="1000" dirty="0" err="1"/>
              <a:t>hab</a:t>
            </a:r>
            <a:r>
              <a:rPr lang="fr-FR" sz="1000" dirty="0"/>
              <a:t> un des plus élevés </a:t>
            </a:r>
            <a:endParaRPr lang="fr-FR" sz="1000" dirty="0" smtClean="0"/>
          </a:p>
          <a:p>
            <a:pPr>
              <a:buFontTx/>
              <a:buChar char="-"/>
            </a:pPr>
            <a:r>
              <a:rPr lang="fr-FR" sz="1000" dirty="0" smtClean="0"/>
              <a:t> Une </a:t>
            </a:r>
            <a:r>
              <a:rPr lang="fr-FR" sz="1000" dirty="0"/>
              <a:t>Importation t/</a:t>
            </a:r>
            <a:r>
              <a:rPr lang="fr-FR" sz="1000" dirty="0" err="1"/>
              <a:t>hab</a:t>
            </a:r>
            <a:r>
              <a:rPr lang="fr-FR" sz="1000" dirty="0"/>
              <a:t> un des plus élevé </a:t>
            </a:r>
            <a:endParaRPr lang="fr-FR" sz="1000" dirty="0" smtClean="0"/>
          </a:p>
          <a:p>
            <a:pPr>
              <a:buFontTx/>
              <a:buChar char="-"/>
            </a:pPr>
            <a:r>
              <a:rPr lang="fr-FR" sz="1000" dirty="0"/>
              <a:t> </a:t>
            </a:r>
            <a:r>
              <a:rPr lang="fr-FR" sz="1000" dirty="0" smtClean="0"/>
              <a:t>Une </a:t>
            </a:r>
            <a:r>
              <a:rPr lang="fr-FR" sz="1000" dirty="0"/>
              <a:t>production de volaille t/</a:t>
            </a:r>
            <a:r>
              <a:rPr lang="fr-FR" sz="1000" dirty="0" err="1"/>
              <a:t>hab</a:t>
            </a:r>
            <a:r>
              <a:rPr lang="fr-FR" sz="1000" dirty="0"/>
              <a:t> un des plus élevés</a:t>
            </a:r>
          </a:p>
          <a:p>
            <a:endParaRPr lang="fr-FR" sz="1000" dirty="0"/>
          </a:p>
        </p:txBody>
      </p:sp>
      <p:pic>
        <p:nvPicPr>
          <p:cNvPr id="10242" name="Picture 2" descr="C:\Users\x muscador x\Pictures\grp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95717"/>
            <a:ext cx="6840760" cy="3313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5486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VI. Analyse des composants principales (ACP)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59632" y="155679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L'analyse en composantes principales (ACP) est un outil couramment utilisé pour la réduction de dimension des données.</a:t>
            </a:r>
          </a:p>
        </p:txBody>
      </p:sp>
      <p:pic>
        <p:nvPicPr>
          <p:cNvPr id="1026" name="Picture 2" descr="C:\Users\x muscador x\Pictures\ac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356992"/>
            <a:ext cx="4608512" cy="272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5486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VI. Analyse des composants principales (ACP)</a:t>
            </a:r>
            <a:endParaRPr lang="fr-FR" dirty="0"/>
          </a:p>
        </p:txBody>
      </p:sp>
      <p:pic>
        <p:nvPicPr>
          <p:cNvPr id="2050" name="Picture 2" descr="C:\Users\x muscador x\Pictures\cercle cor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00807"/>
            <a:ext cx="4224794" cy="3384377"/>
          </a:xfrm>
          <a:prstGeom prst="rect">
            <a:avLst/>
          </a:prstGeom>
          <a:noFill/>
        </p:spPr>
      </p:pic>
      <p:pic>
        <p:nvPicPr>
          <p:cNvPr id="2051" name="Picture 3" descr="C:\Users\x muscador x\Pictures\proje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00808"/>
            <a:ext cx="4986828" cy="3718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5486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VI. Analyse des composants principales (ACP)</a:t>
            </a:r>
            <a:endParaRPr lang="fr-FR" dirty="0"/>
          </a:p>
        </p:txBody>
      </p:sp>
      <p:pic>
        <p:nvPicPr>
          <p:cNvPr id="1026" name="Picture 2" descr="C:\Users\x muscador x\Pictures\cerc corr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4269590" cy="3312368"/>
          </a:xfrm>
          <a:prstGeom prst="rect">
            <a:avLst/>
          </a:prstGeom>
          <a:noFill/>
        </p:spPr>
      </p:pic>
      <p:pic>
        <p:nvPicPr>
          <p:cNvPr id="1027" name="Picture 3" descr="C:\Users\x muscador x\Pictures\proj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124744"/>
            <a:ext cx="4582319" cy="3573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5486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VII. </a:t>
            </a: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71600" y="184482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mtClean="0"/>
              <a:t> Suède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Allemagne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Danemark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Autriche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77281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I. Importations des librairies</a:t>
            </a:r>
          </a:p>
          <a:p>
            <a:endParaRPr lang="fr-FR" dirty="0"/>
          </a:p>
          <a:p>
            <a:r>
              <a:rPr lang="fr-FR" dirty="0" smtClean="0"/>
              <a:t>II. Importations des données (préparation et nettoyage des données et jointures)</a:t>
            </a:r>
          </a:p>
          <a:p>
            <a:endParaRPr lang="fr-FR" dirty="0"/>
          </a:p>
          <a:p>
            <a:r>
              <a:rPr lang="fr-FR" dirty="0" smtClean="0"/>
              <a:t>III. Méthode </a:t>
            </a:r>
            <a:r>
              <a:rPr lang="fr-FR" dirty="0" err="1" smtClean="0"/>
              <a:t>Kmeans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IV. Méthode de classification dendrogramme</a:t>
            </a:r>
          </a:p>
          <a:p>
            <a:endParaRPr lang="fr-FR" dirty="0"/>
          </a:p>
          <a:p>
            <a:r>
              <a:rPr lang="fr-FR" dirty="0" smtClean="0"/>
              <a:t>V. Analyse des groupes</a:t>
            </a:r>
          </a:p>
          <a:p>
            <a:endParaRPr lang="fr-FR" dirty="0"/>
          </a:p>
          <a:p>
            <a:r>
              <a:rPr lang="fr-FR" dirty="0" smtClean="0"/>
              <a:t>VI. Analyse des composants principales (ACP)</a:t>
            </a:r>
          </a:p>
          <a:p>
            <a:endParaRPr lang="fr-FR" dirty="0"/>
          </a:p>
          <a:p>
            <a:r>
              <a:rPr lang="fr-FR" dirty="0" smtClean="0"/>
              <a:t>VII. Conclusion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11560" y="40466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I. Importations des librairies</a:t>
            </a:r>
            <a:endParaRPr lang="fr-FR" b="1" u="sng" dirty="0"/>
          </a:p>
        </p:txBody>
      </p:sp>
      <p:pic>
        <p:nvPicPr>
          <p:cNvPr id="1026" name="Picture 2" descr="C:\Users\x muscador x\Pictures\LIBRAIRIE CALCU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6657975" cy="22098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899592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Librairie utilisé : </a:t>
            </a:r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 smtClean="0"/>
              <a:t>Pandas</a:t>
            </a:r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Numpy</a:t>
            </a: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Scipy</a:t>
            </a: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Matplolib</a:t>
            </a: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sklearn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26064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II. Importations des données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11560" y="980728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DisponibiliteAlimentaire_2017</a:t>
            </a:r>
          </a:p>
          <a:p>
            <a:r>
              <a:rPr lang="fr-FR" dirty="0" smtClean="0"/>
              <a:t>indice production brut</a:t>
            </a:r>
          </a:p>
          <a:p>
            <a:r>
              <a:rPr lang="fr-FR" dirty="0" smtClean="0"/>
              <a:t>PIB_2017</a:t>
            </a:r>
          </a:p>
          <a:p>
            <a:r>
              <a:rPr lang="fr-FR" dirty="0" smtClean="0"/>
              <a:t>Population_2000_2018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26064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II. Importations des données</a:t>
            </a:r>
          </a:p>
          <a:p>
            <a:endParaRPr lang="fr-FR" dirty="0"/>
          </a:p>
        </p:txBody>
      </p:sp>
      <p:pic>
        <p:nvPicPr>
          <p:cNvPr id="2050" name="Picture 2" descr="C:\Users\x muscador x\Pictures\complet_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27796"/>
            <a:ext cx="9144000" cy="3111449"/>
          </a:xfrm>
          <a:prstGeom prst="rect">
            <a:avLst/>
          </a:prstGeom>
          <a:noFill/>
        </p:spPr>
      </p:pic>
      <p:pic>
        <p:nvPicPr>
          <p:cNvPr id="3074" name="Picture 2" descr="C:\Users\x muscador x\Pictures\calcul effectué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520731"/>
            <a:ext cx="8712968" cy="9681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9632" y="26064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III. Méthode </a:t>
            </a:r>
            <a:r>
              <a:rPr lang="fr-FR" dirty="0" err="1" smtClean="0"/>
              <a:t>Kmeans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122" name="Picture 2" descr="C:\Users\x muscador x\Pictures\cou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1132"/>
            <a:ext cx="8676456" cy="3665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1886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IV. Méthode de classification dendrogramme</a:t>
            </a:r>
          </a:p>
          <a:p>
            <a:endParaRPr lang="fr-FR" dirty="0"/>
          </a:p>
        </p:txBody>
      </p:sp>
      <p:pic>
        <p:nvPicPr>
          <p:cNvPr id="4098" name="Picture 2" descr="C:\Users\x muscador x\Pictures\dendogram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36712"/>
            <a:ext cx="7761706" cy="5616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x muscador x\Pictures\dendo 5 c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3838576" cy="22098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11560" y="404664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V. Analyse des groupes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0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V. Analyse des groupes</a:t>
            </a:r>
            <a:endParaRPr lang="fr-FR" dirty="0"/>
          </a:p>
        </p:txBody>
      </p:sp>
      <p:pic>
        <p:nvPicPr>
          <p:cNvPr id="6146" name="Picture 2" descr="C:\Users\x muscador x\Documents\Python Scripts\p9\Heatmap Clus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6610"/>
            <a:ext cx="7200800" cy="6434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731</TotalTime>
  <Words>648</Words>
  <Application>Microsoft Office PowerPoint</Application>
  <PresentationFormat>Affichage à l'écran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Oriel</vt:lpstr>
      <vt:lpstr>Diapositive 1</vt:lpstr>
      <vt:lpstr>Sommaire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 muscador x</dc:creator>
  <cp:lastModifiedBy>x muscador x</cp:lastModifiedBy>
  <cp:revision>43</cp:revision>
  <dcterms:created xsi:type="dcterms:W3CDTF">2023-02-12T10:57:16Z</dcterms:created>
  <dcterms:modified xsi:type="dcterms:W3CDTF">2023-02-22T09:57:48Z</dcterms:modified>
</cp:coreProperties>
</file>