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p:scale>
          <a:sx n="58" d="100"/>
          <a:sy n="58" d="100"/>
        </p:scale>
        <p:origin x="2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038A126-9288-4DE9-8A33-731BC12CC65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F889C41-DB35-410F-A134-D0C174BA5BE5}">
      <dgm:prSet/>
      <dgm:spPr/>
      <dgm:t>
        <a:bodyPr/>
        <a:lstStyle/>
        <a:p>
          <a:r>
            <a:rPr lang="en-US" dirty="0"/>
            <a:t>In the past few years , one of  the most significant shift has taken place. The shift towards the digitalization. Many people are seeing new heights while many saw a hit due to this. One such field which got digitized was learning industry. Earlier , the method of educating was offline , by meeting at one fixed place , having only few resources , but now due to the shift, traditional learning is slowly been replaced with digital learning. </a:t>
          </a:r>
        </a:p>
      </dgm:t>
    </dgm:pt>
    <dgm:pt modelId="{406A0D4E-65DF-45C2-BBB5-EF8037823545}" type="parTrans" cxnId="{3DAB5A3B-7735-4176-84A4-89485106D258}">
      <dgm:prSet/>
      <dgm:spPr/>
      <dgm:t>
        <a:bodyPr/>
        <a:lstStyle/>
        <a:p>
          <a:endParaRPr lang="en-US"/>
        </a:p>
      </dgm:t>
    </dgm:pt>
    <dgm:pt modelId="{CCDDBCA7-7683-4F3D-8A1C-E72A70B22C96}" type="sibTrans" cxnId="{3DAB5A3B-7735-4176-84A4-89485106D258}">
      <dgm:prSet/>
      <dgm:spPr/>
      <dgm:t>
        <a:bodyPr/>
        <a:lstStyle/>
        <a:p>
          <a:endParaRPr lang="en-US"/>
        </a:p>
      </dgm:t>
    </dgm:pt>
    <dgm:pt modelId="{4586FE46-06D5-40AD-BA97-BB66D039D5F9}">
      <dgm:prSet/>
      <dgm:spPr/>
      <dgm:t>
        <a:bodyPr/>
        <a:lstStyle/>
        <a:p>
          <a:r>
            <a:rPr lang="en-US"/>
            <a:t>Traditional learning is effective at few places but most of the time it is proven and criticized as the ineffective way of learning and teaching. Even though digital learning is effective at most places it has some problems which needs a great attention. That is , making the student shift from traditional to digital.</a:t>
          </a:r>
        </a:p>
      </dgm:t>
    </dgm:pt>
    <dgm:pt modelId="{5E8E330D-9ABC-4844-B863-C3D0685D933B}" type="parTrans" cxnId="{B6140AE1-FC40-4B11-B605-BF0F68E105B6}">
      <dgm:prSet/>
      <dgm:spPr/>
      <dgm:t>
        <a:bodyPr/>
        <a:lstStyle/>
        <a:p>
          <a:endParaRPr lang="en-US"/>
        </a:p>
      </dgm:t>
    </dgm:pt>
    <dgm:pt modelId="{DC6E7323-8989-43E1-819A-F9E0B3CE077A}" type="sibTrans" cxnId="{B6140AE1-FC40-4B11-B605-BF0F68E105B6}">
      <dgm:prSet/>
      <dgm:spPr/>
      <dgm:t>
        <a:bodyPr/>
        <a:lstStyle/>
        <a:p>
          <a:endParaRPr lang="en-US"/>
        </a:p>
      </dgm:t>
    </dgm:pt>
    <dgm:pt modelId="{1EAD8C0F-7235-4445-A89E-115AEB1BBDBD}" type="pres">
      <dgm:prSet presAssocID="{2038A126-9288-4DE9-8A33-731BC12CC652}" presName="linear" presStyleCnt="0">
        <dgm:presLayoutVars>
          <dgm:animLvl val="lvl"/>
          <dgm:resizeHandles val="exact"/>
        </dgm:presLayoutVars>
      </dgm:prSet>
      <dgm:spPr/>
    </dgm:pt>
    <dgm:pt modelId="{9964733A-151E-44E1-B588-78208651C4A9}" type="pres">
      <dgm:prSet presAssocID="{DF889C41-DB35-410F-A134-D0C174BA5BE5}" presName="parentText" presStyleLbl="node1" presStyleIdx="0" presStyleCnt="2">
        <dgm:presLayoutVars>
          <dgm:chMax val="0"/>
          <dgm:bulletEnabled val="1"/>
        </dgm:presLayoutVars>
      </dgm:prSet>
      <dgm:spPr/>
    </dgm:pt>
    <dgm:pt modelId="{02ADEA41-A7A4-4B57-8CC0-400416D25A85}" type="pres">
      <dgm:prSet presAssocID="{CCDDBCA7-7683-4F3D-8A1C-E72A70B22C96}" presName="spacer" presStyleCnt="0"/>
      <dgm:spPr/>
    </dgm:pt>
    <dgm:pt modelId="{CE19B934-633C-454A-8F04-A0FBE1441AEE}" type="pres">
      <dgm:prSet presAssocID="{4586FE46-06D5-40AD-BA97-BB66D039D5F9}" presName="parentText" presStyleLbl="node1" presStyleIdx="1" presStyleCnt="2">
        <dgm:presLayoutVars>
          <dgm:chMax val="0"/>
          <dgm:bulletEnabled val="1"/>
        </dgm:presLayoutVars>
      </dgm:prSet>
      <dgm:spPr/>
    </dgm:pt>
  </dgm:ptLst>
  <dgm:cxnLst>
    <dgm:cxn modelId="{3DAB5A3B-7735-4176-84A4-89485106D258}" srcId="{2038A126-9288-4DE9-8A33-731BC12CC652}" destId="{DF889C41-DB35-410F-A134-D0C174BA5BE5}" srcOrd="0" destOrd="0" parTransId="{406A0D4E-65DF-45C2-BBB5-EF8037823545}" sibTransId="{CCDDBCA7-7683-4F3D-8A1C-E72A70B22C96}"/>
    <dgm:cxn modelId="{1549ADA0-37D4-4655-91A6-FD5407583482}" type="presOf" srcId="{DF889C41-DB35-410F-A134-D0C174BA5BE5}" destId="{9964733A-151E-44E1-B588-78208651C4A9}" srcOrd="0" destOrd="0" presId="urn:microsoft.com/office/officeart/2005/8/layout/vList2"/>
    <dgm:cxn modelId="{CD84B1A0-5B03-4D20-9E8A-1478A31FE48F}" type="presOf" srcId="{2038A126-9288-4DE9-8A33-731BC12CC652}" destId="{1EAD8C0F-7235-4445-A89E-115AEB1BBDBD}" srcOrd="0" destOrd="0" presId="urn:microsoft.com/office/officeart/2005/8/layout/vList2"/>
    <dgm:cxn modelId="{B6140AE1-FC40-4B11-B605-BF0F68E105B6}" srcId="{2038A126-9288-4DE9-8A33-731BC12CC652}" destId="{4586FE46-06D5-40AD-BA97-BB66D039D5F9}" srcOrd="1" destOrd="0" parTransId="{5E8E330D-9ABC-4844-B863-C3D0685D933B}" sibTransId="{DC6E7323-8989-43E1-819A-F9E0B3CE077A}"/>
    <dgm:cxn modelId="{86EE5CE7-3254-46CC-A633-1FD70FF3F7FB}" type="presOf" srcId="{4586FE46-06D5-40AD-BA97-BB66D039D5F9}" destId="{CE19B934-633C-454A-8F04-A0FBE1441AEE}" srcOrd="0" destOrd="0" presId="urn:microsoft.com/office/officeart/2005/8/layout/vList2"/>
    <dgm:cxn modelId="{ECE9B0D5-8B07-47E5-8DDC-2E48159ABA09}" type="presParOf" srcId="{1EAD8C0F-7235-4445-A89E-115AEB1BBDBD}" destId="{9964733A-151E-44E1-B588-78208651C4A9}" srcOrd="0" destOrd="0" presId="urn:microsoft.com/office/officeart/2005/8/layout/vList2"/>
    <dgm:cxn modelId="{1B35A48D-6A40-4318-A955-68064A3F6987}" type="presParOf" srcId="{1EAD8C0F-7235-4445-A89E-115AEB1BBDBD}" destId="{02ADEA41-A7A4-4B57-8CC0-400416D25A85}" srcOrd="1" destOrd="0" presId="urn:microsoft.com/office/officeart/2005/8/layout/vList2"/>
    <dgm:cxn modelId="{AF5495D7-9F4E-4BF7-B770-23C734FDD1D7}" type="presParOf" srcId="{1EAD8C0F-7235-4445-A89E-115AEB1BBDBD}" destId="{CE19B934-633C-454A-8F04-A0FBE1441AE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12A99A-944D-4200-8AAA-1A1CA04517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577ABB9-CE3B-4A9B-B320-CE736D8EC01E}">
      <dgm:prSet/>
      <dgm:spPr/>
      <dgm:t>
        <a:bodyPr/>
        <a:lstStyle/>
        <a:p>
          <a:r>
            <a:rPr lang="en-US" b="1" i="0" baseline="0"/>
            <a:t>Assignment Management: </a:t>
          </a:r>
          <a:r>
            <a:rPr lang="en-US" b="0" i="0" baseline="0"/>
            <a:t>Upload</a:t>
          </a:r>
          <a:r>
            <a:rPr lang="en-US"/>
            <a:t> </a:t>
          </a:r>
          <a:r>
            <a:rPr lang="en-US" b="0" i="0" baseline="0"/>
            <a:t>and set deadlines for assignments.</a:t>
          </a:r>
          <a:endParaRPr lang="en-US"/>
        </a:p>
      </dgm:t>
    </dgm:pt>
    <dgm:pt modelId="{82803288-7E23-4AB2-8924-049640E2B7DF}" type="parTrans" cxnId="{948BA306-2EDD-4E49-9FBB-A8AF0EB993EA}">
      <dgm:prSet/>
      <dgm:spPr/>
      <dgm:t>
        <a:bodyPr/>
        <a:lstStyle/>
        <a:p>
          <a:endParaRPr lang="en-US"/>
        </a:p>
      </dgm:t>
    </dgm:pt>
    <dgm:pt modelId="{205B9CF6-4C9D-4676-B4B3-A3DAA4B7CBE4}" type="sibTrans" cxnId="{948BA306-2EDD-4E49-9FBB-A8AF0EB993EA}">
      <dgm:prSet/>
      <dgm:spPr/>
      <dgm:t>
        <a:bodyPr/>
        <a:lstStyle/>
        <a:p>
          <a:endParaRPr lang="en-US"/>
        </a:p>
      </dgm:t>
    </dgm:pt>
    <dgm:pt modelId="{76C4686C-FB44-441F-BD75-1FE0AB292F86}">
      <dgm:prSet/>
      <dgm:spPr/>
      <dgm:t>
        <a:bodyPr/>
        <a:lstStyle/>
        <a:p>
          <a:r>
            <a:rPr lang="en-US" b="1" i="0" baseline="0"/>
            <a:t>Resource Support:</a:t>
          </a:r>
          <a:r>
            <a:rPr lang="en-US"/>
            <a:t> </a:t>
          </a:r>
          <a:r>
            <a:rPr lang="en-US" b="0" i="0" baseline="0"/>
            <a:t>Provide students with study materials uploaded by professors and also provides a way to search for the resources to prepare a topic in depth for professors</a:t>
          </a:r>
          <a:endParaRPr lang="en-US"/>
        </a:p>
      </dgm:t>
    </dgm:pt>
    <dgm:pt modelId="{5B448DF5-0854-45D4-9E03-BD8F756CC4C8}" type="parTrans" cxnId="{86FE79C4-1226-4EA2-B5F2-1B226A03637E}">
      <dgm:prSet/>
      <dgm:spPr/>
      <dgm:t>
        <a:bodyPr/>
        <a:lstStyle/>
        <a:p>
          <a:endParaRPr lang="en-US"/>
        </a:p>
      </dgm:t>
    </dgm:pt>
    <dgm:pt modelId="{711E1092-5308-47D2-BEF2-D8300E0C9DF4}" type="sibTrans" cxnId="{86FE79C4-1226-4EA2-B5F2-1B226A03637E}">
      <dgm:prSet/>
      <dgm:spPr/>
      <dgm:t>
        <a:bodyPr/>
        <a:lstStyle/>
        <a:p>
          <a:endParaRPr lang="en-US"/>
        </a:p>
      </dgm:t>
    </dgm:pt>
    <dgm:pt modelId="{BC007762-FF59-4EB0-A1D3-433695FADF62}">
      <dgm:prSet/>
      <dgm:spPr/>
      <dgm:t>
        <a:bodyPr/>
        <a:lstStyle/>
        <a:p>
          <a:r>
            <a:rPr lang="en-US" b="1" i="0" baseline="0"/>
            <a:t>AI Doubt solver:</a:t>
          </a:r>
          <a:r>
            <a:rPr lang="en-US"/>
            <a:t> </a:t>
          </a:r>
          <a:r>
            <a:rPr lang="en-US" b="0" i="0" baseline="0"/>
            <a:t>AI-powered tool to answer student queries and provide clarity on topics, this solves the problem of shyness or fear to ask doubts in personal.</a:t>
          </a:r>
          <a:endParaRPr lang="en-US"/>
        </a:p>
      </dgm:t>
    </dgm:pt>
    <dgm:pt modelId="{556D8B91-3692-49B8-8A0B-FF5AD2CBC170}" type="parTrans" cxnId="{D707F06A-EBCD-42BE-8C09-9537AB7BC062}">
      <dgm:prSet/>
      <dgm:spPr/>
      <dgm:t>
        <a:bodyPr/>
        <a:lstStyle/>
        <a:p>
          <a:endParaRPr lang="en-US"/>
        </a:p>
      </dgm:t>
    </dgm:pt>
    <dgm:pt modelId="{6AE838BF-01E1-4F5E-8D55-FD88E04DA0C4}" type="sibTrans" cxnId="{D707F06A-EBCD-42BE-8C09-9537AB7BC062}">
      <dgm:prSet/>
      <dgm:spPr/>
      <dgm:t>
        <a:bodyPr/>
        <a:lstStyle/>
        <a:p>
          <a:endParaRPr lang="en-US"/>
        </a:p>
      </dgm:t>
    </dgm:pt>
    <dgm:pt modelId="{B4875583-8F38-4181-AD59-6FC0E7125360}">
      <dgm:prSet/>
      <dgm:spPr/>
      <dgm:t>
        <a:bodyPr/>
        <a:lstStyle/>
        <a:p>
          <a:r>
            <a:rPr lang="en-US" b="1" i="0" baseline="0"/>
            <a:t>News Section: </a:t>
          </a:r>
          <a:r>
            <a:rPr lang="en-US" i="0" baseline="0"/>
            <a:t>The best source for motivation is around you, based on this fact we are keeping a news section which provides the technology news so that students can maintain the fire of developing or contributing towards the development of a technology.</a:t>
          </a:r>
          <a:endParaRPr lang="en-US"/>
        </a:p>
      </dgm:t>
    </dgm:pt>
    <dgm:pt modelId="{75F1410B-DB17-4711-AF90-73B7A8A29056}" type="parTrans" cxnId="{F657FDAB-5B76-4D64-A2CC-8AB40810D4EF}">
      <dgm:prSet/>
      <dgm:spPr/>
      <dgm:t>
        <a:bodyPr/>
        <a:lstStyle/>
        <a:p>
          <a:endParaRPr lang="en-US"/>
        </a:p>
      </dgm:t>
    </dgm:pt>
    <dgm:pt modelId="{6D3320D7-E9FC-4ABA-9737-BF986CDA90A5}" type="sibTrans" cxnId="{F657FDAB-5B76-4D64-A2CC-8AB40810D4EF}">
      <dgm:prSet/>
      <dgm:spPr/>
      <dgm:t>
        <a:bodyPr/>
        <a:lstStyle/>
        <a:p>
          <a:endParaRPr lang="en-US"/>
        </a:p>
      </dgm:t>
    </dgm:pt>
    <dgm:pt modelId="{CB61ADE0-E770-4C34-8065-69BCDFE43189}" type="pres">
      <dgm:prSet presAssocID="{F912A99A-944D-4200-8AAA-1A1CA045174B}" presName="root" presStyleCnt="0">
        <dgm:presLayoutVars>
          <dgm:dir/>
          <dgm:resizeHandles val="exact"/>
        </dgm:presLayoutVars>
      </dgm:prSet>
      <dgm:spPr/>
    </dgm:pt>
    <dgm:pt modelId="{D00AA34B-2704-4983-AFDB-C19E6C080782}" type="pres">
      <dgm:prSet presAssocID="{8577ABB9-CE3B-4A9B-B320-CE736D8EC01E}" presName="compNode" presStyleCnt="0"/>
      <dgm:spPr/>
    </dgm:pt>
    <dgm:pt modelId="{EF314AE5-88CB-4D53-85B6-235192202A76}" type="pres">
      <dgm:prSet presAssocID="{8577ABB9-CE3B-4A9B-B320-CE736D8EC01E}" presName="bgRect" presStyleLbl="bgShp" presStyleIdx="0" presStyleCnt="4"/>
      <dgm:spPr/>
    </dgm:pt>
    <dgm:pt modelId="{1C0E266D-89B2-4DAF-AA91-72FD720DD514}" type="pres">
      <dgm:prSet presAssocID="{8577ABB9-CE3B-4A9B-B320-CE736D8EC01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EE610841-084D-49E8-976C-490C8703BCA1}" type="pres">
      <dgm:prSet presAssocID="{8577ABB9-CE3B-4A9B-B320-CE736D8EC01E}" presName="spaceRect" presStyleCnt="0"/>
      <dgm:spPr/>
    </dgm:pt>
    <dgm:pt modelId="{3F889A52-E0C9-4F61-84FE-65CCCAF8A5F0}" type="pres">
      <dgm:prSet presAssocID="{8577ABB9-CE3B-4A9B-B320-CE736D8EC01E}" presName="parTx" presStyleLbl="revTx" presStyleIdx="0" presStyleCnt="4">
        <dgm:presLayoutVars>
          <dgm:chMax val="0"/>
          <dgm:chPref val="0"/>
        </dgm:presLayoutVars>
      </dgm:prSet>
      <dgm:spPr/>
    </dgm:pt>
    <dgm:pt modelId="{1CE2DA5B-B612-4063-BC4A-D43C87A0B61E}" type="pres">
      <dgm:prSet presAssocID="{205B9CF6-4C9D-4676-B4B3-A3DAA4B7CBE4}" presName="sibTrans" presStyleCnt="0"/>
      <dgm:spPr/>
    </dgm:pt>
    <dgm:pt modelId="{D2333F7D-6086-47C7-B4D4-5861D41D51E6}" type="pres">
      <dgm:prSet presAssocID="{76C4686C-FB44-441F-BD75-1FE0AB292F86}" presName="compNode" presStyleCnt="0"/>
      <dgm:spPr/>
    </dgm:pt>
    <dgm:pt modelId="{B11726E9-E800-4DB1-BD67-8882020CF377}" type="pres">
      <dgm:prSet presAssocID="{76C4686C-FB44-441F-BD75-1FE0AB292F86}" presName="bgRect" presStyleLbl="bgShp" presStyleIdx="1" presStyleCnt="4"/>
      <dgm:spPr/>
    </dgm:pt>
    <dgm:pt modelId="{04ACD964-2714-4ECC-B65C-ED063074F59C}" type="pres">
      <dgm:prSet presAssocID="{76C4686C-FB44-441F-BD75-1FE0AB292F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14E79BA8-BB2B-4F43-B106-48A403F86C92}" type="pres">
      <dgm:prSet presAssocID="{76C4686C-FB44-441F-BD75-1FE0AB292F86}" presName="spaceRect" presStyleCnt="0"/>
      <dgm:spPr/>
    </dgm:pt>
    <dgm:pt modelId="{7CC38A4D-14A3-46CB-ACA0-D7B7C377DA5C}" type="pres">
      <dgm:prSet presAssocID="{76C4686C-FB44-441F-BD75-1FE0AB292F86}" presName="parTx" presStyleLbl="revTx" presStyleIdx="1" presStyleCnt="4">
        <dgm:presLayoutVars>
          <dgm:chMax val="0"/>
          <dgm:chPref val="0"/>
        </dgm:presLayoutVars>
      </dgm:prSet>
      <dgm:spPr/>
    </dgm:pt>
    <dgm:pt modelId="{9CC6FB72-7D88-4E63-A7FC-3BE68C8F4F53}" type="pres">
      <dgm:prSet presAssocID="{711E1092-5308-47D2-BEF2-D8300E0C9DF4}" presName="sibTrans" presStyleCnt="0"/>
      <dgm:spPr/>
    </dgm:pt>
    <dgm:pt modelId="{EED8B52F-C8B1-4850-8CF2-CB39E076E878}" type="pres">
      <dgm:prSet presAssocID="{BC007762-FF59-4EB0-A1D3-433695FADF62}" presName="compNode" presStyleCnt="0"/>
      <dgm:spPr/>
    </dgm:pt>
    <dgm:pt modelId="{A6D03818-A7E1-4CAC-8FB7-219A04220850}" type="pres">
      <dgm:prSet presAssocID="{BC007762-FF59-4EB0-A1D3-433695FADF62}" presName="bgRect" presStyleLbl="bgShp" presStyleIdx="2" presStyleCnt="4"/>
      <dgm:spPr/>
    </dgm:pt>
    <dgm:pt modelId="{274C4DAC-F524-4D95-BA52-106511EA1AEA}" type="pres">
      <dgm:prSet presAssocID="{BC007762-FF59-4EB0-A1D3-433695FADF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A2A7009-A896-4351-8AAA-AAC69308DFEC}" type="pres">
      <dgm:prSet presAssocID="{BC007762-FF59-4EB0-A1D3-433695FADF62}" presName="spaceRect" presStyleCnt="0"/>
      <dgm:spPr/>
    </dgm:pt>
    <dgm:pt modelId="{5C155D59-8F35-444E-B0F4-18BBEBC88EDE}" type="pres">
      <dgm:prSet presAssocID="{BC007762-FF59-4EB0-A1D3-433695FADF62}" presName="parTx" presStyleLbl="revTx" presStyleIdx="2" presStyleCnt="4">
        <dgm:presLayoutVars>
          <dgm:chMax val="0"/>
          <dgm:chPref val="0"/>
        </dgm:presLayoutVars>
      </dgm:prSet>
      <dgm:spPr/>
    </dgm:pt>
    <dgm:pt modelId="{A608F1AD-2F79-40AC-984B-4423156450F2}" type="pres">
      <dgm:prSet presAssocID="{6AE838BF-01E1-4F5E-8D55-FD88E04DA0C4}" presName="sibTrans" presStyleCnt="0"/>
      <dgm:spPr/>
    </dgm:pt>
    <dgm:pt modelId="{40CFDB8A-6B9D-4ED2-BE63-3763ED1549A7}" type="pres">
      <dgm:prSet presAssocID="{B4875583-8F38-4181-AD59-6FC0E7125360}" presName="compNode" presStyleCnt="0"/>
      <dgm:spPr/>
    </dgm:pt>
    <dgm:pt modelId="{8369E7F3-D2F0-42EF-8516-C5616E783991}" type="pres">
      <dgm:prSet presAssocID="{B4875583-8F38-4181-AD59-6FC0E7125360}" presName="bgRect" presStyleLbl="bgShp" presStyleIdx="3" presStyleCnt="4"/>
      <dgm:spPr/>
    </dgm:pt>
    <dgm:pt modelId="{BF22F8F6-77A3-4202-B756-D3ACA8FDE65D}" type="pres">
      <dgm:prSet presAssocID="{B4875583-8F38-4181-AD59-6FC0E71253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76C0443E-14A9-4394-A7A9-ECE2FA1A1EDC}" type="pres">
      <dgm:prSet presAssocID="{B4875583-8F38-4181-AD59-6FC0E7125360}" presName="spaceRect" presStyleCnt="0"/>
      <dgm:spPr/>
    </dgm:pt>
    <dgm:pt modelId="{8136008D-BD29-45EB-B9EF-86E5DDFB9817}" type="pres">
      <dgm:prSet presAssocID="{B4875583-8F38-4181-AD59-6FC0E7125360}" presName="parTx" presStyleLbl="revTx" presStyleIdx="3" presStyleCnt="4">
        <dgm:presLayoutVars>
          <dgm:chMax val="0"/>
          <dgm:chPref val="0"/>
        </dgm:presLayoutVars>
      </dgm:prSet>
      <dgm:spPr/>
    </dgm:pt>
  </dgm:ptLst>
  <dgm:cxnLst>
    <dgm:cxn modelId="{948BA306-2EDD-4E49-9FBB-A8AF0EB993EA}" srcId="{F912A99A-944D-4200-8AAA-1A1CA045174B}" destId="{8577ABB9-CE3B-4A9B-B320-CE736D8EC01E}" srcOrd="0" destOrd="0" parTransId="{82803288-7E23-4AB2-8924-049640E2B7DF}" sibTransId="{205B9CF6-4C9D-4676-B4B3-A3DAA4B7CBE4}"/>
    <dgm:cxn modelId="{696F6421-6BBD-412C-A7A3-CB82F0100DB8}" type="presOf" srcId="{B4875583-8F38-4181-AD59-6FC0E7125360}" destId="{8136008D-BD29-45EB-B9EF-86E5DDFB9817}" srcOrd="0" destOrd="0" presId="urn:microsoft.com/office/officeart/2018/2/layout/IconVerticalSolidList"/>
    <dgm:cxn modelId="{3F53DC60-4235-4B7E-A161-DFC9D636446F}" type="presOf" srcId="{F912A99A-944D-4200-8AAA-1A1CA045174B}" destId="{CB61ADE0-E770-4C34-8065-69BCDFE43189}" srcOrd="0" destOrd="0" presId="urn:microsoft.com/office/officeart/2018/2/layout/IconVerticalSolidList"/>
    <dgm:cxn modelId="{D707F06A-EBCD-42BE-8C09-9537AB7BC062}" srcId="{F912A99A-944D-4200-8AAA-1A1CA045174B}" destId="{BC007762-FF59-4EB0-A1D3-433695FADF62}" srcOrd="2" destOrd="0" parTransId="{556D8B91-3692-49B8-8A0B-FF5AD2CBC170}" sibTransId="{6AE838BF-01E1-4F5E-8D55-FD88E04DA0C4}"/>
    <dgm:cxn modelId="{8FC7AA57-164E-448C-8CB2-1AF440A1D0B7}" type="presOf" srcId="{BC007762-FF59-4EB0-A1D3-433695FADF62}" destId="{5C155D59-8F35-444E-B0F4-18BBEBC88EDE}" srcOrd="0" destOrd="0" presId="urn:microsoft.com/office/officeart/2018/2/layout/IconVerticalSolidList"/>
    <dgm:cxn modelId="{F657FDAB-5B76-4D64-A2CC-8AB40810D4EF}" srcId="{F912A99A-944D-4200-8AAA-1A1CA045174B}" destId="{B4875583-8F38-4181-AD59-6FC0E7125360}" srcOrd="3" destOrd="0" parTransId="{75F1410B-DB17-4711-AF90-73B7A8A29056}" sibTransId="{6D3320D7-E9FC-4ABA-9737-BF986CDA90A5}"/>
    <dgm:cxn modelId="{86FE79C4-1226-4EA2-B5F2-1B226A03637E}" srcId="{F912A99A-944D-4200-8AAA-1A1CA045174B}" destId="{76C4686C-FB44-441F-BD75-1FE0AB292F86}" srcOrd="1" destOrd="0" parTransId="{5B448DF5-0854-45D4-9E03-BD8F756CC4C8}" sibTransId="{711E1092-5308-47D2-BEF2-D8300E0C9DF4}"/>
    <dgm:cxn modelId="{74F788DD-3BCB-454A-8D89-48603A9B9F41}" type="presOf" srcId="{76C4686C-FB44-441F-BD75-1FE0AB292F86}" destId="{7CC38A4D-14A3-46CB-ACA0-D7B7C377DA5C}" srcOrd="0" destOrd="0" presId="urn:microsoft.com/office/officeart/2018/2/layout/IconVerticalSolidList"/>
    <dgm:cxn modelId="{664B2DF4-CE71-4F65-8C63-13831BDB1614}" type="presOf" srcId="{8577ABB9-CE3B-4A9B-B320-CE736D8EC01E}" destId="{3F889A52-E0C9-4F61-84FE-65CCCAF8A5F0}" srcOrd="0" destOrd="0" presId="urn:microsoft.com/office/officeart/2018/2/layout/IconVerticalSolidList"/>
    <dgm:cxn modelId="{038CBBDA-736E-4931-9846-6736444A4AE5}" type="presParOf" srcId="{CB61ADE0-E770-4C34-8065-69BCDFE43189}" destId="{D00AA34B-2704-4983-AFDB-C19E6C080782}" srcOrd="0" destOrd="0" presId="urn:microsoft.com/office/officeart/2018/2/layout/IconVerticalSolidList"/>
    <dgm:cxn modelId="{FDB9FFA9-A7BE-4484-A1BB-C0E4928F8EDF}" type="presParOf" srcId="{D00AA34B-2704-4983-AFDB-C19E6C080782}" destId="{EF314AE5-88CB-4D53-85B6-235192202A76}" srcOrd="0" destOrd="0" presId="urn:microsoft.com/office/officeart/2018/2/layout/IconVerticalSolidList"/>
    <dgm:cxn modelId="{6429FDA6-8D8C-4B6F-86FA-ABCFD2DADE5E}" type="presParOf" srcId="{D00AA34B-2704-4983-AFDB-C19E6C080782}" destId="{1C0E266D-89B2-4DAF-AA91-72FD720DD514}" srcOrd="1" destOrd="0" presId="urn:microsoft.com/office/officeart/2018/2/layout/IconVerticalSolidList"/>
    <dgm:cxn modelId="{7A0A3B8A-385F-413A-8055-533BC6677846}" type="presParOf" srcId="{D00AA34B-2704-4983-AFDB-C19E6C080782}" destId="{EE610841-084D-49E8-976C-490C8703BCA1}" srcOrd="2" destOrd="0" presId="urn:microsoft.com/office/officeart/2018/2/layout/IconVerticalSolidList"/>
    <dgm:cxn modelId="{53CB5A56-AAC7-4457-95F1-B36430E58A08}" type="presParOf" srcId="{D00AA34B-2704-4983-AFDB-C19E6C080782}" destId="{3F889A52-E0C9-4F61-84FE-65CCCAF8A5F0}" srcOrd="3" destOrd="0" presId="urn:microsoft.com/office/officeart/2018/2/layout/IconVerticalSolidList"/>
    <dgm:cxn modelId="{B04D61EA-3C04-4391-987B-2CB9D82C75DA}" type="presParOf" srcId="{CB61ADE0-E770-4C34-8065-69BCDFE43189}" destId="{1CE2DA5B-B612-4063-BC4A-D43C87A0B61E}" srcOrd="1" destOrd="0" presId="urn:microsoft.com/office/officeart/2018/2/layout/IconVerticalSolidList"/>
    <dgm:cxn modelId="{7E12FE05-3913-4C14-9233-513B87A8BF25}" type="presParOf" srcId="{CB61ADE0-E770-4C34-8065-69BCDFE43189}" destId="{D2333F7D-6086-47C7-B4D4-5861D41D51E6}" srcOrd="2" destOrd="0" presId="urn:microsoft.com/office/officeart/2018/2/layout/IconVerticalSolidList"/>
    <dgm:cxn modelId="{FA69BBEB-6092-4072-962C-075E45072CAC}" type="presParOf" srcId="{D2333F7D-6086-47C7-B4D4-5861D41D51E6}" destId="{B11726E9-E800-4DB1-BD67-8882020CF377}" srcOrd="0" destOrd="0" presId="urn:microsoft.com/office/officeart/2018/2/layout/IconVerticalSolidList"/>
    <dgm:cxn modelId="{69110DBF-1F79-4D40-8019-5291D1A1B15A}" type="presParOf" srcId="{D2333F7D-6086-47C7-B4D4-5861D41D51E6}" destId="{04ACD964-2714-4ECC-B65C-ED063074F59C}" srcOrd="1" destOrd="0" presId="urn:microsoft.com/office/officeart/2018/2/layout/IconVerticalSolidList"/>
    <dgm:cxn modelId="{189D409E-7022-4429-A119-3FF464F274AB}" type="presParOf" srcId="{D2333F7D-6086-47C7-B4D4-5861D41D51E6}" destId="{14E79BA8-BB2B-4F43-B106-48A403F86C92}" srcOrd="2" destOrd="0" presId="urn:microsoft.com/office/officeart/2018/2/layout/IconVerticalSolidList"/>
    <dgm:cxn modelId="{6A183A9B-1488-4306-A3CE-66ED98BCA446}" type="presParOf" srcId="{D2333F7D-6086-47C7-B4D4-5861D41D51E6}" destId="{7CC38A4D-14A3-46CB-ACA0-D7B7C377DA5C}" srcOrd="3" destOrd="0" presId="urn:microsoft.com/office/officeart/2018/2/layout/IconVerticalSolidList"/>
    <dgm:cxn modelId="{F9650E11-4ADE-4216-9832-AF3C6C576D7C}" type="presParOf" srcId="{CB61ADE0-E770-4C34-8065-69BCDFE43189}" destId="{9CC6FB72-7D88-4E63-A7FC-3BE68C8F4F53}" srcOrd="3" destOrd="0" presId="urn:microsoft.com/office/officeart/2018/2/layout/IconVerticalSolidList"/>
    <dgm:cxn modelId="{F64B36B2-F25E-4115-88A5-B791A70D2C0F}" type="presParOf" srcId="{CB61ADE0-E770-4C34-8065-69BCDFE43189}" destId="{EED8B52F-C8B1-4850-8CF2-CB39E076E878}" srcOrd="4" destOrd="0" presId="urn:microsoft.com/office/officeart/2018/2/layout/IconVerticalSolidList"/>
    <dgm:cxn modelId="{C96EF32B-9B8A-4487-A3EF-08AF357A3302}" type="presParOf" srcId="{EED8B52F-C8B1-4850-8CF2-CB39E076E878}" destId="{A6D03818-A7E1-4CAC-8FB7-219A04220850}" srcOrd="0" destOrd="0" presId="urn:microsoft.com/office/officeart/2018/2/layout/IconVerticalSolidList"/>
    <dgm:cxn modelId="{278A6C82-C1EB-417B-A6A2-8B5B5710BC66}" type="presParOf" srcId="{EED8B52F-C8B1-4850-8CF2-CB39E076E878}" destId="{274C4DAC-F524-4D95-BA52-106511EA1AEA}" srcOrd="1" destOrd="0" presId="urn:microsoft.com/office/officeart/2018/2/layout/IconVerticalSolidList"/>
    <dgm:cxn modelId="{AFC9B26B-B2B8-444E-BACC-1407D60D8A57}" type="presParOf" srcId="{EED8B52F-C8B1-4850-8CF2-CB39E076E878}" destId="{BA2A7009-A896-4351-8AAA-AAC69308DFEC}" srcOrd="2" destOrd="0" presId="urn:microsoft.com/office/officeart/2018/2/layout/IconVerticalSolidList"/>
    <dgm:cxn modelId="{18D037E9-E4CF-40B6-B616-63A26778EF8B}" type="presParOf" srcId="{EED8B52F-C8B1-4850-8CF2-CB39E076E878}" destId="{5C155D59-8F35-444E-B0F4-18BBEBC88EDE}" srcOrd="3" destOrd="0" presId="urn:microsoft.com/office/officeart/2018/2/layout/IconVerticalSolidList"/>
    <dgm:cxn modelId="{8C1E2EBF-5538-4C67-834D-6D18364EF028}" type="presParOf" srcId="{CB61ADE0-E770-4C34-8065-69BCDFE43189}" destId="{A608F1AD-2F79-40AC-984B-4423156450F2}" srcOrd="5" destOrd="0" presId="urn:microsoft.com/office/officeart/2018/2/layout/IconVerticalSolidList"/>
    <dgm:cxn modelId="{87A9EFCD-F72F-42F6-AD01-A407D6D8A77F}" type="presParOf" srcId="{CB61ADE0-E770-4C34-8065-69BCDFE43189}" destId="{40CFDB8A-6B9D-4ED2-BE63-3763ED1549A7}" srcOrd="6" destOrd="0" presId="urn:microsoft.com/office/officeart/2018/2/layout/IconVerticalSolidList"/>
    <dgm:cxn modelId="{92140785-4D98-4226-9A01-632A34FC29D9}" type="presParOf" srcId="{40CFDB8A-6B9D-4ED2-BE63-3763ED1549A7}" destId="{8369E7F3-D2F0-42EF-8516-C5616E783991}" srcOrd="0" destOrd="0" presId="urn:microsoft.com/office/officeart/2018/2/layout/IconVerticalSolidList"/>
    <dgm:cxn modelId="{3D4D0861-593D-47B6-8D26-E52DA3377A5F}" type="presParOf" srcId="{40CFDB8A-6B9D-4ED2-BE63-3763ED1549A7}" destId="{BF22F8F6-77A3-4202-B756-D3ACA8FDE65D}" srcOrd="1" destOrd="0" presId="urn:microsoft.com/office/officeart/2018/2/layout/IconVerticalSolidList"/>
    <dgm:cxn modelId="{A3301FA3-D389-44B3-8EEF-7B7E7A5009ED}" type="presParOf" srcId="{40CFDB8A-6B9D-4ED2-BE63-3763ED1549A7}" destId="{76C0443E-14A9-4394-A7A9-ECE2FA1A1EDC}" srcOrd="2" destOrd="0" presId="urn:microsoft.com/office/officeart/2018/2/layout/IconVerticalSolidList"/>
    <dgm:cxn modelId="{F882656F-F98E-4BD6-AF09-ADD7BADB8F21}" type="presParOf" srcId="{40CFDB8A-6B9D-4ED2-BE63-3763ED1549A7}" destId="{8136008D-BD29-45EB-B9EF-86E5DDFB98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4733A-151E-44E1-B588-78208651C4A9}">
      <dsp:nvSpPr>
        <dsp:cNvPr id="0" name=""/>
        <dsp:cNvSpPr/>
      </dsp:nvSpPr>
      <dsp:spPr>
        <a:xfrm>
          <a:off x="0" y="153368"/>
          <a:ext cx="4974771" cy="2000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 the past few years , one of  the most significant shift has taken place. The shift towards the digitalization. Many people are seeing new heights while many saw a hit due to this. One such field which got digitized was learning industry. Earlier , the method of educating was offline , by meeting at one fixed place , having only few resources , but now due to the shift, traditional learning is slowly been replaced with digital learning. </a:t>
          </a:r>
        </a:p>
      </dsp:txBody>
      <dsp:txXfrm>
        <a:off x="97666" y="251034"/>
        <a:ext cx="4779439" cy="1805368"/>
      </dsp:txXfrm>
    </dsp:sp>
    <dsp:sp modelId="{CE19B934-633C-454A-8F04-A0FBE1441AEE}">
      <dsp:nvSpPr>
        <dsp:cNvPr id="0" name=""/>
        <dsp:cNvSpPr/>
      </dsp:nvSpPr>
      <dsp:spPr>
        <a:xfrm>
          <a:off x="0" y="2197269"/>
          <a:ext cx="4974771" cy="2000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Traditional learning is effective at few places but most of the time it is proven and criticized as the ineffective way of learning and teaching. Even though digital learning is effective at most places it has some problems which needs a great attention. That is , making the student shift from traditional to digital.</a:t>
          </a:r>
        </a:p>
      </dsp:txBody>
      <dsp:txXfrm>
        <a:off x="97666" y="2294935"/>
        <a:ext cx="4779439" cy="1805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14AE5-88CB-4D53-85B6-235192202A76}">
      <dsp:nvSpPr>
        <dsp:cNvPr id="0" name=""/>
        <dsp:cNvSpPr/>
      </dsp:nvSpPr>
      <dsp:spPr>
        <a:xfrm>
          <a:off x="0" y="4978"/>
          <a:ext cx="6364224" cy="10593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E266D-89B2-4DAF-AA91-72FD720DD514}">
      <dsp:nvSpPr>
        <dsp:cNvPr id="0" name=""/>
        <dsp:cNvSpPr/>
      </dsp:nvSpPr>
      <dsp:spPr>
        <a:xfrm>
          <a:off x="320466" y="243341"/>
          <a:ext cx="583235" cy="582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89A52-E0C9-4F61-84FE-65CCCAF8A5F0}">
      <dsp:nvSpPr>
        <dsp:cNvPr id="0" name=""/>
        <dsp:cNvSpPr/>
      </dsp:nvSpPr>
      <dsp:spPr>
        <a:xfrm>
          <a:off x="1224167" y="4978"/>
          <a:ext cx="5084751" cy="115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30" tIns="122630" rIns="122630" bIns="122630" numCol="1" spcCol="1270" anchor="ctr" anchorCtr="0">
          <a:noAutofit/>
        </a:bodyPr>
        <a:lstStyle/>
        <a:p>
          <a:pPr marL="0" lvl="0" indent="0" algn="l" defTabSz="622300">
            <a:lnSpc>
              <a:spcPct val="90000"/>
            </a:lnSpc>
            <a:spcBef>
              <a:spcPct val="0"/>
            </a:spcBef>
            <a:spcAft>
              <a:spcPct val="35000"/>
            </a:spcAft>
            <a:buNone/>
          </a:pPr>
          <a:r>
            <a:rPr lang="en-US" sz="1400" b="1" i="0" kern="1200" baseline="0"/>
            <a:t>Assignment Management: </a:t>
          </a:r>
          <a:r>
            <a:rPr lang="en-US" sz="1400" b="0" i="0" kern="1200" baseline="0"/>
            <a:t>Upload</a:t>
          </a:r>
          <a:r>
            <a:rPr lang="en-US" sz="1400" kern="1200"/>
            <a:t> </a:t>
          </a:r>
          <a:r>
            <a:rPr lang="en-US" sz="1400" b="0" i="0" kern="1200" baseline="0"/>
            <a:t>and set deadlines for assignments.</a:t>
          </a:r>
          <a:endParaRPr lang="en-US" sz="1400" kern="1200"/>
        </a:p>
      </dsp:txBody>
      <dsp:txXfrm>
        <a:off x="1224167" y="4978"/>
        <a:ext cx="5084751" cy="1158710"/>
      </dsp:txXfrm>
    </dsp:sp>
    <dsp:sp modelId="{B11726E9-E800-4DB1-BD67-8882020CF377}">
      <dsp:nvSpPr>
        <dsp:cNvPr id="0" name=""/>
        <dsp:cNvSpPr/>
      </dsp:nvSpPr>
      <dsp:spPr>
        <a:xfrm>
          <a:off x="0" y="1453366"/>
          <a:ext cx="6364224" cy="10593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CD964-2714-4ECC-B65C-ED063074F59C}">
      <dsp:nvSpPr>
        <dsp:cNvPr id="0" name=""/>
        <dsp:cNvSpPr/>
      </dsp:nvSpPr>
      <dsp:spPr>
        <a:xfrm>
          <a:off x="320466" y="1691729"/>
          <a:ext cx="583235" cy="582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C38A4D-14A3-46CB-ACA0-D7B7C377DA5C}">
      <dsp:nvSpPr>
        <dsp:cNvPr id="0" name=""/>
        <dsp:cNvSpPr/>
      </dsp:nvSpPr>
      <dsp:spPr>
        <a:xfrm>
          <a:off x="1224167" y="1453366"/>
          <a:ext cx="5084751" cy="115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30" tIns="122630" rIns="122630" bIns="122630" numCol="1" spcCol="1270" anchor="ctr" anchorCtr="0">
          <a:noAutofit/>
        </a:bodyPr>
        <a:lstStyle/>
        <a:p>
          <a:pPr marL="0" lvl="0" indent="0" algn="l" defTabSz="622300">
            <a:lnSpc>
              <a:spcPct val="90000"/>
            </a:lnSpc>
            <a:spcBef>
              <a:spcPct val="0"/>
            </a:spcBef>
            <a:spcAft>
              <a:spcPct val="35000"/>
            </a:spcAft>
            <a:buNone/>
          </a:pPr>
          <a:r>
            <a:rPr lang="en-US" sz="1400" b="1" i="0" kern="1200" baseline="0"/>
            <a:t>Resource Support:</a:t>
          </a:r>
          <a:r>
            <a:rPr lang="en-US" sz="1400" kern="1200"/>
            <a:t> </a:t>
          </a:r>
          <a:r>
            <a:rPr lang="en-US" sz="1400" b="0" i="0" kern="1200" baseline="0"/>
            <a:t>Provide students with study materials uploaded by professors and also provides a way to search for the resources to prepare a topic in depth for professors</a:t>
          </a:r>
          <a:endParaRPr lang="en-US" sz="1400" kern="1200"/>
        </a:p>
      </dsp:txBody>
      <dsp:txXfrm>
        <a:off x="1224167" y="1453366"/>
        <a:ext cx="5084751" cy="1158710"/>
      </dsp:txXfrm>
    </dsp:sp>
    <dsp:sp modelId="{A6D03818-A7E1-4CAC-8FB7-219A04220850}">
      <dsp:nvSpPr>
        <dsp:cNvPr id="0" name=""/>
        <dsp:cNvSpPr/>
      </dsp:nvSpPr>
      <dsp:spPr>
        <a:xfrm>
          <a:off x="0" y="2901754"/>
          <a:ext cx="6364224" cy="10593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C4DAC-F524-4D95-BA52-106511EA1AEA}">
      <dsp:nvSpPr>
        <dsp:cNvPr id="0" name=""/>
        <dsp:cNvSpPr/>
      </dsp:nvSpPr>
      <dsp:spPr>
        <a:xfrm>
          <a:off x="320466" y="3140118"/>
          <a:ext cx="583235" cy="582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155D59-8F35-444E-B0F4-18BBEBC88EDE}">
      <dsp:nvSpPr>
        <dsp:cNvPr id="0" name=""/>
        <dsp:cNvSpPr/>
      </dsp:nvSpPr>
      <dsp:spPr>
        <a:xfrm>
          <a:off x="1224167" y="2901754"/>
          <a:ext cx="5084751" cy="115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30" tIns="122630" rIns="122630" bIns="122630" numCol="1" spcCol="1270" anchor="ctr" anchorCtr="0">
          <a:noAutofit/>
        </a:bodyPr>
        <a:lstStyle/>
        <a:p>
          <a:pPr marL="0" lvl="0" indent="0" algn="l" defTabSz="622300">
            <a:lnSpc>
              <a:spcPct val="90000"/>
            </a:lnSpc>
            <a:spcBef>
              <a:spcPct val="0"/>
            </a:spcBef>
            <a:spcAft>
              <a:spcPct val="35000"/>
            </a:spcAft>
            <a:buNone/>
          </a:pPr>
          <a:r>
            <a:rPr lang="en-US" sz="1400" b="1" i="0" kern="1200" baseline="0"/>
            <a:t>AI Doubt solver:</a:t>
          </a:r>
          <a:r>
            <a:rPr lang="en-US" sz="1400" kern="1200"/>
            <a:t> </a:t>
          </a:r>
          <a:r>
            <a:rPr lang="en-US" sz="1400" b="0" i="0" kern="1200" baseline="0"/>
            <a:t>AI-powered tool to answer student queries and provide clarity on topics, this solves the problem of shyness or fear to ask doubts in personal.</a:t>
          </a:r>
          <a:endParaRPr lang="en-US" sz="1400" kern="1200"/>
        </a:p>
      </dsp:txBody>
      <dsp:txXfrm>
        <a:off x="1224167" y="2901754"/>
        <a:ext cx="5084751" cy="1158710"/>
      </dsp:txXfrm>
    </dsp:sp>
    <dsp:sp modelId="{8369E7F3-D2F0-42EF-8516-C5616E783991}">
      <dsp:nvSpPr>
        <dsp:cNvPr id="0" name=""/>
        <dsp:cNvSpPr/>
      </dsp:nvSpPr>
      <dsp:spPr>
        <a:xfrm>
          <a:off x="0" y="4350142"/>
          <a:ext cx="6364224" cy="105939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2F8F6-77A3-4202-B756-D3ACA8FDE65D}">
      <dsp:nvSpPr>
        <dsp:cNvPr id="0" name=""/>
        <dsp:cNvSpPr/>
      </dsp:nvSpPr>
      <dsp:spPr>
        <a:xfrm>
          <a:off x="320779" y="4588506"/>
          <a:ext cx="583235" cy="582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6008D-BD29-45EB-B9EF-86E5DDFB9817}">
      <dsp:nvSpPr>
        <dsp:cNvPr id="0" name=""/>
        <dsp:cNvSpPr/>
      </dsp:nvSpPr>
      <dsp:spPr>
        <a:xfrm>
          <a:off x="1224794" y="4350142"/>
          <a:ext cx="5024605" cy="115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30" tIns="122630" rIns="122630" bIns="122630" numCol="1" spcCol="1270" anchor="ctr" anchorCtr="0">
          <a:noAutofit/>
        </a:bodyPr>
        <a:lstStyle/>
        <a:p>
          <a:pPr marL="0" lvl="0" indent="0" algn="l" defTabSz="622300">
            <a:lnSpc>
              <a:spcPct val="90000"/>
            </a:lnSpc>
            <a:spcBef>
              <a:spcPct val="0"/>
            </a:spcBef>
            <a:spcAft>
              <a:spcPct val="35000"/>
            </a:spcAft>
            <a:buNone/>
          </a:pPr>
          <a:r>
            <a:rPr lang="en-US" sz="1400" b="1" i="0" kern="1200" baseline="0"/>
            <a:t>News Section: </a:t>
          </a:r>
          <a:r>
            <a:rPr lang="en-US" sz="1400" i="0" kern="1200" baseline="0"/>
            <a:t>The best source for motivation is around you, based on this fact we are keeping a news section which provides the technology news so that students can maintain the fire of developing or contributing towards the development of a technology.</a:t>
          </a:r>
          <a:endParaRPr lang="en-US" sz="1400" kern="1200"/>
        </a:p>
      </dsp:txBody>
      <dsp:txXfrm>
        <a:off x="1224794" y="4350142"/>
        <a:ext cx="5024605" cy="11587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7B7C-D553-2F38-F929-369769F95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E2FE4F-0EAF-42CF-5A27-280C3E5F5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89F69C-0CBA-47C0-5F63-7244F89F7688}"/>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5" name="Footer Placeholder 4">
            <a:extLst>
              <a:ext uri="{FF2B5EF4-FFF2-40B4-BE49-F238E27FC236}">
                <a16:creationId xmlns:a16="http://schemas.microsoft.com/office/drawing/2014/main" id="{56BF27FD-3709-D507-78C7-6A2522DEE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0D6B82-3BDA-32C3-C233-BF72F0A1BD15}"/>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294039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BA25-25BD-D897-7238-3EEDF7B2F0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4F0B16-7690-5B9B-7D76-10BB01CEC2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168E5-F8D9-E40C-EF38-6002CF764684}"/>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5" name="Footer Placeholder 4">
            <a:extLst>
              <a:ext uri="{FF2B5EF4-FFF2-40B4-BE49-F238E27FC236}">
                <a16:creationId xmlns:a16="http://schemas.microsoft.com/office/drawing/2014/main" id="{F8AED61D-B887-796B-4133-776D7F2CB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FD75C-1648-D91A-C82F-E65C0ED238A8}"/>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411341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9A804-D9B7-662F-248F-F58FBF67CC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7571C-DB90-A581-A299-6A63AAFAD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BFC8B-0152-70A9-91FE-77396655A72D}"/>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5" name="Footer Placeholder 4">
            <a:extLst>
              <a:ext uri="{FF2B5EF4-FFF2-40B4-BE49-F238E27FC236}">
                <a16:creationId xmlns:a16="http://schemas.microsoft.com/office/drawing/2014/main" id="{E65BE87D-9D56-D5BC-639A-3112C9D28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CD03-62D8-1EBC-7382-17CEFDFB086A}"/>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19383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F2A4-AF0B-BA62-A036-91F7BA81EC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B746FC-5A46-271C-9C0D-5665556C4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BA45F-06F6-AB15-E7DC-AFD1F90679F8}"/>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5" name="Footer Placeholder 4">
            <a:extLst>
              <a:ext uri="{FF2B5EF4-FFF2-40B4-BE49-F238E27FC236}">
                <a16:creationId xmlns:a16="http://schemas.microsoft.com/office/drawing/2014/main" id="{726917CC-3E0B-7B1D-19E5-64CEFBAE3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27985-0364-ABF3-46E4-931461E6167E}"/>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226667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B132-7361-7125-CA52-E6E98A2B0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4A6F1-4BAB-3F4A-1549-D00E46F305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23048-1C27-D32F-75AB-975C6DFF74C6}"/>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5" name="Footer Placeholder 4">
            <a:extLst>
              <a:ext uri="{FF2B5EF4-FFF2-40B4-BE49-F238E27FC236}">
                <a16:creationId xmlns:a16="http://schemas.microsoft.com/office/drawing/2014/main" id="{7755EC8B-82A9-BFA9-F878-6B8ADE313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760EB-C89E-5E1E-CD97-7170205CE364}"/>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382760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59BF-DC44-838C-CABD-DE36F80209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869F9-A68D-C8B1-6B87-00EF764BD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BD7A80-5EAC-9368-DFC0-9C140DC6E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72B3EB-F3C7-0A31-22AF-075AEA58C3E9}"/>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6" name="Footer Placeholder 5">
            <a:extLst>
              <a:ext uri="{FF2B5EF4-FFF2-40B4-BE49-F238E27FC236}">
                <a16:creationId xmlns:a16="http://schemas.microsoft.com/office/drawing/2014/main" id="{EE7D921A-61A0-4E73-2C9A-98E2B2D56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ED164-BA2C-3288-5B5C-155B7908FF9E}"/>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268214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1C19-F1F9-0234-4A9C-76A437D7A9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59B794-4FAB-558F-BBEA-E294D7973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9D9F9A-11EF-8968-9D4E-677E2D839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3E1114-84F6-950D-6A40-19870C0FA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620D99-45D8-27CC-B9C4-71B7683E6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A3C6E0-47FD-E7AF-C113-6C991F783962}"/>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8" name="Footer Placeholder 7">
            <a:extLst>
              <a:ext uri="{FF2B5EF4-FFF2-40B4-BE49-F238E27FC236}">
                <a16:creationId xmlns:a16="http://schemas.microsoft.com/office/drawing/2014/main" id="{60C1C631-B577-8045-D1E7-7D31504B5D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7FB9C5-9B2A-D786-8727-145FF853EA6C}"/>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135003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E611-3068-C18C-7854-8915592FF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ECC510-DA41-DA87-3D7C-1DE9E6C0973A}"/>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4" name="Footer Placeholder 3">
            <a:extLst>
              <a:ext uri="{FF2B5EF4-FFF2-40B4-BE49-F238E27FC236}">
                <a16:creationId xmlns:a16="http://schemas.microsoft.com/office/drawing/2014/main" id="{707E64BE-5517-5BF5-98E1-DA396ECA97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CD5990-FA2C-89DF-AD67-0D512BDE8819}"/>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109824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318C9-AEA0-2940-1B33-13863FA46B79}"/>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3" name="Footer Placeholder 2">
            <a:extLst>
              <a:ext uri="{FF2B5EF4-FFF2-40B4-BE49-F238E27FC236}">
                <a16:creationId xmlns:a16="http://schemas.microsoft.com/office/drawing/2014/main" id="{0D67604E-C540-1FFF-F509-2870EE161C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8A4060-70D3-AA66-D825-98B1C6A17F49}"/>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1877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9884-E5EC-DE12-B40E-5CE4753B7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8F2504-A5E9-7F77-0C84-81E376A40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E70616-CD3D-EE07-5B74-4A8F3E0BB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0091C-E4C9-D8E6-800D-10C1B724E0AD}"/>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6" name="Footer Placeholder 5">
            <a:extLst>
              <a:ext uri="{FF2B5EF4-FFF2-40B4-BE49-F238E27FC236}">
                <a16:creationId xmlns:a16="http://schemas.microsoft.com/office/drawing/2014/main" id="{5760ED51-6EBD-36D7-1A78-BB57C8B1F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1C730-0FEC-17DC-10FC-CC4E7BC72C72}"/>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93155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C21E-4874-AAF1-3D2B-2ACF95527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C72CD0-1435-D094-58A8-4A51C90AB6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C3B87F-8D24-8F53-09F0-6778A3FBE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2DF66-5405-8A07-C790-FCD4211EE0E7}"/>
              </a:ext>
            </a:extLst>
          </p:cNvPr>
          <p:cNvSpPr>
            <a:spLocks noGrp="1"/>
          </p:cNvSpPr>
          <p:nvPr>
            <p:ph type="dt" sz="half" idx="10"/>
          </p:nvPr>
        </p:nvSpPr>
        <p:spPr/>
        <p:txBody>
          <a:bodyPr/>
          <a:lstStyle/>
          <a:p>
            <a:fld id="{F9494AA4-E806-46D5-812B-DDDC7D04261B}" type="datetimeFigureOut">
              <a:rPr lang="en-IN" smtClean="0"/>
              <a:t>04-09-2024</a:t>
            </a:fld>
            <a:endParaRPr lang="en-IN"/>
          </a:p>
        </p:txBody>
      </p:sp>
      <p:sp>
        <p:nvSpPr>
          <p:cNvPr id="6" name="Footer Placeholder 5">
            <a:extLst>
              <a:ext uri="{FF2B5EF4-FFF2-40B4-BE49-F238E27FC236}">
                <a16:creationId xmlns:a16="http://schemas.microsoft.com/office/drawing/2014/main" id="{A68CC177-FBA8-5562-2AB3-AC95C3C242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77B9D-D2C0-FB7F-54CE-A63CCE5C70B6}"/>
              </a:ext>
            </a:extLst>
          </p:cNvPr>
          <p:cNvSpPr>
            <a:spLocks noGrp="1"/>
          </p:cNvSpPr>
          <p:nvPr>
            <p:ph type="sldNum" sz="quarter" idx="12"/>
          </p:nvPr>
        </p:nvSpPr>
        <p:spPr/>
        <p:txBody>
          <a:bodyPr/>
          <a:lstStyle/>
          <a:p>
            <a:fld id="{1CA10B7C-2307-42BC-A2CF-6997693F99A5}" type="slidenum">
              <a:rPr lang="en-IN" smtClean="0"/>
              <a:t>‹#›</a:t>
            </a:fld>
            <a:endParaRPr lang="en-IN"/>
          </a:p>
        </p:txBody>
      </p:sp>
    </p:spTree>
    <p:extLst>
      <p:ext uri="{BB962C8B-B14F-4D97-AF65-F5344CB8AC3E}">
        <p14:creationId xmlns:p14="http://schemas.microsoft.com/office/powerpoint/2010/main" val="230160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63D0B-EA78-2099-F80C-CAC5929EA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68E23D-DDC2-088E-DABD-6C52928BD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DD4BBF-0AC8-937A-AAF5-710581B7C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494AA4-E806-46D5-812B-DDDC7D04261B}" type="datetimeFigureOut">
              <a:rPr lang="en-IN" smtClean="0"/>
              <a:t>04-09-2024</a:t>
            </a:fld>
            <a:endParaRPr lang="en-IN"/>
          </a:p>
        </p:txBody>
      </p:sp>
      <p:sp>
        <p:nvSpPr>
          <p:cNvPr id="5" name="Footer Placeholder 4">
            <a:extLst>
              <a:ext uri="{FF2B5EF4-FFF2-40B4-BE49-F238E27FC236}">
                <a16:creationId xmlns:a16="http://schemas.microsoft.com/office/drawing/2014/main" id="{02903D27-498E-98BD-F053-EA445CB8D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689CF9D-D244-0419-662F-0352F0DF6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A10B7C-2307-42BC-A2CF-6997693F99A5}" type="slidenum">
              <a:rPr lang="en-IN" smtClean="0"/>
              <a:t>‹#›</a:t>
            </a:fld>
            <a:endParaRPr lang="en-IN"/>
          </a:p>
        </p:txBody>
      </p:sp>
    </p:spTree>
    <p:extLst>
      <p:ext uri="{BB962C8B-B14F-4D97-AF65-F5344CB8AC3E}">
        <p14:creationId xmlns:p14="http://schemas.microsoft.com/office/powerpoint/2010/main" val="390476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E33CA495-365E-25AC-1FD4-BC5DEA4856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675" y="1410905"/>
            <a:ext cx="4032621" cy="4032621"/>
          </a:xfrm>
          <a:prstGeom prst="rect">
            <a:avLst/>
          </a:prstGeom>
        </p:spPr>
      </p:pic>
      <p:sp>
        <p:nvSpPr>
          <p:cNvPr id="270" name="Right Triangle 26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B6702-3047-6A38-E228-D19E726D4E4A}"/>
              </a:ext>
            </a:extLst>
          </p:cNvPr>
          <p:cNvSpPr>
            <a:spLocks noGrp="1"/>
          </p:cNvSpPr>
          <p:nvPr>
            <p:ph type="ctrTitle"/>
          </p:nvPr>
        </p:nvSpPr>
        <p:spPr>
          <a:xfrm>
            <a:off x="5465659" y="1188637"/>
            <a:ext cx="5642312" cy="1597228"/>
          </a:xfrm>
        </p:spPr>
        <p:txBody>
          <a:bodyPr vert="horz" lIns="91440" tIns="45720" rIns="91440" bIns="45720" rtlCol="0" anchor="ctr">
            <a:normAutofit/>
          </a:bodyPr>
          <a:lstStyle/>
          <a:p>
            <a:pPr algn="l"/>
            <a:r>
              <a:rPr lang="en-US" sz="5400" kern="1200" dirty="0">
                <a:solidFill>
                  <a:schemeClr val="tx1"/>
                </a:solidFill>
                <a:effectLst/>
                <a:latin typeface="Times New Roman" panose="02020603050405020304" pitchFamily="18" charset="0"/>
                <a:cs typeface="Times New Roman" panose="02020603050405020304" pitchFamily="18" charset="0"/>
              </a:rPr>
              <a:t>Digital Learning Platform</a:t>
            </a:r>
            <a:endParaRPr lang="en-US" sz="5400" kern="1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578A513-78E4-D7AA-FCC3-D7BA04C31D0A}"/>
              </a:ext>
            </a:extLst>
          </p:cNvPr>
          <p:cNvSpPr>
            <a:spLocks noGrp="1"/>
          </p:cNvSpPr>
          <p:nvPr>
            <p:ph type="subTitle" idx="1"/>
          </p:nvPr>
        </p:nvSpPr>
        <p:spPr>
          <a:xfrm>
            <a:off x="5465660" y="2998278"/>
            <a:ext cx="4370103" cy="2728198"/>
          </a:xfrm>
        </p:spPr>
        <p:txBody>
          <a:bodyPr vert="horz" lIns="91440" tIns="45720" rIns="91440" bIns="45720" rtlCol="0" anchor="t">
            <a:normAutofit/>
          </a:bodyPr>
          <a:lstStyle/>
          <a:p>
            <a:pPr indent="-2286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Team Members:-</a:t>
            </a:r>
          </a:p>
          <a:p>
            <a:pPr algn="l"/>
            <a:r>
              <a:rPr lang="en-US" dirty="0">
                <a:latin typeface="Times New Roman" panose="02020603050405020304" pitchFamily="18" charset="0"/>
                <a:cs typeface="Times New Roman" panose="02020603050405020304" pitchFamily="18" charset="0"/>
              </a:rPr>
              <a:t>Kolli Meghana                                                                                                                  Garikapati Kausthub Rao</a:t>
            </a:r>
          </a:p>
        </p:txBody>
      </p:sp>
    </p:spTree>
    <p:extLst>
      <p:ext uri="{BB962C8B-B14F-4D97-AF65-F5344CB8AC3E}">
        <p14:creationId xmlns:p14="http://schemas.microsoft.com/office/powerpoint/2010/main" val="54326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lide 01 PowerPoint Template">
            <a:extLst>
              <a:ext uri="{FF2B5EF4-FFF2-40B4-BE49-F238E27FC236}">
                <a16:creationId xmlns:a16="http://schemas.microsoft.com/office/drawing/2014/main" id="{63CA3738-77DD-543A-EDD3-060C99C36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87" y="184936"/>
            <a:ext cx="9904287" cy="624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2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14FE6-359C-6A1F-5A02-95A0834053D4}"/>
              </a:ext>
            </a:extLst>
          </p:cNvPr>
          <p:cNvSpPr>
            <a:spLocks noGrp="1"/>
          </p:cNvSpPr>
          <p:nvPr>
            <p:ph type="title"/>
          </p:nvPr>
        </p:nvSpPr>
        <p:spPr>
          <a:xfrm>
            <a:off x="838200" y="365125"/>
            <a:ext cx="5558489" cy="1325563"/>
          </a:xfrm>
        </p:spPr>
        <p:txBody>
          <a:bodyPr>
            <a:normAutofit/>
          </a:bodyPr>
          <a:lstStyle/>
          <a:p>
            <a:r>
              <a:rPr lang="en-US">
                <a:latin typeface="Times New Roman" panose="02020603050405020304" pitchFamily="18" charset="0"/>
                <a:cs typeface="Times New Roman" panose="02020603050405020304" pitchFamily="18" charset="0"/>
              </a:rPr>
              <a:t>PROBLEM STATEMENT</a:t>
            </a:r>
            <a:endParaRPr lang="en-IN">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C25168-F272-0D4E-DF72-4918D0A0A2FC}"/>
              </a:ext>
            </a:extLst>
          </p:cNvPr>
          <p:cNvSpPr>
            <a:spLocks noGrp="1"/>
          </p:cNvSpPr>
          <p:nvPr>
            <p:ph idx="1"/>
          </p:nvPr>
        </p:nvSpPr>
        <p:spPr>
          <a:xfrm>
            <a:off x="838200" y="1825625"/>
            <a:ext cx="5558489"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The shift toward digital learning has opened up new opportunities for students but has also introduced significant challenges. Many students struggle with staying organized, motivated, and engaged in their studies when they lack the structure of a traditional classroom environment. Managing multiple assignments, keeping track of deadlines, and finding reliable study resources can be overwhelming, particularly for students who are not accustomed to self-directed learning. While learning management systems (LMS) provide a basic framework for digital education, they often lack the personalization and support needed to address these individual challenges</a:t>
            </a:r>
            <a:endParaRPr lang="en-IN" sz="2000" dirty="0">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Block Arc 5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59" name="Straight Connector 5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3" name="Arc 6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81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E3CBDE-3066-1C65-F83A-DF6D2279337F}"/>
              </a:ext>
            </a:extLst>
          </p:cNvPr>
          <p:cNvPicPr>
            <a:picLocks noChangeAspect="1"/>
          </p:cNvPicPr>
          <p:nvPr/>
        </p:nvPicPr>
        <p:blipFill>
          <a:blip r:embed="rId2"/>
          <a:stretch/>
        </p:blipFill>
        <p:spPr>
          <a:xfrm>
            <a:off x="2869471" y="1510453"/>
            <a:ext cx="2601592" cy="1463395"/>
          </a:xfrm>
          <a:prstGeom prst="rect">
            <a:avLst/>
          </a:prstGeom>
        </p:spPr>
      </p:pic>
      <p:grpSp>
        <p:nvGrpSpPr>
          <p:cNvPr id="19" name="Group 18">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0" name="Oval 19">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14FE6-359C-6A1F-5A02-95A0834053D4}"/>
              </a:ext>
            </a:extLst>
          </p:cNvPr>
          <p:cNvSpPr>
            <a:spLocks noGrp="1"/>
          </p:cNvSpPr>
          <p:nvPr>
            <p:ph type="title"/>
          </p:nvPr>
        </p:nvSpPr>
        <p:spPr>
          <a:xfrm>
            <a:off x="702591" y="3404608"/>
            <a:ext cx="3520789" cy="2666087"/>
          </a:xfrm>
        </p:spPr>
        <p:txBody>
          <a:bodyPr>
            <a:normAutofit/>
          </a:bodyPr>
          <a:lstStyle/>
          <a:p>
            <a:pPr algn="ctr"/>
            <a:r>
              <a:rPr lang="en-US" sz="3400">
                <a:solidFill>
                  <a:schemeClr val="bg1"/>
                </a:solidFill>
                <a:latin typeface="Times New Roman" panose="02020603050405020304" pitchFamily="18" charset="0"/>
                <a:cs typeface="Times New Roman" panose="02020603050405020304" pitchFamily="18" charset="0"/>
              </a:rPr>
              <a:t>INTRODUCTION</a:t>
            </a:r>
            <a:endParaRPr lang="en-IN" sz="3400">
              <a:solidFill>
                <a:schemeClr val="bg1"/>
              </a:solidFill>
              <a:latin typeface="Times New Roman" panose="02020603050405020304" pitchFamily="18" charset="0"/>
              <a:cs typeface="Times New Roman" panose="02020603050405020304" pitchFamily="18" charset="0"/>
            </a:endParaRPr>
          </a:p>
        </p:txBody>
      </p:sp>
      <p:grpSp>
        <p:nvGrpSpPr>
          <p:cNvPr id="2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6" name="Freeform: Shape 2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9"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0" name="Freeform: Shape 29">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C9AE9D1F-1E66-6C54-19C1-CA03A58E0C2C}"/>
              </a:ext>
            </a:extLst>
          </p:cNvPr>
          <p:cNvGraphicFramePr>
            <a:graphicFrameLocks noGrp="1"/>
          </p:cNvGraphicFramePr>
          <p:nvPr>
            <p:ph idx="1"/>
            <p:extLst>
              <p:ext uri="{D42A27DB-BD31-4B8C-83A1-F6EECF244321}">
                <p14:modId xmlns:p14="http://schemas.microsoft.com/office/powerpoint/2010/main" val="1535614832"/>
              </p:ext>
            </p:extLst>
          </p:nvPr>
        </p:nvGraphicFramePr>
        <p:xfrm>
          <a:off x="6477270" y="1130846"/>
          <a:ext cx="49747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660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11026190-6B62-46DB-B5FF-9E0FF9BDC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66DA0389-D66E-4727-8EFB-E60E6C412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314FE6-359C-6A1F-5A02-95A0834053D4}"/>
              </a:ext>
            </a:extLst>
          </p:cNvPr>
          <p:cNvSpPr>
            <a:spLocks noGrp="1"/>
          </p:cNvSpPr>
          <p:nvPr>
            <p:ph type="title"/>
          </p:nvPr>
        </p:nvSpPr>
        <p:spPr>
          <a:xfrm>
            <a:off x="1629751" y="1118473"/>
            <a:ext cx="8924392" cy="1037867"/>
          </a:xfrm>
        </p:spPr>
        <p:txBody>
          <a:bodyPr>
            <a:normAutofit/>
          </a:bodyPr>
          <a:lstStyle/>
          <a:p>
            <a:pPr algn="ctr"/>
            <a:r>
              <a:rPr lang="en-US">
                <a:latin typeface="Times New Roman" panose="02020603050405020304" pitchFamily="18" charset="0"/>
                <a:cs typeface="Times New Roman" panose="02020603050405020304" pitchFamily="18" charset="0"/>
              </a:rPr>
              <a:t>OBJECTIVES</a:t>
            </a:r>
            <a:endParaRPr lang="en-IN">
              <a:latin typeface="Times New Roman" panose="02020603050405020304" pitchFamily="18" charset="0"/>
              <a:cs typeface="Times New Roman" panose="02020603050405020304" pitchFamily="18" charset="0"/>
            </a:endParaRPr>
          </a:p>
        </p:txBody>
      </p:sp>
      <p:sp>
        <p:nvSpPr>
          <p:cNvPr id="28" name="Rectangle 6">
            <a:extLst>
              <a:ext uri="{FF2B5EF4-FFF2-40B4-BE49-F238E27FC236}">
                <a16:creationId xmlns:a16="http://schemas.microsoft.com/office/drawing/2014/main" id="{B24A3A03-2C4E-45B5-B388-FAD638CDF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5C25168-F272-0D4E-DF72-4918D0A0A2FC}"/>
              </a:ext>
            </a:extLst>
          </p:cNvPr>
          <p:cNvSpPr>
            <a:spLocks noGrp="1"/>
          </p:cNvSpPr>
          <p:nvPr>
            <p:ph idx="1"/>
          </p:nvPr>
        </p:nvSpPr>
        <p:spPr>
          <a:xfrm>
            <a:off x="1959310" y="2924174"/>
            <a:ext cx="8273380" cy="282892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So our project, digital learning platform has the following objectives:</a:t>
            </a:r>
          </a:p>
          <a:p>
            <a:pPr marL="457200" indent="-457200">
              <a:buAutoNum type="arabicParenR"/>
            </a:pPr>
            <a:r>
              <a:rPr lang="en-US" sz="2000" dirty="0">
                <a:latin typeface="Times New Roman" panose="02020603050405020304" pitchFamily="18" charset="0"/>
                <a:cs typeface="Times New Roman" panose="02020603050405020304" pitchFamily="18" charset="0"/>
              </a:rPr>
              <a:t>Provide Study Resources</a:t>
            </a:r>
          </a:p>
          <a:p>
            <a:pPr marL="457200" indent="-457200">
              <a:buAutoNum type="arabicParenR"/>
            </a:pPr>
            <a:r>
              <a:rPr lang="en-US" sz="2000" dirty="0">
                <a:latin typeface="Times New Roman" panose="02020603050405020304" pitchFamily="18" charset="0"/>
                <a:cs typeface="Times New Roman" panose="02020603050405020304" pitchFamily="18" charset="0"/>
              </a:rPr>
              <a:t>Personal Doubts solver</a:t>
            </a:r>
          </a:p>
          <a:p>
            <a:pPr marL="457200" indent="-457200">
              <a:buAutoNum type="arabicParenR"/>
            </a:pPr>
            <a:r>
              <a:rPr lang="en-US" sz="2000" dirty="0">
                <a:latin typeface="Times New Roman" panose="02020603050405020304" pitchFamily="18" charset="0"/>
                <a:cs typeface="Times New Roman" panose="02020603050405020304" pitchFamily="18" charset="0"/>
              </a:rPr>
              <a:t>Ensure Usability</a:t>
            </a:r>
          </a:p>
          <a:p>
            <a:pPr marL="457200" indent="-457200">
              <a:buAutoNum type="arabicParenR"/>
            </a:pPr>
            <a:r>
              <a:rPr lang="en-US" sz="2000" dirty="0">
                <a:latin typeface="Times New Roman" panose="02020603050405020304" pitchFamily="18" charset="0"/>
                <a:cs typeface="Times New Roman" panose="02020603050405020304" pitchFamily="18" charset="0"/>
              </a:rPr>
              <a:t>Build a Reliable Platform</a:t>
            </a:r>
          </a:p>
          <a:p>
            <a:pPr marL="457200" indent="-457200">
              <a:buAutoNum type="arabicParenR"/>
            </a:pPr>
            <a:r>
              <a:rPr lang="en-US" sz="2000" dirty="0">
                <a:latin typeface="Times New Roman" panose="02020603050405020304" pitchFamily="18" charset="0"/>
                <a:cs typeface="Times New Roman" panose="02020603050405020304" pitchFamily="18" charset="0"/>
              </a:rPr>
              <a:t>Promote Engagement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93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314FE6-359C-6A1F-5A02-95A0834053D4}"/>
              </a:ext>
            </a:extLst>
          </p:cNvPr>
          <p:cNvSpPr>
            <a:spLocks noGrp="1"/>
          </p:cNvSpPr>
          <p:nvPr>
            <p:ph type="title"/>
          </p:nvPr>
        </p:nvSpPr>
        <p:spPr>
          <a:xfrm>
            <a:off x="621792" y="1161288"/>
            <a:ext cx="3602736" cy="4526280"/>
          </a:xfrm>
        </p:spPr>
        <p:txBody>
          <a:bodyPr>
            <a:normAutofit/>
          </a:bodyPr>
          <a:lstStyle/>
          <a:p>
            <a:r>
              <a:rPr lang="en-US" sz="3400">
                <a:latin typeface="Times New Roman" panose="02020603050405020304" pitchFamily="18" charset="0"/>
                <a:cs typeface="Times New Roman" panose="02020603050405020304" pitchFamily="18" charset="0"/>
              </a:rPr>
              <a:t>FUNCTIONAL REQUIREMENTS</a:t>
            </a:r>
            <a:endParaRPr lang="en-IN" sz="340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83A5A928-27C2-504F-CF2D-7F32F497C61B}"/>
              </a:ext>
            </a:extLst>
          </p:cNvPr>
          <p:cNvGraphicFramePr>
            <a:graphicFrameLocks noGrp="1"/>
          </p:cNvGraphicFramePr>
          <p:nvPr>
            <p:ph idx="1"/>
            <p:extLst>
              <p:ext uri="{D42A27DB-BD31-4B8C-83A1-F6EECF244321}">
                <p14:modId xmlns:p14="http://schemas.microsoft.com/office/powerpoint/2010/main" val="143537590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09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14FE6-359C-6A1F-5A02-95A0834053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ARCHITECTURE</a:t>
            </a:r>
          </a:p>
        </p:txBody>
      </p:sp>
      <p:pic>
        <p:nvPicPr>
          <p:cNvPr id="4" name="Content Placeholder 3" descr="A diagram of a software development&#10;&#10;Description automatically generated">
            <a:extLst>
              <a:ext uri="{FF2B5EF4-FFF2-40B4-BE49-F238E27FC236}">
                <a16:creationId xmlns:a16="http://schemas.microsoft.com/office/drawing/2014/main" id="{2B94A214-0346-239B-2BA4-80834AF99A3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399" t="7885" r="1776" b="3133"/>
          <a:stretch/>
        </p:blipFill>
        <p:spPr bwMode="auto">
          <a:xfrm>
            <a:off x="4605051" y="964337"/>
            <a:ext cx="6952965" cy="4926996"/>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68585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82F7-8D5B-57F7-7333-093486729D7F}"/>
              </a:ext>
            </a:extLst>
          </p:cNvPr>
          <p:cNvSpPr>
            <a:spLocks noGrp="1"/>
          </p:cNvSpPr>
          <p:nvPr>
            <p:ph type="title"/>
          </p:nvPr>
        </p:nvSpPr>
        <p:spPr/>
        <p:txBody>
          <a:bodyPr/>
          <a:lstStyle/>
          <a:p>
            <a:r>
              <a:rPr lang="en-US"/>
              <a:t>PROJECT FLOW</a:t>
            </a: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37290D02-4FB0-18C9-FBB2-6FE87A7AD42A}"/>
              </a:ext>
            </a:extLst>
          </p:cNvPr>
          <p:cNvPicPr>
            <a:picLocks noGrp="1" noChangeAspect="1"/>
          </p:cNvPicPr>
          <p:nvPr>
            <p:ph idx="1"/>
          </p:nvPr>
        </p:nvPicPr>
        <p:blipFill rotWithShape="1">
          <a:blip r:embed="rId2"/>
          <a:srcRect l="-259" t="1761" r="259" b="2627"/>
          <a:stretch/>
        </p:blipFill>
        <p:spPr bwMode="auto">
          <a:xfrm>
            <a:off x="1682365" y="1825625"/>
            <a:ext cx="8827269"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857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4FE6-359C-6A1F-5A02-95A0834053D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TECH STACK</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13E5C4B-DFFD-4984-58D6-68F91DF67640}"/>
              </a:ext>
            </a:extLst>
          </p:cNvPr>
          <p:cNvGraphicFramePr>
            <a:graphicFrameLocks noGrp="1"/>
          </p:cNvGraphicFramePr>
          <p:nvPr>
            <p:ph idx="1"/>
            <p:extLst>
              <p:ext uri="{D42A27DB-BD31-4B8C-83A1-F6EECF244321}">
                <p14:modId xmlns:p14="http://schemas.microsoft.com/office/powerpoint/2010/main" val="1428059036"/>
              </p:ext>
            </p:extLst>
          </p:nvPr>
        </p:nvGraphicFramePr>
        <p:xfrm>
          <a:off x="673813" y="2585913"/>
          <a:ext cx="10515600" cy="2551167"/>
        </p:xfrm>
        <a:graphic>
          <a:graphicData uri="http://schemas.openxmlformats.org/drawingml/2006/table">
            <a:tbl>
              <a:tblPr firstRow="1" bandRow="1">
                <a:tableStyleId>{073A0DAA-6AF3-43AB-8588-CEC1D06C72B9}</a:tableStyleId>
              </a:tblPr>
              <a:tblGrid>
                <a:gridCol w="2233774">
                  <a:extLst>
                    <a:ext uri="{9D8B030D-6E8A-4147-A177-3AD203B41FA5}">
                      <a16:colId xmlns:a16="http://schemas.microsoft.com/office/drawing/2014/main" val="2571250630"/>
                    </a:ext>
                  </a:extLst>
                </a:gridCol>
                <a:gridCol w="8281826">
                  <a:extLst>
                    <a:ext uri="{9D8B030D-6E8A-4147-A177-3AD203B41FA5}">
                      <a16:colId xmlns:a16="http://schemas.microsoft.com/office/drawing/2014/main" val="4169536280"/>
                    </a:ext>
                  </a:extLst>
                </a:gridCol>
              </a:tblGrid>
              <a:tr h="850389">
                <a:tc>
                  <a:txBody>
                    <a:bodyPr/>
                    <a:lstStyle/>
                    <a:p>
                      <a:r>
                        <a:rPr lang="en-US" b="0" dirty="0">
                          <a:solidFill>
                            <a:schemeClr val="tx1"/>
                          </a:solidFill>
                        </a:rPr>
                        <a:t>FRONTEND</a:t>
                      </a:r>
                      <a:endParaRPr lang="en-IN" b="0" dirty="0">
                        <a:solidFill>
                          <a:schemeClr val="tx1"/>
                        </a:solidFill>
                      </a:endParaRPr>
                    </a:p>
                  </a:txBody>
                  <a:tcPr>
                    <a:solidFill>
                      <a:schemeClr val="bg2"/>
                    </a:solidFill>
                  </a:tcPr>
                </a:tc>
                <a:tc>
                  <a:txBody>
                    <a:bodyPr/>
                    <a:lstStyle/>
                    <a:p>
                      <a:r>
                        <a:rPr lang="en-IN" b="0" dirty="0">
                          <a:solidFill>
                            <a:schemeClr val="tx1"/>
                          </a:solidFill>
                        </a:rPr>
                        <a:t>HTML, CSS, JavaScript, TypeScript, Angular</a:t>
                      </a:r>
                    </a:p>
                  </a:txBody>
                  <a:tcPr>
                    <a:solidFill>
                      <a:schemeClr val="bg2"/>
                    </a:solidFill>
                  </a:tcPr>
                </a:tc>
                <a:extLst>
                  <a:ext uri="{0D108BD9-81ED-4DB2-BD59-A6C34878D82A}">
                    <a16:rowId xmlns:a16="http://schemas.microsoft.com/office/drawing/2014/main" val="3885679757"/>
                  </a:ext>
                </a:extLst>
              </a:tr>
              <a:tr h="850389">
                <a:tc>
                  <a:txBody>
                    <a:bodyPr/>
                    <a:lstStyle/>
                    <a:p>
                      <a:r>
                        <a:rPr lang="en-US" b="0" dirty="0">
                          <a:solidFill>
                            <a:schemeClr val="tx1"/>
                          </a:solidFill>
                        </a:rPr>
                        <a:t>BACKEND</a:t>
                      </a:r>
                      <a:endParaRPr lang="en-IN" b="0" dirty="0">
                        <a:solidFill>
                          <a:schemeClr val="tx1"/>
                        </a:solidFill>
                      </a:endParaRPr>
                    </a:p>
                  </a:txBody>
                  <a:tcPr>
                    <a:solidFill>
                      <a:schemeClr val="bg2"/>
                    </a:solidFill>
                  </a:tcPr>
                </a:tc>
                <a:tc>
                  <a:txBody>
                    <a:bodyPr/>
                    <a:lstStyle/>
                    <a:p>
                      <a:r>
                        <a:rPr lang="en-US" b="0" dirty="0"/>
                        <a:t>Java, Spring Boot</a:t>
                      </a:r>
                      <a:endParaRPr lang="en-IN" b="0" dirty="0"/>
                    </a:p>
                  </a:txBody>
                  <a:tcPr>
                    <a:solidFill>
                      <a:schemeClr val="bg2"/>
                    </a:solidFill>
                  </a:tcPr>
                </a:tc>
                <a:extLst>
                  <a:ext uri="{0D108BD9-81ED-4DB2-BD59-A6C34878D82A}">
                    <a16:rowId xmlns:a16="http://schemas.microsoft.com/office/drawing/2014/main" val="2621592217"/>
                  </a:ext>
                </a:extLst>
              </a:tr>
              <a:tr h="850389">
                <a:tc>
                  <a:txBody>
                    <a:bodyPr/>
                    <a:lstStyle/>
                    <a:p>
                      <a:r>
                        <a:rPr lang="en-US" b="0" dirty="0">
                          <a:solidFill>
                            <a:schemeClr val="tx1"/>
                          </a:solidFill>
                        </a:rPr>
                        <a:t>DATABASE</a:t>
                      </a:r>
                      <a:endParaRPr lang="en-IN" b="0" dirty="0">
                        <a:solidFill>
                          <a:schemeClr val="tx1"/>
                        </a:solidFill>
                      </a:endParaRPr>
                    </a:p>
                  </a:txBody>
                  <a:tcPr>
                    <a:solidFill>
                      <a:schemeClr val="bg2"/>
                    </a:solidFill>
                  </a:tcPr>
                </a:tc>
                <a:tc>
                  <a:txBody>
                    <a:bodyPr/>
                    <a:lstStyle/>
                    <a:p>
                      <a:r>
                        <a:rPr lang="en-US" b="0" dirty="0"/>
                        <a:t>MySQL</a:t>
                      </a:r>
                      <a:endParaRPr lang="en-IN" b="0" dirty="0"/>
                    </a:p>
                  </a:txBody>
                  <a:tcPr>
                    <a:solidFill>
                      <a:schemeClr val="bg2"/>
                    </a:solidFill>
                  </a:tcPr>
                </a:tc>
                <a:extLst>
                  <a:ext uri="{0D108BD9-81ED-4DB2-BD59-A6C34878D82A}">
                    <a16:rowId xmlns:a16="http://schemas.microsoft.com/office/drawing/2014/main" val="2385305689"/>
                  </a:ext>
                </a:extLst>
              </a:tr>
            </a:tbl>
          </a:graphicData>
        </a:graphic>
      </p:graphicFrame>
    </p:spTree>
    <p:extLst>
      <p:ext uri="{BB962C8B-B14F-4D97-AF65-F5344CB8AC3E}">
        <p14:creationId xmlns:p14="http://schemas.microsoft.com/office/powerpoint/2010/main" val="7548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4FE6-359C-6A1F-5A02-95A0834053D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C25168-F272-0D4E-DF72-4918D0A0A2FC}"/>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is our approach in reducing the struggles of students to migrate from the traditional classroom atmosphere to the digital learning atmosphere.</a:t>
            </a:r>
          </a:p>
          <a:p>
            <a:pPr algn="just"/>
            <a:r>
              <a:rPr lang="en-US" sz="2400" dirty="0">
                <a:latin typeface="Times New Roman" panose="02020603050405020304" pitchFamily="18" charset="0"/>
                <a:cs typeface="Times New Roman" panose="02020603050405020304" pitchFamily="18" charset="0"/>
              </a:rPr>
              <a:t>The project aims to enhance the digital learning experience by addressing the challenges students face in self-directed learning.</a:t>
            </a:r>
          </a:p>
          <a:p>
            <a:pPr algn="just"/>
            <a:r>
              <a:rPr lang="en-US" sz="2400" dirty="0">
                <a:latin typeface="Times New Roman" panose="02020603050405020304" pitchFamily="18" charset="0"/>
                <a:cs typeface="Times New Roman" panose="02020603050405020304" pitchFamily="18" charset="0"/>
              </a:rPr>
              <a:t>It provides a comprehensive platform that ensures organization, access to resources, personalized learning.</a:t>
            </a:r>
          </a:p>
          <a:p>
            <a:pPr algn="just"/>
            <a:r>
              <a:rPr lang="en-US" sz="2400" dirty="0">
                <a:latin typeface="Times New Roman" panose="02020603050405020304" pitchFamily="18" charset="0"/>
                <a:cs typeface="Times New Roman" panose="02020603050405020304" pitchFamily="18" charset="0"/>
              </a:rPr>
              <a:t>The focus on usability, performance, and reliability ensures a smooth and efficient experience for both students and teachers.</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428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TotalTime>
  <Words>503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Digital Learning Platform</vt:lpstr>
      <vt:lpstr>PROBLEM STATEMENT</vt:lpstr>
      <vt:lpstr>INTRODUCTION</vt:lpstr>
      <vt:lpstr>OBJECTIVES</vt:lpstr>
      <vt:lpstr>FUNCTIONAL REQUIREMENTS</vt:lpstr>
      <vt:lpstr>ARCHITECTURE</vt:lpstr>
      <vt:lpstr>PROJECT FLOW</vt:lpstr>
      <vt:lpstr>TECH STACK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Kausthub Rao Garikapati(UST,IN)</dc:creator>
  <cp:lastModifiedBy>Kausthub Rao Garikapati(UST,IN)</cp:lastModifiedBy>
  <cp:revision>9</cp:revision>
  <dcterms:created xsi:type="dcterms:W3CDTF">2024-09-03T18:28:37Z</dcterms:created>
  <dcterms:modified xsi:type="dcterms:W3CDTF">2024-09-04T06:12:48Z</dcterms:modified>
</cp:coreProperties>
</file>