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76" r:id="rId3"/>
    <p:sldId id="281" r:id="rId4"/>
    <p:sldId id="263" r:id="rId5"/>
    <p:sldId id="282" r:id="rId6"/>
    <p:sldId id="284" r:id="rId7"/>
    <p:sldId id="300" r:id="rId8"/>
    <p:sldId id="280" r:id="rId9"/>
    <p:sldId id="289" r:id="rId10"/>
    <p:sldId id="287" r:id="rId11"/>
    <p:sldId id="302" r:id="rId12"/>
    <p:sldId id="291" r:id="rId13"/>
    <p:sldId id="290" r:id="rId14"/>
    <p:sldId id="295" r:id="rId15"/>
    <p:sldId id="296" r:id="rId16"/>
    <p:sldId id="288" r:id="rId17"/>
    <p:sldId id="292" r:id="rId18"/>
    <p:sldId id="293" r:id="rId19"/>
    <p:sldId id="294" r:id="rId20"/>
    <p:sldId id="297" r:id="rId21"/>
    <p:sldId id="298" r:id="rId22"/>
    <p:sldId id="299" r:id="rId23"/>
    <p:sldId id="30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052"/>
    <a:srgbClr val="2A2A2A"/>
    <a:srgbClr val="3E342E"/>
    <a:srgbClr val="CE955E"/>
    <a:srgbClr val="F1DF59"/>
    <a:srgbClr val="C4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64" autoAdjust="0"/>
  </p:normalViewPr>
  <p:slideViewPr>
    <p:cSldViewPr snapToGrid="0" showGuides="1">
      <p:cViewPr varScale="1">
        <p:scale>
          <a:sx n="60" d="100"/>
          <a:sy n="60" d="100"/>
        </p:scale>
        <p:origin x="90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3A9A-AEAE-40D0-8FB8-2F422AE46789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BDF5-75DC-4856-853D-D62B23A6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3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 작게는 </a:t>
            </a:r>
            <a:r>
              <a:rPr lang="en-US" altLang="ko-KR" dirty="0"/>
              <a:t>0.5%</a:t>
            </a:r>
            <a:r>
              <a:rPr lang="ko-KR" altLang="en-US" dirty="0"/>
              <a:t>에서 </a:t>
            </a:r>
            <a:r>
              <a:rPr lang="en-US" altLang="ko-KR" dirty="0"/>
              <a:t>8%</a:t>
            </a:r>
            <a:r>
              <a:rPr lang="ko-KR" altLang="en-US" dirty="0"/>
              <a:t>까지 개선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섹션을 구성하는 각각의 </a:t>
            </a:r>
            <a:r>
              <a:rPr lang="ko-KR" altLang="en-US" dirty="0" err="1"/>
              <a:t>인디케이터</a:t>
            </a:r>
            <a:r>
              <a:rPr lang="ko-KR" altLang="en-US" dirty="0"/>
              <a:t> 코드마다 년대별로 </a:t>
            </a:r>
            <a:endParaRPr lang="en-US" altLang="ko-KR" dirty="0"/>
          </a:p>
          <a:p>
            <a:pPr algn="just"/>
            <a:r>
              <a:rPr lang="ko-KR" altLang="en-US" dirty="0"/>
              <a:t>우리나라와 같이 구성된 클러스터를 확인하기 위해서 </a:t>
            </a:r>
            <a:r>
              <a:rPr lang="en-US" altLang="ko-KR" dirty="0"/>
              <a:t>k-MEANS</a:t>
            </a:r>
            <a:r>
              <a:rPr lang="ko-KR" altLang="en-US" dirty="0"/>
              <a:t>와 </a:t>
            </a:r>
            <a:r>
              <a:rPr lang="en-US" altLang="ko-KR" dirty="0"/>
              <a:t>K-MEDOID</a:t>
            </a:r>
            <a:r>
              <a:rPr lang="ko-KR" altLang="en-US" dirty="0"/>
              <a:t>를 사용 후 </a:t>
            </a:r>
            <a:r>
              <a:rPr lang="ko-KR" altLang="en-US" dirty="0" err="1"/>
              <a:t>교차검증하였다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/>
              <a:t>전체 년도의 흐름에 대한 유사도를 판단하기 위해서는 </a:t>
            </a:r>
            <a:r>
              <a:rPr lang="en-US" altLang="ko-KR" dirty="0"/>
              <a:t>DBSCAN</a:t>
            </a:r>
            <a:r>
              <a:rPr lang="ko-KR" altLang="en-US" dirty="0"/>
              <a:t>을 사용했습니다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결과적으로 각각의 섹션마다 </a:t>
            </a:r>
            <a:r>
              <a:rPr lang="ko-KR" altLang="en-US" dirty="0" err="1"/>
              <a:t>년대별</a:t>
            </a:r>
            <a:endParaRPr lang="en-US" altLang="ko-KR" dirty="0"/>
          </a:p>
          <a:p>
            <a:pPr algn="just"/>
            <a:r>
              <a:rPr lang="ko-KR" altLang="en-US" dirty="0"/>
              <a:t>가장 유사도가 높은 </a:t>
            </a:r>
            <a:r>
              <a:rPr lang="en-US" altLang="ko-KR" dirty="0"/>
              <a:t>5</a:t>
            </a:r>
            <a:r>
              <a:rPr lang="ko-KR" altLang="en-US" dirty="0"/>
              <a:t>개의 나라를 </a:t>
            </a:r>
            <a:r>
              <a:rPr lang="ko-KR" altLang="en-US" dirty="0" err="1"/>
              <a:t>찾는것이</a:t>
            </a:r>
            <a:r>
              <a:rPr lang="ko-KR" altLang="en-US" dirty="0"/>
              <a:t> 목표입니다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1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CA41-3DC0-48ED-AF0B-7FE9B3D9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B7579-3889-47D8-B831-F1D88EF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4E43E-7AB8-41F5-B203-2AE39B8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7668-40EE-420B-BEE4-C4C2ADA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F3F8-6F52-43D4-AAAC-7BD6461C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8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C5E-8CEE-4767-AC76-FAF0B839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92B10-C346-4EA8-BC07-DC2FC889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63A0-62AE-4E3B-9ABA-CC41C4E1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935F-FBEC-4819-8EE7-6DF54F8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950F-9C7B-4F55-B0D2-B497CC6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6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F5CE3-1941-4F9A-93B1-C465125B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BCA6-7070-49B3-B089-7B3F627E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58FB-DBD6-40B3-B049-9C7B535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8557-E0AC-47B1-ABC9-9BF5B2C2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F4AB-FE93-4250-919E-6EA96E6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0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3AB8-EA55-447B-8748-4A4102FC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E0DA2-F7AF-4B1E-B5DB-CFE82959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859A-5C40-4D09-A54A-25E0ED68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ADE72-7DB9-42DD-BEF7-D4536FD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8DFA-AAD9-47FA-939D-649B935C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BDE7-11F9-431A-927F-25477458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8BB48-EE5B-4F86-9D41-ACCC25F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C96A3-4F36-41A0-BBE9-437215E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2499-6A7D-42C1-9D68-2FDAC0F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BE9C-F67B-4DD6-837A-BCC576A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2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B50D-6054-4C51-9202-9FEAE45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8ABC-1482-4C89-B90D-22DBE79A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F54B6-36E0-45D5-A795-CE1CA1C0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8880-33A1-46E2-8CB2-160EC3A6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9448A-01DA-4F85-81E7-AA891EF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C3291-5676-4C1A-8FB9-C030F8C0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59B6-45FE-4574-B12B-EC54710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5C359-078D-47B2-9A25-13A14C12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80B6F-102A-47F2-8E78-AFE39989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6B516-37E7-4136-BE22-F7ACA2A8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6A933-5630-41A7-B87E-0566DFE20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F976D-507B-40DE-A9F1-4187178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28038-7A3D-42C6-9241-8D05BD19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2A715-0630-43AD-85EB-3870B63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2D0B-CA44-415C-BB6E-4C4AA963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46F6C-C4A6-434F-B21B-1BEDC2A3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C1FEB-AE70-4E6A-9883-1DBA4C5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F1CD6-1CCD-4A09-AAF5-E7CEF539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E10BE-607A-4D36-AC8E-3DD1602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89485-EA53-419E-B84E-29D9EE8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A3FB-4F03-43A2-9CC3-D1D95CE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97D5-0A41-4DB4-B06D-2F4DC5D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7182-00DF-486B-BCD8-5A27FEEC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2A868-62DD-4C2F-B656-0D173CAC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88F8D-6933-419C-ADAD-C6553940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1EA9-1F07-4204-B003-BEA2A252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BF266-A25E-46B6-B87F-4F7372F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4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E809-9B08-41AE-AFCF-826B48D1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418D45-2283-46C0-B2B8-F3345972D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534F7-B025-4BDF-A1AC-BFD426F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A504-62A1-4F6A-AACA-4DBE6F0E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71F26-AFE6-47B9-ADBC-62425FA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9E084-424E-463F-8CB8-C072A8CE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A7710-9B3E-4600-AAEB-F3A8C91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EECA-0FB8-4CFF-A433-B15338E3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F38B-793F-408A-B9FB-85DD6332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59C6-0CB9-4C19-B6D8-A8400D36500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114E9-69B1-4CD2-AEE3-28F594740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84B9-35AE-4647-B988-AE1A4432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노트북, 실내, 앉아있는이(가) 표시된 사진&#10;&#10;자동 생성된 설명">
            <a:extLst>
              <a:ext uri="{FF2B5EF4-FFF2-40B4-BE49-F238E27FC236}">
                <a16:creationId xmlns:a16="http://schemas.microsoft.com/office/drawing/2014/main" id="{86AB9C6E-FB1D-4084-BF4B-AF9C53A97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738D2FA-53B4-4A7B-834C-D3032888DC2D}"/>
              </a:ext>
            </a:extLst>
          </p:cNvPr>
          <p:cNvGrpSpPr/>
          <p:nvPr/>
        </p:nvGrpSpPr>
        <p:grpSpPr>
          <a:xfrm>
            <a:off x="2057400" y="1174755"/>
            <a:ext cx="8077200" cy="4508490"/>
            <a:chOff x="1974850" y="431800"/>
            <a:chExt cx="8077200" cy="450849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24F0C0-A345-417E-BCC1-6861C72CE79F}"/>
                </a:ext>
              </a:extLst>
            </p:cNvPr>
            <p:cNvSpPr/>
            <p:nvPr/>
          </p:nvSpPr>
          <p:spPr>
            <a:xfrm>
              <a:off x="2254250" y="654050"/>
              <a:ext cx="7569200" cy="40259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6F49DF-B363-48BA-AD74-EA45C1A5A0E7}"/>
                </a:ext>
              </a:extLst>
            </p:cNvPr>
            <p:cNvSpPr/>
            <p:nvPr/>
          </p:nvSpPr>
          <p:spPr>
            <a:xfrm>
              <a:off x="1974850" y="431800"/>
              <a:ext cx="7569200" cy="4025900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687BC4-0572-4A81-8385-97B96AD4AD00}"/>
                </a:ext>
              </a:extLst>
            </p:cNvPr>
            <p:cNvSpPr/>
            <p:nvPr/>
          </p:nvSpPr>
          <p:spPr>
            <a:xfrm>
              <a:off x="2482850" y="914390"/>
              <a:ext cx="7569200" cy="4025900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28F156-1C2D-4788-8FAC-67556C2E8B1D}"/>
              </a:ext>
            </a:extLst>
          </p:cNvPr>
          <p:cNvSpPr txBox="1"/>
          <p:nvPr/>
        </p:nvSpPr>
        <p:spPr>
          <a:xfrm>
            <a:off x="3955929" y="2914134"/>
            <a:ext cx="4280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err="1"/>
              <a:t>Yes,Korea</a:t>
            </a:r>
            <a:endParaRPr lang="ko-KR" altLang="en-US" sz="6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A2440-2445-45B5-8315-DF38FD842B64}"/>
              </a:ext>
            </a:extLst>
          </p:cNvPr>
          <p:cNvSpPr txBox="1"/>
          <p:nvPr/>
        </p:nvSpPr>
        <p:spPr>
          <a:xfrm>
            <a:off x="2683493" y="2729468"/>
            <a:ext cx="490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#2019-Machine Learning </a:t>
            </a:r>
            <a:r>
              <a:rPr lang="en-US" altLang="ko-KR" b="1" i="1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Termpj</a:t>
            </a:r>
            <a:r>
              <a:rPr lang="en-US" altLang="ko-KR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 </a:t>
            </a:r>
            <a:endParaRPr lang="ko-KR" altLang="en-US" b="1" i="1" spc="300" dirty="0">
              <a:solidFill>
                <a:schemeClr val="tx1">
                  <a:lumMod val="75000"/>
                  <a:lumOff val="25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490A58-3CE2-4256-854A-FFE321EE3B1B}"/>
              </a:ext>
            </a:extLst>
          </p:cNvPr>
          <p:cNvSpPr/>
          <p:nvPr/>
        </p:nvSpPr>
        <p:spPr>
          <a:xfrm>
            <a:off x="3302000" y="42443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201533645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배성재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201533661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이승수</a:t>
            </a:r>
          </a:p>
        </p:txBody>
      </p:sp>
    </p:spTree>
    <p:extLst>
      <p:ext uri="{BB962C8B-B14F-4D97-AF65-F5344CB8AC3E}">
        <p14:creationId xmlns:p14="http://schemas.microsoft.com/office/powerpoint/2010/main" val="20371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92684" y="1150392"/>
            <a:ext cx="205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Series.csv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2)Data Preprocessing</a:t>
            </a:r>
            <a:endParaRPr lang="ko-KR" altLang="en-US" sz="3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86F0BB-DDFD-455F-87B6-8A1BB867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44834"/>
              </p:ext>
            </p:extLst>
          </p:nvPr>
        </p:nvGraphicFramePr>
        <p:xfrm>
          <a:off x="829071" y="2198653"/>
          <a:ext cx="10884879" cy="370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061">
                  <a:extLst>
                    <a:ext uri="{9D8B030D-6E8A-4147-A177-3AD203B41FA5}">
                      <a16:colId xmlns:a16="http://schemas.microsoft.com/office/drawing/2014/main" val="4076783585"/>
                    </a:ext>
                  </a:extLst>
                </a:gridCol>
                <a:gridCol w="7672818">
                  <a:extLst>
                    <a:ext uri="{9D8B030D-6E8A-4147-A177-3AD203B41FA5}">
                      <a16:colId xmlns:a16="http://schemas.microsoft.com/office/drawing/2014/main" val="1273425569"/>
                    </a:ext>
                  </a:extLst>
                </a:gridCol>
              </a:tblGrid>
              <a:tr h="507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 of </a:t>
                      </a:r>
                      <a:r>
                        <a:rPr lang="en-US" altLang="ko-KR" dirty="0" err="1"/>
                        <a:t>SeriesCode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25613"/>
                  </a:ext>
                </a:extLst>
              </a:tr>
              <a:tr h="875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Economic/Financial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Bank: (BN,BM,BG,BX),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Financial: (FP,FS,FM,FR,FI,FD,FB), Debt(DT, DC)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77110"/>
                  </a:ext>
                </a:extLst>
              </a:tr>
              <a:tr h="50714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Agriculture/Environment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griculture(AG), Environment(EA,EG,EN,ER,EP)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34010"/>
                  </a:ext>
                </a:extLst>
              </a:tr>
              <a:tr h="80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Social Protection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Social Protection(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SE:education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SH:health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SP:population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SG,SI:poverty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SM:migration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SL:labor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ST:travel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41019"/>
                  </a:ext>
                </a:extLst>
              </a:tr>
              <a:tr h="507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Trade/National Factors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National Factor(NY,NE,NV), Purchase(PX,PA),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76661"/>
                  </a:ext>
                </a:extLst>
              </a:tr>
              <a:tr h="507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MS,VC,CM,LP,GB,GC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543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AA0388-62B4-406E-AC10-5CD908285FF7}"/>
              </a:ext>
            </a:extLst>
          </p:cNvPr>
          <p:cNvSpPr txBox="1"/>
          <p:nvPr/>
        </p:nvSpPr>
        <p:spPr>
          <a:xfrm>
            <a:off x="3104707" y="1477665"/>
            <a:ext cx="53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Indicator Code(</a:t>
            </a:r>
            <a:r>
              <a:rPr lang="en-US" altLang="ko-KR" dirty="0" err="1"/>
              <a:t>SeiresCode</a:t>
            </a:r>
            <a:r>
              <a:rPr lang="en-US" altLang="ko-KR" dirty="0"/>
              <a:t>): </a:t>
            </a:r>
            <a:r>
              <a:rPr lang="en-US" altLang="ko-KR" b="1" dirty="0"/>
              <a:t>BN.RES.INCL.CD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16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92684" y="1150392"/>
            <a:ext cx="205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Series.csv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2)Data Preprocessing</a:t>
            </a:r>
            <a:endParaRPr lang="ko-KR" altLang="en-US" sz="3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86F0BB-DDFD-455F-87B6-8A1BB867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103"/>
              </p:ext>
            </p:extLst>
          </p:nvPr>
        </p:nvGraphicFramePr>
        <p:xfrm>
          <a:off x="829071" y="2198653"/>
          <a:ext cx="10884879" cy="370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061">
                  <a:extLst>
                    <a:ext uri="{9D8B030D-6E8A-4147-A177-3AD203B41FA5}">
                      <a16:colId xmlns:a16="http://schemas.microsoft.com/office/drawing/2014/main" val="4076783585"/>
                    </a:ext>
                  </a:extLst>
                </a:gridCol>
                <a:gridCol w="7672818">
                  <a:extLst>
                    <a:ext uri="{9D8B030D-6E8A-4147-A177-3AD203B41FA5}">
                      <a16:colId xmlns:a16="http://schemas.microsoft.com/office/drawing/2014/main" val="1273425569"/>
                    </a:ext>
                  </a:extLst>
                </a:gridCol>
              </a:tblGrid>
              <a:tr h="507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 of </a:t>
                      </a:r>
                      <a:r>
                        <a:rPr lang="en-US" altLang="ko-KR" dirty="0" err="1"/>
                        <a:t>SeriesCode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25613"/>
                  </a:ext>
                </a:extLst>
              </a:tr>
              <a:tr h="875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Economic/Financial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ko-KR" dirty="0"/>
                        <a:t>ank: (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BN</a:t>
                      </a:r>
                      <a:r>
                        <a:rPr lang="en-US" altLang="ko-KR" dirty="0"/>
                        <a:t>,BM,BG,BX),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altLang="ko-KR" dirty="0"/>
                        <a:t>inancial: (FP,FS,FM,FR,FI,FD,FB),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dirty="0"/>
                        <a:t>ebt(DT, DC)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77110"/>
                  </a:ext>
                </a:extLst>
              </a:tr>
              <a:tr h="50714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Agriculture/Environment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altLang="ko-KR" dirty="0"/>
                        <a:t>griculture(AG),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altLang="ko-KR" dirty="0"/>
                        <a:t>nvironment(EA,EG,EN,ER,EP)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34010"/>
                  </a:ext>
                </a:extLst>
              </a:tr>
              <a:tr h="80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Social Protection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ko-KR" dirty="0"/>
                        <a:t>ocial Protection(</a:t>
                      </a:r>
                      <a:r>
                        <a:rPr lang="en-US" altLang="ko-KR" dirty="0" err="1"/>
                        <a:t>SE:education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SH:health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SP:population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SG,SI:poverty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SM:migration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SL:labor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ST:travel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41019"/>
                  </a:ext>
                </a:extLst>
              </a:tr>
              <a:tr h="507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Trade/National Factors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altLang="ko-KR" dirty="0"/>
                        <a:t>ational Factor(NY,NE,NV),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ko-KR" dirty="0"/>
                        <a:t>urchase(PX,PA),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76661"/>
                  </a:ext>
                </a:extLst>
              </a:tr>
              <a:tr h="507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MS,VC,CM,LP,GB,GC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5433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E81B89-2323-4A64-BE8E-2A4114D01CC3}"/>
              </a:ext>
            </a:extLst>
          </p:cNvPr>
          <p:cNvSpPr txBox="1"/>
          <p:nvPr/>
        </p:nvSpPr>
        <p:spPr>
          <a:xfrm>
            <a:off x="3104707" y="1477665"/>
            <a:ext cx="53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Indicator Code(</a:t>
            </a:r>
            <a:r>
              <a:rPr lang="en-US" altLang="ko-KR" dirty="0" err="1"/>
              <a:t>SeiresCode</a:t>
            </a:r>
            <a:r>
              <a:rPr lang="en-US" altLang="ko-KR" dirty="0"/>
              <a:t>): </a:t>
            </a:r>
            <a:r>
              <a:rPr lang="en-US" altLang="ko-KR" b="1" dirty="0">
                <a:solidFill>
                  <a:srgbClr val="C00000"/>
                </a:solidFill>
              </a:rPr>
              <a:t>BN</a:t>
            </a:r>
            <a:r>
              <a:rPr lang="en-US" altLang="ko-KR" b="1" dirty="0"/>
              <a:t>.RES.INCL.CD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6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1572126" y="3041233"/>
            <a:ext cx="97535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Preprocessing():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Preprocessing type1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ex) </a:t>
            </a:r>
            <a:r>
              <a:rPr lang="en-US" altLang="ko-KR" sz="2400" b="1" dirty="0">
                <a:solidFill>
                  <a:schemeClr val="dk1"/>
                </a:solidFill>
              </a:rPr>
              <a:t>SP.POP.TOTL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Preprocessing type2 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ex) </a:t>
            </a:r>
            <a:r>
              <a:rPr lang="en-US" altLang="ko-KR" sz="2400" b="1" dirty="0">
                <a:solidFill>
                  <a:srgbClr val="FF0000"/>
                </a:solidFill>
              </a:rPr>
              <a:t>SP.POP.TOTL.</a:t>
            </a:r>
            <a:r>
              <a:rPr lang="en-US" altLang="ko-KR" sz="2400" b="1" u="sng" dirty="0">
                <a:solidFill>
                  <a:srgbClr val="FF0000"/>
                </a:solidFill>
              </a:rPr>
              <a:t>FE</a:t>
            </a:r>
            <a:r>
              <a:rPr lang="en-US" altLang="ko-KR" sz="2400" b="1" dirty="0">
                <a:solidFill>
                  <a:srgbClr val="FF0000"/>
                </a:solidFill>
              </a:rPr>
              <a:t>.IN/SP.POP.TOTL.</a:t>
            </a:r>
            <a:r>
              <a:rPr lang="en-US" altLang="ko-KR" sz="2400" b="1" u="sng" dirty="0">
                <a:solidFill>
                  <a:srgbClr val="FF0000"/>
                </a:solidFill>
              </a:rPr>
              <a:t>MA</a:t>
            </a:r>
            <a:r>
              <a:rPr lang="en-US" altLang="ko-KR" sz="2400" b="1" dirty="0">
                <a:solidFill>
                  <a:srgbClr val="FF0000"/>
                </a:solidFill>
              </a:rPr>
              <a:t>.IN 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-&gt; F</a:t>
            </a:r>
            <a:r>
              <a:rPr lang="en-US" altLang="ko-KR" sz="2400" b="1" dirty="0">
                <a:solidFill>
                  <a:srgbClr val="FF0000"/>
                </a:solidFill>
              </a:rPr>
              <a:t>emale Ratio of total population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Preprocessing type3 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	 ex) </a:t>
            </a:r>
            <a:r>
              <a:rPr lang="en-US" altLang="ko-KR" sz="2400" b="1" dirty="0">
                <a:solidFill>
                  <a:srgbClr val="FF0000"/>
                </a:solidFill>
              </a:rPr>
              <a:t>SP.POP.</a:t>
            </a:r>
            <a:r>
              <a:rPr lang="en-US" altLang="ko-KR" sz="2400" b="1" u="sng" dirty="0">
                <a:solidFill>
                  <a:srgbClr val="FF0000"/>
                </a:solidFill>
              </a:rPr>
              <a:t>1564</a:t>
            </a:r>
            <a:r>
              <a:rPr lang="en-US" altLang="ko-KR" sz="2400" b="1" dirty="0">
                <a:solidFill>
                  <a:srgbClr val="FF0000"/>
                </a:solidFill>
              </a:rPr>
              <a:t>.TO/(SP.POP.</a:t>
            </a:r>
            <a:r>
              <a:rPr lang="en-US" altLang="ko-KR" sz="2400" b="1" u="sng" dirty="0">
                <a:solidFill>
                  <a:srgbClr val="FF0000"/>
                </a:solidFill>
              </a:rPr>
              <a:t>0014</a:t>
            </a:r>
            <a:r>
              <a:rPr lang="en-US" altLang="ko-KR" sz="2400" b="1" dirty="0">
                <a:solidFill>
                  <a:srgbClr val="FF0000"/>
                </a:solidFill>
              </a:rPr>
              <a:t>.TO+SP.POP.</a:t>
            </a:r>
            <a:r>
              <a:rPr lang="en-US" altLang="ko-KR" sz="2400" b="1" u="sng" dirty="0">
                <a:solidFill>
                  <a:srgbClr val="FF0000"/>
                </a:solidFill>
              </a:rPr>
              <a:t>65UP</a:t>
            </a:r>
            <a:r>
              <a:rPr lang="en-US" altLang="ko-KR" sz="2400" b="1" dirty="0">
                <a:solidFill>
                  <a:srgbClr val="FF0000"/>
                </a:solidFill>
              </a:rPr>
              <a:t>.TO)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	-&gt; Ratio of </a:t>
            </a:r>
            <a:r>
              <a:rPr lang="en-US" altLang="ko-KR" sz="2400" b="1" dirty="0" err="1">
                <a:solidFill>
                  <a:srgbClr val="FF0000"/>
                </a:solidFill>
              </a:rPr>
              <a:t>laborable</a:t>
            </a:r>
            <a:r>
              <a:rPr lang="en-US" altLang="ko-KR" sz="2400" b="1" dirty="0">
                <a:solidFill>
                  <a:srgbClr val="FF0000"/>
                </a:solidFill>
              </a:rPr>
              <a:t> number of total population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2)Data Preprocessing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54CF3-B836-494D-A098-C673B84C52E6}"/>
              </a:ext>
            </a:extLst>
          </p:cNvPr>
          <p:cNvSpPr txBox="1"/>
          <p:nvPr/>
        </p:nvSpPr>
        <p:spPr>
          <a:xfrm>
            <a:off x="723792" y="1150048"/>
            <a:ext cx="102475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Feaure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Engineering</a:t>
            </a:r>
          </a:p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-feature discretization: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Binning ‘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years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to ‘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decades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</a:p>
          <a:p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creation: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SeriesCodes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into single meaning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2)Data Preprocessing</a:t>
            </a:r>
            <a:endParaRPr lang="ko-KR" altLang="en-US" sz="3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E7E67D-752C-4E14-880C-688D8AE1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26624"/>
              </p:ext>
            </p:extLst>
          </p:nvPr>
        </p:nvGraphicFramePr>
        <p:xfrm>
          <a:off x="915388" y="1746282"/>
          <a:ext cx="11035979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870">
                  <a:extLst>
                    <a:ext uri="{9D8B030D-6E8A-4147-A177-3AD203B41FA5}">
                      <a16:colId xmlns:a16="http://schemas.microsoft.com/office/drawing/2014/main" val="4076783585"/>
                    </a:ext>
                  </a:extLst>
                </a:gridCol>
                <a:gridCol w="7263109">
                  <a:extLst>
                    <a:ext uri="{9D8B030D-6E8A-4147-A177-3AD203B41FA5}">
                      <a16:colId xmlns:a16="http://schemas.microsoft.com/office/drawing/2014/main" val="127342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Selected </a:t>
                      </a:r>
                      <a:r>
                        <a:rPr lang="en-US" altLang="ko-KR" dirty="0" err="1"/>
                        <a:t>SeriesCode</a:t>
                      </a:r>
                      <a:r>
                        <a:rPr lang="en-US" altLang="ko-KR" dirty="0"/>
                        <a:t> [Indicator Name]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/>
                    </a:p>
                    <a:p>
                      <a:pPr algn="ctr" latinLnBrk="1"/>
                      <a:endParaRPr lang="en-US" altLang="ko-KR" sz="2400" b="1" dirty="0"/>
                    </a:p>
                    <a:p>
                      <a:pPr algn="ctr" latinLnBrk="1"/>
                      <a:r>
                        <a:rPr lang="en-US" altLang="ko-KR" sz="2400" b="1" dirty="0"/>
                        <a:t>Economic/Financial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DC.DAC.TOTL.CD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[Net bilateral aid flows from DAC donors, Total (current US$)]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FM.AST.DOMS.CN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[Net domestic credit (current LCU)]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NV.IND.MANF.ZS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[Manufacturing, value added (% of GDP)]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BX.KLT.DINV.WD.GD.ZS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[Foreign direct investment, net inflows (% of GDP)]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7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r>
                        <a:rPr lang="en-US" altLang="ko-KR" sz="2800" b="1" dirty="0"/>
                        <a:t>Infrastructure/Trade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TX.VAL.FUEL.ZS.UN/TM.VAL.FUEL.ZS.UN</a:t>
                      </a:r>
                    </a:p>
                    <a:p>
                      <a:pPr latinLnBrk="0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TM.VAL.FUEL.ZS.UN [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Fuel imports (% of merchandise imports)]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TX.VAL.FUEL.ZS.UN [Fuel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exports (% of merchandise exports)]</a:t>
                      </a:r>
                    </a:p>
                    <a:p>
                      <a:pPr latinLnBrk="0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TX.VAL.MANF.ZS.UN/TM.VAL.MRCH.CD.WT   </a:t>
                      </a:r>
                    </a:p>
                    <a:p>
                      <a:pPr latinLnBrk="0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TM.VAL.MRCH.CD.WT [Merchandise imports (current US$)]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TX.VAL.MANF.ZS.UN [Manufactures exports (% of merchandise exports)]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IS.AIR.PSGR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[Air transport, passengers carried]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IT.CEL.SETS.P2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[Mobile cellular subscriptions (per 100 people)]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IT.NET.USER.ZS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[Individuals using the Internet (% of population)]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34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C7C942-7CE7-47D0-BE0C-5720FB607EDE}"/>
              </a:ext>
            </a:extLst>
          </p:cNvPr>
          <p:cNvSpPr txBox="1"/>
          <p:nvPr/>
        </p:nvSpPr>
        <p:spPr>
          <a:xfrm>
            <a:off x="785718" y="1088753"/>
            <a:ext cx="4213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Sectors of indicators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85718" y="1088753"/>
            <a:ext cx="4213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Sectors of indicators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2)Data Preprocessing</a:t>
            </a:r>
            <a:endParaRPr lang="ko-KR" altLang="en-US" sz="3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E7E67D-752C-4E14-880C-688D8AE1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36284"/>
              </p:ext>
            </p:extLst>
          </p:nvPr>
        </p:nvGraphicFramePr>
        <p:xfrm>
          <a:off x="568960" y="1746282"/>
          <a:ext cx="11382407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03">
                  <a:extLst>
                    <a:ext uri="{9D8B030D-6E8A-4147-A177-3AD203B41FA5}">
                      <a16:colId xmlns:a16="http://schemas.microsoft.com/office/drawing/2014/main" val="4076783585"/>
                    </a:ext>
                  </a:extLst>
                </a:gridCol>
                <a:gridCol w="7491104">
                  <a:extLst>
                    <a:ext uri="{9D8B030D-6E8A-4147-A177-3AD203B41FA5}">
                      <a16:colId xmlns:a16="http://schemas.microsoft.com/office/drawing/2014/main" val="127342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Selected </a:t>
                      </a:r>
                      <a:r>
                        <a:rPr lang="en-US" altLang="ko-KR" dirty="0" err="1"/>
                        <a:t>SeriesCode</a:t>
                      </a:r>
                      <a:r>
                        <a:rPr lang="en-US" altLang="ko-KR" dirty="0"/>
                        <a:t> [Indicator Name]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Agriculture/</a:t>
                      </a:r>
                    </a:p>
                    <a:p>
                      <a:r>
                        <a:rPr lang="en-US" altLang="ko-KR" sz="2400" b="1" dirty="0"/>
                        <a:t>Environment / Health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AG.LND.AGRI.ZS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[Agricultural land (% of land area)]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AG.PRD.LVSK.XD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[Livestock production index (2004-2006 = 100)]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EN.ATM.CO2E.KT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[CO2 emissions (</a:t>
                      </a:r>
                      <a:r>
                        <a:rPr lang="en-US" altLang="ko-KR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EN.POP.DNST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[Population density (people per sq. km of land area)]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7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r>
                        <a:rPr lang="en-US" altLang="ko-KR" sz="2800" b="1" dirty="0"/>
                        <a:t>Welfare/Labor</a:t>
                      </a:r>
                    </a:p>
                    <a:p>
                      <a:pPr algn="ctr" latinLnBrk="1"/>
                      <a:r>
                        <a:rPr lang="en-US" altLang="ko-KR" sz="2800" b="1" dirty="0"/>
                        <a:t>/Population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SE.SEC.CUAT.LO.ZS [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attainment, at least completed lower secondary, population 25+, total (%) (cumulative)]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SH.DTH.IMRT [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infant deaths]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SL.UEM.TOTL.NE.ZS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[Unemployment, total (% of total labor force) (national estimate)]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SH.IMM.IDPT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[Immunization, DPT (% of children ages 12-23 months)]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SL.AGR.EMPL.ZS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[Employment in agriculture (% of total employment) (modeled ILO estimate)]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SL.GDP.PCAP.EM.KD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[GDP per person employed (constant 2011 PPP $)]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SH.XPD.CHEX.PC.CD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[Current health expenditure per capita (current US$)]</a:t>
                      </a:r>
                      <a:endParaRPr lang="ko-KR" altLang="ko-KR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3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2)Data Preprocessing</a:t>
            </a:r>
            <a:endParaRPr lang="ko-KR" altLang="en-US" sz="3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E7E67D-752C-4E14-880C-688D8AE1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29088"/>
              </p:ext>
            </p:extLst>
          </p:nvPr>
        </p:nvGraphicFramePr>
        <p:xfrm>
          <a:off x="915388" y="1746282"/>
          <a:ext cx="11035979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870">
                  <a:extLst>
                    <a:ext uri="{9D8B030D-6E8A-4147-A177-3AD203B41FA5}">
                      <a16:colId xmlns:a16="http://schemas.microsoft.com/office/drawing/2014/main" val="4076783585"/>
                    </a:ext>
                  </a:extLst>
                </a:gridCol>
                <a:gridCol w="7263109">
                  <a:extLst>
                    <a:ext uri="{9D8B030D-6E8A-4147-A177-3AD203B41FA5}">
                      <a16:colId xmlns:a16="http://schemas.microsoft.com/office/drawing/2014/main" val="127342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Selected </a:t>
                      </a:r>
                      <a:r>
                        <a:rPr lang="en-US" altLang="ko-KR" dirty="0" err="1"/>
                        <a:t>SeriesCode</a:t>
                      </a:r>
                      <a:r>
                        <a:rPr lang="en-US" altLang="ko-KR" dirty="0"/>
                        <a:t> [Indicator Name]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256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2800" b="1" dirty="0"/>
                        <a:t>Population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SP.POP.TOTL </a:t>
                      </a:r>
                      <a:r>
                        <a:rPr lang="en-US" altLang="ko-KR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[Population, total]</a:t>
                      </a:r>
                    </a:p>
                    <a:p>
                      <a:pPr latinLnBrk="0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SP.POP.TOTL.FE.IN/SP.POP.TOTL.MA.IN (female ratio)</a:t>
                      </a:r>
                      <a:endParaRPr lang="ko-KR" altLang="ko-KR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SP.POP.TOTL.FE.IN [Population, female]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SP.POP.TOTL.MA.IN [Population, male]</a:t>
                      </a:r>
                    </a:p>
                    <a:p>
                      <a:pPr latinLnBrk="0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SP.POP.1564.TO/(SP.POP.0014.TO+SP.POP.65UP.TO)</a:t>
                      </a:r>
                    </a:p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SP.POP.0014.TO [Population ages 0-14, total]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SP.POP.1564.TO [Population ages 15-64, total]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SP.POP.65UP.TO [Population ages 65 and above, total]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SP.URB.TOTL.IN.ZS/SP.RUR.TOTL.ZS </a:t>
                      </a:r>
                    </a:p>
                    <a:p>
                      <a:pPr latinLnBrk="0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SP.RUR.TOTL.ZS [Rural population (% of total population)]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SP.URB.TOTL.IN.ZS [Urban population (% of total population)]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81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B17C6A-164A-48C5-8E11-113C5303D845}"/>
              </a:ext>
            </a:extLst>
          </p:cNvPr>
          <p:cNvSpPr txBox="1"/>
          <p:nvPr/>
        </p:nvSpPr>
        <p:spPr>
          <a:xfrm>
            <a:off x="785718" y="1088753"/>
            <a:ext cx="4213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Sectors of indicators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0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Analysis</a:t>
            </a:r>
            <a:endParaRPr lang="ko-KR" altLang="en-US" sz="3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A077B8-C9D6-4CD3-A5C1-C0B0D5296488}"/>
              </a:ext>
            </a:extLst>
          </p:cNvPr>
          <p:cNvSpPr/>
          <p:nvPr/>
        </p:nvSpPr>
        <p:spPr>
          <a:xfrm>
            <a:off x="2153920" y="1839913"/>
            <a:ext cx="88493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For </a:t>
            </a:r>
            <a:r>
              <a:rPr lang="en-US" altLang="ko-KR" sz="2400" b="1" dirty="0" err="1"/>
              <a:t>each_section</a:t>
            </a:r>
            <a:r>
              <a:rPr lang="en-US" altLang="ko-KR" sz="2400" b="1" dirty="0"/>
              <a:t>:</a:t>
            </a:r>
          </a:p>
          <a:p>
            <a:pPr algn="just"/>
            <a:r>
              <a:rPr lang="en-US" altLang="ko-KR" sz="2400" b="1" dirty="0"/>
              <a:t>	for </a:t>
            </a:r>
            <a:r>
              <a:rPr lang="en-US" altLang="ko-KR" sz="2400" b="1" dirty="0" err="1"/>
              <a:t>each_indicator_code</a:t>
            </a:r>
            <a:endParaRPr lang="en-US" altLang="ko-KR" sz="2400" b="1" dirty="0"/>
          </a:p>
          <a:p>
            <a:pPr algn="just"/>
            <a:r>
              <a:rPr lang="en-US" altLang="ko-KR" sz="2400" b="1" dirty="0"/>
              <a:t>      		c1 = K-means</a:t>
            </a:r>
          </a:p>
          <a:p>
            <a:pPr algn="just"/>
            <a:r>
              <a:rPr lang="en-US" altLang="ko-KR" sz="2400" b="1" dirty="0"/>
              <a:t>      		c2 = K-Medoid</a:t>
            </a:r>
          </a:p>
          <a:p>
            <a:pPr algn="just"/>
            <a:r>
              <a:rPr lang="en-US" altLang="ko-KR" sz="2400" b="1" dirty="0"/>
              <a:t>		c3 = DBSCAN</a:t>
            </a:r>
          </a:p>
          <a:p>
            <a:pPr algn="just"/>
            <a:r>
              <a:rPr lang="en-US" altLang="ko-KR" sz="2400" b="1" dirty="0"/>
              <a:t>		result = </a:t>
            </a:r>
            <a:r>
              <a:rPr lang="en-US" altLang="ko-KR" sz="2400" b="1" dirty="0" err="1"/>
              <a:t>Ens</a:t>
            </a:r>
            <a:r>
              <a:rPr lang="en-US" altLang="ko-KR" sz="2400" b="1" dirty="0"/>
              <a:t>(c1,c2)</a:t>
            </a:r>
          </a:p>
          <a:p>
            <a:pPr algn="just"/>
            <a:r>
              <a:rPr lang="en-US" altLang="ko-KR" sz="2400" b="1" dirty="0"/>
              <a:t>	</a:t>
            </a:r>
            <a:endParaRPr lang="ko-KR" altLang="en-US" sz="3600" b="1" dirty="0"/>
          </a:p>
          <a:p>
            <a:pPr algn="just"/>
            <a:r>
              <a:rPr lang="ko-KR" altLang="en-US" sz="3600" b="1" dirty="0"/>
              <a:t>   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193247-F5B8-49F4-989B-5621688C8328}"/>
              </a:ext>
            </a:extLst>
          </p:cNvPr>
          <p:cNvSpPr/>
          <p:nvPr/>
        </p:nvSpPr>
        <p:spPr>
          <a:xfrm>
            <a:off x="568960" y="1153353"/>
            <a:ext cx="996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600" b="1" dirty="0"/>
              <a:t>pseudo Code</a:t>
            </a:r>
            <a:endParaRPr lang="ko-KR" altLang="en-US" sz="3600" b="1" dirty="0"/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E20EB7D9-3380-4889-8F57-957464485FBE}"/>
              </a:ext>
            </a:extLst>
          </p:cNvPr>
          <p:cNvSpPr/>
          <p:nvPr/>
        </p:nvSpPr>
        <p:spPr>
          <a:xfrm>
            <a:off x="2300558" y="2913321"/>
            <a:ext cx="776177" cy="1446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24B20A3-4626-46B3-889F-8902FEEFFA50}"/>
              </a:ext>
            </a:extLst>
          </p:cNvPr>
          <p:cNvSpPr/>
          <p:nvPr/>
        </p:nvSpPr>
        <p:spPr>
          <a:xfrm>
            <a:off x="3223373" y="2692992"/>
            <a:ext cx="736452" cy="4436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5EA56C-4430-4211-A4CE-E6723B6E56EC}"/>
              </a:ext>
            </a:extLst>
          </p:cNvPr>
          <p:cNvSpPr/>
          <p:nvPr/>
        </p:nvSpPr>
        <p:spPr>
          <a:xfrm>
            <a:off x="3175338" y="4174683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 err="1">
                <a:solidFill>
                  <a:srgbClr val="C00000"/>
                </a:solidFill>
              </a:rPr>
              <a:t>Ens</a:t>
            </a:r>
            <a:r>
              <a:rPr lang="en-US" altLang="ko-KR" sz="2400" b="1" dirty="0">
                <a:solidFill>
                  <a:srgbClr val="C00000"/>
                </a:solidFill>
              </a:rPr>
              <a:t>(result[])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92684" y="1150392"/>
            <a:ext cx="3498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Economy section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Analysis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5A3D5B-68C3-4794-9303-88FE9B3E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4" y="2032001"/>
            <a:ext cx="11968616" cy="39587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79FBE7-1642-46B0-8FF4-93262D58BD4D}"/>
              </a:ext>
            </a:extLst>
          </p:cNvPr>
          <p:cNvSpPr/>
          <p:nvPr/>
        </p:nvSpPr>
        <p:spPr>
          <a:xfrm>
            <a:off x="3380288" y="4859079"/>
            <a:ext cx="1637414" cy="9829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3D5-40C0-41B6-AA59-849CA53EAFCE}"/>
              </a:ext>
            </a:extLst>
          </p:cNvPr>
          <p:cNvSpPr/>
          <p:nvPr/>
        </p:nvSpPr>
        <p:spPr>
          <a:xfrm>
            <a:off x="284480" y="2541181"/>
            <a:ext cx="11907520" cy="506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8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692901" y="1059486"/>
            <a:ext cx="3498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Economy section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Analysis</a:t>
            </a:r>
            <a:endParaRPr lang="ko-KR" altLang="en-US" sz="3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FCBACE4-D9F6-41AE-BC16-E13CF96B5D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701" y="2031999"/>
          <a:ext cx="9945604" cy="440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04">
                  <a:extLst>
                    <a:ext uri="{9D8B030D-6E8A-4147-A177-3AD203B41FA5}">
                      <a16:colId xmlns:a16="http://schemas.microsoft.com/office/drawing/2014/main" val="383188704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1703047494"/>
                    </a:ext>
                  </a:extLst>
                </a:gridCol>
              </a:tblGrid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01869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1960’s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Pacific island small states, </a:t>
                      </a:r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Brazil</a:t>
                      </a:r>
                      <a:r>
                        <a:rPr lang="en-US" altLang="ko-KR" sz="18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Central Asia</a:t>
                      </a:r>
                      <a:r>
                        <a:rPr lang="en-US" altLang="ko-KR" sz="18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Central Asia (excluding high income)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3560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1970’s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Other small states, Small states, </a:t>
                      </a:r>
                      <a:r>
                        <a:rPr lang="en-US" altLang="ko-KR" b="1" dirty="0"/>
                        <a:t>Central Asia (excluding high income), Egypt</a:t>
                      </a:r>
                      <a:r>
                        <a:rPr lang="en-US" altLang="ko-KR" b="0" dirty="0"/>
                        <a:t>, Arab Rep.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3502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1980’s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b="0" dirty="0"/>
                        <a:t> </a:t>
                      </a:r>
                      <a:r>
                        <a:rPr lang="sv-SE" altLang="ko-KR" b="1" dirty="0"/>
                        <a:t>Guinea-Bissau</a:t>
                      </a:r>
                      <a:r>
                        <a:rPr lang="sv-SE" altLang="ko-KR" b="0" dirty="0"/>
                        <a:t>, </a:t>
                      </a:r>
                      <a:r>
                        <a:rPr lang="sv-SE" altLang="ko-KR" b="1" dirty="0"/>
                        <a:t>Iran</a:t>
                      </a:r>
                      <a:r>
                        <a:rPr lang="sv-SE" altLang="ko-KR" b="0" dirty="0"/>
                        <a:t>, Islamic Rep, Mauritius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8803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1990’s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b="1" dirty="0"/>
                        <a:t>Iceland</a:t>
                      </a:r>
                      <a:r>
                        <a:rPr lang="pt-BR" altLang="ko-KR" b="0" dirty="0"/>
                        <a:t>, Kiribati, Barbados, </a:t>
                      </a:r>
                      <a:r>
                        <a:rPr lang="pt-BR" altLang="ko-KR" b="1" dirty="0"/>
                        <a:t>Germany</a:t>
                      </a:r>
                      <a:r>
                        <a:rPr lang="pt-BR" altLang="ko-KR" b="0" dirty="0"/>
                        <a:t>, 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87652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2000’s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 dirty="0"/>
                        <a:t>Italy</a:t>
                      </a:r>
                      <a:r>
                        <a:rPr lang="pl-PL" altLang="ko-KR" b="0" dirty="0"/>
                        <a:t>, Kiribati, </a:t>
                      </a:r>
                      <a:r>
                        <a:rPr lang="pl-PL" altLang="ko-KR" b="1" dirty="0"/>
                        <a:t>North America</a:t>
                      </a:r>
                      <a:r>
                        <a:rPr lang="pl-PL" altLang="ko-KR" b="0" dirty="0"/>
                        <a:t>, Eswatini,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0045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2010’s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Ireland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1" dirty="0"/>
                        <a:t>East Asia &amp; Pacific (IDA &amp; IBRD countries)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92684" y="1150392"/>
            <a:ext cx="5589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Infrastructure/Trade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section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Analysis</a:t>
            </a:r>
            <a:endParaRPr lang="ko-KR" altLang="en-US" sz="3600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ABADD8E3-BFDF-4D2B-90DF-A9982C951A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701" y="2031999"/>
          <a:ext cx="9945604" cy="371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04">
                  <a:extLst>
                    <a:ext uri="{9D8B030D-6E8A-4147-A177-3AD203B41FA5}">
                      <a16:colId xmlns:a16="http://schemas.microsoft.com/office/drawing/2014/main" val="383188704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1703047494"/>
                    </a:ext>
                  </a:extLst>
                </a:gridCol>
              </a:tblGrid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Years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Nations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01869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1970’s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New Zealand , </a:t>
                      </a:r>
                      <a:r>
                        <a:rPr lang="en-US" altLang="ko-KR" b="1" dirty="0"/>
                        <a:t>Arab World, Caribbean small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3502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1980’s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Central Europe and the Baltics</a:t>
                      </a:r>
                      <a:r>
                        <a:rPr lang="en-US" altLang="ko-KR" b="0" dirty="0"/>
                        <a:t>, Heavily indebted poor countries (HIPC),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8803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1990’s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b="1" dirty="0"/>
                        <a:t>South Asia</a:t>
                      </a:r>
                      <a:r>
                        <a:rPr lang="sv-SE" altLang="ko-KR" b="0" dirty="0"/>
                        <a:t>, </a:t>
                      </a:r>
                      <a:r>
                        <a:rPr lang="en-US" altLang="ko-KR" b="0" dirty="0"/>
                        <a:t>Middle East &amp; North Africa (excluding high income)</a:t>
                      </a:r>
                      <a:r>
                        <a:rPr lang="sv-SE" altLang="ko-KR" b="0" dirty="0"/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87652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2000’s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 </a:t>
                      </a:r>
                      <a:r>
                        <a:rPr lang="sv-SE" altLang="ko-KR" b="1" dirty="0"/>
                        <a:t>South Asia</a:t>
                      </a:r>
                      <a:r>
                        <a:rPr lang="en-US" altLang="ko-KR" b="1" dirty="0"/>
                        <a:t>, India, Canada, 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0045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2010’s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b="0" dirty="0"/>
                        <a:t> Small states, </a:t>
                      </a:r>
                      <a:r>
                        <a:rPr lang="sv-SE" altLang="ko-KR" b="1" dirty="0"/>
                        <a:t>Germany, </a:t>
                      </a:r>
                      <a:r>
                        <a:rPr lang="en-US" altLang="ko-KR" b="1" dirty="0"/>
                        <a:t>Japan</a:t>
                      </a:r>
                      <a:endParaRPr lang="sv-SE" altLang="ko-KR" b="1" dirty="0"/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7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바닥, 실내, 방, 건물이(가) 표시된 사진&#10;&#10;자동 생성된 설명">
            <a:extLst>
              <a:ext uri="{FF2B5EF4-FFF2-40B4-BE49-F238E27FC236}">
                <a16:creationId xmlns:a16="http://schemas.microsoft.com/office/drawing/2014/main" id="{8B621F63-1C1F-495B-85C6-6FA59F4BF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25" b="14606"/>
          <a:stretch/>
        </p:blipFill>
        <p:spPr>
          <a:xfrm>
            <a:off x="10745186" y="10"/>
            <a:ext cx="6096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C3D7D-9328-45A2-A04A-75C4F932C655}"/>
              </a:ext>
            </a:extLst>
          </p:cNvPr>
          <p:cNvSpPr txBox="1"/>
          <p:nvPr/>
        </p:nvSpPr>
        <p:spPr>
          <a:xfrm>
            <a:off x="622300" y="293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D2B716-A811-451F-A6B0-4D44F26FD65A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DCDB1A-2835-4549-A7E1-BE7FF110BD04}"/>
              </a:ext>
            </a:extLst>
          </p:cNvPr>
          <p:cNvSpPr txBox="1"/>
          <p:nvPr/>
        </p:nvSpPr>
        <p:spPr>
          <a:xfrm>
            <a:off x="1182959" y="123793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Bank Marketing</a:t>
            </a:r>
            <a:endParaRPr lang="ko-KR" altLang="en-US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6EEE-5846-4EBB-9E2C-A7D1D7B1FF9B}"/>
              </a:ext>
            </a:extLst>
          </p:cNvPr>
          <p:cNvSpPr txBox="1"/>
          <p:nvPr/>
        </p:nvSpPr>
        <p:spPr>
          <a:xfrm>
            <a:off x="485445" y="129948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0823A-60DF-42D9-802E-FE41BA2FF951}"/>
              </a:ext>
            </a:extLst>
          </p:cNvPr>
          <p:cNvSpPr txBox="1"/>
          <p:nvPr/>
        </p:nvSpPr>
        <p:spPr>
          <a:xfrm>
            <a:off x="1182959" y="3782615"/>
            <a:ext cx="5289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World </a:t>
            </a:r>
            <a:r>
              <a:rPr lang="en-US" altLang="ko-KR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Devlopment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Indicator</a:t>
            </a:r>
            <a:endParaRPr lang="ko-KR" altLang="en-US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036C-504C-4577-A152-C03B8792F053}"/>
              </a:ext>
            </a:extLst>
          </p:cNvPr>
          <p:cNvSpPr txBox="1"/>
          <p:nvPr/>
        </p:nvSpPr>
        <p:spPr>
          <a:xfrm>
            <a:off x="485445" y="38761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FDAB3-95D5-49ED-836C-2B9E3BFA98C2}"/>
              </a:ext>
            </a:extLst>
          </p:cNvPr>
          <p:cNvSpPr txBox="1"/>
          <p:nvPr/>
        </p:nvSpPr>
        <p:spPr>
          <a:xfrm>
            <a:off x="1746942" y="1833165"/>
            <a:ext cx="57207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Preprocessing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-data discretization(Binning)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-feature engineering: feature selection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Analysis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Evaluation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WisePhropet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A6B9D-0CC1-42A0-AAAE-A32C2DFDED7F}"/>
              </a:ext>
            </a:extLst>
          </p:cNvPr>
          <p:cNvSpPr txBox="1"/>
          <p:nvPr/>
        </p:nvSpPr>
        <p:spPr>
          <a:xfrm>
            <a:off x="1779026" y="4589321"/>
            <a:ext cx="69380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Preprocessing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-data discretization(Binning)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-feature engineering: 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-data filtering, feature creation, sampling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50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92684" y="1150392"/>
            <a:ext cx="785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Agriculture/Environment/Health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Analysis</a:t>
            </a:r>
            <a:endParaRPr lang="ko-KR" altLang="en-US" sz="36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F26FF452-292D-4255-B957-FD8ECD65A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701" y="2031999"/>
          <a:ext cx="9945604" cy="470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04">
                  <a:extLst>
                    <a:ext uri="{9D8B030D-6E8A-4147-A177-3AD203B41FA5}">
                      <a16:colId xmlns:a16="http://schemas.microsoft.com/office/drawing/2014/main" val="383188704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1703047494"/>
                    </a:ext>
                  </a:extLst>
                </a:gridCol>
              </a:tblGrid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01869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1960’s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Indonesia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1" dirty="0"/>
                        <a:t>Iraq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1" dirty="0"/>
                        <a:t>Ireland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3560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1970’s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b="1" dirty="0"/>
                        <a:t>Brazil, Mauritius, Dominica</a:t>
                      </a:r>
                    </a:p>
                    <a:p>
                      <a:pPr latinLnBrk="1"/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3502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1980’s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b="0" dirty="0"/>
                        <a:t>Niger</a:t>
                      </a:r>
                      <a:r>
                        <a:rPr lang="sv-SE" altLang="ko-KR" b="1" dirty="0"/>
                        <a:t>, Middle East &amp; North Africa, </a:t>
                      </a:r>
                      <a:r>
                        <a:rPr lang="en-US" altLang="ko-KR" b="1" dirty="0"/>
                        <a:t>Middle East &amp; North Africa (excluding high income)</a:t>
                      </a:r>
                      <a:endParaRPr lang="sv-SE" altLang="ko-KR" b="1" dirty="0"/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8803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1990’s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 Iceland, </a:t>
                      </a:r>
                      <a:r>
                        <a:rPr lang="en-US" altLang="ko-KR" b="1" dirty="0"/>
                        <a:t>Antigua and Barbuda, Gabon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87652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2000’s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0" dirty="0"/>
                        <a:t>Nauru</a:t>
                      </a:r>
                      <a:r>
                        <a:rPr lang="pl-PL" altLang="ko-KR" b="1" dirty="0"/>
                        <a:t>, Iceland, Iraq, Israel</a:t>
                      </a:r>
                    </a:p>
                    <a:p>
                      <a:pPr latinLnBrk="1"/>
                      <a:endParaRPr lang="pl-PL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0045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2010’s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nn-NO" altLang="ko-KR" b="0" dirty="0"/>
                        <a:t>Channel Islands, Aruba, </a:t>
                      </a:r>
                      <a:r>
                        <a:rPr lang="nn-NO" altLang="ko-KR" b="1" dirty="0"/>
                        <a:t>Netherlands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92684" y="1150392"/>
            <a:ext cx="6674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Welfare/Labor/Population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section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Analysis</a:t>
            </a:r>
            <a:endParaRPr lang="ko-KR" altLang="en-US" sz="36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783FD62-9B36-428A-9E45-982E05B5F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701" y="2031999"/>
          <a:ext cx="9945604" cy="445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04">
                  <a:extLst>
                    <a:ext uri="{9D8B030D-6E8A-4147-A177-3AD203B41FA5}">
                      <a16:colId xmlns:a16="http://schemas.microsoft.com/office/drawing/2014/main" val="383188704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1703047494"/>
                    </a:ext>
                  </a:extLst>
                </a:gridCol>
              </a:tblGrid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01869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1960’s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Algeria, </a:t>
                      </a:r>
                      <a:r>
                        <a:rPr lang="en-US" altLang="ko-KR" b="1" dirty="0"/>
                        <a:t>Morocco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1" dirty="0"/>
                        <a:t>Colombia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3560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1970’s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Guinea, </a:t>
                      </a:r>
                      <a:r>
                        <a:rPr lang="en-US" altLang="ko-KR" b="1" dirty="0"/>
                        <a:t>Ghana</a:t>
                      </a:r>
                      <a:r>
                        <a:rPr lang="en-US" altLang="ko-KR" b="0" dirty="0"/>
                        <a:t>, Madagascar, </a:t>
                      </a:r>
                      <a:r>
                        <a:rPr lang="en-US" altLang="ko-KR" b="1" dirty="0"/>
                        <a:t>Malawi</a:t>
                      </a:r>
                    </a:p>
                    <a:p>
                      <a:pPr latinLnBrk="1"/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3502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1980’s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Liberia, </a:t>
                      </a:r>
                      <a:r>
                        <a:rPr lang="en-US" altLang="ko-KR" b="1" dirty="0"/>
                        <a:t>Ecuador</a:t>
                      </a:r>
                      <a:r>
                        <a:rPr lang="en-US" altLang="ko-KR" b="0" dirty="0"/>
                        <a:t>, World, Central Europe and the Baltics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8803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1990’s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East Asia &amp; Pacific</a:t>
                      </a:r>
                      <a:r>
                        <a:rPr lang="en-US" altLang="ko-KR" b="0" dirty="0"/>
                        <a:t>, East Asia &amp; Pacific (excluding high income)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87652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2000’s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nb-NO" altLang="ko-KR" b="0" dirty="0"/>
                        <a:t>Libya, Malaysia, </a:t>
                      </a:r>
                      <a:r>
                        <a:rPr lang="nb-NO" altLang="ko-KR" b="1" dirty="0"/>
                        <a:t>Hungary</a:t>
                      </a:r>
                      <a:r>
                        <a:rPr lang="nb-NO" altLang="ko-KR" b="0" dirty="0"/>
                        <a:t>, </a:t>
                      </a:r>
                      <a:r>
                        <a:rPr lang="nb-NO" altLang="ko-KR" b="1" dirty="0"/>
                        <a:t>Czech Republic</a:t>
                      </a:r>
                    </a:p>
                    <a:p>
                      <a:pPr latinLnBrk="1"/>
                      <a:endParaRPr lang="pl-PL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0045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2010’s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nl-NL" altLang="ko-KR" b="1" dirty="0"/>
                        <a:t>Czech</a:t>
                      </a:r>
                      <a:r>
                        <a:rPr lang="nl-NL" altLang="ko-KR" b="0" dirty="0"/>
                        <a:t> </a:t>
                      </a:r>
                      <a:r>
                        <a:rPr lang="nl-NL" altLang="ko-KR" b="1" dirty="0"/>
                        <a:t>Republic</a:t>
                      </a:r>
                      <a:r>
                        <a:rPr lang="nl-NL" altLang="ko-KR" b="0" dirty="0"/>
                        <a:t>, </a:t>
                      </a:r>
                      <a:r>
                        <a:rPr lang="nl-NL" altLang="ko-KR" b="1" dirty="0"/>
                        <a:t>Hungary</a:t>
                      </a:r>
                      <a:r>
                        <a:rPr lang="nl-NL" altLang="ko-KR" b="0" dirty="0"/>
                        <a:t>, </a:t>
                      </a:r>
                      <a:r>
                        <a:rPr lang="en-US" altLang="ko-KR" b="1" dirty="0"/>
                        <a:t>Japan</a:t>
                      </a:r>
                      <a:endParaRPr lang="nl-NL" altLang="ko-KR" b="1" dirty="0"/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792684" y="1150392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Population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4FB1F-AF0C-4BEA-A98C-DCFBF15F1932}"/>
              </a:ext>
            </a:extLst>
          </p:cNvPr>
          <p:cNvSpPr txBox="1"/>
          <p:nvPr/>
        </p:nvSpPr>
        <p:spPr>
          <a:xfrm>
            <a:off x="402122" y="91187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2.World development Indicator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6AA0-202D-4F80-8036-83B72E6EC6E2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Analysis</a:t>
            </a:r>
            <a:endParaRPr lang="ko-KR" altLang="en-US" sz="36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06C59252-D010-4171-BE13-F2AE01D079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701" y="2031999"/>
          <a:ext cx="9945604" cy="472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04">
                  <a:extLst>
                    <a:ext uri="{9D8B030D-6E8A-4147-A177-3AD203B41FA5}">
                      <a16:colId xmlns:a16="http://schemas.microsoft.com/office/drawing/2014/main" val="383188704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1703047494"/>
                    </a:ext>
                  </a:extLst>
                </a:gridCol>
              </a:tblGrid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01869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1960’s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Canada</a:t>
                      </a:r>
                      <a:r>
                        <a:rPr lang="en-US" altLang="ko-KR" b="0" dirty="0"/>
                        <a:t>, Argentina, </a:t>
                      </a:r>
                      <a:r>
                        <a:rPr lang="en-US" altLang="ko-KR" b="1" dirty="0"/>
                        <a:t>Egypt, Arab Rep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3560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1970’s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Egypt, Arab Rep</a:t>
                      </a:r>
                      <a:r>
                        <a:rPr lang="en-US" altLang="ko-KR" b="0" dirty="0"/>
                        <a:t>., </a:t>
                      </a:r>
                      <a:r>
                        <a:rPr lang="en-US" altLang="ko-KR" b="1" dirty="0"/>
                        <a:t>Iran, Islamic Rep., Ethiopia, Canada</a:t>
                      </a:r>
                    </a:p>
                    <a:p>
                      <a:pPr latinLnBrk="1"/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3502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1980’s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Central Europe and the Baltics</a:t>
                      </a:r>
                      <a:r>
                        <a:rPr lang="da-DK" altLang="ko-KR" b="1" dirty="0"/>
                        <a:t>, France, </a:t>
                      </a:r>
                      <a:r>
                        <a:rPr lang="en-US" altLang="ko-KR" b="1" dirty="0"/>
                        <a:t>Egypt, Arab Rep</a:t>
                      </a:r>
                      <a:r>
                        <a:rPr lang="da-DK" altLang="ko-KR" b="1" dirty="0"/>
                        <a:t>, Iran, Islamic Rep</a:t>
                      </a:r>
                      <a:r>
                        <a:rPr lang="da-DK" altLang="ko-KR" b="0" dirty="0"/>
                        <a:t>.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8803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1990’s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Egypt, Arab Rep., Hong Kong SAR, China</a:t>
                      </a:r>
                      <a:r>
                        <a:rPr lang="en-US" altLang="ko-KR" b="0" dirty="0"/>
                        <a:t>, Central Europe and the Baltics, Iran, Islamic Rep.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87652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2000’s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 dirty="0"/>
                        <a:t>Egypt, Arab Rep., Iran, Islamic Rep.,</a:t>
                      </a:r>
                      <a:r>
                        <a:rPr lang="pl-PL" altLang="ko-KR" b="0" dirty="0"/>
                        <a:t> Ethiopia, </a:t>
                      </a:r>
                      <a:r>
                        <a:rPr lang="pl-PL" altLang="ko-KR" b="1" dirty="0"/>
                        <a:t>Italy, </a:t>
                      </a:r>
                      <a:r>
                        <a:rPr lang="da-DK" altLang="ko-KR" b="1" dirty="0"/>
                        <a:t>France</a:t>
                      </a:r>
                      <a:endParaRPr lang="pl-PL" altLang="ko-KR" b="1" dirty="0"/>
                    </a:p>
                    <a:p>
                      <a:pPr latinLnBrk="1"/>
                      <a:endParaRPr lang="pl-PL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00455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2010’s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Ghana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1" dirty="0"/>
                        <a:t>Nepal</a:t>
                      </a:r>
                      <a:r>
                        <a:rPr lang="en-US" altLang="ko-KR" b="0" dirty="0"/>
                        <a:t>, Small states, Malaysia</a:t>
                      </a: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노트북, 실내, 앉아있는이(가) 표시된 사진&#10;&#10;자동 생성된 설명">
            <a:extLst>
              <a:ext uri="{FF2B5EF4-FFF2-40B4-BE49-F238E27FC236}">
                <a16:creationId xmlns:a16="http://schemas.microsoft.com/office/drawing/2014/main" id="{86AB9C6E-FB1D-4084-BF4B-AF9C53A97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738D2FA-53B4-4A7B-834C-D3032888DC2D}"/>
              </a:ext>
            </a:extLst>
          </p:cNvPr>
          <p:cNvGrpSpPr/>
          <p:nvPr/>
        </p:nvGrpSpPr>
        <p:grpSpPr>
          <a:xfrm>
            <a:off x="2057400" y="1174755"/>
            <a:ext cx="8077200" cy="4508490"/>
            <a:chOff x="1974850" y="431800"/>
            <a:chExt cx="8077200" cy="450849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24F0C0-A345-417E-BCC1-6861C72CE79F}"/>
                </a:ext>
              </a:extLst>
            </p:cNvPr>
            <p:cNvSpPr/>
            <p:nvPr/>
          </p:nvSpPr>
          <p:spPr>
            <a:xfrm>
              <a:off x="2254250" y="654050"/>
              <a:ext cx="7569200" cy="40259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6F49DF-B363-48BA-AD74-EA45C1A5A0E7}"/>
                </a:ext>
              </a:extLst>
            </p:cNvPr>
            <p:cNvSpPr/>
            <p:nvPr/>
          </p:nvSpPr>
          <p:spPr>
            <a:xfrm>
              <a:off x="1974850" y="431800"/>
              <a:ext cx="7569200" cy="4025900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687BC4-0572-4A81-8385-97B96AD4AD00}"/>
                </a:ext>
              </a:extLst>
            </p:cNvPr>
            <p:cNvSpPr/>
            <p:nvPr/>
          </p:nvSpPr>
          <p:spPr>
            <a:xfrm>
              <a:off x="2482850" y="914390"/>
              <a:ext cx="7569200" cy="4025900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28F156-1C2D-4788-8FAC-67556C2E8B1D}"/>
              </a:ext>
            </a:extLst>
          </p:cNvPr>
          <p:cNvSpPr txBox="1"/>
          <p:nvPr/>
        </p:nvSpPr>
        <p:spPr>
          <a:xfrm>
            <a:off x="5216597" y="2914134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-End-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493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402122" y="9118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1.Bank Marketing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568960" y="369669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Preprocessing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41F65-87C2-4732-985E-5BE00254DE0C}"/>
              </a:ext>
            </a:extLst>
          </p:cNvPr>
          <p:cNvSpPr txBox="1"/>
          <p:nvPr/>
        </p:nvSpPr>
        <p:spPr>
          <a:xfrm>
            <a:off x="1179797" y="1294483"/>
            <a:ext cx="319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Data Inspection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B6B512-E26E-4D71-B8B3-A4A61BB9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64" y="2629817"/>
            <a:ext cx="1000125" cy="2933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A21BEA-1582-47ED-916E-88699808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668" y="2987960"/>
            <a:ext cx="1209675" cy="2343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29056A-2FC3-43A3-8DEE-A929D0A26539}"/>
              </a:ext>
            </a:extLst>
          </p:cNvPr>
          <p:cNvSpPr txBox="1"/>
          <p:nvPr/>
        </p:nvSpPr>
        <p:spPr>
          <a:xfrm>
            <a:off x="1757629" y="2065050"/>
            <a:ext cx="222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‘month’ feature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B9AF88B-6CFB-45DC-87ED-E80E681EDCF0}"/>
              </a:ext>
            </a:extLst>
          </p:cNvPr>
          <p:cNvSpPr/>
          <p:nvPr/>
        </p:nvSpPr>
        <p:spPr>
          <a:xfrm>
            <a:off x="2460389" y="3865834"/>
            <a:ext cx="81814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4AF38-0D91-4109-AEC2-5C8554E65906}"/>
              </a:ext>
            </a:extLst>
          </p:cNvPr>
          <p:cNvSpPr/>
          <p:nvPr/>
        </p:nvSpPr>
        <p:spPr>
          <a:xfrm>
            <a:off x="9206864" y="4584638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800" b="1" dirty="0" err="1">
                <a:solidFill>
                  <a:srgbClr val="C00000"/>
                </a:solidFill>
              </a:rPr>
              <a:t>LabelEncoding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9EBFFC-37B7-4FFB-8EFC-7A7F20CA7514}"/>
              </a:ext>
            </a:extLst>
          </p:cNvPr>
          <p:cNvSpPr/>
          <p:nvPr/>
        </p:nvSpPr>
        <p:spPr>
          <a:xfrm>
            <a:off x="5532456" y="3201387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dirty="0"/>
              <a:t>Numeric features: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4B5B3F-29F6-4413-8FD7-10235C7CC28F}"/>
              </a:ext>
            </a:extLst>
          </p:cNvPr>
          <p:cNvSpPr/>
          <p:nvPr/>
        </p:nvSpPr>
        <p:spPr>
          <a:xfrm>
            <a:off x="5532456" y="4699326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dirty="0"/>
              <a:t>Categorical features: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97AEE-9D57-47E8-8D81-FB429060D5EE}"/>
              </a:ext>
            </a:extLst>
          </p:cNvPr>
          <p:cNvSpPr/>
          <p:nvPr/>
        </p:nvSpPr>
        <p:spPr>
          <a:xfrm>
            <a:off x="5840932" y="3753641"/>
            <a:ext cx="51071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dirty="0"/>
              <a:t>Age, balance, day, month, duration, </a:t>
            </a:r>
          </a:p>
          <a:p>
            <a:pPr algn="just"/>
            <a:r>
              <a:rPr lang="en-US" altLang="ko-KR" sz="2400" dirty="0" err="1"/>
              <a:t>pdays</a:t>
            </a:r>
            <a:r>
              <a:rPr lang="en-US" altLang="ko-KR" sz="2400" dirty="0"/>
              <a:t>, previous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338C4E-D083-4951-90FB-388A1BEC987B}"/>
              </a:ext>
            </a:extLst>
          </p:cNvPr>
          <p:cNvSpPr/>
          <p:nvPr/>
        </p:nvSpPr>
        <p:spPr>
          <a:xfrm>
            <a:off x="5840932" y="5173887"/>
            <a:ext cx="5798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dirty="0"/>
              <a:t>Job, martial, education, default, housing, </a:t>
            </a:r>
          </a:p>
          <a:p>
            <a:pPr algn="just"/>
            <a:r>
              <a:rPr lang="en-US" altLang="ko-KR" sz="2400" dirty="0"/>
              <a:t>loan, Contact, </a:t>
            </a:r>
            <a:r>
              <a:rPr lang="en-US" altLang="ko-KR" sz="2400" dirty="0" err="1"/>
              <a:t>poutcome</a:t>
            </a:r>
            <a:endParaRPr lang="en-US" altLang="ko-KR" sz="24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746C0E2-0847-4712-BF96-AB867131E167}"/>
              </a:ext>
            </a:extLst>
          </p:cNvPr>
          <p:cNvSpPr/>
          <p:nvPr/>
        </p:nvSpPr>
        <p:spPr>
          <a:xfrm>
            <a:off x="8533998" y="4735073"/>
            <a:ext cx="581796" cy="300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5DA2F-11A0-49E8-8181-DDAA062C806D}"/>
              </a:ext>
            </a:extLst>
          </p:cNvPr>
          <p:cNvSpPr txBox="1"/>
          <p:nvPr/>
        </p:nvSpPr>
        <p:spPr>
          <a:xfrm>
            <a:off x="922988" y="5544389"/>
            <a:ext cx="166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categorical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A582E4-B56E-4EB2-AD86-36265965F380}"/>
              </a:ext>
            </a:extLst>
          </p:cNvPr>
          <p:cNvSpPr txBox="1"/>
          <p:nvPr/>
        </p:nvSpPr>
        <p:spPr>
          <a:xfrm>
            <a:off x="3332235" y="5535703"/>
            <a:ext cx="134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numeric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2DF155-D08A-4980-A37B-C8018AF094F3}"/>
              </a:ext>
            </a:extLst>
          </p:cNvPr>
          <p:cNvSpPr/>
          <p:nvPr/>
        </p:nvSpPr>
        <p:spPr>
          <a:xfrm>
            <a:off x="5541768" y="1539393"/>
            <a:ext cx="62456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800" b="1" dirty="0">
                <a:solidFill>
                  <a:srgbClr val="C00000"/>
                </a:solidFill>
              </a:rPr>
              <a:t>Purpose</a:t>
            </a:r>
            <a:r>
              <a:rPr lang="en-US" altLang="ko-KR" sz="2800" dirty="0"/>
              <a:t>: classify target variable(‘y’) </a:t>
            </a:r>
          </a:p>
          <a:p>
            <a:pPr algn="just"/>
            <a:r>
              <a:rPr lang="en-US" altLang="ko-KR" sz="2800" dirty="0"/>
              <a:t>and look at which features matter to it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5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402122" y="9118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1.Bank Marketing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568960" y="369669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Preprocessing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FACB6B-2B87-4C10-969C-B44B7BAF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60" y="2429539"/>
            <a:ext cx="1000125" cy="1323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75E1F5-1898-41A5-9E38-31278C79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85" y="2424792"/>
            <a:ext cx="1000125" cy="1343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1384DA-58A2-4692-8E38-2152FA35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910" y="2439079"/>
            <a:ext cx="1038225" cy="1314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727D3A-8AD1-4B26-80A6-15682D27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57" y="5110235"/>
            <a:ext cx="5983784" cy="6535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432A0A-8938-4ED8-8861-999B7EF939E3}"/>
              </a:ext>
            </a:extLst>
          </p:cNvPr>
          <p:cNvSpPr txBox="1"/>
          <p:nvPr/>
        </p:nvSpPr>
        <p:spPr>
          <a:xfrm>
            <a:off x="970736" y="1478551"/>
            <a:ext cx="422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/>
              <a:t>Data discretization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9139B-A47B-4D32-828D-07957CCED472}"/>
              </a:ext>
            </a:extLst>
          </p:cNvPr>
          <p:cNvSpPr txBox="1"/>
          <p:nvPr/>
        </p:nvSpPr>
        <p:spPr>
          <a:xfrm>
            <a:off x="6238240" y="1479501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/>
              <a:t>Feature Creation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9825DBA-ED97-4799-B56B-35E4AD21E3B6}"/>
                  </a:ext>
                </a:extLst>
              </p:cNvPr>
              <p:cNvSpPr/>
              <p:nvPr/>
            </p:nvSpPr>
            <p:spPr>
              <a:xfrm>
                <a:off x="6887144" y="2752309"/>
                <a:ext cx="4806893" cy="778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C00000"/>
                    </a:solidFill>
                  </a:rPr>
                  <a:t>Yes/</a:t>
                </a:r>
                <a:r>
                  <a:rPr lang="en-US" altLang="ko-KR" sz="2000" b="1" dirty="0" err="1">
                    <a:solidFill>
                      <a:srgbClr val="C00000"/>
                    </a:solidFill>
                  </a:rPr>
                  <a:t>No_Ratio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𝑛𝑢𝑚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9825DBA-ED97-4799-B56B-35E4AD21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44" y="2752309"/>
                <a:ext cx="4806893" cy="778675"/>
              </a:xfrm>
              <a:prstGeom prst="rect">
                <a:avLst/>
              </a:prstGeom>
              <a:blipFill>
                <a:blip r:embed="rId6"/>
                <a:stretch>
                  <a:fillRect l="-1015" b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B0DDD8E-26BE-4ADB-B6EE-28CB2F6BBF49}"/>
              </a:ext>
            </a:extLst>
          </p:cNvPr>
          <p:cNvSpPr/>
          <p:nvPr/>
        </p:nvSpPr>
        <p:spPr>
          <a:xfrm>
            <a:off x="1621594" y="4240068"/>
            <a:ext cx="81814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3547-CD45-433C-BC9A-4EBB44CD1674}"/>
              </a:ext>
            </a:extLst>
          </p:cNvPr>
          <p:cNvSpPr txBox="1"/>
          <p:nvPr/>
        </p:nvSpPr>
        <p:spPr>
          <a:xfrm>
            <a:off x="564388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1598424A-FD06-4F8C-856C-9C6D6E4FE149}"/>
              </a:ext>
            </a:extLst>
          </p:cNvPr>
          <p:cNvSpPr/>
          <p:nvPr/>
        </p:nvSpPr>
        <p:spPr>
          <a:xfrm rot="10800000">
            <a:off x="2030669" y="2879466"/>
            <a:ext cx="234416" cy="46166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3AECC6-495F-4449-B8CE-7698D50AF4A7}"/>
              </a:ext>
            </a:extLst>
          </p:cNvPr>
          <p:cNvSpPr/>
          <p:nvPr/>
        </p:nvSpPr>
        <p:spPr>
          <a:xfrm>
            <a:off x="2605660" y="4208193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Binning column data</a:t>
            </a:r>
            <a:endParaRPr lang="ko-KR" altLang="en-US" sz="2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03961DD-0797-48AB-B502-F3D7EA8C1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25" y="2410654"/>
            <a:ext cx="1009650" cy="1304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81CA1-C687-4A24-B5EA-3A842F32AF53}"/>
              </a:ext>
            </a:extLst>
          </p:cNvPr>
          <p:cNvSpPr txBox="1"/>
          <p:nvPr/>
        </p:nvSpPr>
        <p:spPr>
          <a:xfrm>
            <a:off x="6927090" y="2602468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feature ‘y’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7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402122" y="9118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1.Bank Marketing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568960" y="369669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Preprocessing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B7A14-51D3-4CA2-8411-86302BD68983}"/>
              </a:ext>
            </a:extLst>
          </p:cNvPr>
          <p:cNvSpPr txBox="1"/>
          <p:nvPr/>
        </p:nvSpPr>
        <p:spPr>
          <a:xfrm>
            <a:off x="983910" y="1294482"/>
            <a:ext cx="339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Feature Engineering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5EAD3-79E5-4CA7-A137-6B3D2806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37" y="2609850"/>
            <a:ext cx="4067175" cy="28956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8CDD09-45C5-4CCC-92D5-7D71A593F12B}"/>
              </a:ext>
            </a:extLst>
          </p:cNvPr>
          <p:cNvSpPr/>
          <p:nvPr/>
        </p:nvSpPr>
        <p:spPr>
          <a:xfrm>
            <a:off x="6624637" y="4508872"/>
            <a:ext cx="4067175" cy="373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7AF595-7F84-403C-AEFF-E3AEA204C7EE}"/>
              </a:ext>
            </a:extLst>
          </p:cNvPr>
          <p:cNvSpPr/>
          <p:nvPr/>
        </p:nvSpPr>
        <p:spPr>
          <a:xfrm>
            <a:off x="6624636" y="5086350"/>
            <a:ext cx="4067175" cy="215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D80F194-FA86-4A1D-AF0D-7DA06913B8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8659" y="1990353"/>
            <a:ext cx="5435941" cy="420089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1785D9BA-C272-4A20-8F1D-ECC9D84CA4C8}"/>
              </a:ext>
            </a:extLst>
          </p:cNvPr>
          <p:cNvSpPr/>
          <p:nvPr/>
        </p:nvSpPr>
        <p:spPr>
          <a:xfrm>
            <a:off x="5276850" y="5301878"/>
            <a:ext cx="390525" cy="4547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ACAC-33BD-4B09-8B77-C2FDAD842480}"/>
              </a:ext>
            </a:extLst>
          </p:cNvPr>
          <p:cNvSpPr/>
          <p:nvPr/>
        </p:nvSpPr>
        <p:spPr>
          <a:xfrm>
            <a:off x="2038350" y="5301878"/>
            <a:ext cx="390525" cy="4547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3D286A-EB65-465B-A7B5-A9D592362728}"/>
              </a:ext>
            </a:extLst>
          </p:cNvPr>
          <p:cNvSpPr/>
          <p:nvPr/>
        </p:nvSpPr>
        <p:spPr>
          <a:xfrm>
            <a:off x="3848100" y="5336136"/>
            <a:ext cx="390525" cy="4547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286BEC-FEB9-4ECE-8F25-498BB50A8A39}"/>
              </a:ext>
            </a:extLst>
          </p:cNvPr>
          <p:cNvSpPr/>
          <p:nvPr/>
        </p:nvSpPr>
        <p:spPr>
          <a:xfrm>
            <a:off x="9652248" y="2425184"/>
            <a:ext cx="165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Yes/</a:t>
            </a:r>
            <a:r>
              <a:rPr lang="en-US" altLang="ko-KR" dirty="0" err="1">
                <a:solidFill>
                  <a:srgbClr val="C00000"/>
                </a:solidFill>
              </a:rPr>
              <a:t>No_Ratio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402122" y="9118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1.Bank Marketing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568960" y="369669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Preprocessing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B7A14-51D3-4CA2-8411-86302BD68983}"/>
              </a:ext>
            </a:extLst>
          </p:cNvPr>
          <p:cNvSpPr txBox="1"/>
          <p:nvPr/>
        </p:nvSpPr>
        <p:spPr>
          <a:xfrm>
            <a:off x="983910" y="1294482"/>
            <a:ext cx="339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Feature Engineering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502662-5BC4-4542-AED4-92E19A0E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88758"/>
              </p:ext>
            </p:extLst>
          </p:nvPr>
        </p:nvGraphicFramePr>
        <p:xfrm>
          <a:off x="4727235" y="1155699"/>
          <a:ext cx="5796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>
                  <a:extLst>
                    <a:ext uri="{9D8B030D-6E8A-4147-A177-3AD203B41FA5}">
                      <a16:colId xmlns:a16="http://schemas.microsoft.com/office/drawing/2014/main" val="420750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658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Correlation with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Yes/</a:t>
                      </a:r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No_Ratio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Student, retired, unknown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2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Poutcome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success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8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6(June)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Duration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700+, 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867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1F50F392-411E-4A6C-97E2-F0920A103F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7310" y="3756188"/>
            <a:ext cx="3973442" cy="2895597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24D5DE54-6BC2-480F-BDDC-1805A4ACA1E3}"/>
              </a:ext>
            </a:extLst>
          </p:cNvPr>
          <p:cNvSpPr/>
          <p:nvPr/>
        </p:nvSpPr>
        <p:spPr>
          <a:xfrm>
            <a:off x="3097853" y="3860801"/>
            <a:ext cx="463585" cy="26005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6477055-FF23-4FAD-B8E1-A9E382CD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38" y="3429000"/>
            <a:ext cx="4273499" cy="136841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A4DE8C6-A60F-4E4C-BD37-59CE7BFBB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138" y="5047240"/>
            <a:ext cx="4191636" cy="119130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1318E8-A462-46A8-873C-8949467C3DDD}"/>
              </a:ext>
            </a:extLst>
          </p:cNvPr>
          <p:cNvSpPr/>
          <p:nvPr/>
        </p:nvSpPr>
        <p:spPr>
          <a:xfrm>
            <a:off x="7343138" y="3848102"/>
            <a:ext cx="3973442" cy="25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E2AEDC-B949-4289-8B9D-7105469776C6}"/>
              </a:ext>
            </a:extLst>
          </p:cNvPr>
          <p:cNvSpPr/>
          <p:nvPr/>
        </p:nvSpPr>
        <p:spPr>
          <a:xfrm>
            <a:off x="10088880" y="5521929"/>
            <a:ext cx="1107440" cy="449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402122" y="9118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1.Bank Marketing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568960" y="36966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2)Data Analysis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90237-EAAB-4BDE-9FAB-31E5769DD1D9}"/>
              </a:ext>
            </a:extLst>
          </p:cNvPr>
          <p:cNvSpPr txBox="1"/>
          <p:nvPr/>
        </p:nvSpPr>
        <p:spPr>
          <a:xfrm>
            <a:off x="720145" y="1165368"/>
            <a:ext cx="647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Classification Algorithms: </a:t>
            </a:r>
          </a:p>
          <a:p>
            <a:pPr algn="just"/>
            <a:r>
              <a:rPr lang="en-US" altLang="ko-KR" sz="2400" dirty="0"/>
              <a:t>	-Decision Tree Classification, </a:t>
            </a:r>
          </a:p>
          <a:p>
            <a:pPr algn="just"/>
            <a:r>
              <a:rPr lang="en-US" altLang="ko-KR" sz="2400" dirty="0"/>
              <a:t>	-Logistic Regression,</a:t>
            </a:r>
          </a:p>
          <a:p>
            <a:pPr algn="just"/>
            <a:r>
              <a:rPr lang="en-US" altLang="ko-KR" sz="2400" dirty="0"/>
              <a:t>	-SVM 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4B3FF-1BAD-425E-A8F2-731C486B18A7}"/>
              </a:ext>
            </a:extLst>
          </p:cNvPr>
          <p:cNvSpPr txBox="1"/>
          <p:nvPr/>
        </p:nvSpPr>
        <p:spPr>
          <a:xfrm>
            <a:off x="4772025" y="2301046"/>
            <a:ext cx="15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K-fold=10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130E09-69F8-42F9-91EE-B7EFE59F5339}"/>
              </a:ext>
            </a:extLst>
          </p:cNvPr>
          <p:cNvSpPr txBox="1"/>
          <p:nvPr/>
        </p:nvSpPr>
        <p:spPr>
          <a:xfrm>
            <a:off x="746931" y="2830545"/>
            <a:ext cx="52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[Accuracy before feature engineering]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7BBF4-F6E0-46A5-B831-BC6460FC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72" y="2922004"/>
            <a:ext cx="4241723" cy="34872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FBA569-8DFD-4888-A20C-AF7734D734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4615" y="4847896"/>
            <a:ext cx="4464826" cy="729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A99248-C4EC-4B52-85EC-A2992693EA86}"/>
              </a:ext>
            </a:extLst>
          </p:cNvPr>
          <p:cNvSpPr txBox="1"/>
          <p:nvPr/>
        </p:nvSpPr>
        <p:spPr>
          <a:xfrm>
            <a:off x="746931" y="4203983"/>
            <a:ext cx="52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[Accuracy after feature engineering]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6F26A1-A2AC-4025-8958-925DC7326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88829"/>
              </p:ext>
            </p:extLst>
          </p:nvPr>
        </p:nvGraphicFramePr>
        <p:xfrm>
          <a:off x="6647792" y="1252643"/>
          <a:ext cx="2559430" cy="7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715">
                  <a:extLst>
                    <a:ext uri="{9D8B030D-6E8A-4147-A177-3AD203B41FA5}">
                      <a16:colId xmlns:a16="http://schemas.microsoft.com/office/drawing/2014/main" val="1317161727"/>
                    </a:ext>
                  </a:extLst>
                </a:gridCol>
                <a:gridCol w="1279715">
                  <a:extLst>
                    <a:ext uri="{9D8B030D-6E8A-4147-A177-3AD203B41FA5}">
                      <a16:colId xmlns:a16="http://schemas.microsoft.com/office/drawing/2014/main" val="2108267544"/>
                    </a:ext>
                  </a:extLst>
                </a:gridCol>
              </a:tblGrid>
              <a:tr h="375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FP=52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TP=12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03602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TN=387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FN=45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4634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F79AB11-8B25-435A-BD71-0DDF87845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959" y="3387727"/>
            <a:ext cx="4618785" cy="788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2B151D-2194-4C11-AC8C-8330D0047FF4}"/>
              </a:ext>
            </a:extLst>
          </p:cNvPr>
          <p:cNvSpPr txBox="1"/>
          <p:nvPr/>
        </p:nvSpPr>
        <p:spPr>
          <a:xfrm>
            <a:off x="5849007" y="5001173"/>
            <a:ext cx="79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rgbClr val="C00000"/>
                </a:solidFill>
              </a:rPr>
              <a:t>87%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C9685-8781-45F7-919E-E88C458516E9}"/>
              </a:ext>
            </a:extLst>
          </p:cNvPr>
          <p:cNvSpPr txBox="1"/>
          <p:nvPr/>
        </p:nvSpPr>
        <p:spPr>
          <a:xfrm>
            <a:off x="5838847" y="3551180"/>
            <a:ext cx="79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rgbClr val="C00000"/>
                </a:solidFill>
              </a:rPr>
              <a:t>83%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B5D414-A3D1-45B6-AF79-7D5F7CEABE23}"/>
              </a:ext>
            </a:extLst>
          </p:cNvPr>
          <p:cNvSpPr txBox="1"/>
          <p:nvPr/>
        </p:nvSpPr>
        <p:spPr>
          <a:xfrm>
            <a:off x="9349955" y="1200667"/>
            <a:ext cx="255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Precision= 12/64</a:t>
            </a:r>
          </a:p>
          <a:p>
            <a:pPr algn="just"/>
            <a:r>
              <a:rPr lang="en-US" altLang="ko-KR" sz="2400" dirty="0"/>
              <a:t>Recall=</a:t>
            </a:r>
            <a:r>
              <a:rPr lang="ko-KR" altLang="en-US" sz="2400" dirty="0"/>
              <a:t> </a:t>
            </a:r>
            <a:r>
              <a:rPr lang="en-US" altLang="ko-KR" sz="2400" dirty="0"/>
              <a:t>12/57</a:t>
            </a:r>
          </a:p>
        </p:txBody>
      </p:sp>
    </p:spTree>
    <p:extLst>
      <p:ext uri="{BB962C8B-B14F-4D97-AF65-F5344CB8AC3E}">
        <p14:creationId xmlns:p14="http://schemas.microsoft.com/office/powerpoint/2010/main" val="9078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402122" y="9118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1.Bank Marketing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568960" y="369669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3)Data Evaluation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33F06-E12E-4804-A35B-55FE9AFD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92" y="3082053"/>
            <a:ext cx="4591050" cy="318135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298448-B1AA-4D07-A3F4-64F48D51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83564"/>
              </p:ext>
            </p:extLst>
          </p:nvPr>
        </p:nvGraphicFramePr>
        <p:xfrm>
          <a:off x="533400" y="1210827"/>
          <a:ext cx="55626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440">
                  <a:extLst>
                    <a:ext uri="{9D8B030D-6E8A-4147-A177-3AD203B41FA5}">
                      <a16:colId xmlns:a16="http://schemas.microsoft.com/office/drawing/2014/main" val="420750439"/>
                    </a:ext>
                  </a:extLst>
                </a:gridCol>
                <a:gridCol w="3900160">
                  <a:extLst>
                    <a:ext uri="{9D8B030D-6E8A-4147-A177-3AD203B41FA5}">
                      <a16:colId xmlns:a16="http://schemas.microsoft.com/office/drawing/2014/main" val="1616583161"/>
                    </a:ext>
                  </a:extLst>
                </a:gridCol>
              </a:tblGrid>
              <a:tr h="259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Feature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Correlation with 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Yes/</a:t>
                      </a:r>
                      <a:r>
                        <a:rPr lang="en-US" altLang="ko-KR" sz="1600" dirty="0" err="1">
                          <a:solidFill>
                            <a:srgbClr val="C00000"/>
                          </a:solidFill>
                        </a:rPr>
                        <a:t>No_Ratio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63917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Student, retired, unknown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26526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Poutcome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success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82614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6(June)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5772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Duration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700+, 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867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16883CA7-A45B-461F-9C14-94920D1BF9C9}"/>
              </a:ext>
            </a:extLst>
          </p:cNvPr>
          <p:cNvSpPr/>
          <p:nvPr/>
        </p:nvSpPr>
        <p:spPr>
          <a:xfrm>
            <a:off x="2596728" y="3682128"/>
            <a:ext cx="938952" cy="331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638BF-DD34-49D0-9E75-5B7DBF809D06}"/>
              </a:ext>
            </a:extLst>
          </p:cNvPr>
          <p:cNvSpPr/>
          <p:nvPr/>
        </p:nvSpPr>
        <p:spPr>
          <a:xfrm>
            <a:off x="2284308" y="4282203"/>
            <a:ext cx="1563792" cy="331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E20AEB-64A2-4C31-A84A-E998060DEF52}"/>
              </a:ext>
            </a:extLst>
          </p:cNvPr>
          <p:cNvSpPr/>
          <p:nvPr/>
        </p:nvSpPr>
        <p:spPr>
          <a:xfrm>
            <a:off x="2753784" y="4808101"/>
            <a:ext cx="619336" cy="24141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7397A-AEB9-4DB7-8808-A1B253DC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546" y="1773828"/>
            <a:ext cx="2621861" cy="1402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7977F2-E9FE-4914-AEB0-1DE033C4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451" y="3269060"/>
            <a:ext cx="6200775" cy="14859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5D932DD-6AD5-46A8-A5FD-AE29F3F591B5}"/>
              </a:ext>
            </a:extLst>
          </p:cNvPr>
          <p:cNvSpPr/>
          <p:nvPr/>
        </p:nvSpPr>
        <p:spPr>
          <a:xfrm>
            <a:off x="7273714" y="3836174"/>
            <a:ext cx="563032" cy="24979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9F2E83-8721-4275-8FF4-07EC29E4C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197" y="5268042"/>
            <a:ext cx="2916393" cy="758262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C19756D-F5FC-4C5A-BCB9-F0199851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45937"/>
              </p:ext>
            </p:extLst>
          </p:nvPr>
        </p:nvGraphicFramePr>
        <p:xfrm>
          <a:off x="6236116" y="2005212"/>
          <a:ext cx="2559430" cy="7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715">
                  <a:extLst>
                    <a:ext uri="{9D8B030D-6E8A-4147-A177-3AD203B41FA5}">
                      <a16:colId xmlns:a16="http://schemas.microsoft.com/office/drawing/2014/main" val="1317161727"/>
                    </a:ext>
                  </a:extLst>
                </a:gridCol>
                <a:gridCol w="1279715">
                  <a:extLst>
                    <a:ext uri="{9D8B030D-6E8A-4147-A177-3AD203B41FA5}">
                      <a16:colId xmlns:a16="http://schemas.microsoft.com/office/drawing/2014/main" val="2108267544"/>
                    </a:ext>
                  </a:extLst>
                </a:gridCol>
              </a:tblGrid>
              <a:tr h="375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FP=52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TP=12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03602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TN=387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FN=45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4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0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402122" y="91187"/>
            <a:ext cx="411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World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Devlopment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Indicator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568960" y="369669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1)Data Preprocessing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2DF155-D08A-4980-A37B-C8018AF094F3}"/>
              </a:ext>
            </a:extLst>
          </p:cNvPr>
          <p:cNvSpPr/>
          <p:nvPr/>
        </p:nvSpPr>
        <p:spPr>
          <a:xfrm>
            <a:off x="783993" y="1476519"/>
            <a:ext cx="10365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b="1" dirty="0">
                <a:solidFill>
                  <a:srgbClr val="C00000"/>
                </a:solidFill>
              </a:rPr>
              <a:t>Purpose</a:t>
            </a:r>
            <a:r>
              <a:rPr lang="en-US" altLang="ko-KR" sz="2800" dirty="0"/>
              <a:t>: Finding Countries similar to Korean </a:t>
            </a:r>
            <a:r>
              <a:rPr lang="en-US" altLang="ko-KR" sz="2800" u="sng" dirty="0"/>
              <a:t>from</a:t>
            </a:r>
            <a:r>
              <a:rPr lang="en-US" altLang="ko-KR" sz="2400" u="sng" dirty="0"/>
              <a:t> 1960s to 2010s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F0D28A-8C26-4547-89D5-478A65CD1A87}"/>
              </a:ext>
            </a:extLst>
          </p:cNvPr>
          <p:cNvSpPr/>
          <p:nvPr/>
        </p:nvSpPr>
        <p:spPr>
          <a:xfrm>
            <a:off x="783993" y="2460257"/>
            <a:ext cx="103652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b="1" dirty="0">
                <a:solidFill>
                  <a:srgbClr val="C00000"/>
                </a:solidFill>
              </a:rPr>
              <a:t>Feature Selection</a:t>
            </a:r>
            <a:r>
              <a:rPr lang="en-US" altLang="ko-KR" sz="2800" dirty="0"/>
              <a:t>:  ‘Indicator Code’ into 5 Section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800" dirty="0"/>
              <a:t>	- Economic/Financial Section</a:t>
            </a:r>
          </a:p>
          <a:p>
            <a:pPr algn="just"/>
            <a:r>
              <a:rPr lang="en-US" altLang="ko-KR" sz="2800" dirty="0"/>
              <a:t>	- Infrastructure/Trade Section</a:t>
            </a:r>
          </a:p>
          <a:p>
            <a:pPr algn="just"/>
            <a:r>
              <a:rPr lang="en-US" altLang="ko-KR" sz="2800" dirty="0"/>
              <a:t>	- Agriculture/Environment/Health Section</a:t>
            </a:r>
          </a:p>
          <a:p>
            <a:pPr algn="just"/>
            <a:r>
              <a:rPr lang="en-US" altLang="ko-KR" sz="2800" dirty="0"/>
              <a:t>	- Welfare/Labor/Population Section</a:t>
            </a:r>
          </a:p>
          <a:p>
            <a:pPr algn="just"/>
            <a:r>
              <a:rPr lang="en-US" altLang="ko-KR" sz="2800" dirty="0"/>
              <a:t>	- Population Section</a:t>
            </a:r>
          </a:p>
        </p:txBody>
      </p:sp>
    </p:spTree>
    <p:extLst>
      <p:ext uri="{BB962C8B-B14F-4D97-AF65-F5344CB8AC3E}">
        <p14:creationId xmlns:p14="http://schemas.microsoft.com/office/powerpoint/2010/main" val="15959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91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9D69"/>
      </a:accent1>
      <a:accent2>
        <a:srgbClr val="C2B48D"/>
      </a:accent2>
      <a:accent3>
        <a:srgbClr val="FFCC00"/>
      </a:accent3>
      <a:accent4>
        <a:srgbClr val="30C5EF"/>
      </a:accent4>
      <a:accent5>
        <a:srgbClr val="386584"/>
      </a:accent5>
      <a:accent6>
        <a:srgbClr val="E7657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1803</Words>
  <Application>Microsoft Office PowerPoint</Application>
  <PresentationFormat>와이드스크린</PresentationFormat>
  <Paragraphs>326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junghyun</cp:lastModifiedBy>
  <cp:revision>54</cp:revision>
  <dcterms:created xsi:type="dcterms:W3CDTF">2019-10-02T10:22:57Z</dcterms:created>
  <dcterms:modified xsi:type="dcterms:W3CDTF">2019-12-04T04:13:31Z</dcterms:modified>
</cp:coreProperties>
</file>