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35" r:id="rId1"/>
  </p:sldMasterIdLst>
  <p:notesMasterIdLst>
    <p:notesMasterId r:id="rId44"/>
  </p:notesMasterIdLst>
  <p:sldIdLst>
    <p:sldId id="256" r:id="rId2"/>
    <p:sldId id="257" r:id="rId3"/>
    <p:sldId id="258" r:id="rId4"/>
    <p:sldId id="265" r:id="rId5"/>
    <p:sldId id="259" r:id="rId6"/>
    <p:sldId id="260" r:id="rId7"/>
    <p:sldId id="298" r:id="rId8"/>
    <p:sldId id="261" r:id="rId9"/>
    <p:sldId id="280" r:id="rId10"/>
    <p:sldId id="282" r:id="rId11"/>
    <p:sldId id="275" r:id="rId12"/>
    <p:sldId id="276" r:id="rId13"/>
    <p:sldId id="278" r:id="rId14"/>
    <p:sldId id="263" r:id="rId15"/>
    <p:sldId id="277" r:id="rId16"/>
    <p:sldId id="262" r:id="rId17"/>
    <p:sldId id="285" r:id="rId18"/>
    <p:sldId id="286" r:id="rId19"/>
    <p:sldId id="287" r:id="rId20"/>
    <p:sldId id="288" r:id="rId21"/>
    <p:sldId id="289" r:id="rId22"/>
    <p:sldId id="281" r:id="rId23"/>
    <p:sldId id="264" r:id="rId24"/>
    <p:sldId id="266" r:id="rId25"/>
    <p:sldId id="267" r:id="rId26"/>
    <p:sldId id="284" r:id="rId27"/>
    <p:sldId id="268" r:id="rId28"/>
    <p:sldId id="291" r:id="rId29"/>
    <p:sldId id="269" r:id="rId30"/>
    <p:sldId id="290" r:id="rId31"/>
    <p:sldId id="292" r:id="rId32"/>
    <p:sldId id="270" r:id="rId33"/>
    <p:sldId id="283" r:id="rId34"/>
    <p:sldId id="297" r:id="rId35"/>
    <p:sldId id="271" r:id="rId36"/>
    <p:sldId id="293" r:id="rId37"/>
    <p:sldId id="279" r:id="rId38"/>
    <p:sldId id="272" r:id="rId39"/>
    <p:sldId id="294" r:id="rId40"/>
    <p:sldId id="295" r:id="rId41"/>
    <p:sldId id="296" r:id="rId42"/>
    <p:sldId id="273"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686" autoAdjust="0"/>
    <p:restoredTop sz="94660"/>
  </p:normalViewPr>
  <p:slideViewPr>
    <p:cSldViewPr>
      <p:cViewPr varScale="1">
        <p:scale>
          <a:sx n="106" d="100"/>
          <a:sy n="106" d="100"/>
        </p:scale>
        <p:origin x="178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60D571-1B7C-4E91-B895-BF08D1484F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9A741488-D500-4231-A4C3-78404E9DFAD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8E25370-FFB3-4A67-BD15-2158BD8AD404}" type="datetimeFigureOut">
              <a:rPr lang="en-US"/>
              <a:pPr>
                <a:defRPr/>
              </a:pPr>
              <a:t>6/19/2024</a:t>
            </a:fld>
            <a:endParaRPr lang="en-US"/>
          </a:p>
        </p:txBody>
      </p:sp>
      <p:sp>
        <p:nvSpPr>
          <p:cNvPr id="4" name="Slide Image Placeholder 3">
            <a:extLst>
              <a:ext uri="{FF2B5EF4-FFF2-40B4-BE49-F238E27FC236}">
                <a16:creationId xmlns:a16="http://schemas.microsoft.com/office/drawing/2014/main" id="{EBB51CC5-9522-4122-96C0-61BB2043EABF}"/>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97E1E291-22EB-4D6D-ADB6-248DEDFEFBA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36E9EE2-2C9A-41DD-A1BA-2033FE9D9A6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4045C7A8-9F58-4A1A-AA93-9C9C875874D6}"/>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5BD379A8-D1F6-4FDC-80F2-A321FC7909A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pPr>
              <a:defRPr/>
            </a:pPr>
            <a:fld id="{5BD379A8-D1F6-4FDC-80F2-A321FC7909AD}" type="slidenum">
              <a:rPr lang="en-US" smtClean="0"/>
              <a:pPr>
                <a:defRPr/>
              </a:pPr>
              <a:t>3</a:t>
            </a:fld>
            <a:endParaRPr lang="en-US"/>
          </a:p>
        </p:txBody>
      </p:sp>
    </p:spTree>
    <p:extLst>
      <p:ext uri="{BB962C8B-B14F-4D97-AF65-F5344CB8AC3E}">
        <p14:creationId xmlns:p14="http://schemas.microsoft.com/office/powerpoint/2010/main" val="60592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8EC4907A-3CDB-4B7D-900A-60A551D30A0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810AB2A3-002B-4EEC-B46D-1BA55F4ED12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he-IL" altLang="he-IL"/>
          </a:p>
        </p:txBody>
      </p:sp>
      <p:sp>
        <p:nvSpPr>
          <p:cNvPr id="31748" name="Slide Number Placeholder 3">
            <a:extLst>
              <a:ext uri="{FF2B5EF4-FFF2-40B4-BE49-F238E27FC236}">
                <a16:creationId xmlns:a16="http://schemas.microsoft.com/office/drawing/2014/main" id="{3DEAA589-23D0-4FF4-B474-E24C5BB0C2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38D4934-0ED9-46AC-ADD4-CC83C66605FE}" type="slidenum">
              <a:rPr lang="en-US" altLang="he-IL" smtClean="0"/>
              <a:pPr/>
              <a:t>28</a:t>
            </a:fld>
            <a:endParaRPr lang="en-US" alt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1A46152A-0461-4143-A988-DF780DAAD0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C5D706FA-A5AB-4D3F-8F22-81BE4E0473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cs typeface="Arial" panose="020B0604020202020204" pitchFamily="34" charset="0"/>
              </a:rPr>
              <a:t>OGP=Open Government Partnership </a:t>
            </a:r>
          </a:p>
        </p:txBody>
      </p:sp>
      <p:sp>
        <p:nvSpPr>
          <p:cNvPr id="40964" name="Slide Number Placeholder 3">
            <a:extLst>
              <a:ext uri="{FF2B5EF4-FFF2-40B4-BE49-F238E27FC236}">
                <a16:creationId xmlns:a16="http://schemas.microsoft.com/office/drawing/2014/main" id="{3E63BE45-CB5D-4FF6-B841-2711C9DEB2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E9EDDC2-2518-489F-A220-5CBEF765403B}" type="slidenum">
              <a:rPr lang="en-US" altLang="en-US" smtClean="0"/>
              <a:pPr/>
              <a:t>37</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pPr>
              <a:defRPr/>
            </a:pPr>
            <a:endParaRPr lang="en-US" altLang="he-IL"/>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pPr>
              <a:defRPr/>
            </a:pPr>
            <a:endParaRPr lang="en-US" altLang="he-IL"/>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pPr>
              <a:defRPr/>
            </a:pPr>
            <a:fld id="{FA38FDEB-5632-4912-B597-4B71EE9664E1}" type="slidenum">
              <a:rPr lang="he-IL" altLang="he-IL" smtClean="0"/>
              <a:pPr>
                <a:defRPr/>
              </a:pPr>
              <a:t>‹#›</a:t>
            </a:fld>
            <a:endParaRPr lang="en-US" altLang="he-IL"/>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84441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he-IL"/>
          </a:p>
        </p:txBody>
      </p:sp>
      <p:sp>
        <p:nvSpPr>
          <p:cNvPr id="5" name="Footer Placeholder 4"/>
          <p:cNvSpPr>
            <a:spLocks noGrp="1"/>
          </p:cNvSpPr>
          <p:nvPr>
            <p:ph type="ftr" sz="quarter" idx="11"/>
          </p:nvPr>
        </p:nvSpPr>
        <p:spPr/>
        <p:txBody>
          <a:bodyPr/>
          <a:lstStyle/>
          <a:p>
            <a:pPr>
              <a:defRPr/>
            </a:pPr>
            <a:endParaRPr lang="en-US" altLang="he-IL"/>
          </a:p>
        </p:txBody>
      </p:sp>
      <p:sp>
        <p:nvSpPr>
          <p:cNvPr id="6" name="Slide Number Placeholder 5"/>
          <p:cNvSpPr>
            <a:spLocks noGrp="1"/>
          </p:cNvSpPr>
          <p:nvPr>
            <p:ph type="sldNum" sz="quarter" idx="12"/>
          </p:nvPr>
        </p:nvSpPr>
        <p:spPr/>
        <p:txBody>
          <a:bodyPr/>
          <a:lstStyle/>
          <a:p>
            <a:pPr>
              <a:defRPr/>
            </a:pPr>
            <a:fld id="{8AE5C283-C542-4D65-B7C2-4AF759C58261}" type="slidenum">
              <a:rPr lang="he-IL" altLang="he-IL" smtClean="0"/>
              <a:pPr>
                <a:defRPr/>
              </a:pPr>
              <a:t>‹#›</a:t>
            </a:fld>
            <a:endParaRPr lang="en-US" altLang="he-IL"/>
          </a:p>
        </p:txBody>
      </p:sp>
    </p:spTree>
    <p:extLst>
      <p:ext uri="{BB962C8B-B14F-4D97-AF65-F5344CB8AC3E}">
        <p14:creationId xmlns:p14="http://schemas.microsoft.com/office/powerpoint/2010/main" val="2809207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he-IL"/>
          </a:p>
        </p:txBody>
      </p:sp>
      <p:sp>
        <p:nvSpPr>
          <p:cNvPr id="5" name="Footer Placeholder 4"/>
          <p:cNvSpPr>
            <a:spLocks noGrp="1"/>
          </p:cNvSpPr>
          <p:nvPr>
            <p:ph type="ftr" sz="quarter" idx="11"/>
          </p:nvPr>
        </p:nvSpPr>
        <p:spPr/>
        <p:txBody>
          <a:bodyPr/>
          <a:lstStyle/>
          <a:p>
            <a:pPr>
              <a:defRPr/>
            </a:pPr>
            <a:endParaRPr lang="en-US" altLang="he-IL"/>
          </a:p>
        </p:txBody>
      </p:sp>
      <p:sp>
        <p:nvSpPr>
          <p:cNvPr id="6" name="Slide Number Placeholder 5"/>
          <p:cNvSpPr>
            <a:spLocks noGrp="1"/>
          </p:cNvSpPr>
          <p:nvPr>
            <p:ph type="sldNum" sz="quarter" idx="12"/>
          </p:nvPr>
        </p:nvSpPr>
        <p:spPr/>
        <p:txBody>
          <a:bodyPr/>
          <a:lstStyle/>
          <a:p>
            <a:pPr>
              <a:defRPr/>
            </a:pPr>
            <a:fld id="{99159AC8-46C2-4AD2-878B-38CBB349B829}" type="slidenum">
              <a:rPr lang="he-IL" altLang="he-IL" smtClean="0"/>
              <a:pPr>
                <a:defRPr/>
              </a:pPr>
              <a:t>‹#›</a:t>
            </a:fld>
            <a:endParaRPr lang="en-US" altLang="he-IL"/>
          </a:p>
        </p:txBody>
      </p:sp>
    </p:spTree>
    <p:extLst>
      <p:ext uri="{BB962C8B-B14F-4D97-AF65-F5344CB8AC3E}">
        <p14:creationId xmlns:p14="http://schemas.microsoft.com/office/powerpoint/2010/main" val="16592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he-IL"/>
          </a:p>
        </p:txBody>
      </p:sp>
      <p:sp>
        <p:nvSpPr>
          <p:cNvPr id="5" name="Footer Placeholder 4"/>
          <p:cNvSpPr>
            <a:spLocks noGrp="1"/>
          </p:cNvSpPr>
          <p:nvPr>
            <p:ph type="ftr" sz="quarter" idx="11"/>
          </p:nvPr>
        </p:nvSpPr>
        <p:spPr/>
        <p:txBody>
          <a:bodyPr/>
          <a:lstStyle/>
          <a:p>
            <a:pPr>
              <a:defRPr/>
            </a:pPr>
            <a:endParaRPr lang="en-US" altLang="he-IL"/>
          </a:p>
        </p:txBody>
      </p:sp>
      <p:sp>
        <p:nvSpPr>
          <p:cNvPr id="6" name="Slide Number Placeholder 5"/>
          <p:cNvSpPr>
            <a:spLocks noGrp="1"/>
          </p:cNvSpPr>
          <p:nvPr>
            <p:ph type="sldNum" sz="quarter" idx="12"/>
          </p:nvPr>
        </p:nvSpPr>
        <p:spPr/>
        <p:txBody>
          <a:bodyPr/>
          <a:lstStyle/>
          <a:p>
            <a:pPr>
              <a:defRPr/>
            </a:pPr>
            <a:fld id="{64159337-4AD6-4C52-BE2A-741456775B8C}" type="slidenum">
              <a:rPr lang="he-IL" altLang="he-IL" smtClean="0"/>
              <a:pPr>
                <a:defRPr/>
              </a:pPr>
              <a:t>‹#›</a:t>
            </a:fld>
            <a:endParaRPr lang="en-US" altLang="he-IL"/>
          </a:p>
        </p:txBody>
      </p:sp>
    </p:spTree>
    <p:extLst>
      <p:ext uri="{BB962C8B-B14F-4D97-AF65-F5344CB8AC3E}">
        <p14:creationId xmlns:p14="http://schemas.microsoft.com/office/powerpoint/2010/main" val="2524735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pPr>
              <a:defRPr/>
            </a:pPr>
            <a:endParaRPr lang="en-US" altLang="he-IL"/>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pPr>
              <a:defRPr/>
            </a:pPr>
            <a:endParaRPr lang="en-US" altLang="he-IL"/>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pPr>
              <a:defRPr/>
            </a:pPr>
            <a:fld id="{E0857CA1-32CC-4A01-B4FA-93EBB048760E}" type="slidenum">
              <a:rPr lang="he-IL" altLang="he-IL" smtClean="0"/>
              <a:pPr>
                <a:defRPr/>
              </a:pPr>
              <a:t>‹#›</a:t>
            </a:fld>
            <a:endParaRPr lang="en-US" altLang="he-IL"/>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497357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he-IL"/>
          </a:p>
        </p:txBody>
      </p:sp>
      <p:sp>
        <p:nvSpPr>
          <p:cNvPr id="6" name="Footer Placeholder 5"/>
          <p:cNvSpPr>
            <a:spLocks noGrp="1"/>
          </p:cNvSpPr>
          <p:nvPr>
            <p:ph type="ftr" sz="quarter" idx="11"/>
          </p:nvPr>
        </p:nvSpPr>
        <p:spPr/>
        <p:txBody>
          <a:bodyPr/>
          <a:lstStyle/>
          <a:p>
            <a:pPr>
              <a:defRPr/>
            </a:pPr>
            <a:endParaRPr lang="en-US" altLang="he-IL"/>
          </a:p>
        </p:txBody>
      </p:sp>
      <p:sp>
        <p:nvSpPr>
          <p:cNvPr id="7" name="Slide Number Placeholder 6"/>
          <p:cNvSpPr>
            <a:spLocks noGrp="1"/>
          </p:cNvSpPr>
          <p:nvPr>
            <p:ph type="sldNum" sz="quarter" idx="12"/>
          </p:nvPr>
        </p:nvSpPr>
        <p:spPr/>
        <p:txBody>
          <a:bodyPr/>
          <a:lstStyle/>
          <a:p>
            <a:pPr>
              <a:defRPr/>
            </a:pPr>
            <a:fld id="{E8E53FB2-410F-41CB-A864-67599EF14435}" type="slidenum">
              <a:rPr lang="he-IL" altLang="he-IL" smtClean="0"/>
              <a:pPr>
                <a:defRPr/>
              </a:pPr>
              <a:t>‹#›</a:t>
            </a:fld>
            <a:endParaRPr lang="en-US" altLang="he-IL"/>
          </a:p>
        </p:txBody>
      </p:sp>
    </p:spTree>
    <p:extLst>
      <p:ext uri="{BB962C8B-B14F-4D97-AF65-F5344CB8AC3E}">
        <p14:creationId xmlns:p14="http://schemas.microsoft.com/office/powerpoint/2010/main" val="204967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he-IL"/>
          </a:p>
        </p:txBody>
      </p:sp>
      <p:sp>
        <p:nvSpPr>
          <p:cNvPr id="8" name="Footer Placeholder 7"/>
          <p:cNvSpPr>
            <a:spLocks noGrp="1"/>
          </p:cNvSpPr>
          <p:nvPr>
            <p:ph type="ftr" sz="quarter" idx="11"/>
          </p:nvPr>
        </p:nvSpPr>
        <p:spPr/>
        <p:txBody>
          <a:bodyPr/>
          <a:lstStyle/>
          <a:p>
            <a:pPr>
              <a:defRPr/>
            </a:pPr>
            <a:endParaRPr lang="en-US" altLang="he-IL"/>
          </a:p>
        </p:txBody>
      </p:sp>
      <p:sp>
        <p:nvSpPr>
          <p:cNvPr id="9" name="Slide Number Placeholder 8"/>
          <p:cNvSpPr>
            <a:spLocks noGrp="1"/>
          </p:cNvSpPr>
          <p:nvPr>
            <p:ph type="sldNum" sz="quarter" idx="12"/>
          </p:nvPr>
        </p:nvSpPr>
        <p:spPr/>
        <p:txBody>
          <a:bodyPr/>
          <a:lstStyle/>
          <a:p>
            <a:pPr>
              <a:defRPr/>
            </a:pPr>
            <a:fld id="{A51731A5-93D4-4A6A-9911-67FECD7C14EE}" type="slidenum">
              <a:rPr lang="he-IL" altLang="he-IL" smtClean="0"/>
              <a:pPr>
                <a:defRPr/>
              </a:pPr>
              <a:t>‹#›</a:t>
            </a:fld>
            <a:endParaRPr lang="en-US" altLang="he-IL"/>
          </a:p>
        </p:txBody>
      </p:sp>
    </p:spTree>
    <p:extLst>
      <p:ext uri="{BB962C8B-B14F-4D97-AF65-F5344CB8AC3E}">
        <p14:creationId xmlns:p14="http://schemas.microsoft.com/office/powerpoint/2010/main" val="329391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he-IL"/>
          </a:p>
        </p:txBody>
      </p:sp>
      <p:sp>
        <p:nvSpPr>
          <p:cNvPr id="4" name="Footer Placeholder 3"/>
          <p:cNvSpPr>
            <a:spLocks noGrp="1"/>
          </p:cNvSpPr>
          <p:nvPr>
            <p:ph type="ftr" sz="quarter" idx="11"/>
          </p:nvPr>
        </p:nvSpPr>
        <p:spPr/>
        <p:txBody>
          <a:bodyPr/>
          <a:lstStyle/>
          <a:p>
            <a:pPr>
              <a:defRPr/>
            </a:pPr>
            <a:endParaRPr lang="en-US" altLang="he-IL"/>
          </a:p>
        </p:txBody>
      </p:sp>
      <p:sp>
        <p:nvSpPr>
          <p:cNvPr id="5" name="Slide Number Placeholder 4"/>
          <p:cNvSpPr>
            <a:spLocks noGrp="1"/>
          </p:cNvSpPr>
          <p:nvPr>
            <p:ph type="sldNum" sz="quarter" idx="12"/>
          </p:nvPr>
        </p:nvSpPr>
        <p:spPr/>
        <p:txBody>
          <a:bodyPr/>
          <a:lstStyle/>
          <a:p>
            <a:pPr>
              <a:defRPr/>
            </a:pPr>
            <a:fld id="{DC16EFFE-FD6B-4A76-85BF-28035D68894A}" type="slidenum">
              <a:rPr lang="he-IL" altLang="he-IL" smtClean="0"/>
              <a:pPr>
                <a:defRPr/>
              </a:pPr>
              <a:t>‹#›</a:t>
            </a:fld>
            <a:endParaRPr lang="en-US" altLang="he-IL"/>
          </a:p>
        </p:txBody>
      </p:sp>
    </p:spTree>
    <p:extLst>
      <p:ext uri="{BB962C8B-B14F-4D97-AF65-F5344CB8AC3E}">
        <p14:creationId xmlns:p14="http://schemas.microsoft.com/office/powerpoint/2010/main" val="1956970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he-IL"/>
          </a:p>
        </p:txBody>
      </p:sp>
      <p:sp>
        <p:nvSpPr>
          <p:cNvPr id="3" name="Footer Placeholder 2"/>
          <p:cNvSpPr>
            <a:spLocks noGrp="1"/>
          </p:cNvSpPr>
          <p:nvPr>
            <p:ph type="ftr" sz="quarter" idx="11"/>
          </p:nvPr>
        </p:nvSpPr>
        <p:spPr/>
        <p:txBody>
          <a:bodyPr/>
          <a:lstStyle/>
          <a:p>
            <a:pPr>
              <a:defRPr/>
            </a:pPr>
            <a:endParaRPr lang="en-US" altLang="he-IL"/>
          </a:p>
        </p:txBody>
      </p:sp>
      <p:sp>
        <p:nvSpPr>
          <p:cNvPr id="4" name="Slide Number Placeholder 3"/>
          <p:cNvSpPr>
            <a:spLocks noGrp="1"/>
          </p:cNvSpPr>
          <p:nvPr>
            <p:ph type="sldNum" sz="quarter" idx="12"/>
          </p:nvPr>
        </p:nvSpPr>
        <p:spPr/>
        <p:txBody>
          <a:bodyPr/>
          <a:lstStyle/>
          <a:p>
            <a:pPr>
              <a:defRPr/>
            </a:pPr>
            <a:fld id="{2861EE73-B75A-4DBF-A726-91C3002599CA}" type="slidenum">
              <a:rPr lang="he-IL" altLang="he-IL" smtClean="0"/>
              <a:pPr>
                <a:defRPr/>
              </a:pPr>
              <a:t>‹#›</a:t>
            </a:fld>
            <a:endParaRPr lang="en-US" altLang="he-IL"/>
          </a:p>
        </p:txBody>
      </p:sp>
    </p:spTree>
    <p:extLst>
      <p:ext uri="{BB962C8B-B14F-4D97-AF65-F5344CB8AC3E}">
        <p14:creationId xmlns:p14="http://schemas.microsoft.com/office/powerpoint/2010/main" val="64969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defRPr/>
            </a:pPr>
            <a:endParaRPr lang="en-US" altLang="he-IL"/>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a:defRPr/>
            </a:pPr>
            <a:endParaRPr lang="en-US" altLang="he-IL"/>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pPr>
              <a:defRPr/>
            </a:pPr>
            <a:fld id="{14A844CD-E5F2-44BA-B2B8-8AB349D53891}" type="slidenum">
              <a:rPr lang="he-IL" altLang="he-IL" smtClean="0"/>
              <a:pPr>
                <a:defRPr/>
              </a:pPr>
              <a:t>‹#›</a:t>
            </a:fld>
            <a:endParaRPr lang="en-US" altLang="he-IL"/>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0972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defRPr/>
            </a:pPr>
            <a:endParaRPr lang="en-US" altLang="he-IL"/>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a:defRPr/>
            </a:pPr>
            <a:endParaRPr lang="en-US" altLang="he-IL"/>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pPr>
              <a:defRPr/>
            </a:pPr>
            <a:fld id="{32ED5A17-ACD5-41D6-BA30-E372C5628292}" type="slidenum">
              <a:rPr lang="he-IL" altLang="he-IL" smtClean="0"/>
              <a:pPr>
                <a:defRPr/>
              </a:pPr>
              <a:t>‹#›</a:t>
            </a:fld>
            <a:endParaRPr lang="en-US" altLang="he-IL"/>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993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pPr>
              <a:defRPr/>
            </a:pPr>
            <a:endParaRPr lang="en-US" altLang="he-IL"/>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pPr>
              <a:defRPr/>
            </a:pPr>
            <a:endParaRPr lang="en-US" altLang="he-IL"/>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pPr>
              <a:defRPr/>
            </a:pPr>
            <a:fld id="{F5641A5B-1E85-422A-A57C-E729D5AA2EBB}" type="slidenum">
              <a:rPr lang="he-IL" altLang="he-IL" smtClean="0"/>
              <a:pPr>
                <a:defRPr/>
              </a:pPr>
              <a:t>‹#›</a:t>
            </a:fld>
            <a:endParaRPr lang="en-US" altLang="he-IL"/>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94820438"/>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txStyles>
    <p:titleStyle>
      <a:lvl1pPr algn="l" defTabSz="685800" rtl="1"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r" defTabSz="685800" rtl="1"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r" defTabSz="685800" rtl="1"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r" defTabSz="685800" rtl="1"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r" defTabSz="685800" rtl="1"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r" defTabSz="685800" rtl="1"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r" defTabSz="685800" rtl="1"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r" defTabSz="6858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r" defTabSz="685800" rtl="1"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r" defTabSz="6858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Derek_J._de_Solla_Price#cite_note-3" TargetMode="External"/><Relationship Id="rId3" Type="http://schemas.openxmlformats.org/officeDocument/2006/relationships/hyperlink" Target="https://en.wikipedia.org/wiki/Sephardi_Jews" TargetMode="External"/><Relationship Id="rId7" Type="http://schemas.openxmlformats.org/officeDocument/2006/relationships/hyperlink" Target="https://en.wikipedia.org/wiki/Mark_de_Solla_Price" TargetMode="Externa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hyperlink" Target="https://en.wikipedia.org/wiki/Lutheran" TargetMode="External"/><Relationship Id="rId5" Type="http://schemas.openxmlformats.org/officeDocument/2006/relationships/hyperlink" Target="https://en.wikipedia.org/wiki/Denmark" TargetMode="External"/><Relationship Id="rId4" Type="http://schemas.openxmlformats.org/officeDocument/2006/relationships/hyperlink" Target="https://en.wikipedia.org/wiki/Atheism"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journals.plos.org/plosbiology/article?id=10.1371/journal.pbio.1002541"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onlinelibrary.wiley.com/toc/15322890/2012/63/3" TargetMode="External"/><Relationship Id="rId2" Type="http://schemas.openxmlformats.org/officeDocument/2006/relationships/hyperlink" Target="https://onlinelibrary.wiley.com/action/doSearch?ContribAuthorStored=Gordon,+Avishag" TargetMode="External"/><Relationship Id="rId1" Type="http://schemas.openxmlformats.org/officeDocument/2006/relationships/slideLayout" Target="../slideLayouts/slideLayout2.xml"/><Relationship Id="rId4" Type="http://schemas.openxmlformats.org/officeDocument/2006/relationships/hyperlink" Target="https://onlinelibrary.wiley.com/journal/15322890"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1" name="Rectangle 71">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4098" name="Rectangle 2">
            <a:extLst>
              <a:ext uri="{FF2B5EF4-FFF2-40B4-BE49-F238E27FC236}">
                <a16:creationId xmlns:a16="http://schemas.microsoft.com/office/drawing/2014/main" id="{5E00049D-AFE7-430A-937B-8AA598A83664}"/>
              </a:ext>
            </a:extLst>
          </p:cNvPr>
          <p:cNvSpPr>
            <a:spLocks noGrp="1" noChangeArrowheads="1"/>
          </p:cNvSpPr>
          <p:nvPr>
            <p:ph type="ctrTitle"/>
          </p:nvPr>
        </p:nvSpPr>
        <p:spPr>
          <a:xfrm>
            <a:off x="5033913" y="634028"/>
            <a:ext cx="3598683" cy="3732835"/>
          </a:xfrm>
        </p:spPr>
        <p:txBody>
          <a:bodyPr>
            <a:normAutofit/>
          </a:bodyPr>
          <a:lstStyle/>
          <a:p>
            <a:pPr eaLnBrk="1" hangingPunct="1"/>
            <a:r>
              <a:rPr lang="he-IL" altLang="he-IL" sz="5600" dirty="0" err="1"/>
              <a:t>ביבליומטריה</a:t>
            </a:r>
            <a:r>
              <a:rPr lang="he-IL" altLang="he-IL" sz="5600" dirty="0"/>
              <a:t>: חוקים והתפלגויות</a:t>
            </a:r>
            <a:endParaRPr lang="en-US" altLang="he-IL" sz="5600" dirty="0"/>
          </a:p>
        </p:txBody>
      </p:sp>
      <p:sp>
        <p:nvSpPr>
          <p:cNvPr id="4099" name="Rectangle 3">
            <a:extLst>
              <a:ext uri="{FF2B5EF4-FFF2-40B4-BE49-F238E27FC236}">
                <a16:creationId xmlns:a16="http://schemas.microsoft.com/office/drawing/2014/main" id="{C3ECDEF9-1B7E-4E48-B559-8BC1A4D5A023}"/>
              </a:ext>
            </a:extLst>
          </p:cNvPr>
          <p:cNvSpPr>
            <a:spLocks noGrp="1" noChangeArrowheads="1"/>
          </p:cNvSpPr>
          <p:nvPr>
            <p:ph type="subTitle" idx="1"/>
          </p:nvPr>
        </p:nvSpPr>
        <p:spPr>
          <a:xfrm>
            <a:off x="5033913" y="4436462"/>
            <a:ext cx="3598683" cy="1794656"/>
          </a:xfrm>
        </p:spPr>
        <p:txBody>
          <a:bodyPr>
            <a:normAutofit/>
          </a:bodyPr>
          <a:lstStyle/>
          <a:p>
            <a:pPr eaLnBrk="1" hangingPunct="1">
              <a:lnSpc>
                <a:spcPct val="102000"/>
              </a:lnSpc>
              <a:spcAft>
                <a:spcPts val="600"/>
              </a:spcAft>
            </a:pPr>
            <a:r>
              <a:rPr lang="he-IL" altLang="he-IL" sz="1500" dirty="0"/>
              <a:t>חוקי </a:t>
            </a:r>
            <a:r>
              <a:rPr lang="he-IL" altLang="he-IL" sz="1500" dirty="0" err="1"/>
              <a:t>הביבליומטריה</a:t>
            </a:r>
            <a:r>
              <a:rPr lang="he-IL" altLang="he-IL" sz="1500" dirty="0"/>
              <a:t> מייצגים בעצם התפלגויות, אשר בניגוד להתפלגות נורמאלית הן לא סימטריות משני צידי הממוצע. יש המכנים התפלגות כזו "משופדת"</a:t>
            </a:r>
            <a:r>
              <a:rPr lang="en-US" altLang="he-IL" sz="1500" dirty="0"/>
              <a:t>"Skewed</a:t>
            </a:r>
            <a:r>
              <a:rPr lang="he-IL" altLang="he-IL" sz="1500" dirty="0"/>
              <a:t>שכן קצה אחד שלה קטן ומחודד ואזורים נוספים שלה הולכים ומתרחבים. חוק </a:t>
            </a:r>
            <a:r>
              <a:rPr lang="he-IL" altLang="he-IL" sz="1500" dirty="0" err="1"/>
              <a:t>ברדפורד</a:t>
            </a:r>
            <a:r>
              <a:rPr lang="he-IL" altLang="he-IL" sz="1500" dirty="0"/>
              <a:t> שיתואר להלן מדגים התפלגות כזאת.</a:t>
            </a:r>
            <a:endParaRPr lang="en-US" altLang="he-IL" sz="1500" dirty="0"/>
          </a:p>
        </p:txBody>
      </p:sp>
      <p:sp>
        <p:nvSpPr>
          <p:cNvPr id="4102"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0908" y="2016617"/>
            <a:ext cx="2456260"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103"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86872" y="634028"/>
            <a:ext cx="2456751"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2" name="Picture 1">
            <a:extLst>
              <a:ext uri="{FF2B5EF4-FFF2-40B4-BE49-F238E27FC236}">
                <a16:creationId xmlns:a16="http://schemas.microsoft.com/office/drawing/2014/main" id="{36BB2B91-4BC8-4A2D-B3CA-FFEC1045F587}"/>
              </a:ext>
            </a:extLst>
          </p:cNvPr>
          <p:cNvPicPr>
            <a:picLocks noChangeAspect="1"/>
          </p:cNvPicPr>
          <p:nvPr/>
        </p:nvPicPr>
        <p:blipFill>
          <a:blip r:embed="rId2"/>
          <a:stretch>
            <a:fillRect/>
          </a:stretch>
        </p:blipFill>
        <p:spPr>
          <a:xfrm>
            <a:off x="1028552" y="2806607"/>
            <a:ext cx="3155752" cy="14448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643" y="744469"/>
            <a:ext cx="8005589" cy="5349671"/>
            <a:chOff x="752858" y="744469"/>
            <a:chExt cx="10674117" cy="5349671"/>
          </a:xfrm>
        </p:grpSpPr>
        <p:sp>
          <p:nvSpPr>
            <p:cNvPr id="73"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74"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76" name="Rectangle 75">
            <a:extLst>
              <a:ext uri="{FF2B5EF4-FFF2-40B4-BE49-F238E27FC236}">
                <a16:creationId xmlns:a16="http://schemas.microsoft.com/office/drawing/2014/main" id="{2D170B9C-85A5-4673-981C-DDDBAC51F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1" name="Picture 2" descr="DerekdeSollaPrice.jpg">
            <a:extLst>
              <a:ext uri="{FF2B5EF4-FFF2-40B4-BE49-F238E27FC236}">
                <a16:creationId xmlns:a16="http://schemas.microsoft.com/office/drawing/2014/main" id="{DE1DA6B1-C55E-41A1-83ED-4CCE7B4034A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3527" r="8885"/>
          <a:stretch/>
        </p:blipFill>
        <p:spPr>
          <a:xfrm>
            <a:off x="20" y="10"/>
            <a:ext cx="3724669" cy="6857990"/>
          </a:xfrm>
          <a:prstGeom prst="rect">
            <a:avLst/>
          </a:prstGeom>
          <a:noFill/>
          <a:extLst>
            <a:ext uri="{909E8E84-426E-40DD-AFC4-6F175D3DCCD1}">
              <a14:hiddenFill xmlns:a14="http://schemas.microsoft.com/office/drawing/2010/main">
                <a:solidFill>
                  <a:srgbClr val="FFFFFF"/>
                </a:solidFill>
              </a14:hiddenFill>
            </a:ext>
          </a:extLst>
        </p:spPr>
      </p:pic>
      <p:sp>
        <p:nvSpPr>
          <p:cNvPr id="78" name="Freeform 6">
            <a:extLst>
              <a:ext uri="{FF2B5EF4-FFF2-40B4-BE49-F238E27FC236}">
                <a16:creationId xmlns:a16="http://schemas.microsoft.com/office/drawing/2014/main" id="{1C82216A-4221-434A-B11C-7E13B4A1F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059255" y="744469"/>
            <a:ext cx="2456751"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2290" name="Title 1">
            <a:extLst>
              <a:ext uri="{FF2B5EF4-FFF2-40B4-BE49-F238E27FC236}">
                <a16:creationId xmlns:a16="http://schemas.microsoft.com/office/drawing/2014/main" id="{5A3266D0-23F5-406B-9BC2-B71252617E4C}"/>
              </a:ext>
            </a:extLst>
          </p:cNvPr>
          <p:cNvSpPr>
            <a:spLocks noGrp="1" noChangeArrowheads="1"/>
          </p:cNvSpPr>
          <p:nvPr>
            <p:ph type="title"/>
          </p:nvPr>
        </p:nvSpPr>
        <p:spPr>
          <a:xfrm>
            <a:off x="4800600" y="1898636"/>
            <a:ext cx="4205931" cy="3254321"/>
          </a:xfrm>
        </p:spPr>
        <p:txBody>
          <a:bodyPr vert="horz" lIns="91440" tIns="45720" rIns="91440" bIns="45720" rtlCol="0" anchor="b">
            <a:normAutofit/>
          </a:bodyPr>
          <a:lstStyle/>
          <a:p>
            <a:pPr defTabSz="914400" rtl="0"/>
            <a:r>
              <a:rPr lang="en-US" altLang="en-US" sz="1500" cap="all"/>
              <a:t>Around 1950, Price adopted his mother's </a:t>
            </a:r>
            <a:r>
              <a:rPr lang="en-US" altLang="en-US" sz="1500" cap="all">
                <a:hlinkClick r:id="rId3" tooltip="Sephardi Jews"/>
              </a:rPr>
              <a:t>Sephardic</a:t>
            </a:r>
            <a:r>
              <a:rPr lang="en-US" altLang="en-US" sz="1500" cap="all"/>
              <a:t> name, "de Solla", as a middle name. He was a "British </a:t>
            </a:r>
            <a:r>
              <a:rPr lang="en-US" altLang="en-US" sz="1500" cap="all">
                <a:hlinkClick r:id="rId4" tooltip="Atheism"/>
              </a:rPr>
              <a:t>Atheist</a:t>
            </a:r>
            <a:r>
              <a:rPr lang="en-US" altLang="en-US" sz="1500" cap="all"/>
              <a:t>... from a rather well-known Sephardic Jewish family", and although his </a:t>
            </a:r>
            <a:r>
              <a:rPr lang="en-US" altLang="en-US" sz="1500" cap="all">
                <a:hlinkClick r:id="rId5" tooltip="Denmark"/>
              </a:rPr>
              <a:t>Danish</a:t>
            </a:r>
            <a:r>
              <a:rPr lang="en-US" altLang="en-US" sz="1500" cap="all"/>
              <a:t> wife, Ellen, had been christened as a </a:t>
            </a:r>
            <a:r>
              <a:rPr lang="en-US" altLang="en-US" sz="1500" cap="all">
                <a:hlinkClick r:id="rId6" tooltip="Lutheran"/>
              </a:rPr>
              <a:t>Lutheran</a:t>
            </a:r>
            <a:r>
              <a:rPr lang="en-US" altLang="en-US" sz="1500" cap="all"/>
              <a:t>, he did not, according to their son </a:t>
            </a:r>
            <a:r>
              <a:rPr lang="en-US" altLang="en-US" sz="1500" cap="all">
                <a:hlinkClick r:id="rId7" tooltip="Mark de Solla Price"/>
              </a:rPr>
              <a:t>Mark</a:t>
            </a:r>
            <a:r>
              <a:rPr lang="en-US" altLang="en-US" sz="1500" cap="all"/>
              <a:t>, regard their marriage as "mixed", because they were both atheists.</a:t>
            </a:r>
            <a:r>
              <a:rPr lang="en-US" altLang="en-US" sz="1500" cap="all">
                <a:hlinkClick r:id="rId8"/>
              </a:rPr>
              <a:t>[</a:t>
            </a:r>
            <a:endParaRPr lang="en-US" altLang="en-US" sz="1500" cap="all"/>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3AD056B-D049-436E-861B-5674B1DBB7EB}"/>
              </a:ext>
            </a:extLst>
          </p:cNvPr>
          <p:cNvSpPr>
            <a:spLocks noGrp="1" noChangeArrowheads="1"/>
          </p:cNvSpPr>
          <p:nvPr>
            <p:ph type="title"/>
          </p:nvPr>
        </p:nvSpPr>
        <p:spPr>
          <a:xfrm>
            <a:off x="4792435" y="685800"/>
            <a:ext cx="3845379" cy="1485900"/>
          </a:xfrm>
        </p:spPr>
        <p:txBody>
          <a:bodyPr>
            <a:normAutofit/>
          </a:bodyPr>
          <a:lstStyle/>
          <a:p>
            <a:pPr algn="ctr" eaLnBrk="1" hangingPunct="1"/>
            <a:r>
              <a:rPr lang="he-IL" altLang="he-IL" dirty="0"/>
              <a:t>מחוקים לעקרונות חברתיים</a:t>
            </a:r>
            <a:endParaRPr lang="en-US" altLang="he-IL" dirty="0"/>
          </a:p>
        </p:txBody>
      </p:sp>
      <p:sp>
        <p:nvSpPr>
          <p:cNvPr id="72" name="Rectangle 71">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a:extLst>
              <a:ext uri="{FF2B5EF4-FFF2-40B4-BE49-F238E27FC236}">
                <a16:creationId xmlns:a16="http://schemas.microsoft.com/office/drawing/2014/main" id="{A29C6F6E-54C2-4BED-86C6-D3B8EB145B06}"/>
              </a:ext>
            </a:extLst>
          </p:cNvPr>
          <p:cNvPicPr>
            <a:picLocks noChangeAspect="1"/>
          </p:cNvPicPr>
          <p:nvPr/>
        </p:nvPicPr>
        <p:blipFill>
          <a:blip r:embed="rId2"/>
          <a:stretch>
            <a:fillRect/>
          </a:stretch>
        </p:blipFill>
        <p:spPr>
          <a:xfrm>
            <a:off x="767671" y="1905481"/>
            <a:ext cx="3803442" cy="2726996"/>
          </a:xfrm>
          <a:prstGeom prst="rect">
            <a:avLst/>
          </a:prstGeom>
        </p:spPr>
      </p:pic>
      <p:sp>
        <p:nvSpPr>
          <p:cNvPr id="13315" name="Rectangle 3">
            <a:extLst>
              <a:ext uri="{FF2B5EF4-FFF2-40B4-BE49-F238E27FC236}">
                <a16:creationId xmlns:a16="http://schemas.microsoft.com/office/drawing/2014/main" id="{0AC74C7E-5066-4612-A8CE-3C76605BC572}"/>
              </a:ext>
            </a:extLst>
          </p:cNvPr>
          <p:cNvSpPr>
            <a:spLocks noGrp="1" noChangeArrowheads="1"/>
          </p:cNvSpPr>
          <p:nvPr>
            <p:ph idx="1"/>
          </p:nvPr>
        </p:nvSpPr>
        <p:spPr>
          <a:xfrm>
            <a:off x="5181600" y="2057400"/>
            <a:ext cx="3845379" cy="3581400"/>
          </a:xfrm>
        </p:spPr>
        <p:txBody>
          <a:bodyPr>
            <a:normAutofit/>
          </a:bodyPr>
          <a:lstStyle/>
          <a:p>
            <a:pPr eaLnBrk="1" hangingPunct="1"/>
            <a:r>
              <a:rPr lang="he-IL" altLang="he-IL" sz="1600" dirty="0"/>
              <a:t>ההתפלגויות </a:t>
            </a:r>
            <a:r>
              <a:rPr lang="he-IL" altLang="he-IL" sz="1600" dirty="0" err="1"/>
              <a:t>הביבליומטריות</a:t>
            </a:r>
            <a:r>
              <a:rPr lang="he-IL" altLang="he-IL" sz="1600" dirty="0"/>
              <a:t> נשענו, כללית, על שלושה עקרונות סטטיסטיים: עקרון המאמץ המינימאלי, עקרון ה-20/80, ועקרון ההצלחה היוצרת הצלחה.</a:t>
            </a:r>
          </a:p>
          <a:p>
            <a:pPr eaLnBrk="1" hangingPunct="1"/>
            <a:r>
              <a:rPr lang="he-IL" altLang="he-IL" sz="1600" dirty="0"/>
              <a:t>עקרון המאמץ המינימאלי מניח כי אדם יפעל לפתרון בעיותיו בדרך שתפחית למינימום את העבודה והמאמץ שישקיע בפתרון בעיות ההווה והעתיד שלו. החוקר </a:t>
            </a:r>
            <a:r>
              <a:rPr lang="he-IL" altLang="he-IL" sz="1600" dirty="0" err="1"/>
              <a:t>זיפף</a:t>
            </a:r>
            <a:r>
              <a:rPr lang="he-IL" altLang="he-IL" sz="1600" dirty="0"/>
              <a:t> השתמש בחוק זה לתיאור הממוצע הנמוך ביותר לסיכוי השקעת מאמץ בעבודה. באנלוגיה </a:t>
            </a:r>
            <a:r>
              <a:rPr lang="he-IL" altLang="he-IL" sz="1600" dirty="0" err="1"/>
              <a:t>לביבליומטריה</a:t>
            </a:r>
            <a:r>
              <a:rPr lang="he-IL" altLang="he-IL" sz="1600" dirty="0"/>
              <a:t>, בעת כתיבת מאמר, המחבר לעתים מעדיף לתאר בעיה במאמרו על ידי חזרה על אותן מלים שכבר השתמש בהן קודם, על פני שימוש במלים חדשות לתיאור אותה בעיה.</a:t>
            </a:r>
            <a:endParaRPr lang="en-US" altLang="he-IL"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79E61B6-6D02-45F7-B6D3-C39F5C9A14E5}"/>
              </a:ext>
            </a:extLst>
          </p:cNvPr>
          <p:cNvSpPr>
            <a:spLocks noGrp="1" noChangeArrowheads="1"/>
          </p:cNvSpPr>
          <p:nvPr>
            <p:ph type="title"/>
          </p:nvPr>
        </p:nvSpPr>
        <p:spPr>
          <a:xfrm>
            <a:off x="4792435" y="685800"/>
            <a:ext cx="3845379" cy="1485900"/>
          </a:xfrm>
        </p:spPr>
        <p:txBody>
          <a:bodyPr>
            <a:normAutofit/>
          </a:bodyPr>
          <a:lstStyle/>
          <a:p>
            <a:pPr eaLnBrk="1" hangingPunct="1"/>
            <a:r>
              <a:rPr lang="he-IL" altLang="he-IL"/>
              <a:t>ועוד עקרונות</a:t>
            </a:r>
            <a:endParaRPr lang="en-US" altLang="he-IL"/>
          </a:p>
        </p:txBody>
      </p:sp>
      <p:sp>
        <p:nvSpPr>
          <p:cNvPr id="72" name="Rectangle 71">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a:extLst>
              <a:ext uri="{FF2B5EF4-FFF2-40B4-BE49-F238E27FC236}">
                <a16:creationId xmlns:a16="http://schemas.microsoft.com/office/drawing/2014/main" id="{8E1808D6-A74B-45EC-9D0A-52D744C5C44E}"/>
              </a:ext>
            </a:extLst>
          </p:cNvPr>
          <p:cNvPicPr>
            <a:picLocks noChangeAspect="1"/>
          </p:cNvPicPr>
          <p:nvPr/>
        </p:nvPicPr>
        <p:blipFill>
          <a:blip r:embed="rId2"/>
          <a:stretch>
            <a:fillRect/>
          </a:stretch>
        </p:blipFill>
        <p:spPr>
          <a:xfrm>
            <a:off x="767671" y="1583000"/>
            <a:ext cx="3803442" cy="3371959"/>
          </a:xfrm>
          <a:prstGeom prst="rect">
            <a:avLst/>
          </a:prstGeom>
        </p:spPr>
      </p:pic>
      <p:sp>
        <p:nvSpPr>
          <p:cNvPr id="14339" name="Rectangle 3">
            <a:extLst>
              <a:ext uri="{FF2B5EF4-FFF2-40B4-BE49-F238E27FC236}">
                <a16:creationId xmlns:a16="http://schemas.microsoft.com/office/drawing/2014/main" id="{96CBFDC6-0AD3-4985-9895-E605FA654798}"/>
              </a:ext>
            </a:extLst>
          </p:cNvPr>
          <p:cNvSpPr>
            <a:spLocks noGrp="1" noChangeArrowheads="1"/>
          </p:cNvSpPr>
          <p:nvPr>
            <p:ph idx="1"/>
          </p:nvPr>
        </p:nvSpPr>
        <p:spPr>
          <a:xfrm>
            <a:off x="4792435" y="2286000"/>
            <a:ext cx="3845379" cy="3581400"/>
          </a:xfrm>
        </p:spPr>
        <p:txBody>
          <a:bodyPr>
            <a:normAutofit/>
          </a:bodyPr>
          <a:lstStyle/>
          <a:p>
            <a:pPr eaLnBrk="1" hangingPunct="1"/>
            <a:r>
              <a:rPr lang="he-IL" altLang="he-IL" sz="1900" dirty="0"/>
              <a:t>עקרון ה-20/80 היה ידוע כחוק פרטו בכלכלה, ובהשלכה </a:t>
            </a:r>
            <a:r>
              <a:rPr lang="he-IL" altLang="he-IL" sz="1900" dirty="0" err="1"/>
              <a:t>לביבליומטריה</a:t>
            </a:r>
            <a:r>
              <a:rPr lang="he-IL" altLang="he-IL" sz="1900" dirty="0"/>
              <a:t> ניתן לומר כי מצופה כי 80% מהציטוטים בתחום מסוים יתייחסו ל-20% ליבה  של כותרים ז'ורנלים או מחברים. אפשר גם לומר כי 80% מהשאלות בספריה מתייחסות ל-20% מהאוסף, או ש80% מהמאמרים שנכתבו בתחום מדעי כלשהו הם פרי יצירה של 20% מהחוקרים בתחום.</a:t>
            </a:r>
          </a:p>
          <a:p>
            <a:pPr eaLnBrk="1" hangingPunct="1"/>
            <a:r>
              <a:rPr lang="he-IL" altLang="he-IL" sz="1900" dirty="0"/>
              <a:t>להתפלגות 20/80 יש צורה של האות </a:t>
            </a:r>
            <a:r>
              <a:rPr lang="en-US" altLang="he-IL" sz="1900" dirty="0"/>
              <a:t>J</a:t>
            </a:r>
            <a:r>
              <a:rPr lang="he-IL" altLang="he-IL" sz="1900" dirty="0"/>
              <a:t> הפוכה.</a:t>
            </a:r>
            <a:endParaRPr lang="en-US" altLang="he-IL" sz="1900" dirty="0"/>
          </a:p>
        </p:txBody>
      </p:sp>
      <p:pic>
        <p:nvPicPr>
          <p:cNvPr id="3" name="Picture 2">
            <a:extLst>
              <a:ext uri="{FF2B5EF4-FFF2-40B4-BE49-F238E27FC236}">
                <a16:creationId xmlns:a16="http://schemas.microsoft.com/office/drawing/2014/main" id="{FD0F60F0-D02C-4455-B029-99B76EA5642A}"/>
              </a:ext>
            </a:extLst>
          </p:cNvPr>
          <p:cNvPicPr>
            <a:picLocks noChangeAspect="1"/>
          </p:cNvPicPr>
          <p:nvPr/>
        </p:nvPicPr>
        <p:blipFill>
          <a:blip r:embed="rId3"/>
          <a:stretch>
            <a:fillRect/>
          </a:stretch>
        </p:blipFill>
        <p:spPr>
          <a:xfrm>
            <a:off x="767671" y="4954959"/>
            <a:ext cx="3048000" cy="23526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1749D70-595A-41F8-8AC6-88DABB2E3E1F}"/>
              </a:ext>
            </a:extLst>
          </p:cNvPr>
          <p:cNvSpPr>
            <a:spLocks noGrp="1" noChangeArrowheads="1"/>
          </p:cNvSpPr>
          <p:nvPr>
            <p:ph type="title"/>
          </p:nvPr>
        </p:nvSpPr>
        <p:spPr/>
        <p:txBody>
          <a:bodyPr/>
          <a:lstStyle/>
          <a:p>
            <a:pPr algn="ctr" eaLnBrk="1" hangingPunct="1"/>
            <a:r>
              <a:rPr lang="he-IL" altLang="he-IL"/>
              <a:t>המחשת חוק פרטו</a:t>
            </a:r>
          </a:p>
        </p:txBody>
      </p:sp>
      <p:pic>
        <p:nvPicPr>
          <p:cNvPr id="15363" name="Picture 2" descr="http://www.managerwise.com/graphics/tms-figure3.jpg">
            <a:extLst>
              <a:ext uri="{FF2B5EF4-FFF2-40B4-BE49-F238E27FC236}">
                <a16:creationId xmlns:a16="http://schemas.microsoft.com/office/drawing/2014/main" id="{98395F6C-789E-47CF-A650-1D68F15A0B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241550" y="2286000"/>
            <a:ext cx="4775200" cy="35814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AF48567-962F-48D0-834F-CDB24EF641CD}"/>
              </a:ext>
            </a:extLst>
          </p:cNvPr>
          <p:cNvSpPr>
            <a:spLocks noGrp="1" noChangeArrowheads="1"/>
          </p:cNvSpPr>
          <p:nvPr>
            <p:ph type="title"/>
          </p:nvPr>
        </p:nvSpPr>
        <p:spPr>
          <a:xfrm>
            <a:off x="914400" y="381000"/>
            <a:ext cx="7772400" cy="1143000"/>
          </a:xfrm>
        </p:spPr>
        <p:txBody>
          <a:bodyPr/>
          <a:lstStyle/>
          <a:p>
            <a:pPr algn="ctr" eaLnBrk="1" hangingPunct="1"/>
            <a:r>
              <a:rPr lang="he-IL" altLang="he-IL"/>
              <a:t>חוק ה-  20/80 בתחומי מחקר</a:t>
            </a:r>
            <a:endParaRPr lang="en-US" altLang="he-IL"/>
          </a:p>
        </p:txBody>
      </p:sp>
      <p:sp>
        <p:nvSpPr>
          <p:cNvPr id="16387" name="Rectangle 3">
            <a:extLst>
              <a:ext uri="{FF2B5EF4-FFF2-40B4-BE49-F238E27FC236}">
                <a16:creationId xmlns:a16="http://schemas.microsoft.com/office/drawing/2014/main" id="{9ADC9C6D-AF8D-473D-AAA5-9EE7531187CA}"/>
              </a:ext>
            </a:extLst>
          </p:cNvPr>
          <p:cNvSpPr>
            <a:spLocks noGrp="1" noChangeArrowheads="1"/>
          </p:cNvSpPr>
          <p:nvPr>
            <p:ph idx="1"/>
          </p:nvPr>
        </p:nvSpPr>
        <p:spPr>
          <a:xfrm>
            <a:off x="950912" y="1447800"/>
            <a:ext cx="7772400" cy="4530725"/>
          </a:xfrm>
        </p:spPr>
        <p:txBody>
          <a:bodyPr/>
          <a:lstStyle/>
          <a:p>
            <a:pPr eaLnBrk="1" hangingPunct="1">
              <a:lnSpc>
                <a:spcPct val="90000"/>
              </a:lnSpc>
            </a:pPr>
            <a:r>
              <a:rPr lang="he-IL" altLang="he-IL" sz="2400" dirty="0"/>
              <a:t>בחוקי </a:t>
            </a:r>
            <a:r>
              <a:rPr lang="he-IL" altLang="he-IL" sz="2400" dirty="0" err="1"/>
              <a:t>הביבליומטריה</a:t>
            </a:r>
            <a:r>
              <a:rPr lang="he-IL" altLang="he-IL" sz="2400" dirty="0"/>
              <a:t> ידוע חוק זה כחוק </a:t>
            </a:r>
            <a:r>
              <a:rPr lang="en-US" altLang="he-IL" sz="2400" dirty="0"/>
              <a:t>TRUSWELL</a:t>
            </a:r>
            <a:r>
              <a:rPr lang="he-IL" altLang="he-IL" sz="2400" dirty="0"/>
              <a:t> אשר בשנת 1969 מראה </a:t>
            </a:r>
            <a:r>
              <a:rPr lang="he-IL" altLang="he-IL" sz="2400" dirty="0" err="1"/>
              <a:t>טרוסוול</a:t>
            </a:r>
            <a:r>
              <a:rPr lang="he-IL" altLang="he-IL" sz="2400" dirty="0"/>
              <a:t> כי אחוז קטן מאוסף הספרייה אחראי לפעילות הספרייה כולה כאשר רוב האוסף הוא בעצם לא </a:t>
            </a:r>
            <a:r>
              <a:rPr lang="he-IL" altLang="he-IL" sz="2400" dirty="0" err="1"/>
              <a:t>בשימוש.חוק</a:t>
            </a:r>
            <a:r>
              <a:rPr lang="he-IL" altLang="he-IL" sz="2400" dirty="0"/>
              <a:t> זה ידוע כחוק 20/80 והוא בשימוש גם בתחומי מחקר אחרים כגון כלכלה ולינגוויסטיקה. בתחומי העיתונות ידוע, למשל, כי אוצר המלים בהם משתמשים לתיאור ידיעות עיתונאיות מהווה אחוז קטן מכלל אוצר המלים של השפה. במחשבה רחבה יותר, חוק זה מתאר למעשה גם את התפלגות </a:t>
            </a:r>
            <a:r>
              <a:rPr lang="he-IL" altLang="he-IL" sz="2400" dirty="0" err="1"/>
              <a:t>ברדפורד</a:t>
            </a:r>
            <a:r>
              <a:rPr lang="he-IL" altLang="he-IL" sz="2400" dirty="0"/>
              <a:t> שאיננה סימטרית משני צידי  הממוצע.</a:t>
            </a:r>
            <a:endParaRPr lang="en-US" altLang="he-IL" sz="2400" dirty="0"/>
          </a:p>
        </p:txBody>
      </p:sp>
      <p:pic>
        <p:nvPicPr>
          <p:cNvPr id="16388" name="Picture 3">
            <a:extLst>
              <a:ext uri="{FF2B5EF4-FFF2-40B4-BE49-F238E27FC236}">
                <a16:creationId xmlns:a16="http://schemas.microsoft.com/office/drawing/2014/main" id="{D3A6D874-E714-4D5B-AFC1-1AD9DD9FFA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88" y="5121275"/>
            <a:ext cx="2924175"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B1392AC-98D0-4C06-B7F3-D196F1AA018C}"/>
              </a:ext>
            </a:extLst>
          </p:cNvPr>
          <p:cNvSpPr>
            <a:spLocks noGrp="1" noChangeArrowheads="1"/>
          </p:cNvSpPr>
          <p:nvPr>
            <p:ph type="title"/>
          </p:nvPr>
        </p:nvSpPr>
        <p:spPr>
          <a:xfrm>
            <a:off x="3715635" y="685800"/>
            <a:ext cx="4922179" cy="1485900"/>
          </a:xfrm>
        </p:spPr>
        <p:txBody>
          <a:bodyPr>
            <a:normAutofit/>
          </a:bodyPr>
          <a:lstStyle/>
          <a:p>
            <a:pPr eaLnBrk="1" hangingPunct="1"/>
            <a:r>
              <a:rPr lang="en-US" altLang="he-IL"/>
              <a:t>SBS (Success Breeds Success)</a:t>
            </a:r>
          </a:p>
        </p:txBody>
      </p:sp>
      <p:sp>
        <p:nvSpPr>
          <p:cNvPr id="17413" name="Rectangle 71">
            <a:extLst>
              <a:ext uri="{FF2B5EF4-FFF2-40B4-BE49-F238E27FC236}">
                <a16:creationId xmlns:a16="http://schemas.microsoft.com/office/drawing/2014/main" id="{6B205BC3-0B06-4EA6-9066-1A0BEC22C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a:extLst>
              <a:ext uri="{FF2B5EF4-FFF2-40B4-BE49-F238E27FC236}">
                <a16:creationId xmlns:a16="http://schemas.microsoft.com/office/drawing/2014/main" id="{B7D65698-BCCC-4D94-83FF-A78031265A52}"/>
              </a:ext>
            </a:extLst>
          </p:cNvPr>
          <p:cNvPicPr>
            <a:picLocks noChangeAspect="1"/>
          </p:cNvPicPr>
          <p:nvPr/>
        </p:nvPicPr>
        <p:blipFill>
          <a:blip r:embed="rId2"/>
          <a:stretch>
            <a:fillRect/>
          </a:stretch>
        </p:blipFill>
        <p:spPr>
          <a:xfrm>
            <a:off x="767671" y="1990087"/>
            <a:ext cx="2710314" cy="2557785"/>
          </a:xfrm>
          <a:prstGeom prst="rect">
            <a:avLst/>
          </a:prstGeom>
        </p:spPr>
      </p:pic>
      <p:sp>
        <p:nvSpPr>
          <p:cNvPr id="17411" name="Rectangle 3">
            <a:extLst>
              <a:ext uri="{FF2B5EF4-FFF2-40B4-BE49-F238E27FC236}">
                <a16:creationId xmlns:a16="http://schemas.microsoft.com/office/drawing/2014/main" id="{B057BD1C-0BB3-48F4-BF5B-7F1925AE6712}"/>
              </a:ext>
            </a:extLst>
          </p:cNvPr>
          <p:cNvSpPr>
            <a:spLocks noGrp="1" noChangeArrowheads="1"/>
          </p:cNvSpPr>
          <p:nvPr>
            <p:ph idx="1"/>
          </p:nvPr>
        </p:nvSpPr>
        <p:spPr>
          <a:xfrm>
            <a:off x="3715635" y="2286000"/>
            <a:ext cx="4922179" cy="3581400"/>
          </a:xfrm>
        </p:spPr>
        <p:txBody>
          <a:bodyPr>
            <a:normAutofit/>
          </a:bodyPr>
          <a:lstStyle/>
          <a:p>
            <a:pPr eaLnBrk="1" hangingPunct="1"/>
            <a:r>
              <a:rPr lang="he-IL" altLang="he-IL" sz="1700" dirty="0"/>
              <a:t>התופעה החברתית של "הצלחה יוצרת הצלחה" מקבילה לתופעה אחרת שהיא " כשלון יוצר כשלון" מעת לעת.</a:t>
            </a:r>
          </a:p>
          <a:p>
            <a:pPr eaLnBrk="1" hangingPunct="1"/>
            <a:r>
              <a:rPr lang="he-IL" altLang="he-IL" sz="1700" dirty="0"/>
              <a:t> בקונטקסט של </a:t>
            </a:r>
            <a:r>
              <a:rPr lang="he-IL" altLang="he-IL" sz="1700" dirty="0" err="1"/>
              <a:t>ביבליומטריה</a:t>
            </a:r>
            <a:r>
              <a:rPr lang="he-IL" altLang="he-IL" sz="1700" dirty="0"/>
              <a:t> זה אומר שמאמר שצוטט פעמים רבות סביר להניח כי גם בעתיד יצוטט פעמים רבות יותר ממאמר שצוטט מעט פעמים. הוא הדין במחבר שצוטט רבות או בכתב עת שצוטט פעמים רבות, הצפי הוא שבעתיד יצוטטו פעמים רבות נוספות. עקרון זה שימש את החוקר דרק דה </a:t>
            </a:r>
            <a:r>
              <a:rPr lang="he-IL" altLang="he-IL" sz="1700" dirty="0" err="1"/>
              <a:t>סולה</a:t>
            </a:r>
            <a:r>
              <a:rPr lang="he-IL" altLang="he-IL" sz="1700" dirty="0"/>
              <a:t> פרייס (1976) אשר כינה תופעה זו "תהליך היתרון המצטבר".</a:t>
            </a:r>
          </a:p>
          <a:p>
            <a:pPr rtl="0" eaLnBrk="1" hangingPunct="1"/>
            <a:r>
              <a:rPr lang="en-US" altLang="he-IL" sz="1700" dirty="0" err="1"/>
              <a:t>Preferntial</a:t>
            </a:r>
            <a:r>
              <a:rPr lang="en-US" altLang="he-IL" sz="1700" dirty="0"/>
              <a:t> attachment</a:t>
            </a:r>
            <a:endParaRPr lang="he-IL" altLang="he-IL" sz="1700" dirty="0"/>
          </a:p>
          <a:p>
            <a:pPr eaLnBrk="1" hangingPunct="1"/>
            <a:r>
              <a:rPr lang="he-IL" altLang="he-IL" sz="1700" dirty="0"/>
              <a:t> על בסיס עקרונות אלה נבנו חוקי </a:t>
            </a:r>
            <a:r>
              <a:rPr lang="he-IL" altLang="he-IL" sz="1700" dirty="0" err="1"/>
              <a:t>לוטקה</a:t>
            </a:r>
            <a:r>
              <a:rPr lang="he-IL" altLang="he-IL" sz="1700" dirty="0"/>
              <a:t>, </a:t>
            </a:r>
            <a:r>
              <a:rPr lang="he-IL" altLang="he-IL" sz="1700" dirty="0" err="1"/>
              <a:t>ברדפורד</a:t>
            </a:r>
            <a:r>
              <a:rPr lang="he-IL" altLang="he-IL" sz="1700" dirty="0"/>
              <a:t> </a:t>
            </a:r>
            <a:r>
              <a:rPr lang="he-IL" altLang="he-IL" sz="1700" dirty="0" err="1"/>
              <a:t>וזיפף</a:t>
            </a:r>
            <a:r>
              <a:rPr lang="he-IL" altLang="he-IL" sz="1700" dirty="0"/>
              <a:t> </a:t>
            </a:r>
            <a:r>
              <a:rPr lang="he-IL" altLang="he-IL" sz="1700" dirty="0" err="1"/>
              <a:t>בביבליומטריה</a:t>
            </a:r>
            <a:r>
              <a:rPr lang="he-IL" altLang="he-IL" sz="1700" dirty="0"/>
              <a:t>.</a:t>
            </a:r>
            <a:endParaRPr lang="en-US" altLang="he-IL" sz="17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4DF3654-E1A4-4478-B1C5-75BADBCE7C45}"/>
              </a:ext>
            </a:extLst>
          </p:cNvPr>
          <p:cNvSpPr>
            <a:spLocks noGrp="1" noChangeArrowheads="1"/>
          </p:cNvSpPr>
          <p:nvPr>
            <p:ph type="title"/>
          </p:nvPr>
        </p:nvSpPr>
        <p:spPr>
          <a:xfrm>
            <a:off x="767671" y="685800"/>
            <a:ext cx="7870143" cy="1485900"/>
          </a:xfrm>
        </p:spPr>
        <p:txBody>
          <a:bodyPr>
            <a:normAutofit/>
          </a:bodyPr>
          <a:lstStyle/>
          <a:p>
            <a:pPr algn="ctr" eaLnBrk="1" hangingPunct="1"/>
            <a:r>
              <a:rPr lang="he-IL" altLang="he-IL" dirty="0"/>
              <a:t>ועוד חוקים</a:t>
            </a:r>
            <a:endParaRPr lang="en-US" altLang="he-IL" dirty="0"/>
          </a:p>
        </p:txBody>
      </p:sp>
      <p:sp>
        <p:nvSpPr>
          <p:cNvPr id="74" name="Rectangle 73">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5" name="Rectangle 3">
            <a:extLst>
              <a:ext uri="{FF2B5EF4-FFF2-40B4-BE49-F238E27FC236}">
                <a16:creationId xmlns:a16="http://schemas.microsoft.com/office/drawing/2014/main" id="{99A1982A-0372-4FD9-9DA4-2AFA27AF972F}"/>
              </a:ext>
            </a:extLst>
          </p:cNvPr>
          <p:cNvSpPr>
            <a:spLocks noGrp="1" noChangeArrowheads="1"/>
          </p:cNvSpPr>
          <p:nvPr>
            <p:ph idx="1"/>
          </p:nvPr>
        </p:nvSpPr>
        <p:spPr>
          <a:xfrm>
            <a:off x="767671" y="2286000"/>
            <a:ext cx="3804328" cy="3581400"/>
          </a:xfrm>
        </p:spPr>
        <p:txBody>
          <a:bodyPr>
            <a:normAutofit/>
          </a:bodyPr>
          <a:lstStyle/>
          <a:p>
            <a:pPr eaLnBrk="1" hangingPunct="1"/>
            <a:r>
              <a:rPr lang="he-IL" altLang="he-IL" sz="1600" dirty="0"/>
              <a:t>חוק נוסף הראוי לציון הוא ה- </a:t>
            </a:r>
            <a:r>
              <a:rPr lang="en-US" altLang="he-IL" sz="1600" dirty="0"/>
              <a:t>IMPACT FACTOR</a:t>
            </a:r>
            <a:r>
              <a:rPr lang="he-IL" altLang="he-IL" sz="1600" dirty="0"/>
              <a:t> שהוצג לראשונה על ידי יוג'ין </a:t>
            </a:r>
            <a:r>
              <a:rPr lang="he-IL" altLang="he-IL" sz="1600" dirty="0" err="1"/>
              <a:t>גארפילד</a:t>
            </a:r>
            <a:r>
              <a:rPr lang="he-IL" altLang="he-IL" sz="1600" dirty="0"/>
              <a:t>, מייסד מאגרי המידע </a:t>
            </a:r>
            <a:r>
              <a:rPr lang="he-IL" altLang="he-IL" sz="1600" dirty="0" err="1"/>
              <a:t>בביבליומטריה</a:t>
            </a:r>
            <a:r>
              <a:rPr lang="he-IL" altLang="he-IL" sz="1600" dirty="0"/>
              <a:t>, </a:t>
            </a:r>
            <a:r>
              <a:rPr lang="en-US" altLang="he-IL" sz="1600" dirty="0"/>
              <a:t>SCIE</a:t>
            </a:r>
            <a:r>
              <a:rPr lang="he-IL" altLang="he-IL" sz="1600" dirty="0"/>
              <a:t> וכן </a:t>
            </a:r>
            <a:r>
              <a:rPr lang="en-US" altLang="he-IL" sz="1600" dirty="0"/>
              <a:t>SSCIE</a:t>
            </a:r>
            <a:r>
              <a:rPr lang="he-IL" altLang="he-IL" sz="1600" dirty="0"/>
              <a:t>. חוק זה מדרג כתבי עת לפי גורם ההשפעה שלהם.  החוק זכה לתהודה ושימוש רחב, אך עד היום הוא עדיין שנוי במחלוקת, וכבר הוצעו חוקים אלטרנטיביים לחוק זה, אם כי הם לא נטמעו בשימוש חוקרי </a:t>
            </a:r>
            <a:r>
              <a:rPr lang="he-IL" altLang="he-IL" sz="1600" dirty="0" err="1"/>
              <a:t>הביבליומטריה</a:t>
            </a:r>
            <a:r>
              <a:rPr lang="he-IL" altLang="he-IL" sz="1600" dirty="0"/>
              <a:t> כפי שהדבר קרה עם גורם ההשפעה של </a:t>
            </a:r>
            <a:r>
              <a:rPr lang="he-IL" altLang="he-IL" sz="1600" dirty="0" err="1"/>
              <a:t>גארפילד</a:t>
            </a:r>
            <a:r>
              <a:rPr lang="he-IL" altLang="he-IL" sz="1600" dirty="0"/>
              <a:t>.</a:t>
            </a:r>
            <a:endParaRPr lang="en-US" altLang="he-IL" sz="1600" dirty="0"/>
          </a:p>
        </p:txBody>
      </p:sp>
      <p:pic>
        <p:nvPicPr>
          <p:cNvPr id="18436" name="Picture 1">
            <a:extLst>
              <a:ext uri="{FF2B5EF4-FFF2-40B4-BE49-F238E27FC236}">
                <a16:creationId xmlns:a16="http://schemas.microsoft.com/office/drawing/2014/main" id="{43D50BD0-3A44-4164-8DD4-F0E6CC020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8730" y="3085808"/>
            <a:ext cx="3829084" cy="207147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C5B1D44C-D217-4667-B443-EF13B4B7F6A7}"/>
              </a:ext>
            </a:extLst>
          </p:cNvPr>
          <p:cNvSpPr>
            <a:spLocks noGrp="1" noChangeArrowheads="1"/>
          </p:cNvSpPr>
          <p:nvPr>
            <p:ph type="title"/>
          </p:nvPr>
        </p:nvSpPr>
        <p:spPr>
          <a:xfrm>
            <a:off x="5895500" y="685800"/>
            <a:ext cx="2742314" cy="1485900"/>
          </a:xfrm>
        </p:spPr>
        <p:txBody>
          <a:bodyPr>
            <a:normAutofit/>
          </a:bodyPr>
          <a:lstStyle/>
          <a:p>
            <a:r>
              <a:rPr lang="he-IL" altLang="he-IL" sz="4100"/>
              <a:t>אינדיקטורים (</a:t>
            </a:r>
            <a:r>
              <a:rPr lang="en-US" altLang="he-IL" sz="4100"/>
              <a:t>Indicators</a:t>
            </a:r>
            <a:r>
              <a:rPr lang="he-IL" altLang="he-IL" sz="4100"/>
              <a:t>)</a:t>
            </a:r>
          </a:p>
        </p:txBody>
      </p:sp>
      <p:sp>
        <p:nvSpPr>
          <p:cNvPr id="73" name="Rectangle 72">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9460" name="Picture 4">
            <a:extLst>
              <a:ext uri="{FF2B5EF4-FFF2-40B4-BE49-F238E27FC236}">
                <a16:creationId xmlns:a16="http://schemas.microsoft.com/office/drawing/2014/main" id="{E6905498-1705-458D-9AB6-F6A38DA9C5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670" y="1797566"/>
            <a:ext cx="4887799" cy="294282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Content Placeholder 2">
            <a:extLst>
              <a:ext uri="{FF2B5EF4-FFF2-40B4-BE49-F238E27FC236}">
                <a16:creationId xmlns:a16="http://schemas.microsoft.com/office/drawing/2014/main" id="{2A7D2A88-34E3-4F88-88B9-E0D968DD5F35}"/>
              </a:ext>
            </a:extLst>
          </p:cNvPr>
          <p:cNvSpPr>
            <a:spLocks noGrp="1" noChangeArrowheads="1"/>
          </p:cNvSpPr>
          <p:nvPr>
            <p:ph idx="1"/>
          </p:nvPr>
        </p:nvSpPr>
        <p:spPr>
          <a:xfrm>
            <a:off x="5895500" y="2286000"/>
            <a:ext cx="2742314" cy="3581400"/>
          </a:xfrm>
        </p:spPr>
        <p:txBody>
          <a:bodyPr>
            <a:normAutofit/>
          </a:bodyPr>
          <a:lstStyle/>
          <a:p>
            <a:endParaRPr lang="en-US" altLang="he-IL" dirty="0"/>
          </a:p>
          <a:p>
            <a:r>
              <a:rPr lang="he-IL" altLang="he-IL" dirty="0"/>
              <a:t>אינדיקטורים היא מילה שמשתמשים בה הרבה במחקרי ביבליומטריה והיא באה להצביע על מדידה הנותנת מידע על אופיו של שדה מחקר. ציטוטים למאמר יכולים להוות אינדיקטור למידת השפעה של כתב העת, לכווני הכתיבה שלו וכו'.</a:t>
            </a:r>
          </a:p>
          <a:p>
            <a:endParaRPr lang="he-IL" altLang="he-IL" dirty="0"/>
          </a:p>
          <a:p>
            <a:endParaRPr lang="he-IL" altLang="he-IL"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643" y="744469"/>
            <a:ext cx="8005589" cy="5349671"/>
            <a:chOff x="752858" y="744469"/>
            <a:chExt cx="10674117" cy="5349671"/>
          </a:xfrm>
        </p:grpSpPr>
        <p:sp>
          <p:nvSpPr>
            <p:cNvPr id="73"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74"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76" name="Rectangle 75">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0482" name="Title 1">
            <a:extLst>
              <a:ext uri="{FF2B5EF4-FFF2-40B4-BE49-F238E27FC236}">
                <a16:creationId xmlns:a16="http://schemas.microsoft.com/office/drawing/2014/main" id="{AC06B70B-2895-47D1-B90C-D90B9E1C003F}"/>
              </a:ext>
            </a:extLst>
          </p:cNvPr>
          <p:cNvSpPr>
            <a:spLocks noGrp="1" noChangeArrowheads="1"/>
          </p:cNvSpPr>
          <p:nvPr>
            <p:ph type="title"/>
          </p:nvPr>
        </p:nvSpPr>
        <p:spPr>
          <a:xfrm>
            <a:off x="6115639" y="634028"/>
            <a:ext cx="2516957" cy="3732835"/>
          </a:xfrm>
        </p:spPr>
        <p:txBody>
          <a:bodyPr vert="horz" lIns="91440" tIns="45720" rIns="91440" bIns="45720" rtlCol="0" anchor="b">
            <a:normAutofit/>
          </a:bodyPr>
          <a:lstStyle/>
          <a:p>
            <a:pPr algn="ctr" defTabSz="914400" rtl="0"/>
            <a:r>
              <a:rPr lang="en-US" altLang="he-IL" cap="all" dirty="0" err="1"/>
              <a:t>אינדיקטורים</a:t>
            </a:r>
            <a:r>
              <a:rPr lang="en-US" altLang="he-IL" cap="all" dirty="0"/>
              <a:t> </a:t>
            </a:r>
            <a:r>
              <a:rPr lang="en-US" altLang="he-IL" cap="all" dirty="0" err="1"/>
              <a:t>המחשה</a:t>
            </a:r>
            <a:br>
              <a:rPr lang="en-US" altLang="he-IL" cap="all" dirty="0"/>
            </a:br>
            <a:r>
              <a:rPr lang="en-US" altLang="he-IL" sz="1600" cap="all" dirty="0"/>
              <a:t>GDP=Gross domestic product-Inflation measure</a:t>
            </a:r>
          </a:p>
        </p:txBody>
      </p:sp>
      <p:sp>
        <p:nvSpPr>
          <p:cNvPr id="78"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86872" y="634028"/>
            <a:ext cx="2456751"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80"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71002" y="2016617"/>
            <a:ext cx="2456260"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20483" name="Content Placeholder 3">
            <a:extLst>
              <a:ext uri="{FF2B5EF4-FFF2-40B4-BE49-F238E27FC236}">
                <a16:creationId xmlns:a16="http://schemas.microsoft.com/office/drawing/2014/main" id="{6D142585-CF2D-4A2C-AB72-A89AE5B5F7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034267" y="1936940"/>
            <a:ext cx="4244416" cy="318331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65F726B-57A0-41BF-BBDC-EA906D4FB13B}"/>
              </a:ext>
            </a:extLst>
          </p:cNvPr>
          <p:cNvSpPr>
            <a:spLocks noGrp="1" noChangeArrowheads="1"/>
          </p:cNvSpPr>
          <p:nvPr>
            <p:ph type="title"/>
          </p:nvPr>
        </p:nvSpPr>
        <p:spPr/>
        <p:txBody>
          <a:bodyPr/>
          <a:lstStyle/>
          <a:p>
            <a:pPr algn="ctr"/>
            <a:r>
              <a:rPr lang="he-IL" altLang="he-IL"/>
              <a:t>האימפקט פקטור</a:t>
            </a:r>
          </a:p>
        </p:txBody>
      </p:sp>
      <p:sp>
        <p:nvSpPr>
          <p:cNvPr id="21507" name="Content Placeholder 2">
            <a:extLst>
              <a:ext uri="{FF2B5EF4-FFF2-40B4-BE49-F238E27FC236}">
                <a16:creationId xmlns:a16="http://schemas.microsoft.com/office/drawing/2014/main" id="{95B65F14-9AA3-484F-A85E-C75D9BA83BF1}"/>
              </a:ext>
            </a:extLst>
          </p:cNvPr>
          <p:cNvSpPr>
            <a:spLocks noGrp="1" noChangeArrowheads="1"/>
          </p:cNvSpPr>
          <p:nvPr>
            <p:ph idx="1"/>
          </p:nvPr>
        </p:nvSpPr>
        <p:spPr>
          <a:xfrm>
            <a:off x="997628" y="2362200"/>
            <a:ext cx="7200900" cy="3581400"/>
          </a:xfrm>
        </p:spPr>
        <p:txBody>
          <a:bodyPr>
            <a:normAutofit fontScale="92500" lnSpcReduction="10000"/>
          </a:bodyPr>
          <a:lstStyle/>
          <a:p>
            <a:r>
              <a:rPr lang="he-IL" altLang="he-IL" sz="2400" dirty="0"/>
              <a:t>האינדיקטור הפופולרי ביותר בפרסום המדעי  כיום המצביע על השפעת מחבר וכתב עת הוא האימפקט פקטור.</a:t>
            </a:r>
          </a:p>
          <a:p>
            <a:r>
              <a:rPr lang="he-IL" altLang="he-IL" sz="2400" dirty="0"/>
              <a:t>הבסיס למדידת  האימפקט פקטור היא מידת ההשפעה של כתב העת והיא מודדת  פשוט כמה כתב העת מצטט מאמרים לעומת מספר הפרסומים בכתב העת.</a:t>
            </a:r>
          </a:p>
          <a:p>
            <a:r>
              <a:rPr lang="he-IL" altLang="he-IL" sz="2400" dirty="0"/>
              <a:t>הבעיה במדידה פשוטה זו שהיא אינה מבחינה בין סוגי כתבי עת ולמעשה אינה </a:t>
            </a:r>
            <a:r>
              <a:rPr lang="he-IL" altLang="he-IL" sz="2400" dirty="0" err="1"/>
              <a:t>הוגנת.למשל</a:t>
            </a:r>
            <a:r>
              <a:rPr lang="he-IL" altLang="he-IL" sz="2400" dirty="0"/>
              <a:t>, ידוע שמאמרי סקירה מצוטטים יותר כי הם מכסים נושאים מא' ועד ת' וכל מי שממשיך וכותב על הנושא מתייחס למאמר הסקירה שם מרוכזת כל הביבליוגרפיה שהוא צריך. לכן, אם </a:t>
            </a:r>
            <a:r>
              <a:rPr lang="he-IL" altLang="he-IL" sz="2400" dirty="0" err="1"/>
              <a:t>נימדוד</a:t>
            </a:r>
            <a:r>
              <a:rPr lang="he-IL" altLang="he-IL" sz="2400" dirty="0"/>
              <a:t> את השפעת כתב העת לפי מספר הציטוטים, מאמרי סקירה יקבלו תמיד ציון גבוה מאחרים.</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Rectangle 2">
            <a:extLst>
              <a:ext uri="{FF2B5EF4-FFF2-40B4-BE49-F238E27FC236}">
                <a16:creationId xmlns:a16="http://schemas.microsoft.com/office/drawing/2014/main" id="{4FA6ABC0-3974-4AAE-B185-A927F62507B5}"/>
              </a:ext>
            </a:extLst>
          </p:cNvPr>
          <p:cNvSpPr>
            <a:spLocks noGrp="1" noChangeArrowheads="1"/>
          </p:cNvSpPr>
          <p:nvPr>
            <p:ph type="title"/>
          </p:nvPr>
        </p:nvSpPr>
        <p:spPr>
          <a:xfrm>
            <a:off x="588557" y="685800"/>
            <a:ext cx="4469128" cy="1485900"/>
          </a:xfrm>
        </p:spPr>
        <p:txBody>
          <a:bodyPr>
            <a:normAutofit/>
          </a:bodyPr>
          <a:lstStyle/>
          <a:p>
            <a:pPr algn="ctr" eaLnBrk="1" hangingPunct="1"/>
            <a:r>
              <a:rPr lang="he-IL" altLang="he-IL" dirty="0"/>
              <a:t>החוקים</a:t>
            </a:r>
            <a:endParaRPr lang="en-US" altLang="he-IL" dirty="0"/>
          </a:p>
        </p:txBody>
      </p:sp>
      <p:sp>
        <p:nvSpPr>
          <p:cNvPr id="5123" name="Rectangle 3">
            <a:extLst>
              <a:ext uri="{FF2B5EF4-FFF2-40B4-BE49-F238E27FC236}">
                <a16:creationId xmlns:a16="http://schemas.microsoft.com/office/drawing/2014/main" id="{154F254D-9F00-4960-BB9E-E045B7CDD3FA}"/>
              </a:ext>
            </a:extLst>
          </p:cNvPr>
          <p:cNvSpPr>
            <a:spLocks noGrp="1" noChangeArrowheads="1"/>
          </p:cNvSpPr>
          <p:nvPr>
            <p:ph idx="1"/>
          </p:nvPr>
        </p:nvSpPr>
        <p:spPr>
          <a:xfrm>
            <a:off x="722906" y="2501812"/>
            <a:ext cx="4469128" cy="3581400"/>
          </a:xfrm>
        </p:spPr>
        <p:txBody>
          <a:bodyPr>
            <a:normAutofit/>
          </a:bodyPr>
          <a:lstStyle/>
          <a:p>
            <a:pPr eaLnBrk="1" hangingPunct="1">
              <a:defRPr/>
            </a:pPr>
            <a:r>
              <a:rPr lang="he-IL" altLang="he-IL" sz="1300" dirty="0"/>
              <a:t>קיימים שלושה חוקי יסוד </a:t>
            </a:r>
            <a:r>
              <a:rPr lang="he-IL" altLang="he-IL" sz="1300" dirty="0" err="1"/>
              <a:t>בביבליומטריה</a:t>
            </a:r>
            <a:r>
              <a:rPr lang="he-IL" altLang="he-IL" sz="1300" dirty="0"/>
              <a:t>, אם כי במשך השנים התווספו אליהם חוקים נוספים, חוקי היסוד הם חוק </a:t>
            </a:r>
            <a:r>
              <a:rPr lang="he-IL" altLang="he-IL" sz="1300" dirty="0" err="1"/>
              <a:t>לוטקה</a:t>
            </a:r>
            <a:r>
              <a:rPr lang="he-IL" altLang="he-IL" sz="1300" dirty="0"/>
              <a:t> משנת 1926, חוק </a:t>
            </a:r>
            <a:r>
              <a:rPr lang="he-IL" altLang="he-IL" sz="1300" dirty="0" err="1"/>
              <a:t>ברדפורד</a:t>
            </a:r>
            <a:r>
              <a:rPr lang="he-IL" altLang="he-IL" sz="1300" dirty="0"/>
              <a:t> משנת 1934 וחוק </a:t>
            </a:r>
            <a:r>
              <a:rPr lang="he-IL" altLang="he-IL" sz="1300" dirty="0" err="1"/>
              <a:t>זיפף</a:t>
            </a:r>
            <a:r>
              <a:rPr lang="he-IL" altLang="he-IL" sz="1300" dirty="0"/>
              <a:t> משנת 1935. </a:t>
            </a:r>
            <a:r>
              <a:rPr lang="he-IL" altLang="he-IL" sz="1300" dirty="0" err="1"/>
              <a:t>לוטקה</a:t>
            </a:r>
            <a:r>
              <a:rPr lang="he-IL" altLang="he-IL" sz="1300" dirty="0"/>
              <a:t> בדק דפוסי יצרנות מדעית אצל כימאים ומצא כי אם הוא מדרג את הכימאים שבמדגם לפי התדירות בה הם מפרסמים מחקרים כי אז הוא מקבל את היחס בין אלה שמייצרים הרבה לבין אלה המייצרים פחות מאמרים מדעיים. </a:t>
            </a:r>
            <a:r>
              <a:rPr lang="he-IL" altLang="he-IL" sz="1300" dirty="0" err="1"/>
              <a:t>זיפף</a:t>
            </a:r>
            <a:r>
              <a:rPr lang="he-IL" altLang="he-IL" sz="1300" dirty="0"/>
              <a:t> בדק את אותו היחס בין תדירות מלים בטקסט. </a:t>
            </a:r>
          </a:p>
          <a:p>
            <a:pPr eaLnBrk="1" hangingPunct="1">
              <a:defRPr/>
            </a:pPr>
            <a:r>
              <a:rPr lang="he-IL" altLang="he-IL" sz="1300" dirty="0" err="1">
                <a:latin typeface="Arial Black" panose="020B0A04020102020204" pitchFamily="34" charset="0"/>
              </a:rPr>
              <a:t>ברדפורד</a:t>
            </a:r>
            <a:r>
              <a:rPr lang="he-IL" altLang="he-IL" sz="1300" dirty="0">
                <a:latin typeface="Arial Black" panose="020B0A04020102020204" pitchFamily="34" charset="0"/>
              </a:rPr>
              <a:t> שבמקצועו היה ספרן ואוצר במוזיאון הציע בשנת 1934 חוק שעל פיו אם נושא מסוים מכוסה על ידי כמות רבה של פרסומים בתקופה מסוימת, הרי הפיזור של ספרות התחום מופיע באורח </a:t>
            </a:r>
            <a:r>
              <a:rPr lang="he-IL" altLang="he-IL" sz="1300" dirty="0" err="1">
                <a:latin typeface="Arial Black" panose="020B0A04020102020204" pitchFamily="34" charset="0"/>
              </a:rPr>
              <a:t>רגולארי</a:t>
            </a:r>
            <a:r>
              <a:rPr lang="he-IL" altLang="he-IL" sz="1300" dirty="0">
                <a:latin typeface="Arial Black" panose="020B0A04020102020204" pitchFamily="34" charset="0"/>
              </a:rPr>
              <a:t> על פני מקורות מידע רבים. כלומר, אם הוא מסדר את מקורות המידע (כתבי עת למשל) בסדר יורד של יצרנות מדעית, כתבי העת המייצרים כמות רבה יהיו בצמרת או בליבה של ההתפלגות, כתבי העת המייצרים פחות בתחום יהיו באזור השני, ואילו כתבי העת המייצרים רק לעתים בתחום יהוו את האזור השלישי, הפריפריאלי</a:t>
            </a:r>
          </a:p>
          <a:p>
            <a:pPr eaLnBrk="1" hangingPunct="1">
              <a:defRPr/>
            </a:pPr>
            <a:endParaRPr lang="en-US" altLang="he-IL" sz="1300" b="1" dirty="0">
              <a:latin typeface="Arial Black" panose="020B0A04020102020204" pitchFamily="34" charset="0"/>
            </a:endParaRPr>
          </a:p>
        </p:txBody>
      </p:sp>
      <p:sp>
        <p:nvSpPr>
          <p:cNvPr id="74" name="Rectangle 73">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7745" y="0"/>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a:extLst>
              <a:ext uri="{FF2B5EF4-FFF2-40B4-BE49-F238E27FC236}">
                <a16:creationId xmlns:a16="http://schemas.microsoft.com/office/drawing/2014/main" id="{03D6F71A-4265-4E17-AA55-8C4E3DCE4880}"/>
              </a:ext>
            </a:extLst>
          </p:cNvPr>
          <p:cNvPicPr>
            <a:picLocks noChangeAspect="1"/>
          </p:cNvPicPr>
          <p:nvPr/>
        </p:nvPicPr>
        <p:blipFill>
          <a:blip r:embed="rId2"/>
          <a:stretch>
            <a:fillRect/>
          </a:stretch>
        </p:blipFill>
        <p:spPr>
          <a:xfrm>
            <a:off x="6189255" y="2501812"/>
            <a:ext cx="2474684" cy="185362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9A8F2F84-1D14-42C0-B8BE-02D2FB27C014}"/>
              </a:ext>
            </a:extLst>
          </p:cNvPr>
          <p:cNvSpPr>
            <a:spLocks noGrp="1" noChangeArrowheads="1"/>
          </p:cNvSpPr>
          <p:nvPr>
            <p:ph type="title"/>
          </p:nvPr>
        </p:nvSpPr>
        <p:spPr/>
        <p:txBody>
          <a:bodyPr/>
          <a:lstStyle/>
          <a:p>
            <a:pPr algn="ctr"/>
            <a:r>
              <a:rPr lang="he-IL" altLang="he-IL"/>
              <a:t>המשך האימפקט פקטור</a:t>
            </a:r>
          </a:p>
        </p:txBody>
      </p:sp>
      <p:sp>
        <p:nvSpPr>
          <p:cNvPr id="22531" name="Content Placeholder 2">
            <a:extLst>
              <a:ext uri="{FF2B5EF4-FFF2-40B4-BE49-F238E27FC236}">
                <a16:creationId xmlns:a16="http://schemas.microsoft.com/office/drawing/2014/main" id="{BE1FEB3C-2A6E-4CE6-AA48-D74F41B99702}"/>
              </a:ext>
            </a:extLst>
          </p:cNvPr>
          <p:cNvSpPr>
            <a:spLocks noGrp="1" noChangeArrowheads="1"/>
          </p:cNvSpPr>
          <p:nvPr>
            <p:ph idx="1"/>
          </p:nvPr>
        </p:nvSpPr>
        <p:spPr/>
        <p:txBody>
          <a:bodyPr/>
          <a:lstStyle/>
          <a:p>
            <a:pPr marL="0" eaLnBrk="1" fontAlgn="t" hangingPunct="1">
              <a:spcBef>
                <a:spcPct val="0"/>
              </a:spcBef>
            </a:pPr>
            <a:endParaRPr lang="he-IL" altLang="he-IL"/>
          </a:p>
          <a:p>
            <a:pPr marL="0" eaLnBrk="1" fontAlgn="t" hangingPunct="1">
              <a:spcBef>
                <a:spcPct val="0"/>
              </a:spcBef>
            </a:pPr>
            <a:r>
              <a:rPr lang="he-IL" altLang="he-IL"/>
              <a:t>דוגמא:</a:t>
            </a:r>
          </a:p>
          <a:p>
            <a:pPr marL="0" eaLnBrk="1" fontAlgn="t" hangingPunct="1">
              <a:spcBef>
                <a:spcPct val="0"/>
              </a:spcBef>
            </a:pPr>
            <a:endParaRPr lang="he-IL" altLang="he-IL"/>
          </a:p>
        </p:txBody>
      </p:sp>
      <p:graphicFrame>
        <p:nvGraphicFramePr>
          <p:cNvPr id="5" name="Table 4">
            <a:extLst>
              <a:ext uri="{FF2B5EF4-FFF2-40B4-BE49-F238E27FC236}">
                <a16:creationId xmlns:a16="http://schemas.microsoft.com/office/drawing/2014/main" id="{5649E941-F3A7-4CAD-9CF5-65604F9F57A2}"/>
              </a:ext>
            </a:extLst>
          </p:cNvPr>
          <p:cNvGraphicFramePr>
            <a:graphicFrameLocks noGrp="1"/>
          </p:cNvGraphicFramePr>
          <p:nvPr>
            <p:extLst>
              <p:ext uri="{D42A27DB-BD31-4B8C-83A1-F6EECF244321}">
                <p14:modId xmlns:p14="http://schemas.microsoft.com/office/powerpoint/2010/main" val="2774766509"/>
              </p:ext>
            </p:extLst>
          </p:nvPr>
        </p:nvGraphicFramePr>
        <p:xfrm>
          <a:off x="1570792" y="3048000"/>
          <a:ext cx="6116715" cy="2487968"/>
        </p:xfrm>
        <a:graphic>
          <a:graphicData uri="http://schemas.openxmlformats.org/drawingml/2006/table">
            <a:tbl>
              <a:tblPr rtl="1" firstRow="1" bandRow="1">
                <a:tableStyleId>{5C22544A-7EE6-4342-B048-85BDC9FD1C3A}</a:tableStyleId>
              </a:tblPr>
              <a:tblGrid>
                <a:gridCol w="2033973">
                  <a:extLst>
                    <a:ext uri="{9D8B030D-6E8A-4147-A177-3AD203B41FA5}">
                      <a16:colId xmlns:a16="http://schemas.microsoft.com/office/drawing/2014/main" val="2434144820"/>
                    </a:ext>
                  </a:extLst>
                </a:gridCol>
                <a:gridCol w="1930092">
                  <a:extLst>
                    <a:ext uri="{9D8B030D-6E8A-4147-A177-3AD203B41FA5}">
                      <a16:colId xmlns:a16="http://schemas.microsoft.com/office/drawing/2014/main" val="2786025405"/>
                    </a:ext>
                  </a:extLst>
                </a:gridCol>
                <a:gridCol w="2152650">
                  <a:extLst>
                    <a:ext uri="{9D8B030D-6E8A-4147-A177-3AD203B41FA5}">
                      <a16:colId xmlns:a16="http://schemas.microsoft.com/office/drawing/2014/main" val="1929099253"/>
                    </a:ext>
                  </a:extLst>
                </a:gridCol>
              </a:tblGrid>
              <a:tr h="621992">
                <a:tc>
                  <a:txBody>
                    <a:bodyPr/>
                    <a:lstStyle/>
                    <a:p>
                      <a:pPr rtl="1"/>
                      <a:r>
                        <a:rPr lang="en-US" dirty="0"/>
                        <a:t>Impact factor</a:t>
                      </a:r>
                      <a:endParaRPr lang="he-IL" dirty="0"/>
                    </a:p>
                  </a:txBody>
                  <a:tcPr/>
                </a:tc>
                <a:tc>
                  <a:txBody>
                    <a:bodyPr/>
                    <a:lstStyle/>
                    <a:p>
                      <a:pPr rtl="1"/>
                      <a:r>
                        <a:rPr lang="en-US" dirty="0"/>
                        <a:t>Citations/publications</a:t>
                      </a:r>
                      <a:endParaRPr lang="he-IL" dirty="0"/>
                    </a:p>
                  </a:txBody>
                  <a:tcPr/>
                </a:tc>
                <a:tc>
                  <a:txBody>
                    <a:bodyPr/>
                    <a:lstStyle/>
                    <a:p>
                      <a:pPr rtl="1"/>
                      <a:r>
                        <a:rPr lang="en-US" dirty="0"/>
                        <a:t>Journals</a:t>
                      </a:r>
                      <a:endParaRPr lang="he-IL" dirty="0"/>
                    </a:p>
                  </a:txBody>
                  <a:tcPr/>
                </a:tc>
                <a:extLst>
                  <a:ext uri="{0D108BD9-81ED-4DB2-BD59-A6C34878D82A}">
                    <a16:rowId xmlns:a16="http://schemas.microsoft.com/office/drawing/2014/main" val="2093541534"/>
                  </a:ext>
                </a:extLst>
              </a:tr>
              <a:tr h="621992">
                <a:tc>
                  <a:txBody>
                    <a:bodyPr/>
                    <a:lstStyle/>
                    <a:p>
                      <a:pPr rtl="1"/>
                      <a:r>
                        <a:rPr lang="en-US" dirty="0"/>
                        <a:t>0.75</a:t>
                      </a:r>
                      <a:endParaRPr lang="he-IL" dirty="0"/>
                    </a:p>
                  </a:txBody>
                  <a:tcPr/>
                </a:tc>
                <a:tc>
                  <a:txBody>
                    <a:bodyPr/>
                    <a:lstStyle/>
                    <a:p>
                      <a:pPr rtl="1"/>
                      <a:r>
                        <a:rPr lang="en-US" dirty="0"/>
                        <a:t>15/20</a:t>
                      </a:r>
                      <a:endParaRPr lang="he-IL" dirty="0"/>
                    </a:p>
                  </a:txBody>
                  <a:tcPr/>
                </a:tc>
                <a:tc>
                  <a:txBody>
                    <a:bodyPr/>
                    <a:lstStyle/>
                    <a:p>
                      <a:pPr rtl="1"/>
                      <a:r>
                        <a:rPr lang="en-US" dirty="0"/>
                        <a:t>Journal A</a:t>
                      </a:r>
                      <a:endParaRPr lang="he-IL" dirty="0"/>
                    </a:p>
                  </a:txBody>
                  <a:tcPr/>
                </a:tc>
                <a:extLst>
                  <a:ext uri="{0D108BD9-81ED-4DB2-BD59-A6C34878D82A}">
                    <a16:rowId xmlns:a16="http://schemas.microsoft.com/office/drawing/2014/main" val="587254018"/>
                  </a:ext>
                </a:extLst>
              </a:tr>
              <a:tr h="621992">
                <a:tc>
                  <a:txBody>
                    <a:bodyPr/>
                    <a:lstStyle/>
                    <a:p>
                      <a:pPr rtl="1"/>
                      <a:r>
                        <a:rPr lang="en-US" dirty="0"/>
                        <a:t>2.5</a:t>
                      </a:r>
                      <a:endParaRPr lang="he-IL" dirty="0"/>
                    </a:p>
                  </a:txBody>
                  <a:tcPr/>
                </a:tc>
                <a:tc>
                  <a:txBody>
                    <a:bodyPr/>
                    <a:lstStyle/>
                    <a:p>
                      <a:pPr rtl="1"/>
                      <a:r>
                        <a:rPr lang="en-US" dirty="0"/>
                        <a:t>50/20</a:t>
                      </a:r>
                      <a:endParaRPr lang="he-IL" dirty="0"/>
                    </a:p>
                  </a:txBody>
                  <a:tcPr/>
                </a:tc>
                <a:tc>
                  <a:txBody>
                    <a:bodyPr/>
                    <a:lstStyle/>
                    <a:p>
                      <a:pPr rtl="1"/>
                      <a:r>
                        <a:rPr lang="en-US" dirty="0"/>
                        <a:t>Journal B</a:t>
                      </a:r>
                      <a:endParaRPr lang="he-IL" dirty="0"/>
                    </a:p>
                  </a:txBody>
                  <a:tcPr/>
                </a:tc>
                <a:extLst>
                  <a:ext uri="{0D108BD9-81ED-4DB2-BD59-A6C34878D82A}">
                    <a16:rowId xmlns:a16="http://schemas.microsoft.com/office/drawing/2014/main" val="4252202308"/>
                  </a:ext>
                </a:extLst>
              </a:tr>
              <a:tr h="621992">
                <a:tc>
                  <a:txBody>
                    <a:bodyPr/>
                    <a:lstStyle/>
                    <a:p>
                      <a:pPr rtl="1"/>
                      <a:r>
                        <a:rPr lang="en-US" dirty="0"/>
                        <a:t>1.25</a:t>
                      </a:r>
                      <a:endParaRPr lang="he-IL" dirty="0"/>
                    </a:p>
                  </a:txBody>
                  <a:tcPr/>
                </a:tc>
                <a:tc>
                  <a:txBody>
                    <a:bodyPr/>
                    <a:lstStyle/>
                    <a:p>
                      <a:pPr rtl="1"/>
                      <a:r>
                        <a:rPr lang="en-US" dirty="0"/>
                        <a:t>300/240</a:t>
                      </a:r>
                      <a:endParaRPr lang="he-IL" dirty="0"/>
                    </a:p>
                  </a:txBody>
                  <a:tcPr/>
                </a:tc>
                <a:tc>
                  <a:txBody>
                    <a:bodyPr/>
                    <a:lstStyle/>
                    <a:p>
                      <a:pPr rtl="1"/>
                      <a:r>
                        <a:rPr lang="en-US" dirty="0"/>
                        <a:t>Journal C</a:t>
                      </a:r>
                      <a:endParaRPr lang="he-IL" dirty="0"/>
                    </a:p>
                  </a:txBody>
                  <a:tcPr/>
                </a:tc>
                <a:extLst>
                  <a:ext uri="{0D108BD9-81ED-4DB2-BD59-A6C34878D82A}">
                    <a16:rowId xmlns:a16="http://schemas.microsoft.com/office/drawing/2014/main" val="177811591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6A7204CC-5E97-4E37-BEC4-271C77911425}"/>
              </a:ext>
            </a:extLst>
          </p:cNvPr>
          <p:cNvSpPr>
            <a:spLocks noGrp="1" noChangeArrowheads="1"/>
          </p:cNvSpPr>
          <p:nvPr>
            <p:ph type="title"/>
          </p:nvPr>
        </p:nvSpPr>
        <p:spPr>
          <a:xfrm>
            <a:off x="5895500" y="685800"/>
            <a:ext cx="2742314" cy="1485900"/>
          </a:xfrm>
        </p:spPr>
        <p:txBody>
          <a:bodyPr>
            <a:normAutofit/>
          </a:bodyPr>
          <a:lstStyle/>
          <a:p>
            <a:r>
              <a:rPr lang="he-IL" altLang="he-IL"/>
              <a:t>הפעלת המדדים</a:t>
            </a:r>
          </a:p>
        </p:txBody>
      </p:sp>
      <p:sp>
        <p:nvSpPr>
          <p:cNvPr id="73" name="Rectangle 72">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3556" name="Picture 3">
            <a:extLst>
              <a:ext uri="{FF2B5EF4-FFF2-40B4-BE49-F238E27FC236}">
                <a16:creationId xmlns:a16="http://schemas.microsoft.com/office/drawing/2014/main" id="{77A5C974-5F32-4D9D-89FB-53316DCB80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670" y="1662115"/>
            <a:ext cx="4887799" cy="321372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Content Placeholder 2">
            <a:extLst>
              <a:ext uri="{FF2B5EF4-FFF2-40B4-BE49-F238E27FC236}">
                <a16:creationId xmlns:a16="http://schemas.microsoft.com/office/drawing/2014/main" id="{CBFB33BF-0806-43E1-9B6B-EE3BABDA785A}"/>
              </a:ext>
            </a:extLst>
          </p:cNvPr>
          <p:cNvSpPr>
            <a:spLocks noGrp="1" noChangeArrowheads="1"/>
          </p:cNvSpPr>
          <p:nvPr>
            <p:ph idx="1"/>
          </p:nvPr>
        </p:nvSpPr>
        <p:spPr>
          <a:xfrm>
            <a:off x="5895500" y="2286000"/>
            <a:ext cx="2742314" cy="3581400"/>
          </a:xfrm>
        </p:spPr>
        <p:txBody>
          <a:bodyPr>
            <a:normAutofit/>
          </a:bodyPr>
          <a:lstStyle/>
          <a:p>
            <a:r>
              <a:rPr lang="he-IL" altLang="he-IL" sz="1700" dirty="0"/>
              <a:t>ניתן לחשב אימפקט ברמה של מחבר אחד, או לחשב את "ביצועים" של פקולטה אחת לעומת שניה.</a:t>
            </a:r>
          </a:p>
          <a:p>
            <a:r>
              <a:rPr lang="he-IL" altLang="he-IL" sz="1700" dirty="0"/>
              <a:t>ניתן לבדוק מהי הליבה של התחום: בוחרים כתב עת בתחום שבטוחים בו שהוא מתמחה בתחום ועקרוני בו, ובודקים את מי מצטט ובאיזו תדירות, ומי מצטט אותו ובאיזה תדירות, וכך נבחרת ליבת התחום.</a:t>
            </a:r>
          </a:p>
          <a:p>
            <a:endParaRPr lang="he-IL" altLang="he-IL" sz="17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397764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578" name="Title 1">
            <a:extLst>
              <a:ext uri="{FF2B5EF4-FFF2-40B4-BE49-F238E27FC236}">
                <a16:creationId xmlns:a16="http://schemas.microsoft.com/office/drawing/2014/main" id="{A2CEF756-583F-43DA-AFC3-F13C62F04537}"/>
              </a:ext>
            </a:extLst>
          </p:cNvPr>
          <p:cNvSpPr>
            <a:spLocks noGrp="1" noChangeArrowheads="1"/>
          </p:cNvSpPr>
          <p:nvPr>
            <p:ph type="title"/>
          </p:nvPr>
        </p:nvSpPr>
        <p:spPr>
          <a:xfrm>
            <a:off x="480060" y="791570"/>
            <a:ext cx="3014130" cy="5262390"/>
          </a:xfrm>
        </p:spPr>
        <p:txBody>
          <a:bodyPr anchor="ctr">
            <a:normAutofit/>
          </a:bodyPr>
          <a:lstStyle/>
          <a:p>
            <a:pPr algn="r"/>
            <a:r>
              <a:rPr lang="he-IL" altLang="en-US" sz="4700">
                <a:solidFill>
                  <a:schemeClr val="bg2"/>
                </a:solidFill>
              </a:rPr>
              <a:t>מגוון חוקים אלטרנטיביים</a:t>
            </a:r>
            <a:endParaRPr lang="en-US" altLang="en-US" sz="4700">
              <a:solidFill>
                <a:schemeClr val="bg2"/>
              </a:solidFill>
            </a:endParaRPr>
          </a:p>
        </p:txBody>
      </p:sp>
      <p:sp>
        <p:nvSpPr>
          <p:cNvPr id="74" name="Rectangle 73">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7640" y="376"/>
            <a:ext cx="17145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579" name="Content Placeholder 2">
            <a:extLst>
              <a:ext uri="{FF2B5EF4-FFF2-40B4-BE49-F238E27FC236}">
                <a16:creationId xmlns:a16="http://schemas.microsoft.com/office/drawing/2014/main" id="{0C783EE6-BD38-4BC1-8338-2FCBE333B75A}"/>
              </a:ext>
            </a:extLst>
          </p:cNvPr>
          <p:cNvSpPr>
            <a:spLocks noGrp="1" noChangeArrowheads="1"/>
          </p:cNvSpPr>
          <p:nvPr>
            <p:ph idx="1"/>
          </p:nvPr>
        </p:nvSpPr>
        <p:spPr>
          <a:xfrm>
            <a:off x="4800600" y="791570"/>
            <a:ext cx="3669231" cy="5461420"/>
          </a:xfrm>
        </p:spPr>
        <p:txBody>
          <a:bodyPr anchor="ctr">
            <a:normAutofit fontScale="25000" lnSpcReduction="20000"/>
          </a:bodyPr>
          <a:lstStyle/>
          <a:p>
            <a:r>
              <a:rPr lang="he-IL" altLang="en-US" sz="4400" dirty="0"/>
              <a:t>  </a:t>
            </a:r>
            <a:r>
              <a:rPr lang="he-IL" altLang="en-US" sz="4200" dirty="0"/>
              <a:t>מחבר   עם  </a:t>
            </a:r>
            <a:r>
              <a:rPr lang="en-US" altLang="en-US" sz="4200" dirty="0"/>
              <a:t>Papers: 260</a:t>
            </a:r>
          </a:p>
          <a:p>
            <a:r>
              <a:rPr lang="en-US" altLang="en-US" sz="4200" dirty="0"/>
              <a:t>Cites/year: 236.23</a:t>
            </a:r>
          </a:p>
          <a:p>
            <a:r>
              <a:rPr lang="en-US" altLang="en-US" sz="4200" dirty="0"/>
              <a:t>Cites/paper: 58.15/4.0/0 (mean/median/mode)</a:t>
            </a:r>
          </a:p>
          <a:p>
            <a:r>
              <a:rPr lang="en-US" altLang="en-US" sz="4200" dirty="0"/>
              <a:t>Citations: 15119</a:t>
            </a:r>
          </a:p>
          <a:p>
            <a:r>
              <a:rPr lang="en-US" altLang="en-US" sz="4200" dirty="0"/>
              <a:t>Years: 64</a:t>
            </a:r>
          </a:p>
          <a:p>
            <a:r>
              <a:rPr lang="en-US" altLang="en-US" sz="4200" dirty="0"/>
              <a:t>Cites/author: 5365.91</a:t>
            </a:r>
          </a:p>
          <a:p>
            <a:r>
              <a:rPr lang="en-US" altLang="en-US" sz="4200" dirty="0"/>
              <a:t>Cites/author/year: 83.84</a:t>
            </a:r>
          </a:p>
          <a:p>
            <a:r>
              <a:rPr lang="en-US" altLang="en-US" sz="4200" dirty="0"/>
              <a:t>Papers/author: 92.75</a:t>
            </a:r>
          </a:p>
          <a:p>
            <a:r>
              <a:rPr lang="en-US" altLang="en-US" sz="4200" dirty="0"/>
              <a:t>Authors/paper: 3.48/3.0/2 (mean/median/mode)</a:t>
            </a:r>
          </a:p>
          <a:p>
            <a:r>
              <a:rPr lang="en-US" altLang="en-US" sz="4200" dirty="0"/>
              <a:t>h-index: 51 (90%)</a:t>
            </a:r>
          </a:p>
          <a:p>
            <a:r>
              <a:rPr lang="en-US" altLang="en-US" sz="4200" dirty="0"/>
              <a:t>g-index: 122 (99%)</a:t>
            </a:r>
          </a:p>
          <a:p>
            <a:r>
              <a:rPr lang="en-US" altLang="en-US" sz="4200" dirty="0"/>
              <a:t>e-index: 105.12</a:t>
            </a:r>
          </a:p>
          <a:p>
            <a:r>
              <a:rPr lang="en-US" altLang="en-US" sz="4200" dirty="0" err="1"/>
              <a:t>hc</a:t>
            </a:r>
            <a:r>
              <a:rPr lang="en-US" altLang="en-US" sz="4200" dirty="0"/>
              <a:t>-index: 28</a:t>
            </a:r>
          </a:p>
          <a:p>
            <a:r>
              <a:rPr lang="en-US" altLang="en-US" sz="4200" dirty="0" err="1"/>
              <a:t>hI</a:t>
            </a:r>
            <a:r>
              <a:rPr lang="en-US" altLang="en-US" sz="4200" dirty="0"/>
              <a:t>-index: 16.67</a:t>
            </a:r>
          </a:p>
          <a:p>
            <a:r>
              <a:rPr lang="en-US" altLang="en-US" sz="4200" dirty="0" err="1"/>
              <a:t>hI,norm</a:t>
            </a:r>
            <a:r>
              <a:rPr lang="en-US" altLang="en-US" sz="4200" dirty="0"/>
              <a:t>: 31</a:t>
            </a:r>
          </a:p>
          <a:p>
            <a:r>
              <a:rPr lang="en-US" altLang="en-US" sz="4200" dirty="0" err="1"/>
              <a:t>hI,annual</a:t>
            </a:r>
            <a:r>
              <a:rPr lang="en-US" altLang="en-US" sz="4200" dirty="0"/>
              <a:t>: 0.48</a:t>
            </a:r>
          </a:p>
          <a:p>
            <a:r>
              <a:rPr lang="en-US" altLang="en-US" sz="4200" dirty="0"/>
              <a:t>hm-index: 24.81</a:t>
            </a:r>
          </a:p>
          <a:p>
            <a:r>
              <a:rPr lang="en-US" altLang="en-US" sz="4200" dirty="0"/>
              <a:t>AW-index: 32.74</a:t>
            </a:r>
          </a:p>
          <a:p>
            <a:r>
              <a:rPr lang="en-US" altLang="en-US" sz="4200" dirty="0"/>
              <a:t>AWCR: 1071.82</a:t>
            </a:r>
          </a:p>
          <a:p>
            <a:r>
              <a:rPr lang="en-US" altLang="en-US" sz="4200" dirty="0" err="1"/>
              <a:t>AWCRpA</a:t>
            </a:r>
            <a:r>
              <a:rPr lang="en-US" altLang="en-US" sz="4200" dirty="0"/>
              <a:t>: 359.74</a:t>
            </a:r>
          </a:p>
          <a:p>
            <a:r>
              <a:rPr lang="en-US" altLang="en-US" sz="4200" dirty="0"/>
              <a:t> </a:t>
            </a:r>
          </a:p>
          <a:p>
            <a:r>
              <a:rPr lang="en-US" altLang="en-US" sz="4200" dirty="0"/>
              <a:t>Hirsch a=5.81, m=0.80</a:t>
            </a:r>
          </a:p>
          <a:p>
            <a:r>
              <a:rPr lang="en-US" altLang="en-US" sz="4400" dirty="0"/>
              <a:t>Contemporary ac=5.47</a:t>
            </a:r>
          </a:p>
          <a:p>
            <a:endParaRPr lang="en-US" altLang="en-US" sz="5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3E4B97D-DD7D-43BE-B8CF-0977EDF43807}"/>
              </a:ext>
            </a:extLst>
          </p:cNvPr>
          <p:cNvSpPr>
            <a:spLocks noGrp="1" noChangeArrowheads="1"/>
          </p:cNvSpPr>
          <p:nvPr>
            <p:ph type="title"/>
          </p:nvPr>
        </p:nvSpPr>
        <p:spPr>
          <a:xfrm>
            <a:off x="1022470" y="800100"/>
            <a:ext cx="7415213" cy="1485900"/>
          </a:xfrm>
        </p:spPr>
        <p:txBody>
          <a:bodyPr>
            <a:normAutofit/>
          </a:bodyPr>
          <a:lstStyle/>
          <a:p>
            <a:pPr algn="ctr" eaLnBrk="1" hangingPunct="1"/>
            <a:r>
              <a:rPr lang="he-IL" altLang="he-IL" dirty="0"/>
              <a:t>אפיוני החוקים </a:t>
            </a:r>
            <a:endParaRPr lang="en-US" altLang="he-IL" dirty="0"/>
          </a:p>
        </p:txBody>
      </p:sp>
      <p:sp>
        <p:nvSpPr>
          <p:cNvPr id="25603" name="Rectangle 3">
            <a:extLst>
              <a:ext uri="{FF2B5EF4-FFF2-40B4-BE49-F238E27FC236}">
                <a16:creationId xmlns:a16="http://schemas.microsoft.com/office/drawing/2014/main" id="{5B90E2F2-109B-4629-96C9-ADD0047547EC}"/>
              </a:ext>
            </a:extLst>
          </p:cNvPr>
          <p:cNvSpPr>
            <a:spLocks noGrp="1" noChangeArrowheads="1"/>
          </p:cNvSpPr>
          <p:nvPr>
            <p:ph idx="1"/>
          </p:nvPr>
        </p:nvSpPr>
        <p:spPr>
          <a:xfrm>
            <a:off x="1042986" y="2286000"/>
            <a:ext cx="4632582" cy="3581400"/>
          </a:xfrm>
        </p:spPr>
        <p:txBody>
          <a:bodyPr>
            <a:normAutofit/>
          </a:bodyPr>
          <a:lstStyle/>
          <a:p>
            <a:pPr lvl="1"/>
            <a:r>
              <a:rPr lang="he-IL" altLang="he-IL" sz="1400" dirty="0"/>
              <a:t>התפלגויות מסוג זה, המשופד, אובחנו גם במחקרים אחרים כגון בסוציומטריה, היכן שהאובייקטים שנבחנו לא היו פרסומים ודוקומנטים אלא תוצר אחר של פעילות אנושית. רוב המחקר השוטף וההיסטורי מנסה להבין את הפרמטרים המאפיינים את הרגולאריות של התפלגויות אלה ואת הסיבות להן. ההתפלגויות הן שיטות העוסקות בדרך כלל בתיאור, הסבר, ניבוי והערכה של תקשורת מדעית על סוגיה השונים.</a:t>
            </a:r>
          </a:p>
          <a:p>
            <a:pPr eaLnBrk="1" hangingPunct="1"/>
            <a:r>
              <a:rPr lang="he-IL" altLang="he-IL" sz="1400" dirty="0"/>
              <a:t> סביר להניח כי בקורס זה נחזור על חוקי הביבליומטריה  בהקשרים שונים.</a:t>
            </a:r>
          </a:p>
          <a:p>
            <a:pPr eaLnBrk="1" hangingPunct="1"/>
            <a:r>
              <a:rPr lang="he-IL" altLang="he-IL" sz="1400" dirty="0"/>
              <a:t>בדוגמא זו זנב ארוך לימין מצביע על התפלגות חיובית וזנב לשמאל על התפלגות שלילית, זה אומר שהממוצע נימצא באזור הזנב. זו התפלגות לא סימטרית, ואופיינית להתפלגויות בביבליומטריה.</a:t>
            </a:r>
            <a:endParaRPr lang="en-US" altLang="he-IL" sz="1400" dirty="0"/>
          </a:p>
        </p:txBody>
      </p:sp>
      <p:pic>
        <p:nvPicPr>
          <p:cNvPr id="25604" name="Picture 1">
            <a:extLst>
              <a:ext uri="{FF2B5EF4-FFF2-40B4-BE49-F238E27FC236}">
                <a16:creationId xmlns:a16="http://schemas.microsoft.com/office/drawing/2014/main" id="{000F38DD-9CE6-4237-9A26-6422C22657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747" r="33443"/>
          <a:stretch/>
        </p:blipFill>
        <p:spPr bwMode="auto">
          <a:xfrm>
            <a:off x="6046077" y="2401556"/>
            <a:ext cx="2408622" cy="3466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a:extLst>
              <a:ext uri="{FF2B5EF4-FFF2-40B4-BE49-F238E27FC236}">
                <a16:creationId xmlns:a16="http://schemas.microsoft.com/office/drawing/2014/main" id="{C420C42C-975B-43C0-BE9F-FD39F4EDF5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747" r="33443"/>
          <a:stretch/>
        </p:blipFill>
        <p:spPr bwMode="auto">
          <a:xfrm>
            <a:off x="5562600" y="2401556"/>
            <a:ext cx="3044499" cy="36190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E26C5B5-7019-4107-A249-0F0E1D28111F}"/>
              </a:ext>
            </a:extLst>
          </p:cNvPr>
          <p:cNvSpPr>
            <a:spLocks noGrp="1" noChangeArrowheads="1"/>
          </p:cNvSpPr>
          <p:nvPr>
            <p:ph type="title"/>
          </p:nvPr>
        </p:nvSpPr>
        <p:spPr>
          <a:xfrm>
            <a:off x="4792435" y="685800"/>
            <a:ext cx="3845379" cy="1485900"/>
          </a:xfrm>
        </p:spPr>
        <p:txBody>
          <a:bodyPr>
            <a:normAutofit/>
          </a:bodyPr>
          <a:lstStyle/>
          <a:p>
            <a:pPr algn="ctr" eaLnBrk="1" hangingPunct="1"/>
            <a:r>
              <a:rPr lang="he-IL" altLang="he-IL" sz="3700" dirty="0"/>
              <a:t>הערכות ביבליומטריות-דוקומנטים</a:t>
            </a:r>
            <a:endParaRPr lang="en-US" altLang="he-IL" sz="3700" dirty="0"/>
          </a:p>
        </p:txBody>
      </p:sp>
      <p:sp>
        <p:nvSpPr>
          <p:cNvPr id="73" name="Rectangle 72">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6628" name="Picture 1">
            <a:extLst>
              <a:ext uri="{FF2B5EF4-FFF2-40B4-BE49-F238E27FC236}">
                <a16:creationId xmlns:a16="http://schemas.microsoft.com/office/drawing/2014/main" id="{A16D6DEE-4F5A-4666-B2E0-AC4DC067E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671" y="1367258"/>
            <a:ext cx="3803442" cy="380344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a:extLst>
              <a:ext uri="{FF2B5EF4-FFF2-40B4-BE49-F238E27FC236}">
                <a16:creationId xmlns:a16="http://schemas.microsoft.com/office/drawing/2014/main" id="{C7948E4D-302B-4A41-AB19-13C78DAB0317}"/>
              </a:ext>
            </a:extLst>
          </p:cNvPr>
          <p:cNvSpPr>
            <a:spLocks noGrp="1" noChangeArrowheads="1"/>
          </p:cNvSpPr>
          <p:nvPr>
            <p:ph idx="1"/>
          </p:nvPr>
        </p:nvSpPr>
        <p:spPr>
          <a:xfrm>
            <a:off x="4792435" y="2286000"/>
            <a:ext cx="3845379" cy="3581400"/>
          </a:xfrm>
        </p:spPr>
        <p:txBody>
          <a:bodyPr>
            <a:normAutofit/>
          </a:bodyPr>
          <a:lstStyle/>
          <a:p>
            <a:pPr marL="914400" lvl="2" indent="0" eaLnBrk="1" hangingPunct="1">
              <a:buFont typeface="Wingdings" panose="05000000000000000000" pitchFamily="2" charset="2"/>
              <a:buNone/>
            </a:pPr>
            <a:r>
              <a:rPr lang="he-IL" altLang="he-IL" sz="1400" dirty="0"/>
              <a:t>שתי יחידות המדידה הנפוצות ביותר היא מדידת פרסומים ומדידת ציטוטים. כיום ניתן לבדוק ציטוטים ופרסומים של מחברים במאגרי מידע כגון  </a:t>
            </a:r>
            <a:r>
              <a:rPr lang="en-US" altLang="he-IL" sz="1400" dirty="0"/>
              <a:t>SCIENCE CITATION INDEX EXPANDED</a:t>
            </a:r>
            <a:endParaRPr lang="he-IL" altLang="he-IL" sz="1400" dirty="0"/>
          </a:p>
          <a:p>
            <a:pPr eaLnBrk="1" hangingPunct="1"/>
            <a:r>
              <a:rPr lang="he-IL" altLang="he-IL" sz="1400" dirty="0"/>
              <a:t>וכן </a:t>
            </a:r>
            <a:r>
              <a:rPr lang="en-US" altLang="he-IL" sz="1400" dirty="0"/>
              <a:t>SCOPUS</a:t>
            </a:r>
            <a:r>
              <a:rPr lang="he-IL" altLang="he-IL" sz="1400" dirty="0"/>
              <a:t> וגם במנוע החיפוש גוגל סקולר המבוסס על אלגוריתם מדרג </a:t>
            </a:r>
            <a:r>
              <a:rPr lang="en-US" altLang="he-IL" sz="1400" dirty="0"/>
              <a:t>Page Rank</a:t>
            </a:r>
            <a:r>
              <a:rPr lang="he-IL" altLang="he-IL" sz="1400" dirty="0"/>
              <a:t> והציטוטים בו מופיעים כאשר המאמר המצוטט ביותר הוא הראשון, אם כי בסקולר ניתן לשנות טווח שנים.</a:t>
            </a:r>
          </a:p>
          <a:p>
            <a:pPr eaLnBrk="1" hangingPunct="1"/>
            <a:r>
              <a:rPr lang="he-IL" altLang="he-IL" sz="1400" dirty="0"/>
              <a:t>מקור נוסף למדדים הוא מאגר המידע מבוסס הגוגל סקולר- </a:t>
            </a:r>
            <a:r>
              <a:rPr lang="en-US" altLang="he-IL" sz="1400" dirty="0"/>
              <a:t>PUBLISH OR PERISH</a:t>
            </a:r>
            <a:r>
              <a:rPr lang="he-IL" altLang="he-IL" sz="1400" dirty="0"/>
              <a:t> ששמו מעיד על מדיניות באקדמיה-מי שלא מפרסם אין מקומו באקדמיה. כניסה ל  </a:t>
            </a:r>
            <a:r>
              <a:rPr lang="en-US" altLang="he-IL" sz="1400" dirty="0"/>
              <a:t>SCI </a:t>
            </a:r>
            <a:endParaRPr lang="he-IL" altLang="he-IL" sz="1400" dirty="0"/>
          </a:p>
          <a:p>
            <a:pPr eaLnBrk="1" hangingPunct="1"/>
            <a:endParaRPr lang="en-US" altLang="he-IL"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9F506B3-AAF4-4330-9CE8-889ECADD8DB0}"/>
              </a:ext>
            </a:extLst>
          </p:cNvPr>
          <p:cNvSpPr>
            <a:spLocks noGrp="1" noChangeArrowheads="1"/>
          </p:cNvSpPr>
          <p:nvPr>
            <p:ph type="title"/>
          </p:nvPr>
        </p:nvSpPr>
        <p:spPr>
          <a:xfrm>
            <a:off x="5895500" y="685800"/>
            <a:ext cx="2742314" cy="1485900"/>
          </a:xfrm>
        </p:spPr>
        <p:txBody>
          <a:bodyPr>
            <a:normAutofit/>
          </a:bodyPr>
          <a:lstStyle/>
          <a:p>
            <a:pPr eaLnBrk="1" hangingPunct="1"/>
            <a:r>
              <a:rPr lang="he-IL" altLang="he-IL"/>
              <a:t>ועוד על דוקומנטים</a:t>
            </a:r>
            <a:endParaRPr lang="en-US" altLang="he-IL"/>
          </a:p>
        </p:txBody>
      </p:sp>
      <p:sp>
        <p:nvSpPr>
          <p:cNvPr id="73" name="Rectangle 72">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7652" name="Picture 1">
            <a:extLst>
              <a:ext uri="{FF2B5EF4-FFF2-40B4-BE49-F238E27FC236}">
                <a16:creationId xmlns:a16="http://schemas.microsoft.com/office/drawing/2014/main" id="{A8B9EB44-C98C-4F57-8207-3A0F9F31F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670" y="1674335"/>
            <a:ext cx="4887799" cy="31892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3">
            <a:extLst>
              <a:ext uri="{FF2B5EF4-FFF2-40B4-BE49-F238E27FC236}">
                <a16:creationId xmlns:a16="http://schemas.microsoft.com/office/drawing/2014/main" id="{E3A89CBC-7095-4C12-9A79-2EE86CE006A8}"/>
              </a:ext>
            </a:extLst>
          </p:cNvPr>
          <p:cNvSpPr>
            <a:spLocks noGrp="1" noChangeArrowheads="1"/>
          </p:cNvSpPr>
          <p:nvPr>
            <p:ph idx="1"/>
          </p:nvPr>
        </p:nvSpPr>
        <p:spPr>
          <a:xfrm>
            <a:off x="5895500" y="2286000"/>
            <a:ext cx="2742314" cy="3581400"/>
          </a:xfrm>
        </p:spPr>
        <p:txBody>
          <a:bodyPr>
            <a:normAutofit/>
          </a:bodyPr>
          <a:lstStyle/>
          <a:p>
            <a:pPr eaLnBrk="1" hangingPunct="1"/>
            <a:r>
              <a:rPr lang="he-IL" altLang="he-IL" sz="1200" dirty="0"/>
              <a:t>ביקורות רבות הושמעו כלפי ציטוטי מאמרים ונאמר שהם אינם נקיים ממוטיבציות אישיות, ועוד נאמר שאינם מעידים על איכות כי הם חסרים הערכת מומחים. מחקרים מספר ניסו להפריך טענות אלה: למשל, אחד המאמרים השווה את מספר הציטוטים שקיבלו מאמרים על פי החלטת מומחים שזכו לתואר "המאמר הטוב ביותר של השנה" של אגודות מדעיות מסוימות במשך מספר שנים עם מספר ציטוטים של מאמרים רגילים ומצא כי המאמרים שקבלו חוות דעת של מומחים כמצוינים, אמנם קיבלו גם יותר ציטוטים ממאמרים רגילים. הבעיה בהשוואה זו היא שיתכן כי "דעת מומחים" היתה מלכתחילה משוחדת לגבי מאמרים שנבחרו כי מלכתחילה זכו ליותר ציטוטים מהרגיל, ומספר הציטוטים שקיבלו הווה חלק מחוות דעתם.</a:t>
            </a:r>
          </a:p>
          <a:p>
            <a:pPr eaLnBrk="1" hangingPunct="1"/>
            <a:endParaRPr lang="en-US" altLang="he-IL" sz="11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89618E6C-8225-4933-833A-1EFEE0FD556E}"/>
              </a:ext>
            </a:extLst>
          </p:cNvPr>
          <p:cNvSpPr>
            <a:spLocks noGrp="1" noChangeArrowheads="1"/>
          </p:cNvSpPr>
          <p:nvPr>
            <p:ph type="title"/>
          </p:nvPr>
        </p:nvSpPr>
        <p:spPr/>
        <p:txBody>
          <a:bodyPr>
            <a:normAutofit fontScale="90000"/>
          </a:bodyPr>
          <a:lstStyle/>
          <a:p>
            <a:r>
              <a:rPr lang="he-IL" altLang="he-IL"/>
              <a:t>כיצד התגברו על בעיית ה"מצויינות " הנובעת מצבירת ציטוטים לאורך שנים ?</a:t>
            </a:r>
          </a:p>
        </p:txBody>
      </p:sp>
      <p:sp>
        <p:nvSpPr>
          <p:cNvPr id="28675" name="Content Placeholder 2">
            <a:extLst>
              <a:ext uri="{FF2B5EF4-FFF2-40B4-BE49-F238E27FC236}">
                <a16:creationId xmlns:a16="http://schemas.microsoft.com/office/drawing/2014/main" id="{5ED3D8CF-ABC9-45FE-A894-48DE5D4D5504}"/>
              </a:ext>
            </a:extLst>
          </p:cNvPr>
          <p:cNvSpPr>
            <a:spLocks noGrp="1" noChangeArrowheads="1"/>
          </p:cNvSpPr>
          <p:nvPr>
            <p:ph idx="1"/>
          </p:nvPr>
        </p:nvSpPr>
        <p:spPr/>
        <p:txBody>
          <a:bodyPr>
            <a:normAutofit/>
          </a:bodyPr>
          <a:lstStyle/>
          <a:p>
            <a:pPr rtl="0"/>
            <a:r>
              <a:rPr lang="en-US" altLang="he-IL" dirty="0"/>
              <a:t>-</a:t>
            </a:r>
            <a:r>
              <a:rPr lang="he-IL" altLang="he-IL" dirty="0"/>
              <a:t>מאגר ה</a:t>
            </a:r>
            <a:r>
              <a:rPr lang="en-US" altLang="he-IL" dirty="0"/>
              <a:t> </a:t>
            </a:r>
          </a:p>
          <a:p>
            <a:r>
              <a:rPr lang="en-US" altLang="he-IL" dirty="0"/>
              <a:t> </a:t>
            </a:r>
            <a:r>
              <a:rPr lang="he-IL" altLang="he-IL" dirty="0"/>
              <a:t> </a:t>
            </a:r>
            <a:r>
              <a:rPr lang="en-US" altLang="he-IL" sz="2000" dirty="0" err="1"/>
              <a:t>WoS</a:t>
            </a:r>
            <a:r>
              <a:rPr lang="en-US" altLang="he-IL" sz="2000" dirty="0"/>
              <a:t> </a:t>
            </a:r>
            <a:r>
              <a:rPr lang="he-IL" altLang="he-IL" sz="2000" dirty="0"/>
              <a:t>  קבע קריטריונים חדשים למאמר המצטיין בציטוטים רבים, מכיון שהוותק צובר ציטוטים, אבל לא בהכרח מראה על "נושאים חמים" לכן קבע המאגר שני קריטריונים, האחד מאמרים "חמים" והשני מאמרים בעלי "ציטוט גבוה במיוחד".השיטה היא להתייחס ל -10  השנים האחרונות, לבדוק את קצב הציטוטים של תחום המחקר וליצור שנה קובעת שעד אליה יספרו הציטוטים. המצוטטים המצטיינים נתפשים כמשפיעים וקובעים במדע.</a:t>
            </a:r>
          </a:p>
          <a:p>
            <a:r>
              <a:rPr lang="he-IL" altLang="he-IL" sz="2000" dirty="0"/>
              <a:t>מאמרים "חמים" הם אלה שהתפרסמו וקיבלו בחודשיים האחרונים מספר רב של ציטוטים והם מהווים מבחינת הציטוטים 0.1% מכלל הציטוטים בתחומם.</a:t>
            </a:r>
          </a:p>
        </p:txBody>
      </p:sp>
      <p:pic>
        <p:nvPicPr>
          <p:cNvPr id="28676" name="Picture 3">
            <a:extLst>
              <a:ext uri="{FF2B5EF4-FFF2-40B4-BE49-F238E27FC236}">
                <a16:creationId xmlns:a16="http://schemas.microsoft.com/office/drawing/2014/main" id="{0DD77B07-6A3C-460F-9BF8-28915CC4A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338763"/>
            <a:ext cx="6324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1231151-9914-45D4-99ED-E0EEB0C8F288}"/>
              </a:ext>
            </a:extLst>
          </p:cNvPr>
          <p:cNvSpPr>
            <a:spLocks noGrp="1" noChangeArrowheads="1"/>
          </p:cNvSpPr>
          <p:nvPr>
            <p:ph type="title"/>
          </p:nvPr>
        </p:nvSpPr>
        <p:spPr>
          <a:xfrm>
            <a:off x="3715635" y="685800"/>
            <a:ext cx="4922179" cy="1485900"/>
          </a:xfrm>
        </p:spPr>
        <p:txBody>
          <a:bodyPr>
            <a:normAutofit/>
          </a:bodyPr>
          <a:lstStyle/>
          <a:p>
            <a:pPr eaLnBrk="1" hangingPunct="1"/>
            <a:r>
              <a:rPr lang="he-IL" altLang="he-IL"/>
              <a:t>הערכת מחברים</a:t>
            </a:r>
            <a:endParaRPr lang="en-US" altLang="he-IL"/>
          </a:p>
        </p:txBody>
      </p:sp>
      <p:sp>
        <p:nvSpPr>
          <p:cNvPr id="73" name="Rectangle 72">
            <a:extLst>
              <a:ext uri="{FF2B5EF4-FFF2-40B4-BE49-F238E27FC236}">
                <a16:creationId xmlns:a16="http://schemas.microsoft.com/office/drawing/2014/main" id="{6B205BC3-0B06-4EA6-9066-1A0BEC22C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9700" name="Picture 1">
            <a:extLst>
              <a:ext uri="{FF2B5EF4-FFF2-40B4-BE49-F238E27FC236}">
                <a16:creationId xmlns:a16="http://schemas.microsoft.com/office/drawing/2014/main" id="{5A62B2BA-E736-4C55-B8DC-4D4654166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671" y="2159718"/>
            <a:ext cx="2710314" cy="22185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a:extLst>
              <a:ext uri="{FF2B5EF4-FFF2-40B4-BE49-F238E27FC236}">
                <a16:creationId xmlns:a16="http://schemas.microsoft.com/office/drawing/2014/main" id="{79CE814E-F8C5-4B66-ADC2-DC78329F6FAF}"/>
              </a:ext>
            </a:extLst>
          </p:cNvPr>
          <p:cNvSpPr>
            <a:spLocks noGrp="1" noChangeArrowheads="1"/>
          </p:cNvSpPr>
          <p:nvPr>
            <p:ph idx="1"/>
          </p:nvPr>
        </p:nvSpPr>
        <p:spPr>
          <a:xfrm>
            <a:off x="3715635" y="2286000"/>
            <a:ext cx="4922179" cy="3581400"/>
          </a:xfrm>
        </p:spPr>
        <p:txBody>
          <a:bodyPr>
            <a:normAutofit/>
          </a:bodyPr>
          <a:lstStyle/>
          <a:p>
            <a:pPr eaLnBrk="1" hangingPunct="1"/>
            <a:r>
              <a:rPr lang="he-IL" altLang="he-IL" sz="1700" dirty="0"/>
              <a:t>מאמרים המצוטטים ביותר אינם בהכרח במתאם טוב עם מחברים המצוטטים ביותר. לגבי מחברים, פועל האפקט המצטבר, כלומר אם מחבר הוא ותיק יותר קרוב לוודאי שהוא פועל בתחום שנים רבות והספיק לצבור מספר רב של ציטוטים. מאמרים מצוטטים ביותר, ומחברים המצוטטים ביותר גם אינם מעידים בהכרח על יצרנות מדעית. תכופות, מחבר הכותב כמות רבה של פרסומים, אינו מצוטט הרבה. לעתים התחום המחקרי ממנו הגיע המחבר יש לו התנהגות של ציטוטים מעטים לכל מאמר. קיימת גם בעיה של מאמרים מרובי מחברים, למי לייחס ציטוט, למחבר המצוין ראשון או לשותף המצוין שני ? מחקרים הראו כי מאמרים בעלי שיתוף פעולה של כמה מחברים זוכים ליותר ציטוטים מאשר מאמרים שהמחבר שלהם יחיד.</a:t>
            </a:r>
          </a:p>
          <a:p>
            <a:pPr eaLnBrk="1" hangingPunct="1"/>
            <a:endParaRPr lang="en-US" altLang="he-IL" sz="17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FCB3E204-8E19-4283-A653-86FBC41E2DB4}"/>
              </a:ext>
            </a:extLst>
          </p:cNvPr>
          <p:cNvSpPr>
            <a:spLocks noGrp="1" noChangeArrowheads="1"/>
          </p:cNvSpPr>
          <p:nvPr>
            <p:ph type="title"/>
          </p:nvPr>
        </p:nvSpPr>
        <p:spPr>
          <a:xfrm>
            <a:off x="5895500" y="685800"/>
            <a:ext cx="2742314" cy="1485900"/>
          </a:xfrm>
        </p:spPr>
        <p:txBody>
          <a:bodyPr>
            <a:normAutofit/>
          </a:bodyPr>
          <a:lstStyle/>
          <a:p>
            <a:pPr algn="ctr"/>
            <a:r>
              <a:rPr lang="he-IL" altLang="he-IL" sz="2800" dirty="0"/>
              <a:t>מדדים ברמת המחברים וברמת המאמרים</a:t>
            </a:r>
          </a:p>
        </p:txBody>
      </p:sp>
      <p:sp>
        <p:nvSpPr>
          <p:cNvPr id="73" name="Rectangle 72">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724" name="Picture 5">
            <a:extLst>
              <a:ext uri="{FF2B5EF4-FFF2-40B4-BE49-F238E27FC236}">
                <a16:creationId xmlns:a16="http://schemas.microsoft.com/office/drawing/2014/main" id="{EC84A495-AD5A-41DC-8D47-E1F6CC180D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095908"/>
            <a:ext cx="4588669" cy="234614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Content Placeholder 2">
            <a:extLst>
              <a:ext uri="{FF2B5EF4-FFF2-40B4-BE49-F238E27FC236}">
                <a16:creationId xmlns:a16="http://schemas.microsoft.com/office/drawing/2014/main" id="{B93F48B7-6E9F-42E8-9227-7744EEA82084}"/>
              </a:ext>
            </a:extLst>
          </p:cNvPr>
          <p:cNvSpPr>
            <a:spLocks noGrp="1" noChangeArrowheads="1"/>
          </p:cNvSpPr>
          <p:nvPr>
            <p:ph idx="1"/>
          </p:nvPr>
        </p:nvSpPr>
        <p:spPr>
          <a:xfrm>
            <a:off x="5895500" y="2286000"/>
            <a:ext cx="2742314" cy="3581400"/>
          </a:xfrm>
        </p:spPr>
        <p:txBody>
          <a:bodyPr>
            <a:normAutofit/>
          </a:bodyPr>
          <a:lstStyle/>
          <a:p>
            <a:r>
              <a:rPr lang="he-IL" altLang="he-IL" sz="1700" dirty="0"/>
              <a:t>אחד המדדים ברמת המחבר הוא ה-</a:t>
            </a:r>
            <a:r>
              <a:rPr lang="en-US" altLang="he-IL" sz="1700" dirty="0"/>
              <a:t>Co-Citation</a:t>
            </a:r>
            <a:r>
              <a:rPr lang="he-IL" altLang="he-IL" sz="1700" dirty="0"/>
              <a:t>.</a:t>
            </a:r>
          </a:p>
          <a:p>
            <a:r>
              <a:rPr lang="he-IL" altLang="he-IL" sz="1700" dirty="0"/>
              <a:t>זהו מצב שבו שני מחברים או יותר מצוטטים סימולטנית על ידי מחבר שלישי. זה יכול להיות גם ברמת כתב העת, או המאמר.</a:t>
            </a:r>
          </a:p>
          <a:p>
            <a:r>
              <a:rPr lang="he-IL" altLang="he-IL" sz="1700" dirty="0"/>
              <a:t>מדד נוסף הוא ה-</a:t>
            </a:r>
            <a:r>
              <a:rPr lang="en-US" altLang="he-IL" sz="1700" dirty="0"/>
              <a:t> bibliographic coupling</a:t>
            </a:r>
            <a:endParaRPr lang="he-IL" altLang="he-IL" sz="1700" dirty="0"/>
          </a:p>
          <a:p>
            <a:r>
              <a:rPr lang="he-IL" altLang="he-IL" sz="1700" dirty="0"/>
              <a:t>מצב בו שני מאמרים מופיעים בביליוגרפיה של מספר מאמרים .</a:t>
            </a:r>
          </a:p>
          <a:p>
            <a:endParaRPr lang="en-US" altLang="he-IL" sz="17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70" name="Rectangle 2">
            <a:extLst>
              <a:ext uri="{FF2B5EF4-FFF2-40B4-BE49-F238E27FC236}">
                <a16:creationId xmlns:a16="http://schemas.microsoft.com/office/drawing/2014/main" id="{91503805-A828-4433-AE26-2BD9D5BA0A62}"/>
              </a:ext>
            </a:extLst>
          </p:cNvPr>
          <p:cNvSpPr>
            <a:spLocks noGrp="1" noChangeArrowheads="1"/>
          </p:cNvSpPr>
          <p:nvPr>
            <p:ph type="title"/>
          </p:nvPr>
        </p:nvSpPr>
        <p:spPr>
          <a:xfrm>
            <a:off x="2522898" y="685800"/>
            <a:ext cx="5778873" cy="1485900"/>
          </a:xfrm>
        </p:spPr>
        <p:txBody>
          <a:bodyPr>
            <a:normAutofit/>
          </a:bodyPr>
          <a:lstStyle/>
          <a:p>
            <a:pPr algn="ctr" eaLnBrk="1" hangingPunct="1"/>
            <a:r>
              <a:rPr lang="he-IL" altLang="he-IL" dirty="0"/>
              <a:t>הערכת כתבי עת</a:t>
            </a:r>
            <a:endParaRPr lang="en-US" altLang="he-IL" dirty="0"/>
          </a:p>
        </p:txBody>
      </p:sp>
      <p:sp>
        <p:nvSpPr>
          <p:cNvPr id="32775" name="Rectangle 73">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228330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776" name="Rectangle 75">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1857"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777" name="Rectangle 3">
            <a:extLst>
              <a:ext uri="{FF2B5EF4-FFF2-40B4-BE49-F238E27FC236}">
                <a16:creationId xmlns:a16="http://schemas.microsoft.com/office/drawing/2014/main" id="{D3073E63-A3E7-441C-B568-10FA214F807B}"/>
              </a:ext>
            </a:extLst>
          </p:cNvPr>
          <p:cNvSpPr>
            <a:spLocks noGrp="1" noChangeArrowheads="1"/>
          </p:cNvSpPr>
          <p:nvPr>
            <p:ph idx="1"/>
          </p:nvPr>
        </p:nvSpPr>
        <p:spPr>
          <a:xfrm>
            <a:off x="2522898" y="2286000"/>
            <a:ext cx="5778873" cy="3581400"/>
          </a:xfrm>
        </p:spPr>
        <p:txBody>
          <a:bodyPr>
            <a:normAutofit/>
          </a:bodyPr>
          <a:lstStyle/>
          <a:p>
            <a:pPr eaLnBrk="1" hangingPunct="1"/>
            <a:r>
              <a:rPr lang="he-IL" altLang="he-IL" dirty="0"/>
              <a:t>בהערכת ודרוג כתבי עת עוסק מאגר ה-</a:t>
            </a:r>
            <a:r>
              <a:rPr lang="en-US" altLang="he-IL" dirty="0"/>
              <a:t>JOURNAL CITATION REPORT </a:t>
            </a:r>
            <a:r>
              <a:rPr lang="he-IL" altLang="he-IL" dirty="0"/>
              <a:t>(</a:t>
            </a:r>
            <a:r>
              <a:rPr lang="en-US" altLang="he-IL" dirty="0"/>
              <a:t>JCR</a:t>
            </a:r>
            <a:r>
              <a:rPr lang="he-IL" altLang="he-IL" dirty="0"/>
              <a:t>)</a:t>
            </a:r>
          </a:p>
          <a:p>
            <a:pPr eaLnBrk="1" hangingPunct="1"/>
            <a:r>
              <a:rPr lang="he-IL" altLang="he-IL" dirty="0"/>
              <a:t>המחשב ערכו של כתב העת לפי מספר הציטוטים שקיבל ולפי האימפקט פקטור שלו, מדד האימפקט פקטור מתקבל על ידי חלוקת מספר הציטוטים שקיבל כתב העת בשנה שוטפת במספר </a:t>
            </a:r>
            <a:r>
              <a:rPr lang="he-IL" altLang="he-IL" dirty="0" err="1"/>
              <a:t>הפירסומים</a:t>
            </a:r>
            <a:r>
              <a:rPr lang="he-IL" altLang="he-IL" dirty="0"/>
              <a:t> שהופיעו בכתב העת הנ"ל בשנתיים שחלפו.</a:t>
            </a:r>
          </a:p>
          <a:p>
            <a:pPr eaLnBrk="1" hangingPunct="1"/>
            <a:r>
              <a:rPr lang="he-IL" altLang="he-IL" dirty="0"/>
              <a:t>מדד האימפקט פקטור זכה לאלטרנטיבות שונות שהוצעו לו במשך השנים, חלק מהם נטמעו וחלק נעלמו. קיים גם מדד האימפקט של מאגר ה-</a:t>
            </a:r>
            <a:r>
              <a:rPr lang="en-US" altLang="he-IL" dirty="0"/>
              <a:t>SCOPUS</a:t>
            </a:r>
            <a:r>
              <a:rPr lang="he-IL" altLang="he-IL" dirty="0"/>
              <a:t> שהוא שונה מעט מהאימפקט המקובל של </a:t>
            </a:r>
            <a:r>
              <a:rPr lang="en-US" altLang="he-IL" dirty="0"/>
              <a:t>SCIE</a:t>
            </a:r>
            <a:r>
              <a:rPr lang="he-IL" altLang="he-IL" dirty="0"/>
              <a:t> ונקרא </a:t>
            </a:r>
            <a:r>
              <a:rPr lang="en-US" altLang="he-IL" dirty="0"/>
              <a:t>CITESCORE</a:t>
            </a:r>
            <a:r>
              <a:rPr lang="he-IL" altLang="he-IL" dirty="0"/>
              <a:t>. </a:t>
            </a:r>
            <a:endParaRPr lang="en-US" altLang="he-I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397764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6" name="Rectangle 2">
            <a:extLst>
              <a:ext uri="{FF2B5EF4-FFF2-40B4-BE49-F238E27FC236}">
                <a16:creationId xmlns:a16="http://schemas.microsoft.com/office/drawing/2014/main" id="{274E46A0-3B15-487A-B1C6-999490468BE8}"/>
              </a:ext>
            </a:extLst>
          </p:cNvPr>
          <p:cNvSpPr>
            <a:spLocks noGrp="1" noChangeArrowheads="1"/>
          </p:cNvSpPr>
          <p:nvPr>
            <p:ph type="title"/>
          </p:nvPr>
        </p:nvSpPr>
        <p:spPr>
          <a:xfrm>
            <a:off x="480060" y="791570"/>
            <a:ext cx="3014130" cy="5262390"/>
          </a:xfrm>
        </p:spPr>
        <p:txBody>
          <a:bodyPr anchor="ctr">
            <a:normAutofit/>
          </a:bodyPr>
          <a:lstStyle/>
          <a:p>
            <a:pPr algn="r" eaLnBrk="1" hangingPunct="1"/>
            <a:r>
              <a:rPr lang="he-IL" altLang="he-IL" sz="4700">
                <a:solidFill>
                  <a:schemeClr val="bg2"/>
                </a:solidFill>
              </a:rPr>
              <a:t>ועוד על החוקים</a:t>
            </a:r>
            <a:endParaRPr lang="en-US" altLang="he-IL" sz="4700">
              <a:solidFill>
                <a:schemeClr val="bg2"/>
              </a:solidFill>
            </a:endParaRPr>
          </a:p>
        </p:txBody>
      </p:sp>
      <p:sp>
        <p:nvSpPr>
          <p:cNvPr id="74" name="Rectangle 73">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7640" y="376"/>
            <a:ext cx="17145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7" name="Rectangle 3">
            <a:extLst>
              <a:ext uri="{FF2B5EF4-FFF2-40B4-BE49-F238E27FC236}">
                <a16:creationId xmlns:a16="http://schemas.microsoft.com/office/drawing/2014/main" id="{2995CAFF-1597-4551-A699-7BF875865A3A}"/>
              </a:ext>
            </a:extLst>
          </p:cNvPr>
          <p:cNvSpPr>
            <a:spLocks noGrp="1" noChangeArrowheads="1"/>
          </p:cNvSpPr>
          <p:nvPr>
            <p:ph idx="1"/>
          </p:nvPr>
        </p:nvSpPr>
        <p:spPr>
          <a:xfrm>
            <a:off x="4519884" y="824121"/>
            <a:ext cx="3669231" cy="5262390"/>
          </a:xfrm>
        </p:spPr>
        <p:txBody>
          <a:bodyPr anchor="ctr">
            <a:normAutofit/>
          </a:bodyPr>
          <a:lstStyle/>
          <a:p>
            <a:pPr rtl="0" eaLnBrk="1" hangingPunct="1">
              <a:buFont typeface="Wingdings" panose="05000000000000000000" pitchFamily="2" charset="2"/>
              <a:buNone/>
            </a:pPr>
            <a:r>
              <a:rPr lang="he-IL" altLang="he-IL" sz="1500" b="1" dirty="0"/>
              <a:t>הביטוי המתמטי של התפלגות זו הוא</a:t>
            </a:r>
            <a:r>
              <a:rPr lang="he-IL" altLang="he-IL" sz="1500" dirty="0"/>
              <a:t> </a:t>
            </a:r>
            <a:endParaRPr lang="he-IL" altLang="he-IL" sz="1500" b="1" dirty="0"/>
          </a:p>
          <a:p>
            <a:pPr rtl="0" eaLnBrk="1" hangingPunct="1">
              <a:buFont typeface="Wingdings" panose="05000000000000000000" pitchFamily="2" charset="2"/>
              <a:buNone/>
            </a:pPr>
            <a:r>
              <a:rPr lang="en-US" altLang="he-IL" sz="1500" b="1" dirty="0"/>
              <a:t>1:n:n2</a:t>
            </a:r>
            <a:endParaRPr lang="he-IL" altLang="he-IL" sz="1500" b="1" dirty="0"/>
          </a:p>
          <a:p>
            <a:pPr rtl="0" eaLnBrk="1" hangingPunct="1">
              <a:buFont typeface="Wingdings" panose="05000000000000000000" pitchFamily="2" charset="2"/>
              <a:buNone/>
            </a:pPr>
            <a:r>
              <a:rPr lang="he-IL" altLang="he-IL" sz="1500" dirty="0"/>
              <a:t>מחקרים מאוחרים יותר הראו אקוויוולנטיות בין חוקי </a:t>
            </a:r>
            <a:r>
              <a:rPr lang="he-IL" altLang="he-IL" sz="1500" dirty="0" err="1"/>
              <a:t>לוטקה</a:t>
            </a:r>
            <a:r>
              <a:rPr lang="he-IL" altLang="he-IL" sz="1500" dirty="0"/>
              <a:t>, </a:t>
            </a:r>
            <a:r>
              <a:rPr lang="he-IL" altLang="he-IL" sz="1500" dirty="0" err="1"/>
              <a:t>ברדפורד</a:t>
            </a:r>
            <a:r>
              <a:rPr lang="he-IL" altLang="he-IL" sz="1500" dirty="0"/>
              <a:t> </a:t>
            </a:r>
            <a:r>
              <a:rPr lang="he-IL" altLang="he-IL" sz="1500" dirty="0" err="1"/>
              <a:t>וזיפף</a:t>
            </a:r>
            <a:r>
              <a:rPr lang="he-IL" altLang="he-IL" sz="1500" dirty="0"/>
              <a:t>, וקשר מיוחד בין שני אלה האחרונים.</a:t>
            </a:r>
          </a:p>
          <a:p>
            <a:pPr eaLnBrk="1" hangingPunct="1">
              <a:buFont typeface="Wingdings" panose="05000000000000000000" pitchFamily="2" charset="2"/>
              <a:buNone/>
            </a:pPr>
            <a:r>
              <a:rPr lang="he-IL" altLang="he-IL" sz="1500" dirty="0"/>
              <a:t>ככל שאנחנו מתרחקים מהגלעין לכוון הפריפריה כן יהיו המקורות מוקדשים פחות לכיסוי בלעדי של התחום. גם מאמרים שקיימת בהם התמחות מסוימת, אם הם בפריפריה של תחום מחקרי מסוים הם עשויים לגעת בנושאים שונים. יש הרואים בחוק זה לא חוק ביזורי, אלא דווקא ריכוזי, כאשר טיפוס מסוים של כתבי עת מרוכזים באזור מסוים. ישנה חפיפה מסוימת בין אזור הליבה  ואזור 2 ובין אזור 2 לאזור 3 שהוא הפריפריה של פרסומי התחום. </a:t>
            </a:r>
          </a:p>
          <a:p>
            <a:pPr rtl="0" eaLnBrk="1" hangingPunct="1">
              <a:buFont typeface="Wingdings" panose="05000000000000000000" pitchFamily="2" charset="2"/>
              <a:buNone/>
            </a:pPr>
            <a:r>
              <a:rPr lang="he-IL" altLang="he-IL" sz="1500" dirty="0"/>
              <a:t>מידת הפיזור והריכוזיות תלויה באופי תחום המחקר: בפיסיקה, למשל ריכוז הליבה גדול ואילו בביולוגיה וזואולוגיה קיימת בינתחומיות רבה והפיזור של התחום רב. חוק </a:t>
            </a:r>
            <a:r>
              <a:rPr lang="he-IL" altLang="he-IL" sz="1500" dirty="0" err="1"/>
              <a:t>ברדפורד</a:t>
            </a:r>
            <a:r>
              <a:rPr lang="he-IL" altLang="he-IL" sz="1500" dirty="0"/>
              <a:t> הפך לאבן יסוד במחקרי </a:t>
            </a:r>
            <a:r>
              <a:rPr lang="he-IL" altLang="he-IL" sz="1500" dirty="0" err="1"/>
              <a:t>הביבליומטריה</a:t>
            </a:r>
            <a:r>
              <a:rPr lang="he-IL" altLang="he-IL" sz="1500" dirty="0"/>
              <a:t> והוא המצוטט ביותר מבין חוקי התחום.</a:t>
            </a:r>
            <a:endParaRPr lang="en-US" altLang="he-IL" sz="15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1D003F05-7B39-4C71-B24F-FDB4F6EB0733}"/>
              </a:ext>
            </a:extLst>
          </p:cNvPr>
          <p:cNvSpPr>
            <a:spLocks noGrp="1" noChangeArrowheads="1"/>
          </p:cNvSpPr>
          <p:nvPr>
            <p:ph type="title"/>
          </p:nvPr>
        </p:nvSpPr>
        <p:spPr/>
        <p:txBody>
          <a:bodyPr/>
          <a:lstStyle/>
          <a:p>
            <a:pPr algn="ctr"/>
            <a:r>
              <a:rPr lang="he-IL" altLang="he-IL" dirty="0"/>
              <a:t>המחשה של אימפקט פקטור של כתב- עת  </a:t>
            </a:r>
            <a:r>
              <a:rPr lang="en-US" altLang="he-IL" dirty="0" err="1"/>
              <a:t>PLOSone</a:t>
            </a:r>
            <a:endParaRPr lang="he-IL" altLang="he-IL" dirty="0"/>
          </a:p>
        </p:txBody>
      </p:sp>
      <p:pic>
        <p:nvPicPr>
          <p:cNvPr id="33795" name="Content Placeholder 3">
            <a:extLst>
              <a:ext uri="{FF2B5EF4-FFF2-40B4-BE49-F238E27FC236}">
                <a16:creationId xmlns:a16="http://schemas.microsoft.com/office/drawing/2014/main" id="{9F8D5160-D9C3-4E2D-AD47-F52C37A924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855007" y="2286000"/>
            <a:ext cx="5548286" cy="35814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5ABBED8-28BE-4B7D-A04E-846F02F2BF46}"/>
              </a:ext>
            </a:extLst>
          </p:cNvPr>
          <p:cNvSpPr>
            <a:spLocks noGrp="1" noChangeArrowheads="1"/>
          </p:cNvSpPr>
          <p:nvPr>
            <p:ph type="title"/>
          </p:nvPr>
        </p:nvSpPr>
        <p:spPr/>
        <p:txBody>
          <a:bodyPr/>
          <a:lstStyle/>
          <a:p>
            <a:pPr algn="ctr"/>
            <a:r>
              <a:rPr lang="he-IL" altLang="he-IL"/>
              <a:t>מדדי השפעה נוספים</a:t>
            </a:r>
          </a:p>
        </p:txBody>
      </p:sp>
      <p:sp>
        <p:nvSpPr>
          <p:cNvPr id="34819" name="Content Placeholder 2">
            <a:extLst>
              <a:ext uri="{FF2B5EF4-FFF2-40B4-BE49-F238E27FC236}">
                <a16:creationId xmlns:a16="http://schemas.microsoft.com/office/drawing/2014/main" id="{0D14AAF0-845A-46AB-9A25-02B7E1086B82}"/>
              </a:ext>
            </a:extLst>
          </p:cNvPr>
          <p:cNvSpPr>
            <a:spLocks noGrp="1" noChangeArrowheads="1"/>
          </p:cNvSpPr>
          <p:nvPr>
            <p:ph idx="1"/>
          </p:nvPr>
        </p:nvSpPr>
        <p:spPr>
          <a:xfrm>
            <a:off x="914400" y="1620838"/>
            <a:ext cx="7772400" cy="4530725"/>
          </a:xfrm>
        </p:spPr>
        <p:txBody>
          <a:bodyPr/>
          <a:lstStyle/>
          <a:p>
            <a:r>
              <a:rPr lang="he-IL" altLang="he-IL" sz="2000" dirty="0"/>
              <a:t>לאחר שמדד האימפקט פקטור תפש מקומו בין המדדים נבנה גם האימפקט פקטור של מאגר ה </a:t>
            </a:r>
            <a:r>
              <a:rPr lang="en-US" altLang="he-IL" sz="2000" dirty="0"/>
              <a:t>SCOPUS</a:t>
            </a:r>
            <a:r>
              <a:rPr lang="he-IL" altLang="he-IL" sz="2000" dirty="0"/>
              <a:t> שנקרא בעצם </a:t>
            </a:r>
            <a:r>
              <a:rPr lang="en-US" altLang="he-IL" sz="2000" dirty="0"/>
              <a:t>CITESCORE</a:t>
            </a:r>
            <a:r>
              <a:rPr lang="he-IL" altLang="he-IL" sz="2000" dirty="0"/>
              <a:t> . החישוב שלו דומה לזה של </a:t>
            </a:r>
            <a:r>
              <a:rPr lang="he-IL" altLang="he-IL" sz="2000" dirty="0" err="1"/>
              <a:t>האמפקט</a:t>
            </a:r>
            <a:r>
              <a:rPr lang="he-IL" altLang="he-IL" sz="2000" dirty="0"/>
              <a:t> המקורי, אולם חלון מדידת הפרסומים הוא שלוש שנים לאחור , לעומת שנתיים של האימפקט המקורי של </a:t>
            </a:r>
            <a:r>
              <a:rPr lang="en-US" altLang="he-IL" sz="2000" dirty="0" err="1"/>
              <a:t>WoS</a:t>
            </a:r>
            <a:r>
              <a:rPr lang="en-US" altLang="he-IL" sz="2000" dirty="0"/>
              <a:t> </a:t>
            </a:r>
            <a:r>
              <a:rPr lang="he-IL" altLang="he-IL" sz="2000" dirty="0"/>
              <a:t>.  לאחר זאת הציג גם מאגר </a:t>
            </a:r>
            <a:r>
              <a:rPr lang="en-US" altLang="he-IL" sz="2000" dirty="0"/>
              <a:t>SCIMAGO</a:t>
            </a:r>
            <a:r>
              <a:rPr lang="he-IL" altLang="he-IL" sz="2000" dirty="0"/>
              <a:t> את </a:t>
            </a:r>
            <a:r>
              <a:rPr lang="he-IL" altLang="he-IL" sz="2000" dirty="0" err="1"/>
              <a:t>האמפקט</a:t>
            </a:r>
            <a:r>
              <a:rPr lang="he-IL" altLang="he-IL" sz="2000" dirty="0"/>
              <a:t> שלו שדומה לזה של </a:t>
            </a:r>
            <a:r>
              <a:rPr lang="he-IL" altLang="he-IL" sz="2000" dirty="0" err="1"/>
              <a:t>הסקופוס</a:t>
            </a:r>
            <a:r>
              <a:rPr lang="he-IL" altLang="he-IL" sz="2000" dirty="0"/>
              <a:t>, כי מאגר </a:t>
            </a:r>
            <a:r>
              <a:rPr lang="he-IL" altLang="he-IL" sz="2000" dirty="0" err="1"/>
              <a:t>סימגו</a:t>
            </a:r>
            <a:r>
              <a:rPr lang="he-IL" altLang="he-IL" sz="2000" dirty="0"/>
              <a:t> הנימצא חופשי ברשת בעצם נשען על נתוני </a:t>
            </a:r>
            <a:r>
              <a:rPr lang="he-IL" altLang="he-IL" sz="2000" dirty="0" err="1"/>
              <a:t>הסקופוס</a:t>
            </a:r>
            <a:r>
              <a:rPr lang="he-IL" altLang="he-IL" dirty="0"/>
              <a:t>.</a:t>
            </a:r>
          </a:p>
          <a:p>
            <a:endParaRPr lang="he-IL" altLang="he-IL" dirty="0"/>
          </a:p>
        </p:txBody>
      </p:sp>
      <p:pic>
        <p:nvPicPr>
          <p:cNvPr id="34820" name="Picture 3">
            <a:extLst>
              <a:ext uri="{FF2B5EF4-FFF2-40B4-BE49-F238E27FC236}">
                <a16:creationId xmlns:a16="http://schemas.microsoft.com/office/drawing/2014/main" id="{5FB2EAE1-5474-415A-89F9-061DBA5F0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3886200"/>
            <a:ext cx="3735387"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D04B4C72-FC6A-458A-ADAF-48CE75C527C4}"/>
              </a:ext>
            </a:extLst>
          </p:cNvPr>
          <p:cNvSpPr>
            <a:spLocks noGrp="1" noChangeArrowheads="1"/>
          </p:cNvSpPr>
          <p:nvPr>
            <p:ph type="title"/>
          </p:nvPr>
        </p:nvSpPr>
        <p:spPr>
          <a:xfrm>
            <a:off x="3715635" y="685800"/>
            <a:ext cx="4922179" cy="1485900"/>
          </a:xfrm>
        </p:spPr>
        <p:txBody>
          <a:bodyPr>
            <a:normAutofit/>
          </a:bodyPr>
          <a:lstStyle/>
          <a:p>
            <a:pPr eaLnBrk="1" hangingPunct="1"/>
            <a:r>
              <a:rPr lang="he-IL" altLang="he-IL"/>
              <a:t>הערכת קבוצות וארגונים</a:t>
            </a:r>
            <a:endParaRPr lang="en-US" altLang="he-IL"/>
          </a:p>
        </p:txBody>
      </p:sp>
      <p:sp>
        <p:nvSpPr>
          <p:cNvPr id="35846" name="Rectangle 72">
            <a:extLst>
              <a:ext uri="{FF2B5EF4-FFF2-40B4-BE49-F238E27FC236}">
                <a16:creationId xmlns:a16="http://schemas.microsoft.com/office/drawing/2014/main" id="{6B205BC3-0B06-4EA6-9066-1A0BEC22C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5844" name="Picture 1">
            <a:extLst>
              <a:ext uri="{FF2B5EF4-FFF2-40B4-BE49-F238E27FC236}">
                <a16:creationId xmlns:a16="http://schemas.microsoft.com/office/drawing/2014/main" id="{FA83DE5F-9538-42FF-9DDD-415C719F33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671" y="2446851"/>
            <a:ext cx="2710314" cy="16442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3">
            <a:extLst>
              <a:ext uri="{FF2B5EF4-FFF2-40B4-BE49-F238E27FC236}">
                <a16:creationId xmlns:a16="http://schemas.microsoft.com/office/drawing/2014/main" id="{9EACE9BE-46F5-454A-ACD6-5EA02B55C73F}"/>
              </a:ext>
            </a:extLst>
          </p:cNvPr>
          <p:cNvSpPr>
            <a:spLocks noGrp="1" noChangeArrowheads="1"/>
          </p:cNvSpPr>
          <p:nvPr>
            <p:ph idx="1"/>
          </p:nvPr>
        </p:nvSpPr>
        <p:spPr>
          <a:xfrm>
            <a:off x="3715635" y="2286000"/>
            <a:ext cx="4922179" cy="3581400"/>
          </a:xfrm>
        </p:spPr>
        <p:txBody>
          <a:bodyPr>
            <a:normAutofit/>
          </a:bodyPr>
          <a:lstStyle/>
          <a:p>
            <a:pPr eaLnBrk="1" hangingPunct="1"/>
            <a:r>
              <a:rPr lang="he-IL" altLang="he-IL" sz="1400" dirty="0"/>
              <a:t>הערכה זו מתייחסת למחלקות אוניברסיטה וקבוצות </a:t>
            </a:r>
            <a:r>
              <a:rPr lang="en-US" altLang="he-IL" sz="1400" dirty="0"/>
              <a:t>D</a:t>
            </a:r>
            <a:r>
              <a:rPr lang="he-IL" altLang="he-IL" sz="1400" dirty="0"/>
              <a:t>&amp;</a:t>
            </a:r>
            <a:r>
              <a:rPr lang="en-US" altLang="he-IL" sz="1400" dirty="0"/>
              <a:t>R</a:t>
            </a:r>
            <a:r>
              <a:rPr lang="he-IL" altLang="he-IL" sz="1400" dirty="0"/>
              <a:t> של חברות ומפעלים. מחקרי הערכה אלה הם השוואתיים בעיקר למדידת תפוקה והישגים של אוניברסיטאות וחברות, ומדידת חוזק וחולשה של מחקריהן וכן למטרת הכוונת המאמצים לשיפור נקודות שמזוהות כחלשות במחקרי מוסדות אלה. במסגרת זו נלקחים בחשבון לא רק ציטוטים קיימים, אלא כאלה שהם צפויים. חוקר בשם וינקלר ערך בשנת 2000 נוסחת אינדקס לציטוטים צפויים: מספר הציטוטים שהתקבלו למאמרים של כתב עת מסוים מחולק בסה"כ מדד ההשפעה של תחום כתב העת היכן שפורסמו המאמרים. מדד זה נקרא </a:t>
            </a:r>
            <a:r>
              <a:rPr lang="en-US" altLang="he-IL" sz="1400" dirty="0"/>
              <a:t>RCR</a:t>
            </a:r>
            <a:r>
              <a:rPr lang="he-IL" altLang="he-IL" sz="1400" dirty="0"/>
              <a:t> (</a:t>
            </a:r>
            <a:r>
              <a:rPr lang="en-US" altLang="he-IL" sz="1400" dirty="0"/>
              <a:t>Relative Citation Rate)</a:t>
            </a:r>
            <a:endParaRPr lang="he-IL" altLang="he-IL" sz="1400" dirty="0"/>
          </a:p>
          <a:p>
            <a:pPr eaLnBrk="1" hangingPunct="1"/>
            <a:r>
              <a:rPr lang="he-IL" altLang="he-IL" sz="1400" dirty="0"/>
              <a:t>כלומר, במדד זה בנוסף לאימפקט של כתב העת נימדד גם האימפקט הממוצע של שדה המחקר אליו שייך כתב העת, ואימפקט כתב העת מחולק בממוצע של שדה המחקר כולו. בצורה זו מתגברים על שוני דיסציפלינרי בין שדות המחקר.</a:t>
            </a:r>
            <a:endParaRPr lang="en-US" altLang="he-IL"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02FCD39F-691B-44E6-AD0F-3A888BEED4A4}"/>
              </a:ext>
            </a:extLst>
          </p:cNvPr>
          <p:cNvSpPr>
            <a:spLocks noGrp="1" noChangeArrowheads="1"/>
          </p:cNvSpPr>
          <p:nvPr>
            <p:ph type="title"/>
          </p:nvPr>
        </p:nvSpPr>
        <p:spPr/>
        <p:txBody>
          <a:bodyPr/>
          <a:lstStyle/>
          <a:p>
            <a:pPr algn="ctr"/>
            <a:r>
              <a:rPr lang="he-IL" altLang="en-US"/>
              <a:t>תכנה המחשבת את </a:t>
            </a:r>
            <a:r>
              <a:rPr lang="en-US" altLang="en-US"/>
              <a:t>RCR</a:t>
            </a:r>
            <a:br>
              <a:rPr lang="he-IL" altLang="en-US"/>
            </a:br>
            <a:r>
              <a:rPr lang="en-US" altLang="en-US" sz="1400">
                <a:hlinkClick r:id="rId2"/>
              </a:rPr>
              <a:t>http://journals.plos.org/plosbiology/article?id=10.1371/journal.pbio.1002541</a:t>
            </a:r>
            <a:br>
              <a:rPr lang="en-US" altLang="en-US" sz="4400"/>
            </a:br>
            <a:endParaRPr lang="en-US" altLang="en-US"/>
          </a:p>
        </p:txBody>
      </p:sp>
      <p:pic>
        <p:nvPicPr>
          <p:cNvPr id="36867" name="Content Placeholder 3">
            <a:extLst>
              <a:ext uri="{FF2B5EF4-FFF2-40B4-BE49-F238E27FC236}">
                <a16:creationId xmlns:a16="http://schemas.microsoft.com/office/drawing/2014/main" id="{00024925-A7F1-42F5-B4D9-5CF7BE33013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590800" y="2514600"/>
            <a:ext cx="4886621" cy="3162301"/>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397764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3F77B32-86E5-4623-A4E6-3E4521787ED4}"/>
              </a:ext>
            </a:extLst>
          </p:cNvPr>
          <p:cNvSpPr>
            <a:spLocks noGrp="1"/>
          </p:cNvSpPr>
          <p:nvPr>
            <p:ph type="title"/>
          </p:nvPr>
        </p:nvSpPr>
        <p:spPr>
          <a:xfrm>
            <a:off x="480060" y="791570"/>
            <a:ext cx="3014130" cy="5262390"/>
          </a:xfrm>
        </p:spPr>
        <p:txBody>
          <a:bodyPr anchor="ctr">
            <a:normAutofit/>
          </a:bodyPr>
          <a:lstStyle/>
          <a:p>
            <a:pPr algn="ctr"/>
            <a:r>
              <a:rPr lang="en-US" sz="4700" dirty="0">
                <a:solidFill>
                  <a:schemeClr val="bg2"/>
                </a:solidFill>
              </a:rPr>
              <a:t>RCR-Relative citation rate</a:t>
            </a:r>
            <a:endParaRPr lang="he-IL" sz="4700" dirty="0">
              <a:solidFill>
                <a:schemeClr val="bg2"/>
              </a:solidFill>
            </a:endParaRPr>
          </a:p>
        </p:txBody>
      </p:sp>
      <p:sp>
        <p:nvSpPr>
          <p:cNvPr id="11" name="Rectangle 10">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7640" y="376"/>
            <a:ext cx="17145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9110BAFF-34F6-4340-8502-4F2518B19229}"/>
              </a:ext>
            </a:extLst>
          </p:cNvPr>
          <p:cNvSpPr>
            <a:spLocks noGrp="1"/>
          </p:cNvSpPr>
          <p:nvPr>
            <p:ph idx="1"/>
          </p:nvPr>
        </p:nvSpPr>
        <p:spPr>
          <a:xfrm>
            <a:off x="4632540" y="791570"/>
            <a:ext cx="3669231" cy="5262390"/>
          </a:xfrm>
          <a:prstGeom prst="rect">
            <a:avLst/>
          </a:prstGeom>
        </p:spPr>
        <p:txBody>
          <a:bodyPr anchor="ctr">
            <a:normAutofit/>
          </a:bodyPr>
          <a:lstStyle/>
          <a:p>
            <a:pPr algn="l"/>
            <a:r>
              <a:rPr lang="en-US" sz="1600" dirty="0"/>
              <a:t>The resulting Relative Citation Ratio is article-level and field independent, and provides an alternative to the invalid practice of using Journal Impact Factors to identify</a:t>
            </a:r>
          </a:p>
          <a:p>
            <a:pPr algn="l"/>
            <a:r>
              <a:rPr lang="en-US" sz="1600" dirty="0"/>
              <a:t>influential papers</a:t>
            </a:r>
            <a:endParaRPr lang="he-IL" sz="1600" dirty="0"/>
          </a:p>
        </p:txBody>
      </p:sp>
    </p:spTree>
    <p:extLst>
      <p:ext uri="{BB962C8B-B14F-4D97-AF65-F5344CB8AC3E}">
        <p14:creationId xmlns:p14="http://schemas.microsoft.com/office/powerpoint/2010/main" val="4239322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489A2FD-4114-489A-AC1C-7C778C986C18}"/>
              </a:ext>
            </a:extLst>
          </p:cNvPr>
          <p:cNvSpPr>
            <a:spLocks noGrp="1" noChangeArrowheads="1"/>
          </p:cNvSpPr>
          <p:nvPr>
            <p:ph type="title"/>
          </p:nvPr>
        </p:nvSpPr>
        <p:spPr/>
        <p:txBody>
          <a:bodyPr/>
          <a:lstStyle/>
          <a:p>
            <a:pPr algn="ctr" eaLnBrk="1" hangingPunct="1"/>
            <a:r>
              <a:rPr lang="he-IL" altLang="he-IL"/>
              <a:t>הערכת מדינות</a:t>
            </a:r>
            <a:endParaRPr lang="en-US" altLang="he-IL"/>
          </a:p>
        </p:txBody>
      </p:sp>
      <p:sp>
        <p:nvSpPr>
          <p:cNvPr id="37891" name="Rectangle 3">
            <a:extLst>
              <a:ext uri="{FF2B5EF4-FFF2-40B4-BE49-F238E27FC236}">
                <a16:creationId xmlns:a16="http://schemas.microsoft.com/office/drawing/2014/main" id="{52C8CD59-8C33-42EB-8603-7681348CB737}"/>
              </a:ext>
            </a:extLst>
          </p:cNvPr>
          <p:cNvSpPr>
            <a:spLocks noGrp="1" noChangeArrowheads="1"/>
          </p:cNvSpPr>
          <p:nvPr>
            <p:ph idx="1"/>
          </p:nvPr>
        </p:nvSpPr>
        <p:spPr>
          <a:xfrm>
            <a:off x="1371600" y="2057400"/>
            <a:ext cx="7200900" cy="3581400"/>
          </a:xfrm>
        </p:spPr>
        <p:txBody>
          <a:bodyPr>
            <a:normAutofit lnSpcReduction="10000"/>
          </a:bodyPr>
          <a:lstStyle/>
          <a:p>
            <a:pPr eaLnBrk="1" hangingPunct="1">
              <a:lnSpc>
                <a:spcPct val="90000"/>
              </a:lnSpc>
            </a:pPr>
            <a:r>
              <a:rPr lang="he-IL" altLang="he-IL" sz="2000" dirty="0"/>
              <a:t>בהערכה זו משתמשים במדדים ביבליומטריים להערכת יצרנות מדעית של מדינות שלימות והשוואתן למדינות אחרות. כותר מאמרו של גארפילד משנת 1993 מסביר סוג זה של מחקרים: "מה מספרים לנו הציטוטים אודות המחקר בקנדה ?"</a:t>
            </a:r>
          </a:p>
          <a:p>
            <a:pPr eaLnBrk="1" hangingPunct="1">
              <a:lnSpc>
                <a:spcPct val="90000"/>
              </a:lnSpc>
            </a:pPr>
            <a:r>
              <a:rPr lang="he-IL" altLang="he-IL" sz="2000" dirty="0"/>
              <a:t> מחקרים אלה כוללים טבלאות ואינדיקטורים של מחקר בתחומים שונים באותה מדינה. תוצאת מחקר כזה תציב את קנדה במקומה היחסי בין מדינות העולם בתפוקה מחקרית לפי כמות הפרסומים המופקת במדינה זו ולפי מדד ההשפעה של פרסומי החוקרים מקנדה.</a:t>
            </a:r>
          </a:p>
          <a:p>
            <a:pPr eaLnBrk="1" hangingPunct="1">
              <a:lnSpc>
                <a:spcPct val="90000"/>
              </a:lnSpc>
            </a:pPr>
            <a:r>
              <a:rPr lang="he-IL" altLang="he-IL" sz="2000" dirty="0"/>
              <a:t>הבעייתיות המחקרים אלה נובעת מכך שלא תמיד ההשוואה כוללת גם את מספר האכלסין במדינה הנחקרת. תוצאות המחקר עלולות להשתנות אם מדד זה היה נלקח בחשבון. למשל, בהערכות שנות ה-80 וה-90 למאה ה-עשרים במספרים מוחלטים הופיעה ישראל במקום ה-15 בתפוקת המדע העולמי, ואילו כאשר נמדדה תפוקת המדינות לנפש, טיפסה ישראל למקום הראשון בעולם.</a:t>
            </a:r>
            <a:endParaRPr lang="en-US" altLang="he-IL"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8203C918-9016-45E5-B53D-0989B33A1DD0}"/>
              </a:ext>
            </a:extLst>
          </p:cNvPr>
          <p:cNvSpPr>
            <a:spLocks noGrp="1" noChangeArrowheads="1"/>
          </p:cNvSpPr>
          <p:nvPr>
            <p:ph type="title"/>
          </p:nvPr>
        </p:nvSpPr>
        <p:spPr/>
        <p:txBody>
          <a:bodyPr/>
          <a:lstStyle/>
          <a:p>
            <a:r>
              <a:rPr lang="he-IL" altLang="he-IL"/>
              <a:t>דרוג מדינות לפי השפעת ציטוטים</a:t>
            </a:r>
          </a:p>
        </p:txBody>
      </p:sp>
      <p:pic>
        <p:nvPicPr>
          <p:cNvPr id="38915" name="Content Placeholder 6">
            <a:extLst>
              <a:ext uri="{FF2B5EF4-FFF2-40B4-BE49-F238E27FC236}">
                <a16:creationId xmlns:a16="http://schemas.microsoft.com/office/drawing/2014/main" id="{83FAD5CC-2A8C-423B-8620-DFE0DF244F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rot="5400000">
            <a:off x="2590800" y="1828800"/>
            <a:ext cx="4724400" cy="3657600"/>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4FE5E78-3088-4678-8B41-04CAB0FBA856}"/>
              </a:ext>
            </a:extLst>
          </p:cNvPr>
          <p:cNvSpPr>
            <a:spLocks noGrp="1" noChangeArrowheads="1"/>
          </p:cNvSpPr>
          <p:nvPr>
            <p:ph type="title"/>
          </p:nvPr>
        </p:nvSpPr>
        <p:spPr/>
        <p:txBody>
          <a:bodyPr>
            <a:normAutofit fontScale="90000"/>
          </a:bodyPr>
          <a:lstStyle/>
          <a:p>
            <a:pPr algn="ctr"/>
            <a:r>
              <a:rPr lang="he-IL" altLang="en-US"/>
              <a:t>דוגמא להשפעת מחקר שנתמך על ידי קרנות לעומת מחקרי מדינות אחרים</a:t>
            </a:r>
          </a:p>
        </p:txBody>
      </p:sp>
      <p:pic>
        <p:nvPicPr>
          <p:cNvPr id="39939" name="Picture 2" descr="http://www.cihr-irsc.gc.ca/images/cihr_evaluation_report_2012_en_1.jpg">
            <a:extLst>
              <a:ext uri="{FF2B5EF4-FFF2-40B4-BE49-F238E27FC236}">
                <a16:creationId xmlns:a16="http://schemas.microsoft.com/office/drawing/2014/main" id="{F3500A52-425F-4137-B0A4-B3B5F360431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14400" y="1752600"/>
            <a:ext cx="7772400" cy="408305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194FB69-DCD6-48FC-96C2-1D17EA2842F4}"/>
              </a:ext>
            </a:extLst>
          </p:cNvPr>
          <p:cNvSpPr>
            <a:spLocks noGrp="1" noChangeArrowheads="1"/>
          </p:cNvSpPr>
          <p:nvPr>
            <p:ph type="title"/>
          </p:nvPr>
        </p:nvSpPr>
        <p:spPr>
          <a:xfrm>
            <a:off x="767671" y="685800"/>
            <a:ext cx="7870143" cy="1485900"/>
          </a:xfrm>
        </p:spPr>
        <p:txBody>
          <a:bodyPr>
            <a:normAutofit/>
          </a:bodyPr>
          <a:lstStyle/>
          <a:p>
            <a:pPr algn="ctr" eaLnBrk="1" hangingPunct="1"/>
            <a:r>
              <a:rPr lang="he-IL" altLang="he-IL" dirty="0"/>
              <a:t>בעיות ומגבלות השפה</a:t>
            </a:r>
            <a:endParaRPr lang="en-US" altLang="he-IL" dirty="0"/>
          </a:p>
        </p:txBody>
      </p:sp>
      <p:sp>
        <p:nvSpPr>
          <p:cNvPr id="73" name="Rectangle 72">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987" name="Rectangle 3">
            <a:extLst>
              <a:ext uri="{FF2B5EF4-FFF2-40B4-BE49-F238E27FC236}">
                <a16:creationId xmlns:a16="http://schemas.microsoft.com/office/drawing/2014/main" id="{2FA0BD2F-635D-4125-8524-EF5F3B7B350A}"/>
              </a:ext>
            </a:extLst>
          </p:cNvPr>
          <p:cNvSpPr>
            <a:spLocks noGrp="1" noChangeArrowheads="1"/>
          </p:cNvSpPr>
          <p:nvPr>
            <p:ph idx="1"/>
          </p:nvPr>
        </p:nvSpPr>
        <p:spPr>
          <a:xfrm>
            <a:off x="767671" y="2286000"/>
            <a:ext cx="3804328" cy="3581400"/>
          </a:xfrm>
        </p:spPr>
        <p:txBody>
          <a:bodyPr>
            <a:normAutofit/>
          </a:bodyPr>
          <a:lstStyle/>
          <a:p>
            <a:pPr eaLnBrk="1" hangingPunct="1"/>
            <a:r>
              <a:rPr lang="he-IL" altLang="he-IL" sz="1500" dirty="0"/>
              <a:t>אחת הבעיות החמורות המתעוררת בהערכת התפוקה המדעית היא בעיית אפליית השפה בשימוש בציטוטים כמדד לתפוקה מדעית לאומית של מדינות. חוקר בשם מאי בשנת 1997 מצא כי גורם ההשפעה (</a:t>
            </a:r>
            <a:r>
              <a:rPr lang="en-US" altLang="he-IL" sz="1500" dirty="0"/>
              <a:t>IF</a:t>
            </a:r>
            <a:r>
              <a:rPr lang="he-IL" altLang="he-IL" sz="1500" dirty="0"/>
              <a:t>) של צרפת וגרמניה נמוך בהשוואה למדינות אחרות. חוקרים אחרים השיבו כי הרמה המדעית הגבוהה של צרפת וגרמניה ידועים, וכי מקור ההשפעה הנמוכה הוא בנטייתם של חוקרים גרמנים וצרפתים לצטט את בני ארצם ואת שפתם במחקרים מדעיים. מכיוון שהאוריינטציה הציטוטית בעולם כיום היא לכוון האנגלית, וכך גם מדיניות המפתוח במאגרי המידע, קיימים ציטוטים שפשוט לא נספרים, וזהו מקור גורם ההשפעה הנמוך של אותן מדינות. ישנה כיום מגמה בכוון נורמליזציה של ציטוטים בכוון התחשבות בשפות שאינן אנגלית.</a:t>
            </a:r>
            <a:endParaRPr lang="en-US" altLang="he-IL" sz="1500" dirty="0"/>
          </a:p>
        </p:txBody>
      </p:sp>
      <p:pic>
        <p:nvPicPr>
          <p:cNvPr id="41988" name="Picture 1">
            <a:extLst>
              <a:ext uri="{FF2B5EF4-FFF2-40B4-BE49-F238E27FC236}">
                <a16:creationId xmlns:a16="http://schemas.microsoft.com/office/drawing/2014/main" id="{3FD4BF04-D3D1-4D7E-8FB7-66B23CB88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8730" y="3178632"/>
            <a:ext cx="3829084" cy="18858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90EB8C0E-7435-444F-8347-4E3E4A49586F}"/>
              </a:ext>
            </a:extLst>
          </p:cNvPr>
          <p:cNvSpPr>
            <a:spLocks noGrp="1" noChangeArrowheads="1"/>
          </p:cNvSpPr>
          <p:nvPr>
            <p:ph type="title"/>
          </p:nvPr>
        </p:nvSpPr>
        <p:spPr/>
        <p:txBody>
          <a:bodyPr/>
          <a:lstStyle/>
          <a:p>
            <a:pPr algn="ctr"/>
            <a:r>
              <a:rPr lang="he-IL" altLang="he-IL"/>
              <a:t>האנגלית כשפת פרסום שלטת</a:t>
            </a:r>
          </a:p>
        </p:txBody>
      </p:sp>
      <p:pic>
        <p:nvPicPr>
          <p:cNvPr id="43011" name="Content Placeholder 3">
            <a:extLst>
              <a:ext uri="{FF2B5EF4-FFF2-40B4-BE49-F238E27FC236}">
                <a16:creationId xmlns:a16="http://schemas.microsoft.com/office/drawing/2014/main" id="{3616D3E4-39DE-4170-839D-C94D0C7474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514600" y="2057400"/>
            <a:ext cx="4363254" cy="35814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6E94B60-AE27-4695-BD96-0504DF819275}"/>
              </a:ext>
            </a:extLst>
          </p:cNvPr>
          <p:cNvSpPr>
            <a:spLocks noGrp="1" noChangeArrowheads="1"/>
          </p:cNvSpPr>
          <p:nvPr>
            <p:ph type="title"/>
          </p:nvPr>
        </p:nvSpPr>
        <p:spPr>
          <a:xfrm>
            <a:off x="1036838" y="729049"/>
            <a:ext cx="7200900" cy="1485900"/>
          </a:xfrm>
        </p:spPr>
        <p:txBody>
          <a:bodyPr/>
          <a:lstStyle/>
          <a:p>
            <a:pPr algn="ctr" eaLnBrk="1" hangingPunct="1"/>
            <a:r>
              <a:rPr lang="he-IL" altLang="he-IL" dirty="0"/>
              <a:t>התפלגות </a:t>
            </a:r>
            <a:r>
              <a:rPr lang="he-IL" altLang="he-IL" dirty="0" err="1"/>
              <a:t>ברדפורד</a:t>
            </a:r>
            <a:endParaRPr lang="en-US" altLang="he-IL" dirty="0"/>
          </a:p>
        </p:txBody>
      </p:sp>
      <p:sp>
        <p:nvSpPr>
          <p:cNvPr id="7171" name="Rectangle 3">
            <a:extLst>
              <a:ext uri="{FF2B5EF4-FFF2-40B4-BE49-F238E27FC236}">
                <a16:creationId xmlns:a16="http://schemas.microsoft.com/office/drawing/2014/main" id="{515C28B9-8393-4367-9746-517E79F659F4}"/>
              </a:ext>
            </a:extLst>
          </p:cNvPr>
          <p:cNvSpPr>
            <a:spLocks noGrp="1" noChangeArrowheads="1"/>
          </p:cNvSpPr>
          <p:nvPr>
            <p:ph idx="1"/>
          </p:nvPr>
        </p:nvSpPr>
        <p:spPr>
          <a:xfrm>
            <a:off x="1600200" y="2285999"/>
            <a:ext cx="6019800" cy="4043363"/>
          </a:xfrm>
        </p:spPr>
        <p:txBody>
          <a:bodyPr/>
          <a:lstStyle/>
          <a:p>
            <a:pPr eaLnBrk="1" hangingPunct="1"/>
            <a:r>
              <a:rPr lang="he-IL" altLang="he-IL" sz="1800" b="1" dirty="0"/>
              <a:t>                           ליבה 290 מאמרים 7 כתבי עת</a:t>
            </a:r>
          </a:p>
          <a:p>
            <a:pPr eaLnBrk="1" hangingPunct="1"/>
            <a:endParaRPr lang="he-IL" altLang="he-IL" dirty="0"/>
          </a:p>
          <a:p>
            <a:pPr eaLnBrk="1" hangingPunct="1"/>
            <a:endParaRPr lang="en-US" altLang="he-IL" dirty="0"/>
          </a:p>
        </p:txBody>
      </p:sp>
      <p:sp>
        <p:nvSpPr>
          <p:cNvPr id="7172" name="AutoShape 4">
            <a:extLst>
              <a:ext uri="{FF2B5EF4-FFF2-40B4-BE49-F238E27FC236}">
                <a16:creationId xmlns:a16="http://schemas.microsoft.com/office/drawing/2014/main" id="{710F68EC-95A5-498D-88E4-65F0D3AA5311}"/>
              </a:ext>
            </a:extLst>
          </p:cNvPr>
          <p:cNvSpPr>
            <a:spLocks noChangeArrowheads="1"/>
          </p:cNvSpPr>
          <p:nvPr/>
        </p:nvSpPr>
        <p:spPr bwMode="auto">
          <a:xfrm>
            <a:off x="2581274" y="2531956"/>
            <a:ext cx="4095750" cy="3672000"/>
          </a:xfrm>
          <a:prstGeom prst="triangle">
            <a:avLst>
              <a:gd name="adj" fmla="val 5062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rtl="1">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he-IL" altLang="he-IL" sz="1800" b="1"/>
              <a:t>אזור 2: 295 מאמרים 25 כתבי עת</a:t>
            </a:r>
          </a:p>
          <a:p>
            <a:pPr algn="ctr" eaLnBrk="1" hangingPunct="1">
              <a:spcBef>
                <a:spcPct val="0"/>
              </a:spcBef>
              <a:buClrTx/>
              <a:buSzTx/>
              <a:buFontTx/>
              <a:buNone/>
            </a:pPr>
            <a:endParaRPr lang="he-IL" altLang="he-IL" sz="1800"/>
          </a:p>
          <a:p>
            <a:pPr algn="ctr" eaLnBrk="1" hangingPunct="1">
              <a:spcBef>
                <a:spcPct val="0"/>
              </a:spcBef>
              <a:buClrTx/>
              <a:buSzTx/>
              <a:buFontTx/>
              <a:buNone/>
            </a:pPr>
            <a:endParaRPr lang="he-IL" altLang="he-IL" sz="1800"/>
          </a:p>
          <a:p>
            <a:pPr algn="ctr" eaLnBrk="1" hangingPunct="1">
              <a:spcBef>
                <a:spcPct val="0"/>
              </a:spcBef>
              <a:buClrTx/>
              <a:buSzTx/>
              <a:buFontTx/>
              <a:buNone/>
            </a:pPr>
            <a:endParaRPr lang="he-IL" altLang="he-IL" sz="1800"/>
          </a:p>
          <a:p>
            <a:pPr algn="ctr" eaLnBrk="1" hangingPunct="1">
              <a:spcBef>
                <a:spcPct val="0"/>
              </a:spcBef>
              <a:buClrTx/>
              <a:buSzTx/>
              <a:buFontTx/>
              <a:buNone/>
            </a:pPr>
            <a:endParaRPr lang="he-IL" altLang="he-IL" sz="1800"/>
          </a:p>
          <a:p>
            <a:pPr algn="ctr" eaLnBrk="1" hangingPunct="1">
              <a:spcBef>
                <a:spcPct val="0"/>
              </a:spcBef>
              <a:buClrTx/>
              <a:buSzTx/>
              <a:buFontTx/>
              <a:buNone/>
            </a:pPr>
            <a:r>
              <a:rPr lang="he-IL" altLang="he-IL" sz="1800" b="1"/>
              <a:t>אזור 3 פריפריה: 300 מאמרים 50 כתבי עת</a:t>
            </a:r>
            <a:endParaRPr lang="en-US" altLang="he-IL" sz="1800" b="1"/>
          </a:p>
        </p:txBody>
      </p:sp>
      <p:sp>
        <p:nvSpPr>
          <p:cNvPr id="7173" name="AutoShape 6">
            <a:extLst>
              <a:ext uri="{FF2B5EF4-FFF2-40B4-BE49-F238E27FC236}">
                <a16:creationId xmlns:a16="http://schemas.microsoft.com/office/drawing/2014/main" id="{1947FB86-3759-47F2-A731-0EE6081A1980}"/>
              </a:ext>
            </a:extLst>
          </p:cNvPr>
          <p:cNvSpPr>
            <a:spLocks noChangeArrowheads="1"/>
          </p:cNvSpPr>
          <p:nvPr/>
        </p:nvSpPr>
        <p:spPr bwMode="auto">
          <a:xfrm>
            <a:off x="4455318" y="2531956"/>
            <a:ext cx="347663" cy="347663"/>
          </a:xfrm>
          <a:prstGeom prst="su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rtl="1">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he-IL" altLang="he-IL" sz="1800"/>
          </a:p>
        </p:txBody>
      </p:sp>
      <p:sp>
        <p:nvSpPr>
          <p:cNvPr id="7174" name="AutoShape 8">
            <a:extLst>
              <a:ext uri="{FF2B5EF4-FFF2-40B4-BE49-F238E27FC236}">
                <a16:creationId xmlns:a16="http://schemas.microsoft.com/office/drawing/2014/main" id="{87653053-4215-4A71-92BB-F9E710D48CCA}"/>
              </a:ext>
            </a:extLst>
          </p:cNvPr>
          <p:cNvSpPr>
            <a:spLocks noChangeArrowheads="1"/>
          </p:cNvSpPr>
          <p:nvPr/>
        </p:nvSpPr>
        <p:spPr bwMode="auto">
          <a:xfrm>
            <a:off x="4467225" y="3690938"/>
            <a:ext cx="347663" cy="347662"/>
          </a:xfrm>
          <a:prstGeom prst="su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rtl="1">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he-IL" altLang="he-IL" sz="1800"/>
          </a:p>
        </p:txBody>
      </p:sp>
      <p:sp>
        <p:nvSpPr>
          <p:cNvPr id="7175" name="AutoShape 12">
            <a:extLst>
              <a:ext uri="{FF2B5EF4-FFF2-40B4-BE49-F238E27FC236}">
                <a16:creationId xmlns:a16="http://schemas.microsoft.com/office/drawing/2014/main" id="{5F66775A-BDEF-49BB-8561-93524AE149DB}"/>
              </a:ext>
            </a:extLst>
          </p:cNvPr>
          <p:cNvSpPr>
            <a:spLocks noChangeArrowheads="1"/>
          </p:cNvSpPr>
          <p:nvPr/>
        </p:nvSpPr>
        <p:spPr bwMode="auto">
          <a:xfrm>
            <a:off x="4470400" y="5981700"/>
            <a:ext cx="347663" cy="347663"/>
          </a:xfrm>
          <a:prstGeom prst="sun">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rtl="1">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he-IL" altLang="he-IL"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9E97FBE2-DDA8-4C53-AFD5-92DB285C8161}"/>
              </a:ext>
            </a:extLst>
          </p:cNvPr>
          <p:cNvSpPr>
            <a:spLocks noGrp="1" noChangeArrowheads="1"/>
          </p:cNvSpPr>
          <p:nvPr>
            <p:ph type="title"/>
          </p:nvPr>
        </p:nvSpPr>
        <p:spPr/>
        <p:txBody>
          <a:bodyPr/>
          <a:lstStyle/>
          <a:p>
            <a:r>
              <a:rPr lang="he-IL" altLang="he-IL"/>
              <a:t>למעוניינים בנושא שפת פרסום המדע</a:t>
            </a:r>
          </a:p>
        </p:txBody>
      </p:sp>
      <p:sp>
        <p:nvSpPr>
          <p:cNvPr id="44035" name="Content Placeholder 2">
            <a:extLst>
              <a:ext uri="{FF2B5EF4-FFF2-40B4-BE49-F238E27FC236}">
                <a16:creationId xmlns:a16="http://schemas.microsoft.com/office/drawing/2014/main" id="{DA1083B3-84C8-4EEB-BC02-A2DDF020638E}"/>
              </a:ext>
            </a:extLst>
          </p:cNvPr>
          <p:cNvSpPr>
            <a:spLocks noGrp="1" noChangeArrowheads="1"/>
          </p:cNvSpPr>
          <p:nvPr>
            <p:ph idx="1"/>
          </p:nvPr>
        </p:nvSpPr>
        <p:spPr/>
        <p:txBody>
          <a:bodyPr/>
          <a:lstStyle/>
          <a:p>
            <a:r>
              <a:rPr lang="en-US" altLang="he-IL" b="1" dirty="0"/>
              <a:t>The invisibility of science publications in </a:t>
            </a:r>
            <a:r>
              <a:rPr lang="en-US" altLang="he-IL" b="1" dirty="0" err="1"/>
              <a:t>hebrew</a:t>
            </a:r>
            <a:r>
              <a:rPr lang="en-US" altLang="he-IL" b="1" dirty="0"/>
              <a:t>: A comparative database study</a:t>
            </a:r>
          </a:p>
          <a:p>
            <a:r>
              <a:rPr lang="en-US" altLang="he-IL" dirty="0" err="1">
                <a:hlinkClick r:id="rId2"/>
              </a:rPr>
              <a:t>Avishag</a:t>
            </a:r>
            <a:r>
              <a:rPr lang="en-US" altLang="he-IL" dirty="0">
                <a:hlinkClick r:id="rId2"/>
              </a:rPr>
              <a:t> Gordon</a:t>
            </a:r>
            <a:endParaRPr lang="en-US" altLang="he-IL" dirty="0"/>
          </a:p>
          <a:p>
            <a:r>
              <a:rPr lang="en-US" altLang="he-IL" dirty="0"/>
              <a:t>Journal of the American society for information </a:t>
            </a:r>
            <a:r>
              <a:rPr lang="en-US" altLang="he-IL" dirty="0" err="1"/>
              <a:t>sciemce</a:t>
            </a:r>
            <a:r>
              <a:rPr lang="en-US" altLang="he-IL" dirty="0"/>
              <a:t> and technology</a:t>
            </a:r>
          </a:p>
          <a:p>
            <a:br>
              <a:rPr lang="en-US" altLang="he-IL" b="1" dirty="0">
                <a:hlinkClick r:id="rId3"/>
              </a:rPr>
            </a:br>
            <a:r>
              <a:rPr lang="en-US" altLang="he-IL" b="1" dirty="0">
                <a:hlinkClick r:id="rId3"/>
              </a:rPr>
              <a:t>Volume63, Issue3</a:t>
            </a:r>
            <a:endParaRPr lang="en-US" altLang="he-IL" b="1" dirty="0"/>
          </a:p>
          <a:p>
            <a:r>
              <a:rPr lang="en-US" altLang="he-IL" dirty="0"/>
              <a:t>March 2012</a:t>
            </a:r>
          </a:p>
          <a:p>
            <a:r>
              <a:rPr lang="en-US" altLang="he-IL" dirty="0"/>
              <a:t>Pages 607-615</a:t>
            </a:r>
          </a:p>
          <a:p>
            <a:endParaRPr lang="en-US" altLang="he-IL" dirty="0"/>
          </a:p>
          <a:p>
            <a:endParaRPr lang="he-IL" altLang="he-IL" dirty="0"/>
          </a:p>
        </p:txBody>
      </p:sp>
      <p:sp>
        <p:nvSpPr>
          <p:cNvPr id="44036" name="Rectangle 1">
            <a:extLst>
              <a:ext uri="{FF2B5EF4-FFF2-40B4-BE49-F238E27FC236}">
                <a16:creationId xmlns:a16="http://schemas.microsoft.com/office/drawing/2014/main" id="{1A019A4F-FD26-44C9-9EA0-FD71E4A172D7}"/>
              </a:ext>
            </a:extLst>
          </p:cNvPr>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31740" rIns="0" bIns="31740" anchor="ctr">
            <a:spAutoFit/>
          </a:bodyPr>
          <a:lstStyle>
            <a:lvl1pPr algn="r" rtl="1">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a:spcBef>
                <a:spcPct val="0"/>
              </a:spcBef>
              <a:buClrTx/>
              <a:buSzTx/>
              <a:buFontTx/>
              <a:buNone/>
            </a:pPr>
            <a:r>
              <a:rPr lang="he-IL" altLang="he-IL" sz="1000">
                <a:solidFill>
                  <a:srgbClr val="005274"/>
                </a:solidFill>
                <a:latin typeface="Open Sans"/>
              </a:rPr>
              <a:t>  </a:t>
            </a:r>
            <a:r>
              <a:rPr lang="he-IL" altLang="he-IL" sz="1900">
                <a:solidFill>
                  <a:srgbClr val="005274"/>
                </a:solidFill>
              </a:rPr>
              <a:t>     </a:t>
            </a:r>
            <a:endParaRPr lang="he-IL" altLang="he-IL" sz="600"/>
          </a:p>
          <a:p>
            <a:pPr algn="l" rtl="0" fontAlgn="ctr">
              <a:spcBef>
                <a:spcPct val="0"/>
              </a:spcBef>
              <a:buClrTx/>
              <a:buSzTx/>
              <a:buFontTx/>
              <a:buNone/>
            </a:pPr>
            <a:r>
              <a:rPr lang="he-IL" altLang="he-IL" sz="1000">
                <a:solidFill>
                  <a:srgbClr val="1C1D1E"/>
                </a:solidFill>
                <a:latin typeface="Open Sans"/>
              </a:rPr>
              <a:t>RESEARCH ARTICLE</a:t>
            </a:r>
            <a:endParaRPr lang="he-IL" altLang="he-IL" sz="1800"/>
          </a:p>
        </p:txBody>
      </p:sp>
      <p:sp>
        <p:nvSpPr>
          <p:cNvPr id="44037" name="AutoShape 2" descr="Journal of the American Society for Information Science and Technology banner">
            <a:hlinkClick r:id="rId4" tooltip="Journal of the American Society for Information Science and Technology homepage"/>
            <a:extLst>
              <a:ext uri="{FF2B5EF4-FFF2-40B4-BE49-F238E27FC236}">
                <a16:creationId xmlns:a16="http://schemas.microsoft.com/office/drawing/2014/main" id="{ADF6C464-6004-4B49-AEE8-8846F7F25C71}"/>
              </a:ext>
            </a:extLst>
          </p:cNvPr>
          <p:cNvSpPr>
            <a:spLocks noChangeAspect="1" noChangeArrowheads="1"/>
          </p:cNvSpPr>
          <p:nvPr/>
        </p:nvSpPr>
        <p:spPr bwMode="auto">
          <a:xfrm>
            <a:off x="0" y="-2206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a:spcBef>
                <a:spcPct val="0"/>
              </a:spcBef>
              <a:buClrTx/>
              <a:buSzTx/>
              <a:buFontTx/>
              <a:buNone/>
            </a:pPr>
            <a:endParaRPr lang="he-IL" altLang="he-IL" sz="1800"/>
          </a:p>
        </p:txBody>
      </p:sp>
      <p:sp>
        <p:nvSpPr>
          <p:cNvPr id="44038" name="Rectangle 3">
            <a:extLst>
              <a:ext uri="{FF2B5EF4-FFF2-40B4-BE49-F238E27FC236}">
                <a16:creationId xmlns:a16="http://schemas.microsoft.com/office/drawing/2014/main" id="{1A2F6312-6692-41BF-AB9E-53F92D76476A}"/>
              </a:ext>
            </a:extLst>
          </p:cNvPr>
          <p:cNvSpPr>
            <a:spLocks noChangeArrowheads="1"/>
          </p:cNvSpPr>
          <p:nvPr/>
        </p:nvSpPr>
        <p:spPr bwMode="auto">
          <a:xfrm>
            <a:off x="152400" y="1524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31740" rIns="0" bIns="31740" anchor="ctr">
            <a:spAutoFit/>
          </a:bodyPr>
          <a:lstStyle>
            <a:lvl1pPr algn="r" rtl="1">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a:spcBef>
                <a:spcPct val="0"/>
              </a:spcBef>
              <a:buClrTx/>
              <a:buSzTx/>
              <a:buFontTx/>
              <a:buNone/>
            </a:pPr>
            <a:r>
              <a:rPr lang="he-IL" altLang="he-IL" sz="1000">
                <a:solidFill>
                  <a:srgbClr val="005274"/>
                </a:solidFill>
                <a:latin typeface="Open Sans"/>
              </a:rPr>
              <a:t>  </a:t>
            </a:r>
            <a:r>
              <a:rPr lang="he-IL" altLang="he-IL" sz="1900">
                <a:solidFill>
                  <a:srgbClr val="005274"/>
                </a:solidFill>
              </a:rPr>
              <a:t>     </a:t>
            </a:r>
            <a:endParaRPr lang="he-IL" altLang="he-IL" sz="600"/>
          </a:p>
          <a:p>
            <a:pPr algn="l" rtl="0" fontAlgn="ctr">
              <a:spcBef>
                <a:spcPct val="0"/>
              </a:spcBef>
              <a:buClrTx/>
              <a:buSzTx/>
              <a:buFontTx/>
              <a:buNone/>
            </a:pPr>
            <a:r>
              <a:rPr lang="he-IL" altLang="he-IL" sz="1000">
                <a:solidFill>
                  <a:srgbClr val="1C1D1E"/>
                </a:solidFill>
                <a:latin typeface="Open Sans"/>
              </a:rPr>
              <a:t>RESEARCH ARTICLE</a:t>
            </a:r>
            <a:endParaRPr lang="he-IL" altLang="he-IL" sz="1800"/>
          </a:p>
        </p:txBody>
      </p:sp>
      <p:sp>
        <p:nvSpPr>
          <p:cNvPr id="44039" name="AutoShape 4" descr="Journal of the American Society for Information Science and Technology banner">
            <a:hlinkClick r:id="rId4" tooltip="Journal of the American Society for Information Science and Technology homepage"/>
            <a:extLst>
              <a:ext uri="{FF2B5EF4-FFF2-40B4-BE49-F238E27FC236}">
                <a16:creationId xmlns:a16="http://schemas.microsoft.com/office/drawing/2014/main" id="{92DEB78D-AF35-43AE-9D9B-2A22AF8A116B}"/>
              </a:ext>
            </a:extLst>
          </p:cNvPr>
          <p:cNvSpPr>
            <a:spLocks noChangeAspect="1" noChangeArrowheads="1"/>
          </p:cNvSpPr>
          <p:nvPr/>
        </p:nvSpPr>
        <p:spPr bwMode="auto">
          <a:xfrm>
            <a:off x="152400" y="-682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a:spcBef>
                <a:spcPct val="0"/>
              </a:spcBef>
              <a:buClrTx/>
              <a:buSzTx/>
              <a:buFontTx/>
              <a:buNone/>
            </a:pPr>
            <a:endParaRPr lang="he-IL" altLang="he-IL" sz="1800"/>
          </a:p>
        </p:txBody>
      </p:sp>
      <p:sp>
        <p:nvSpPr>
          <p:cNvPr id="44040" name="Rectangle 5">
            <a:extLst>
              <a:ext uri="{FF2B5EF4-FFF2-40B4-BE49-F238E27FC236}">
                <a16:creationId xmlns:a16="http://schemas.microsoft.com/office/drawing/2014/main" id="{8C4947D4-0964-4280-8926-E3EBA8D2274B}"/>
              </a:ext>
            </a:extLst>
          </p:cNvPr>
          <p:cNvSpPr>
            <a:spLocks noChangeArrowheads="1"/>
          </p:cNvSpPr>
          <p:nvPr/>
        </p:nvSpPr>
        <p:spPr bwMode="auto">
          <a:xfrm>
            <a:off x="304800" y="304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31740" rIns="0" bIns="31740" anchor="ctr">
            <a:spAutoFit/>
          </a:bodyPr>
          <a:lstStyle>
            <a:lvl1pPr algn="r" rtl="1">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a:spcBef>
                <a:spcPct val="0"/>
              </a:spcBef>
              <a:buClrTx/>
              <a:buSzTx/>
              <a:buFontTx/>
              <a:buNone/>
            </a:pPr>
            <a:r>
              <a:rPr lang="he-IL" altLang="he-IL" sz="1000">
                <a:solidFill>
                  <a:srgbClr val="005274"/>
                </a:solidFill>
                <a:latin typeface="Open Sans"/>
              </a:rPr>
              <a:t>  </a:t>
            </a:r>
            <a:r>
              <a:rPr lang="he-IL" altLang="he-IL" sz="1900">
                <a:solidFill>
                  <a:srgbClr val="005274"/>
                </a:solidFill>
              </a:rPr>
              <a:t>     </a:t>
            </a:r>
            <a:endParaRPr lang="he-IL" altLang="he-IL" sz="600"/>
          </a:p>
          <a:p>
            <a:pPr algn="l" rtl="0" fontAlgn="ctr">
              <a:spcBef>
                <a:spcPct val="0"/>
              </a:spcBef>
              <a:buClrTx/>
              <a:buSzTx/>
              <a:buFontTx/>
              <a:buNone/>
            </a:pPr>
            <a:r>
              <a:rPr lang="he-IL" altLang="he-IL" sz="1000">
                <a:solidFill>
                  <a:srgbClr val="1C1D1E"/>
                </a:solidFill>
                <a:latin typeface="Open Sans"/>
              </a:rPr>
              <a:t>RESEARCH ARTICLE</a:t>
            </a:r>
            <a:endParaRPr lang="he-IL" altLang="he-IL" sz="1800"/>
          </a:p>
        </p:txBody>
      </p:sp>
      <p:sp>
        <p:nvSpPr>
          <p:cNvPr id="44041" name="AutoShape 6" descr="Journal of the American Society for Information Science and Technology banner">
            <a:hlinkClick r:id="rId4" tooltip="Journal of the American Society for Information Science and Technology homepage"/>
            <a:extLst>
              <a:ext uri="{FF2B5EF4-FFF2-40B4-BE49-F238E27FC236}">
                <a16:creationId xmlns:a16="http://schemas.microsoft.com/office/drawing/2014/main" id="{A76DF720-E03A-42F6-A984-3678E213A729}"/>
              </a:ext>
            </a:extLst>
          </p:cNvPr>
          <p:cNvSpPr>
            <a:spLocks noChangeAspect="1" noChangeArrowheads="1"/>
          </p:cNvSpPr>
          <p:nvPr/>
        </p:nvSpPr>
        <p:spPr bwMode="auto">
          <a:xfrm>
            <a:off x="304800"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a:spcBef>
                <a:spcPct val="0"/>
              </a:spcBef>
              <a:buClrTx/>
              <a:buSzTx/>
              <a:buFontTx/>
              <a:buNone/>
            </a:pPr>
            <a:endParaRPr lang="he-IL" altLang="he-IL"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929F646F-C123-450C-ACCF-B8A61E730313}"/>
              </a:ext>
            </a:extLst>
          </p:cNvPr>
          <p:cNvSpPr>
            <a:spLocks noGrp="1" noChangeArrowheads="1"/>
          </p:cNvSpPr>
          <p:nvPr>
            <p:ph type="title"/>
          </p:nvPr>
        </p:nvSpPr>
        <p:spPr/>
        <p:txBody>
          <a:bodyPr/>
          <a:lstStyle/>
          <a:p>
            <a:pPr algn="ctr"/>
            <a:r>
              <a:rPr lang="he-IL" altLang="he-IL"/>
              <a:t>בעית מחסומי השפה והמדע </a:t>
            </a:r>
          </a:p>
        </p:txBody>
      </p:sp>
      <p:sp>
        <p:nvSpPr>
          <p:cNvPr id="45059" name="Content Placeholder 2">
            <a:extLst>
              <a:ext uri="{FF2B5EF4-FFF2-40B4-BE49-F238E27FC236}">
                <a16:creationId xmlns:a16="http://schemas.microsoft.com/office/drawing/2014/main" id="{C1C57D07-4057-4635-8184-269E21BE0313}"/>
              </a:ext>
            </a:extLst>
          </p:cNvPr>
          <p:cNvSpPr>
            <a:spLocks noGrp="1" noChangeArrowheads="1"/>
          </p:cNvSpPr>
          <p:nvPr>
            <p:ph idx="1"/>
          </p:nvPr>
        </p:nvSpPr>
        <p:spPr/>
        <p:txBody>
          <a:bodyPr/>
          <a:lstStyle/>
          <a:p>
            <a:r>
              <a:rPr lang="he-IL" altLang="he-IL" dirty="0"/>
              <a:t>למרות שמדינות רבות בעולם סובלות מהעדר נראות מדעית בשל בעיות שפה, והצורך בידע אנגלית על מנת לפרסם מאמרים בכתבי עת איכותיים, הרי מידת העניין בנושא אינה </a:t>
            </a:r>
            <a:r>
              <a:rPr lang="he-IL" altLang="he-IL" dirty="0" err="1"/>
              <a:t>רבה,ולפי</a:t>
            </a:r>
            <a:r>
              <a:rPr lang="he-IL" altLang="he-IL" dirty="0"/>
              <a:t> מאגר ה </a:t>
            </a:r>
            <a:r>
              <a:rPr lang="en-US" altLang="he-IL" dirty="0" err="1"/>
              <a:t>WoS</a:t>
            </a:r>
            <a:r>
              <a:rPr lang="en-US" altLang="he-IL" dirty="0"/>
              <a:t> -  </a:t>
            </a:r>
            <a:r>
              <a:rPr lang="he-IL" altLang="he-IL" dirty="0"/>
              <a:t> 8 מאמרים בלבד עסקו בנושא ישירות, וצוטטו רק כ 141 פעמים, ויחסית לכיסוי נושאים מדעיים כיום זו מידת התעניינות מועטה.</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5F59897-1EAB-4075-A84E-4714B392E5D6}"/>
              </a:ext>
            </a:extLst>
          </p:cNvPr>
          <p:cNvSpPr>
            <a:spLocks noGrp="1" noChangeArrowheads="1"/>
          </p:cNvSpPr>
          <p:nvPr>
            <p:ph type="title"/>
          </p:nvPr>
        </p:nvSpPr>
        <p:spPr/>
        <p:txBody>
          <a:bodyPr/>
          <a:lstStyle/>
          <a:p>
            <a:pPr algn="ctr" eaLnBrk="1" hangingPunct="1"/>
            <a:r>
              <a:rPr lang="he-IL" altLang="he-IL"/>
              <a:t>סיום</a:t>
            </a:r>
            <a:endParaRPr lang="en-US" altLang="he-IL"/>
          </a:p>
        </p:txBody>
      </p:sp>
      <p:sp>
        <p:nvSpPr>
          <p:cNvPr id="46083" name="Rectangle 3">
            <a:extLst>
              <a:ext uri="{FF2B5EF4-FFF2-40B4-BE49-F238E27FC236}">
                <a16:creationId xmlns:a16="http://schemas.microsoft.com/office/drawing/2014/main" id="{102B7C3D-6DDE-406A-87F6-BAC8BB135E5C}"/>
              </a:ext>
            </a:extLst>
          </p:cNvPr>
          <p:cNvSpPr>
            <a:spLocks noGrp="1" noChangeArrowheads="1"/>
          </p:cNvSpPr>
          <p:nvPr>
            <p:ph idx="1"/>
          </p:nvPr>
        </p:nvSpPr>
        <p:spPr/>
        <p:txBody>
          <a:bodyPr/>
          <a:lstStyle/>
          <a:p>
            <a:pPr eaLnBrk="1" hangingPunct="1"/>
            <a:endParaRPr lang="he-IL" altLang="he-IL" dirty="0"/>
          </a:p>
          <a:p>
            <a:pPr eaLnBrk="1" hangingPunct="1"/>
            <a:endParaRPr lang="he-IL" altLang="he-IL" dirty="0"/>
          </a:p>
          <a:p>
            <a:pPr eaLnBrk="1" hangingPunct="1"/>
            <a:r>
              <a:rPr lang="he-IL" altLang="he-IL" dirty="0"/>
              <a:t>                 </a:t>
            </a:r>
            <a:endParaRPr lang="en-US" altLang="he-IL" dirty="0"/>
          </a:p>
        </p:txBody>
      </p:sp>
      <p:sp>
        <p:nvSpPr>
          <p:cNvPr id="46084" name="WordArt 4">
            <a:extLst>
              <a:ext uri="{FF2B5EF4-FFF2-40B4-BE49-F238E27FC236}">
                <a16:creationId xmlns:a16="http://schemas.microsoft.com/office/drawing/2014/main" id="{BFDA5435-C2BA-4405-AA17-8BBC5BE7D7E1}"/>
              </a:ext>
            </a:extLst>
          </p:cNvPr>
          <p:cNvSpPr>
            <a:spLocks noChangeArrowheads="1" noChangeShapeType="1" noTextEdit="1"/>
          </p:cNvSpPr>
          <p:nvPr/>
        </p:nvSpPr>
        <p:spPr bwMode="auto">
          <a:xfrm>
            <a:off x="2057400" y="3276600"/>
            <a:ext cx="4752975" cy="2020888"/>
          </a:xfrm>
          <a:prstGeom prst="rect">
            <a:avLst/>
          </a:prstGeom>
        </p:spPr>
        <p:txBody>
          <a:bodyPr wrap="none" fromWordArt="1">
            <a:prstTxWarp prst="textPlain">
              <a:avLst>
                <a:gd name="adj" fmla="val 50000"/>
              </a:avLst>
            </a:prstTxWarp>
          </a:bodyPr>
          <a:lstStyle/>
          <a:p>
            <a:pPr algn="ctr" rtl="1"/>
            <a:r>
              <a:rPr lang="he-IL" sz="3600"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rPr>
              <a:t>תודה</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4" name="Rectangle 2">
            <a:extLst>
              <a:ext uri="{FF2B5EF4-FFF2-40B4-BE49-F238E27FC236}">
                <a16:creationId xmlns:a16="http://schemas.microsoft.com/office/drawing/2014/main" id="{8B57AF48-382C-4D59-8E2F-F4DDC778AF81}"/>
              </a:ext>
            </a:extLst>
          </p:cNvPr>
          <p:cNvSpPr>
            <a:spLocks noGrp="1" noChangeArrowheads="1"/>
          </p:cNvSpPr>
          <p:nvPr>
            <p:ph type="title"/>
          </p:nvPr>
        </p:nvSpPr>
        <p:spPr>
          <a:xfrm>
            <a:off x="588557" y="685800"/>
            <a:ext cx="4469128" cy="1485900"/>
          </a:xfrm>
        </p:spPr>
        <p:txBody>
          <a:bodyPr>
            <a:normAutofit/>
          </a:bodyPr>
          <a:lstStyle/>
          <a:p>
            <a:pPr algn="ctr" eaLnBrk="1" hangingPunct="1"/>
            <a:r>
              <a:rPr lang="he-IL" altLang="he-IL" dirty="0"/>
              <a:t>חוק זיפף</a:t>
            </a:r>
            <a:endParaRPr lang="en-US" altLang="he-IL" dirty="0"/>
          </a:p>
        </p:txBody>
      </p:sp>
      <p:sp>
        <p:nvSpPr>
          <p:cNvPr id="8195" name="Rectangle 3">
            <a:extLst>
              <a:ext uri="{FF2B5EF4-FFF2-40B4-BE49-F238E27FC236}">
                <a16:creationId xmlns:a16="http://schemas.microsoft.com/office/drawing/2014/main" id="{8E698E53-17EF-4AB5-BE20-3AB4DC4EB8E9}"/>
              </a:ext>
            </a:extLst>
          </p:cNvPr>
          <p:cNvSpPr>
            <a:spLocks noGrp="1" noChangeArrowheads="1"/>
          </p:cNvSpPr>
          <p:nvPr>
            <p:ph idx="1"/>
          </p:nvPr>
        </p:nvSpPr>
        <p:spPr>
          <a:xfrm>
            <a:off x="588557" y="2286000"/>
            <a:ext cx="4469128" cy="3581400"/>
          </a:xfrm>
        </p:spPr>
        <p:txBody>
          <a:bodyPr>
            <a:normAutofit/>
          </a:bodyPr>
          <a:lstStyle/>
          <a:p>
            <a:pPr lvl="1" eaLnBrk="1" hangingPunct="1"/>
            <a:r>
              <a:rPr lang="he-IL" altLang="he-IL" sz="1900" dirty="0"/>
              <a:t>בשנת 1935 פרסם החוקר זיפף את ספרו "התנהגות אנושית ו"פרינציפ המאמץ המינימאלי" ובו קבע, בין השאר, כי אם בוחרים מילים המהוות טקסט מסוים ומדרגים אותן בסדר יורד של תדירות ההופעה, יהיה מספר מצומצם של מלים אחראי למהות הטקסט, ויופיע בתדירות גבוהה, ומספר רב של מלים אחרות יופיע בתדירות נמוכה. חוק זיפף מהווה למעשה את הנדבך הלינגוויסטי של מחקרי הביבליומטריה.</a:t>
            </a:r>
          </a:p>
          <a:p>
            <a:pPr lvl="1" eaLnBrk="1" hangingPunct="1"/>
            <a:endParaRPr lang="en-US" altLang="he-IL" sz="1900" dirty="0"/>
          </a:p>
        </p:txBody>
      </p:sp>
      <p:sp>
        <p:nvSpPr>
          <p:cNvPr id="75" name="Rectangle 74">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7745" y="0"/>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196" name="Picture 5" descr="http://dingo.care2.com/pictures/greenliving/4/3736.large.jpg">
            <a:extLst>
              <a:ext uri="{FF2B5EF4-FFF2-40B4-BE49-F238E27FC236}">
                <a16:creationId xmlns:a16="http://schemas.microsoft.com/office/drawing/2014/main" id="{467730B4-073F-4F22-AEF7-9AA442898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9255" y="2683125"/>
            <a:ext cx="2474684" cy="149099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104333C-C09C-4F13-98F5-12765AE9B40E}"/>
              </a:ext>
            </a:extLst>
          </p:cNvPr>
          <p:cNvSpPr>
            <a:spLocks noGrp="1" noChangeArrowheads="1"/>
          </p:cNvSpPr>
          <p:nvPr>
            <p:ph type="title"/>
          </p:nvPr>
        </p:nvSpPr>
        <p:spPr/>
        <p:txBody>
          <a:bodyPr/>
          <a:lstStyle/>
          <a:p>
            <a:pPr algn="ctr" eaLnBrk="1" hangingPunct="1"/>
            <a:r>
              <a:rPr lang="he-IL" altLang="he-IL"/>
              <a:t>הקשר בין החוקים</a:t>
            </a:r>
            <a:endParaRPr lang="en-US" altLang="he-IL"/>
          </a:p>
        </p:txBody>
      </p:sp>
      <p:sp>
        <p:nvSpPr>
          <p:cNvPr id="9219" name="Rectangle 3">
            <a:extLst>
              <a:ext uri="{FF2B5EF4-FFF2-40B4-BE49-F238E27FC236}">
                <a16:creationId xmlns:a16="http://schemas.microsoft.com/office/drawing/2014/main" id="{A628CA9C-3918-4E6B-95FE-D13799A0DDF0}"/>
              </a:ext>
            </a:extLst>
          </p:cNvPr>
          <p:cNvSpPr>
            <a:spLocks noGrp="1" noChangeArrowheads="1"/>
          </p:cNvSpPr>
          <p:nvPr>
            <p:ph idx="1"/>
          </p:nvPr>
        </p:nvSpPr>
        <p:spPr>
          <a:xfrm>
            <a:off x="1143000" y="1981200"/>
            <a:ext cx="7631113" cy="4356100"/>
          </a:xfrm>
        </p:spPr>
        <p:txBody>
          <a:bodyPr/>
          <a:lstStyle/>
          <a:p>
            <a:pPr eaLnBrk="1" hangingPunct="1"/>
            <a:r>
              <a:rPr lang="he-IL" altLang="he-IL" sz="2000" dirty="0"/>
              <a:t>שלושת החוקים לעיל בודקים למעשה, כל אחד, את היחס בין שני משתנים, חוק </a:t>
            </a:r>
            <a:r>
              <a:rPr lang="he-IL" altLang="he-IL" sz="2000" dirty="0" err="1"/>
              <a:t>לוטקה</a:t>
            </a:r>
            <a:r>
              <a:rPr lang="he-IL" altLang="he-IL" sz="2000" dirty="0"/>
              <a:t> בודק את הקשר בין מספר המחברים למספר כתבי העת, חוק </a:t>
            </a:r>
            <a:r>
              <a:rPr lang="he-IL" altLang="he-IL" sz="2000" dirty="0" err="1"/>
              <a:t>ברדפורד</a:t>
            </a:r>
            <a:r>
              <a:rPr lang="he-IL" altLang="he-IL" sz="2000" dirty="0"/>
              <a:t> בודק את הקשר בין מספר כתבי העת ומספר המאמרים ואילו בחוק </a:t>
            </a:r>
            <a:r>
              <a:rPr lang="he-IL" altLang="he-IL" sz="2000" dirty="0" err="1"/>
              <a:t>זיפף</a:t>
            </a:r>
            <a:r>
              <a:rPr lang="he-IL" altLang="he-IL" sz="2000" dirty="0"/>
              <a:t> נבדק הקשר בין מספר מלים תדירות ואקראיות בטקסטים. בשלושת החוקים המשתנים מדורגים בסדר יורד של הופעה. שלושת החוקים בודקים ריכוזיות לעומת פיזור של חומר מדעי. </a:t>
            </a:r>
          </a:p>
          <a:p>
            <a:pPr eaLnBrk="1" hangingPunct="1"/>
            <a:r>
              <a:rPr lang="he-IL" altLang="he-IL" sz="2000" dirty="0"/>
              <a:t>                                               </a:t>
            </a:r>
          </a:p>
          <a:p>
            <a:pPr eaLnBrk="1" hangingPunct="1"/>
            <a:r>
              <a:rPr lang="he-IL" altLang="he-IL" sz="2000" dirty="0"/>
              <a:t>                                     </a:t>
            </a:r>
            <a:endParaRPr lang="en-US" altLang="he-IL" sz="2000" dirty="0"/>
          </a:p>
        </p:txBody>
      </p:sp>
      <p:pic>
        <p:nvPicPr>
          <p:cNvPr id="9220" name="Picture 5" descr="http://therunet.com/uploads/material_image/image/368/content_%D1%81%D0%B8%D0%BB%D0%B0_%D1%81%D0%BB%D0%B0%D0%B1%D1%8B%D1%85_%D1%81%D0%B2%D1%8F%D0%B7%D0%B5%D0%B9.jpg">
            <a:extLst>
              <a:ext uri="{FF2B5EF4-FFF2-40B4-BE49-F238E27FC236}">
                <a16:creationId xmlns:a16="http://schemas.microsoft.com/office/drawing/2014/main" id="{CF08C8DD-D4E2-4438-A78A-B1089AF4F0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289425"/>
            <a:ext cx="3211513"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6E94B60-AE27-4695-BD96-0504DF819275}"/>
              </a:ext>
            </a:extLst>
          </p:cNvPr>
          <p:cNvSpPr>
            <a:spLocks noGrp="1" noChangeArrowheads="1"/>
          </p:cNvSpPr>
          <p:nvPr>
            <p:ph type="title"/>
          </p:nvPr>
        </p:nvSpPr>
        <p:spPr>
          <a:xfrm>
            <a:off x="1036838" y="729049"/>
            <a:ext cx="7200900" cy="1485900"/>
          </a:xfrm>
        </p:spPr>
        <p:txBody>
          <a:bodyPr/>
          <a:lstStyle/>
          <a:p>
            <a:pPr algn="ctr" eaLnBrk="1" hangingPunct="1"/>
            <a:r>
              <a:rPr lang="he-IL" altLang="he-IL" dirty="0"/>
              <a:t>התפלגות </a:t>
            </a:r>
            <a:r>
              <a:rPr lang="he-IL" altLang="he-IL" dirty="0" err="1"/>
              <a:t>ברדפורד</a:t>
            </a:r>
            <a:endParaRPr lang="en-US" altLang="he-IL" dirty="0"/>
          </a:p>
        </p:txBody>
      </p:sp>
      <p:sp>
        <p:nvSpPr>
          <p:cNvPr id="7171" name="Rectangle 3">
            <a:extLst>
              <a:ext uri="{FF2B5EF4-FFF2-40B4-BE49-F238E27FC236}">
                <a16:creationId xmlns:a16="http://schemas.microsoft.com/office/drawing/2014/main" id="{515C28B9-8393-4367-9746-517E79F659F4}"/>
              </a:ext>
            </a:extLst>
          </p:cNvPr>
          <p:cNvSpPr>
            <a:spLocks noGrp="1" noChangeArrowheads="1"/>
          </p:cNvSpPr>
          <p:nvPr>
            <p:ph idx="1"/>
          </p:nvPr>
        </p:nvSpPr>
        <p:spPr>
          <a:xfrm>
            <a:off x="1600200" y="2285999"/>
            <a:ext cx="6019800" cy="4043363"/>
          </a:xfrm>
        </p:spPr>
        <p:txBody>
          <a:bodyPr/>
          <a:lstStyle/>
          <a:p>
            <a:pPr eaLnBrk="1" hangingPunct="1"/>
            <a:r>
              <a:rPr lang="he-IL" altLang="he-IL" sz="1800" b="1" dirty="0"/>
              <a:t>                           ליבה 290 מאמרים 7 כתבי עת</a:t>
            </a:r>
          </a:p>
          <a:p>
            <a:pPr eaLnBrk="1" hangingPunct="1"/>
            <a:endParaRPr lang="he-IL" altLang="he-IL" dirty="0"/>
          </a:p>
          <a:p>
            <a:pPr eaLnBrk="1" hangingPunct="1"/>
            <a:endParaRPr lang="en-US" altLang="he-IL" dirty="0"/>
          </a:p>
        </p:txBody>
      </p:sp>
      <p:sp>
        <p:nvSpPr>
          <p:cNvPr id="7172" name="AutoShape 4">
            <a:extLst>
              <a:ext uri="{FF2B5EF4-FFF2-40B4-BE49-F238E27FC236}">
                <a16:creationId xmlns:a16="http://schemas.microsoft.com/office/drawing/2014/main" id="{710F68EC-95A5-498D-88E4-65F0D3AA5311}"/>
              </a:ext>
            </a:extLst>
          </p:cNvPr>
          <p:cNvSpPr>
            <a:spLocks noChangeArrowheads="1"/>
          </p:cNvSpPr>
          <p:nvPr/>
        </p:nvSpPr>
        <p:spPr bwMode="auto">
          <a:xfrm>
            <a:off x="2581274" y="2531956"/>
            <a:ext cx="4095750" cy="3672000"/>
          </a:xfrm>
          <a:prstGeom prst="triangle">
            <a:avLst>
              <a:gd name="adj" fmla="val 5062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rtl="1">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he-IL" altLang="he-IL" sz="1800" b="1"/>
              <a:t>אזור 2: 295 מאמרים 25 כתבי עת</a:t>
            </a:r>
          </a:p>
          <a:p>
            <a:pPr algn="ctr" eaLnBrk="1" hangingPunct="1">
              <a:spcBef>
                <a:spcPct val="0"/>
              </a:spcBef>
              <a:buClrTx/>
              <a:buSzTx/>
              <a:buFontTx/>
              <a:buNone/>
            </a:pPr>
            <a:endParaRPr lang="he-IL" altLang="he-IL" sz="1800"/>
          </a:p>
          <a:p>
            <a:pPr algn="ctr" eaLnBrk="1" hangingPunct="1">
              <a:spcBef>
                <a:spcPct val="0"/>
              </a:spcBef>
              <a:buClrTx/>
              <a:buSzTx/>
              <a:buFontTx/>
              <a:buNone/>
            </a:pPr>
            <a:endParaRPr lang="he-IL" altLang="he-IL" sz="1800"/>
          </a:p>
          <a:p>
            <a:pPr algn="ctr" eaLnBrk="1" hangingPunct="1">
              <a:spcBef>
                <a:spcPct val="0"/>
              </a:spcBef>
              <a:buClrTx/>
              <a:buSzTx/>
              <a:buFontTx/>
              <a:buNone/>
            </a:pPr>
            <a:endParaRPr lang="he-IL" altLang="he-IL" sz="1800"/>
          </a:p>
          <a:p>
            <a:pPr algn="ctr" eaLnBrk="1" hangingPunct="1">
              <a:spcBef>
                <a:spcPct val="0"/>
              </a:spcBef>
              <a:buClrTx/>
              <a:buSzTx/>
              <a:buFontTx/>
              <a:buNone/>
            </a:pPr>
            <a:endParaRPr lang="he-IL" altLang="he-IL" sz="1800"/>
          </a:p>
          <a:p>
            <a:pPr algn="ctr" eaLnBrk="1" hangingPunct="1">
              <a:spcBef>
                <a:spcPct val="0"/>
              </a:spcBef>
              <a:buClrTx/>
              <a:buSzTx/>
              <a:buFontTx/>
              <a:buNone/>
            </a:pPr>
            <a:r>
              <a:rPr lang="he-IL" altLang="he-IL" sz="1800" b="1"/>
              <a:t>אזור 3 פריפריה: 300 מאמרים 50 כתבי עת</a:t>
            </a:r>
            <a:endParaRPr lang="en-US" altLang="he-IL" sz="1800" b="1"/>
          </a:p>
        </p:txBody>
      </p:sp>
      <p:sp>
        <p:nvSpPr>
          <p:cNvPr id="7173" name="AutoShape 6">
            <a:extLst>
              <a:ext uri="{FF2B5EF4-FFF2-40B4-BE49-F238E27FC236}">
                <a16:creationId xmlns:a16="http://schemas.microsoft.com/office/drawing/2014/main" id="{1947FB86-3759-47F2-A731-0EE6081A1980}"/>
              </a:ext>
            </a:extLst>
          </p:cNvPr>
          <p:cNvSpPr>
            <a:spLocks noChangeArrowheads="1"/>
          </p:cNvSpPr>
          <p:nvPr/>
        </p:nvSpPr>
        <p:spPr bwMode="auto">
          <a:xfrm>
            <a:off x="4455318" y="2531956"/>
            <a:ext cx="347663" cy="347663"/>
          </a:xfrm>
          <a:prstGeom prst="su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rtl="1">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he-IL" altLang="he-IL" sz="1800"/>
          </a:p>
        </p:txBody>
      </p:sp>
      <p:sp>
        <p:nvSpPr>
          <p:cNvPr id="7174" name="AutoShape 8">
            <a:extLst>
              <a:ext uri="{FF2B5EF4-FFF2-40B4-BE49-F238E27FC236}">
                <a16:creationId xmlns:a16="http://schemas.microsoft.com/office/drawing/2014/main" id="{87653053-4215-4A71-92BB-F9E710D48CCA}"/>
              </a:ext>
            </a:extLst>
          </p:cNvPr>
          <p:cNvSpPr>
            <a:spLocks noChangeArrowheads="1"/>
          </p:cNvSpPr>
          <p:nvPr/>
        </p:nvSpPr>
        <p:spPr bwMode="auto">
          <a:xfrm>
            <a:off x="4467225" y="3690938"/>
            <a:ext cx="347663" cy="347662"/>
          </a:xfrm>
          <a:prstGeom prst="su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rtl="1">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he-IL" altLang="he-IL" sz="1800"/>
          </a:p>
        </p:txBody>
      </p:sp>
      <p:sp>
        <p:nvSpPr>
          <p:cNvPr id="7175" name="AutoShape 12">
            <a:extLst>
              <a:ext uri="{FF2B5EF4-FFF2-40B4-BE49-F238E27FC236}">
                <a16:creationId xmlns:a16="http://schemas.microsoft.com/office/drawing/2014/main" id="{5F66775A-BDEF-49BB-8561-93524AE149DB}"/>
              </a:ext>
            </a:extLst>
          </p:cNvPr>
          <p:cNvSpPr>
            <a:spLocks noChangeArrowheads="1"/>
          </p:cNvSpPr>
          <p:nvPr/>
        </p:nvSpPr>
        <p:spPr bwMode="auto">
          <a:xfrm>
            <a:off x="4470400" y="5981700"/>
            <a:ext cx="347663" cy="347663"/>
          </a:xfrm>
          <a:prstGeom prst="sun">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rtl="1">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he-IL" altLang="he-IL" sz="1800"/>
          </a:p>
        </p:txBody>
      </p:sp>
    </p:spTree>
    <p:extLst>
      <p:ext uri="{BB962C8B-B14F-4D97-AF65-F5344CB8AC3E}">
        <p14:creationId xmlns:p14="http://schemas.microsoft.com/office/powerpoint/2010/main" val="187488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Rectangle 2">
            <a:extLst>
              <a:ext uri="{FF2B5EF4-FFF2-40B4-BE49-F238E27FC236}">
                <a16:creationId xmlns:a16="http://schemas.microsoft.com/office/drawing/2014/main" id="{EE0734A6-1ABF-4AAF-B3B0-1AB79F65FB1D}"/>
              </a:ext>
            </a:extLst>
          </p:cNvPr>
          <p:cNvSpPr>
            <a:spLocks noGrp="1" noChangeArrowheads="1"/>
          </p:cNvSpPr>
          <p:nvPr>
            <p:ph type="title"/>
          </p:nvPr>
        </p:nvSpPr>
        <p:spPr>
          <a:xfrm>
            <a:off x="2590800" y="685800"/>
            <a:ext cx="5778873" cy="1485900"/>
          </a:xfrm>
        </p:spPr>
        <p:txBody>
          <a:bodyPr>
            <a:normAutofit/>
          </a:bodyPr>
          <a:lstStyle/>
          <a:p>
            <a:pPr algn="ctr" eaLnBrk="1" hangingPunct="1"/>
            <a:r>
              <a:rPr lang="he-IL" altLang="he-IL" dirty="0"/>
              <a:t>חוקים נוספים בתחום</a:t>
            </a:r>
            <a:endParaRPr lang="en-US" altLang="he-IL" dirty="0"/>
          </a:p>
        </p:txBody>
      </p:sp>
      <p:sp>
        <p:nvSpPr>
          <p:cNvPr id="74" name="Rectangle 73">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228330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75">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1857"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43" name="Rectangle 3">
            <a:extLst>
              <a:ext uri="{FF2B5EF4-FFF2-40B4-BE49-F238E27FC236}">
                <a16:creationId xmlns:a16="http://schemas.microsoft.com/office/drawing/2014/main" id="{957FC50E-61DB-4605-B2AA-C5DCA8CAD954}"/>
              </a:ext>
            </a:extLst>
          </p:cNvPr>
          <p:cNvSpPr>
            <a:spLocks noGrp="1" noChangeArrowheads="1"/>
          </p:cNvSpPr>
          <p:nvPr>
            <p:ph idx="1"/>
          </p:nvPr>
        </p:nvSpPr>
        <p:spPr>
          <a:xfrm>
            <a:off x="2522898" y="2286000"/>
            <a:ext cx="5778873" cy="3581400"/>
          </a:xfrm>
        </p:spPr>
        <p:txBody>
          <a:bodyPr>
            <a:normAutofit/>
          </a:bodyPr>
          <a:lstStyle/>
          <a:p>
            <a:pPr eaLnBrk="1" hangingPunct="1"/>
            <a:r>
              <a:rPr lang="he-IL" altLang="he-IL" dirty="0"/>
              <a:t>"</a:t>
            </a:r>
            <a:r>
              <a:rPr lang="he-IL" altLang="he-IL" dirty="0" err="1"/>
              <a:t>האינדכס</a:t>
            </a:r>
            <a:r>
              <a:rPr lang="he-IL" altLang="he-IL" dirty="0"/>
              <a:t> של פרייס" (</a:t>
            </a:r>
            <a:r>
              <a:rPr lang="en-US" altLang="he-IL" dirty="0"/>
              <a:t>DEREK J. De </a:t>
            </a:r>
            <a:r>
              <a:rPr lang="en-US" altLang="he-IL" dirty="0" err="1"/>
              <a:t>Solla</a:t>
            </a:r>
            <a:r>
              <a:rPr lang="en-US" altLang="he-IL" dirty="0"/>
              <a:t> Price</a:t>
            </a:r>
            <a:r>
              <a:rPr lang="he-IL" altLang="he-IL" dirty="0"/>
              <a:t>) הצטרף בשנת 1970 למערכת חוקי </a:t>
            </a:r>
            <a:r>
              <a:rPr lang="he-IL" altLang="he-IL" dirty="0" err="1"/>
              <a:t>הביבליומטריה</a:t>
            </a:r>
            <a:r>
              <a:rPr lang="he-IL" altLang="he-IL" dirty="0"/>
              <a:t>. חוק זה בודק למעשה חדשנות של חומר המתפרסם. בדיקת חדשנות נעשית על ידי חלוקת מספר </a:t>
            </a:r>
            <a:r>
              <a:rPr lang="he-IL" altLang="he-IL" dirty="0" err="1"/>
              <a:t>הרפרנסים</a:t>
            </a:r>
            <a:r>
              <a:rPr lang="he-IL" altLang="he-IL" dirty="0"/>
              <a:t> של המאמר שהם לא יותר מאשר בני חמש שנים בסה"כ </a:t>
            </a:r>
            <a:r>
              <a:rPr lang="he-IL" altLang="he-IL" dirty="0" err="1"/>
              <a:t>הרפרנסים</a:t>
            </a:r>
            <a:r>
              <a:rPr lang="he-IL" altLang="he-IL" dirty="0"/>
              <a:t> של המאמר.</a:t>
            </a:r>
          </a:p>
          <a:p>
            <a:pPr eaLnBrk="1" hangingPunct="1"/>
            <a:r>
              <a:rPr lang="he-IL" altLang="he-IL" dirty="0"/>
              <a:t>חוק פרייס עצמו נקרא גם "חוק השורש הריבועי של פרייס" והוא מתאר את מספר החוקרים הבולטים ביותר בתחום מחקרי בתקופת זמן מסוימת. החוק מציין כי מספרם של החוקרים הבולטים בתחום שווה לשורש הריבועי של כלל החוקרים בתחום.</a:t>
            </a:r>
            <a:endParaRPr lang="en-US" altLang="he-IL"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30B9A293-0841-4D0E-978B-A347DA608A6E}"/>
              </a:ext>
            </a:extLst>
          </p:cNvPr>
          <p:cNvSpPr>
            <a:spLocks noGrp="1" noChangeArrowheads="1"/>
          </p:cNvSpPr>
          <p:nvPr>
            <p:ph type="title"/>
          </p:nvPr>
        </p:nvSpPr>
        <p:spPr>
          <a:xfrm>
            <a:off x="5895500" y="685800"/>
            <a:ext cx="2742314" cy="1485900"/>
          </a:xfrm>
        </p:spPr>
        <p:txBody>
          <a:bodyPr>
            <a:normAutofit/>
          </a:bodyPr>
          <a:lstStyle/>
          <a:p>
            <a:r>
              <a:rPr lang="he-IL" altLang="en-US"/>
              <a:t>פרייס</a:t>
            </a:r>
            <a:endParaRPr lang="en-US" altLang="en-US"/>
          </a:p>
        </p:txBody>
      </p:sp>
      <p:sp>
        <p:nvSpPr>
          <p:cNvPr id="75" name="Rectangle 74">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270" name="Content Placeholder 3">
            <a:extLst>
              <a:ext uri="{FF2B5EF4-FFF2-40B4-BE49-F238E27FC236}">
                <a16:creationId xmlns:a16="http://schemas.microsoft.com/office/drawing/2014/main" id="{289792B4-AC0B-4AC4-BC3F-8B8761245D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2286000" y="-609600"/>
            <a:ext cx="6096000" cy="5387687"/>
          </a:xfrm>
          <a:prstGeom prst="rect">
            <a:avLst/>
          </a:prstGeom>
        </p:spPr>
      </p:pic>
      <p:sp>
        <p:nvSpPr>
          <p:cNvPr id="11272" name="Content Placeholder 11271">
            <a:extLst>
              <a:ext uri="{FF2B5EF4-FFF2-40B4-BE49-F238E27FC236}">
                <a16:creationId xmlns:a16="http://schemas.microsoft.com/office/drawing/2014/main" id="{2A5C20C4-5B64-4B7A-B405-E231F3D278BA}"/>
              </a:ext>
            </a:extLst>
          </p:cNvPr>
          <p:cNvSpPr>
            <a:spLocks noGrp="1"/>
          </p:cNvSpPr>
          <p:nvPr>
            <p:ph idx="1"/>
          </p:nvPr>
        </p:nvSpPr>
        <p:spPr>
          <a:xfrm>
            <a:off x="5895500" y="2286000"/>
            <a:ext cx="2742314" cy="3581400"/>
          </a:xfrm>
        </p:spPr>
        <p:txBody>
          <a:bodyPr>
            <a:normAutofit/>
          </a:bodyPr>
          <a:lstStyle/>
          <a:p>
            <a:endParaRPr lang="en-US" dirty="0"/>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2477</TotalTime>
  <Words>2899</Words>
  <Application>Microsoft Office PowerPoint</Application>
  <PresentationFormat>On-screen Show (4:3)</PresentationFormat>
  <Paragraphs>172</Paragraphs>
  <Slides>42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Arial Black</vt:lpstr>
      <vt:lpstr>Calibri</vt:lpstr>
      <vt:lpstr>Franklin Gothic Book</vt:lpstr>
      <vt:lpstr>Open Sans</vt:lpstr>
      <vt:lpstr>Wingdings</vt:lpstr>
      <vt:lpstr>Crop</vt:lpstr>
      <vt:lpstr>ביבליומטריה: חוקים והתפלגויות</vt:lpstr>
      <vt:lpstr>החוקים</vt:lpstr>
      <vt:lpstr>ועוד על החוקים</vt:lpstr>
      <vt:lpstr>התפלגות ברדפורד</vt:lpstr>
      <vt:lpstr>חוק זיפף</vt:lpstr>
      <vt:lpstr>הקשר בין החוקים</vt:lpstr>
      <vt:lpstr>התפלגות ברדפורד</vt:lpstr>
      <vt:lpstr>חוקים נוספים בתחום</vt:lpstr>
      <vt:lpstr>פרייס</vt:lpstr>
      <vt:lpstr>Around 1950, Price adopted his mother's Sephardic name, "de Solla", as a middle name. He was a "British Atheist... from a rather well-known Sephardic Jewish family", and although his Danish wife, Ellen, had been christened as a Lutheran, he did not, according to their son Mark, regard their marriage as "mixed", because they were both atheists.[</vt:lpstr>
      <vt:lpstr>מחוקים לעקרונות חברתיים</vt:lpstr>
      <vt:lpstr>ועוד עקרונות</vt:lpstr>
      <vt:lpstr>המחשת חוק פרטו</vt:lpstr>
      <vt:lpstr>חוק ה-  20/80 בתחומי מחקר</vt:lpstr>
      <vt:lpstr>SBS (Success Breeds Success)</vt:lpstr>
      <vt:lpstr>ועוד חוקים</vt:lpstr>
      <vt:lpstr>אינדיקטורים (Indicators)</vt:lpstr>
      <vt:lpstr>אינדיקטורים המחשה GDP=Gross domestic product-Inflation measure</vt:lpstr>
      <vt:lpstr>האימפקט פקטור</vt:lpstr>
      <vt:lpstr>המשך האימפקט פקטור</vt:lpstr>
      <vt:lpstr>הפעלת המדדים</vt:lpstr>
      <vt:lpstr>מגוון חוקים אלטרנטיביים</vt:lpstr>
      <vt:lpstr>אפיוני החוקים </vt:lpstr>
      <vt:lpstr>הערכות ביבליומטריות-דוקומנטים</vt:lpstr>
      <vt:lpstr>ועוד על דוקומנטים</vt:lpstr>
      <vt:lpstr>כיצד התגברו על בעיית ה"מצויינות " הנובעת מצבירת ציטוטים לאורך שנים ?</vt:lpstr>
      <vt:lpstr>הערכת מחברים</vt:lpstr>
      <vt:lpstr>מדדים ברמת המחברים וברמת המאמרים</vt:lpstr>
      <vt:lpstr>הערכת כתבי עת</vt:lpstr>
      <vt:lpstr>המחשה של אימפקט פקטור של כתב- עת  PLOSone</vt:lpstr>
      <vt:lpstr>מדדי השפעה נוספים</vt:lpstr>
      <vt:lpstr>הערכת קבוצות וארגונים</vt:lpstr>
      <vt:lpstr>תכנה המחשבת את RCR http://journals.plos.org/plosbiology/article?id=10.1371/journal.pbio.1002541 </vt:lpstr>
      <vt:lpstr>RCR-Relative citation rate</vt:lpstr>
      <vt:lpstr>הערכת מדינות</vt:lpstr>
      <vt:lpstr>דרוג מדינות לפי השפעת ציטוטים</vt:lpstr>
      <vt:lpstr>דוגמא להשפעת מחקר שנתמך על ידי קרנות לעומת מחקרי מדינות אחרים</vt:lpstr>
      <vt:lpstr>בעיות ומגבלות השפה</vt:lpstr>
      <vt:lpstr>האנגלית כשפת פרסום שלטת</vt:lpstr>
      <vt:lpstr>למעוניינים בנושא שפת פרסום המדע</vt:lpstr>
      <vt:lpstr>בעית מחסומי השפה והמדע </vt:lpstr>
      <vt:lpstr>סיום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ביבליומטריה: חוקים והתפלגויות</dc:title>
  <dc:creator>Yehoram Gordon</dc:creator>
  <cp:lastModifiedBy>shagit</cp:lastModifiedBy>
  <cp:revision>36</cp:revision>
  <dcterms:created xsi:type="dcterms:W3CDTF">2018-12-08T08:56:33Z</dcterms:created>
  <dcterms:modified xsi:type="dcterms:W3CDTF">2024-06-19T11:48:04Z</dcterms:modified>
</cp:coreProperties>
</file>