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1"/>
  </p:notesMasterIdLst>
  <p:handoutMasterIdLst>
    <p:handoutMasterId r:id="rId52"/>
  </p:handoutMasterIdLst>
  <p:sldIdLst>
    <p:sldId id="256" r:id="rId3"/>
    <p:sldId id="273" r:id="rId4"/>
    <p:sldId id="293" r:id="rId5"/>
    <p:sldId id="326" r:id="rId6"/>
    <p:sldId id="327" r:id="rId7"/>
    <p:sldId id="286" r:id="rId8"/>
    <p:sldId id="289" r:id="rId9"/>
    <p:sldId id="278" r:id="rId10"/>
    <p:sldId id="303" r:id="rId11"/>
    <p:sldId id="276" r:id="rId12"/>
    <p:sldId id="279" r:id="rId13"/>
    <p:sldId id="295" r:id="rId14"/>
    <p:sldId id="296" r:id="rId15"/>
    <p:sldId id="318" r:id="rId16"/>
    <p:sldId id="319" r:id="rId17"/>
    <p:sldId id="321" r:id="rId18"/>
    <p:sldId id="290" r:id="rId19"/>
    <p:sldId id="297" r:id="rId20"/>
    <p:sldId id="299" r:id="rId21"/>
    <p:sldId id="298" r:id="rId22"/>
    <p:sldId id="280" r:id="rId23"/>
    <p:sldId id="311" r:id="rId24"/>
    <p:sldId id="312" r:id="rId25"/>
    <p:sldId id="313" r:id="rId26"/>
    <p:sldId id="314" r:id="rId27"/>
    <p:sldId id="315" r:id="rId28"/>
    <p:sldId id="316" r:id="rId29"/>
    <p:sldId id="307" r:id="rId30"/>
    <p:sldId id="309" r:id="rId31"/>
    <p:sldId id="310" r:id="rId32"/>
    <p:sldId id="308" r:id="rId33"/>
    <p:sldId id="283" r:id="rId34"/>
    <p:sldId id="294" r:id="rId35"/>
    <p:sldId id="301" r:id="rId36"/>
    <p:sldId id="317" r:id="rId37"/>
    <p:sldId id="329" r:id="rId38"/>
    <p:sldId id="330" r:id="rId39"/>
    <p:sldId id="331" r:id="rId40"/>
    <p:sldId id="325" r:id="rId41"/>
    <p:sldId id="328" r:id="rId42"/>
    <p:sldId id="332" r:id="rId43"/>
    <p:sldId id="333" r:id="rId44"/>
    <p:sldId id="334" r:id="rId45"/>
    <p:sldId id="306" r:id="rId46"/>
    <p:sldId id="304" r:id="rId47"/>
    <p:sldId id="323" r:id="rId48"/>
    <p:sldId id="322" r:id="rId49"/>
    <p:sldId id="324" r:id="rId5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AB7"/>
    <a:srgbClr val="7C8FA0"/>
    <a:srgbClr val="5C6B77"/>
    <a:srgbClr val="5060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2" autoAdjust="0"/>
    <p:restoredTop sz="94660"/>
  </p:normalViewPr>
  <p:slideViewPr>
    <p:cSldViewPr showGuides="1">
      <p:cViewPr varScale="1">
        <p:scale>
          <a:sx n="90" d="100"/>
          <a:sy n="90" d="100"/>
        </p:scale>
        <p:origin x="774" y="7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12/23/2019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12/23/2019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slide will describe what I am talking about in the </a:t>
            </a:r>
            <a:r>
              <a:rPr lang="en-US" baseline="0" dirty="0" err="1"/>
              <a:t>presetetion</a:t>
            </a:r>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2</a:t>
            </a:fld>
            <a:endParaRPr lang="en-US"/>
          </a:p>
        </p:txBody>
      </p:sp>
    </p:spTree>
    <p:extLst>
      <p:ext uri="{BB962C8B-B14F-4D97-AF65-F5344CB8AC3E}">
        <p14:creationId xmlns:p14="http://schemas.microsoft.com/office/powerpoint/2010/main" val="3083839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slide gives 3 examples where Matrix exponent is used in applied mathematics in general to solve different things…</a:t>
            </a:r>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3</a:t>
            </a:fld>
            <a:endParaRPr lang="en-US"/>
          </a:p>
        </p:txBody>
      </p:sp>
    </p:spTree>
    <p:extLst>
      <p:ext uri="{BB962C8B-B14F-4D97-AF65-F5344CB8AC3E}">
        <p14:creationId xmlns:p14="http://schemas.microsoft.com/office/powerpoint/2010/main" val="2848439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slide gives 3 examples where Matrix exponent is used in applied mathematics in general to solve different things…</a:t>
            </a:r>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4</a:t>
            </a:fld>
            <a:endParaRPr lang="en-US"/>
          </a:p>
        </p:txBody>
      </p:sp>
    </p:spTree>
    <p:extLst>
      <p:ext uri="{BB962C8B-B14F-4D97-AF65-F5344CB8AC3E}">
        <p14:creationId xmlns:p14="http://schemas.microsoft.com/office/powerpoint/2010/main" val="205811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slide gives 3 examples where Matrix exponent is used in applied mathematics in general to solve different things…</a:t>
            </a:r>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5</a:t>
            </a:fld>
            <a:endParaRPr lang="en-US"/>
          </a:p>
        </p:txBody>
      </p:sp>
    </p:spTree>
    <p:extLst>
      <p:ext uri="{BB962C8B-B14F-4D97-AF65-F5344CB8AC3E}">
        <p14:creationId xmlns:p14="http://schemas.microsoft.com/office/powerpoint/2010/main" val="2335083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6</a:t>
            </a:fld>
            <a:endParaRPr lang="en-US"/>
          </a:p>
        </p:txBody>
      </p:sp>
    </p:spTree>
    <p:extLst>
      <p:ext uri="{BB962C8B-B14F-4D97-AF65-F5344CB8AC3E}">
        <p14:creationId xmlns:p14="http://schemas.microsoft.com/office/powerpoint/2010/main" val="313437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12/23/2019</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12/23/2019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12/23/2019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12/23/2019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12/23/2019</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12/23/2019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12/23/2019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12/23/2019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12/23/2019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12/23/2019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12/23/2019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fld id="{C2C6F8EA-316C-41DE-B9A4-EDCC3A85ED9A}" type="datetimeFigureOut">
              <a:rPr lang="en-US"/>
              <a:pPr/>
              <a:t>12/23/2019</a:t>
            </a:fld>
            <a:endParaRPr/>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7DC1BBB0-96F0-4077-A278-0F3FB5C104D3}" type="slidenum">
              <a:rPr/>
              <a:pPr/>
              <a:t>‹#›</a:t>
            </a:fld>
            <a:endParaRPr/>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1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360.png"/><Relationship Id="rId4" Type="http://schemas.openxmlformats.org/officeDocument/2006/relationships/image" Target="../media/image350.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th.washington.edu/~dumitriu/fmm_arxiv.pd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0.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685800"/>
            <a:ext cx="8329031" cy="1003727"/>
          </a:xfrm>
        </p:spPr>
        <p:txBody>
          <a:bodyPr/>
          <a:lstStyle/>
          <a:p>
            <a:r>
              <a:rPr lang="en-US" dirty="0"/>
              <a:t>Matrix exponent</a:t>
            </a:r>
          </a:p>
        </p:txBody>
      </p:sp>
      <p:sp>
        <p:nvSpPr>
          <p:cNvPr id="3" name="Subtitle 2"/>
          <p:cNvSpPr>
            <a:spLocks noGrp="1"/>
          </p:cNvSpPr>
          <p:nvPr>
            <p:ph type="subTitle" idx="1"/>
          </p:nvPr>
        </p:nvSpPr>
        <p:spPr>
          <a:xfrm>
            <a:off x="2428669" y="1828800"/>
            <a:ext cx="7516442" cy="3657600"/>
          </a:xfrm>
        </p:spPr>
        <p:txBody>
          <a:bodyPr>
            <a:normAutofit/>
          </a:bodyPr>
          <a:lstStyle/>
          <a:p>
            <a:r>
              <a:rPr lang="en-US" dirty="0"/>
              <a:t>Using stable numeric algorithm</a:t>
            </a:r>
          </a:p>
          <a:p>
            <a:endParaRPr lang="en-US" dirty="0"/>
          </a:p>
          <a:p>
            <a:endParaRPr lang="en-US" dirty="0"/>
          </a:p>
          <a:p>
            <a:endParaRPr lang="en-US" dirty="0"/>
          </a:p>
          <a:p>
            <a:endParaRPr lang="en-US" dirty="0"/>
          </a:p>
          <a:p>
            <a:endParaRPr lang="en-US" sz="2000" dirty="0"/>
          </a:p>
          <a:p>
            <a:r>
              <a:rPr lang="en-US" sz="2000" dirty="0"/>
              <a:t>Teddy </a:t>
            </a:r>
            <a:r>
              <a:rPr lang="en-US" sz="2000" dirty="0" err="1"/>
              <a:t>Lazebnik</a:t>
            </a:r>
            <a:endParaRPr lang="en-US" sz="2000" dirty="0"/>
          </a:p>
        </p:txBody>
      </p:sp>
      <p:sp>
        <p:nvSpPr>
          <p:cNvPr id="5" name="Rectangle 4"/>
          <p:cNvSpPr/>
          <p:nvPr/>
        </p:nvSpPr>
        <p:spPr>
          <a:xfrm>
            <a:off x="150812" y="5791200"/>
            <a:ext cx="762000" cy="914400"/>
          </a:xfrm>
          <a:prstGeom prst="rect">
            <a:avLst/>
          </a:prstGeom>
          <a:solidFill>
            <a:srgbClr val="50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p:cNvSpPr txBox="1"/>
              <p:nvPr/>
            </p:nvSpPr>
            <p:spPr>
              <a:xfrm>
                <a:off x="187832" y="5966936"/>
                <a:ext cx="741680"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800" b="0" i="1" smtClean="0">
                              <a:solidFill>
                                <a:schemeClr val="bg1"/>
                              </a:solidFill>
                              <a:latin typeface="Cambria Math" panose="02040503050406030204" pitchFamily="18" charset="0"/>
                            </a:rPr>
                          </m:ctrlPr>
                        </m:sSupPr>
                        <m:e>
                          <m:r>
                            <a:rPr lang="en-US" sz="4800" b="0" i="1" smtClean="0">
                              <a:solidFill>
                                <a:schemeClr val="bg1"/>
                              </a:solidFill>
                              <a:latin typeface="Cambria Math" panose="02040503050406030204" pitchFamily="18" charset="0"/>
                            </a:rPr>
                            <m:t>𝑒</m:t>
                          </m:r>
                        </m:e>
                        <m:sup>
                          <m:r>
                            <a:rPr lang="en-US" sz="4800" b="0" i="1" smtClean="0">
                              <a:solidFill>
                                <a:schemeClr val="bg1"/>
                              </a:solidFill>
                              <a:latin typeface="Cambria Math" panose="02040503050406030204" pitchFamily="18" charset="0"/>
                            </a:rPr>
                            <m:t>𝑚</m:t>
                          </m:r>
                        </m:sup>
                      </m:sSup>
                    </m:oMath>
                  </m:oMathPara>
                </a14:m>
                <a:endParaRPr lang="en-US" sz="4800" dirty="0"/>
              </a:p>
            </p:txBody>
          </p:sp>
        </mc:Choice>
        <mc:Fallback xmlns="">
          <p:sp>
            <p:nvSpPr>
              <p:cNvPr id="4" name="TextBox 3"/>
              <p:cNvSpPr txBox="1">
                <a:spLocks noRot="1" noChangeAspect="1" noMove="1" noResize="1" noEditPoints="1" noAdjustHandles="1" noChangeArrowheads="1" noChangeShapeType="1" noTextEdit="1"/>
              </p:cNvSpPr>
              <p:nvPr/>
            </p:nvSpPr>
            <p:spPr>
              <a:xfrm>
                <a:off x="187832" y="5966936"/>
                <a:ext cx="741680" cy="738664"/>
              </a:xfrm>
              <a:prstGeom prst="rect">
                <a:avLst/>
              </a:prstGeom>
              <a:blipFill rotWithShape="0">
                <a:blip r:embed="rId2"/>
                <a:stretch>
                  <a:fillRect r="-826"/>
                </a:stretch>
              </a:blipFill>
            </p:spPr>
            <p:txBody>
              <a:bodyPr/>
              <a:lstStyle/>
              <a:p>
                <a:r>
                  <a:rPr lang="en-US">
                    <a:noFill/>
                  </a:rPr>
                  <a:t> </a:t>
                </a:r>
              </a:p>
            </p:txBody>
          </p:sp>
        </mc:Fallback>
      </mc:AlternateContent>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Problem’s definition</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p:txBody>
              <a:bodyPr>
                <a:normAutofit lnSpcReduction="10000"/>
              </a:bodyPr>
              <a:lstStyle/>
              <a:p>
                <a:pPr marL="0" indent="0">
                  <a:buNone/>
                </a:pPr>
                <a:r>
                  <a:rPr lang="en-US" sz="2200" dirty="0"/>
                  <a:t>Consider an ordinary differential, n-dimensional, first ordered, linear, homogeneous with constant coefficients equation:</a:t>
                </a:r>
                <a:br>
                  <a:rPr lang="en-US" sz="2200" dirty="0"/>
                </a:br>
                <a:endParaRPr lang="en-US" sz="2200" dirty="0"/>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𝑌</m:t>
                          </m:r>
                        </m:e>
                        <m:sup>
                          <m:r>
                            <a:rPr lang="en-US" sz="2200" b="0" i="1" smtClean="0">
                              <a:latin typeface="Cambria Math" panose="02040503050406030204" pitchFamily="18" charset="0"/>
                            </a:rPr>
                            <m:t>′</m:t>
                          </m:r>
                        </m:sup>
                      </m:sSup>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r>
                        <a:rPr lang="en-US" sz="2200" b="0" i="1" smtClean="0">
                          <a:latin typeface="Cambria Math" panose="02040503050406030204" pitchFamily="18" charset="0"/>
                        </a:rPr>
                        <m:t>𝐴𝑌</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 </m:t>
                      </m:r>
                      <m:r>
                        <a:rPr lang="en-US" sz="2200" b="0" i="1" smtClean="0">
                          <a:latin typeface="Cambria Math" panose="02040503050406030204" pitchFamily="18" charset="0"/>
                        </a:rPr>
                        <m:t>𝑌</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m:t>
                          </m:r>
                        </m:e>
                      </m:d>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𝑏</m:t>
                          </m:r>
                        </m:e>
                      </m:acc>
                    </m:oMath>
                  </m:oMathPara>
                </a14:m>
                <a:endParaRPr lang="en-US" sz="2200" dirty="0"/>
              </a:p>
              <a:p>
                <a:pPr marL="0" indent="0">
                  <a:buNone/>
                </a:pPr>
                <a:r>
                  <a:rPr lang="en-US" sz="2200" dirty="0"/>
                  <a:t>The solution to this equation is defined to be</a:t>
                </a:r>
                <a:br>
                  <a:rPr lang="en-US" sz="2200" dirty="0"/>
                </a:br>
                <a:endParaRPr lang="en-US" sz="2200" dirty="0"/>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𝑌</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𝐴𝑥</m:t>
                          </m:r>
                        </m:sup>
                      </m:sSup>
                      <m:r>
                        <a:rPr lang="en-US" sz="2200" b="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𝑏</m:t>
                          </m:r>
                        </m:e>
                      </m:acc>
                    </m:oMath>
                  </m:oMathPara>
                </a14:m>
                <a:endParaRPr lang="en-US" sz="2200" dirty="0"/>
              </a:p>
              <a:p>
                <a:pPr marL="0" indent="0">
                  <a:buNone/>
                </a:pPr>
                <a:endParaRPr lang="en-US" sz="2200" dirty="0"/>
              </a:p>
              <a:p>
                <a:pPr marL="0" indent="0">
                  <a:buNone/>
                </a:pPr>
                <a:r>
                  <a:rPr lang="en-US" sz="2200" b="1" dirty="0"/>
                  <a:t>Theorem. </a:t>
                </a:r>
                <a:r>
                  <a:rPr lang="en-US" sz="2200" dirty="0"/>
                  <a:t>Let </a:t>
                </a:r>
                <a14:m>
                  <m:oMath xmlns:m="http://schemas.openxmlformats.org/officeDocument/2006/math">
                    <m:r>
                      <a:rPr lang="en-US" sz="2200" i="1">
                        <a:latin typeface="Cambria Math" panose="02040503050406030204" pitchFamily="18" charset="0"/>
                      </a:rPr>
                      <m:t>𝐴</m:t>
                    </m:r>
                  </m:oMath>
                </a14:m>
                <a:r>
                  <a:rPr lang="en-US" sz="2200" dirty="0"/>
                  <a:t> be square complex matrix. There is a numeric algorithms which the calculation of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𝐴𝑥</m:t>
                        </m:r>
                      </m:sup>
                    </m:sSup>
                  </m:oMath>
                </a14:m>
                <a:r>
                  <a:rPr lang="en-US" sz="2200" dirty="0"/>
                  <a:t> is stable for any given A.</a:t>
                </a:r>
              </a:p>
              <a:p>
                <a:pPr marL="0" indent="0">
                  <a:buNone/>
                </a:pPr>
                <a:r>
                  <a:rPr lang="en-US" sz="2200" b="1" dirty="0"/>
                  <a:t>Proof. </a:t>
                </a:r>
                <a:r>
                  <a:rPr lang="en-US" sz="2200" dirty="0"/>
                  <a:t>Using the Putzer’s algorithm with the improvement described later in the presentation and using Lanczos’ algorithms with the improvement to find the eigenvalues of </a:t>
                </a:r>
                <a14:m>
                  <m:oMath xmlns:m="http://schemas.openxmlformats.org/officeDocument/2006/math">
                    <m:r>
                      <a:rPr lang="en-US" sz="2200" b="0" i="1" smtClean="0">
                        <a:latin typeface="Cambria Math" panose="02040503050406030204" pitchFamily="18" charset="0"/>
                      </a:rPr>
                      <m:t>𝐴</m:t>
                    </m:r>
                  </m:oMath>
                </a14:m>
                <a:r>
                  <a:rPr lang="en-US" sz="2200" b="1" dirty="0"/>
                  <a:t> </a:t>
                </a:r>
                <a:r>
                  <a:rPr lang="en-US" sz="2200" dirty="0"/>
                  <a:t>is producing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𝐴𝑥</m:t>
                        </m:r>
                      </m:sup>
                    </m:sSup>
                  </m:oMath>
                </a14:m>
                <a:r>
                  <a:rPr lang="en-US" sz="2200" b="1" dirty="0"/>
                  <a:t> </a:t>
                </a:r>
                <a:r>
                  <a:rPr lang="en-US" sz="2200" dirty="0"/>
                  <a:t>and the calculation is stable.</a:t>
                </a:r>
                <a:endParaRPr lang="en-US" sz="2200" b="1"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blipFill rotWithShape="0">
                <a:blip r:embed="rId2"/>
                <a:stretch>
                  <a:fillRect l="-810" t="-2267"/>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74838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Effect transition="in" filter="fade">
                                      <p:cBhvr>
                                        <p:cTn id="27" dur="500"/>
                                        <p:tgtEl>
                                          <p:spTgt spid="1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6" end="6"/>
                                            </p:txEl>
                                          </p:spTgt>
                                        </p:tgtEl>
                                        <p:attrNameLst>
                                          <p:attrName>style.visibility</p:attrName>
                                        </p:attrNameLst>
                                      </p:cBhvr>
                                      <p:to>
                                        <p:strVal val="visible"/>
                                      </p:to>
                                    </p:set>
                                    <p:animEffect transition="in" filter="fade">
                                      <p:cBhvr>
                                        <p:cTn id="32"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Known algorithms</a:t>
            </a:r>
          </a:p>
        </p:txBody>
      </p:sp>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2"/>
                <a:stretch>
                  <a:fillRect r="-43860"/>
                </a:stretch>
              </a:blipFill>
            </p:spPr>
            <p:txBody>
              <a:bodyPr/>
              <a:lstStyle/>
              <a:p>
                <a:r>
                  <a:rPr lang="en-US">
                    <a:noFill/>
                  </a:rPr>
                  <a:t> </a:t>
                </a:r>
              </a:p>
            </p:txBody>
          </p:sp>
        </mc:Fallback>
      </mc:AlternateContent>
      <p:sp>
        <p:nvSpPr>
          <p:cNvPr id="7" name="Content Placeholder 13"/>
          <p:cNvSpPr>
            <a:spLocks noGrp="1"/>
          </p:cNvSpPr>
          <p:nvPr>
            <p:ph idx="1"/>
          </p:nvPr>
        </p:nvSpPr>
        <p:spPr>
          <a:xfrm>
            <a:off x="1598612" y="1858963"/>
            <a:ext cx="5029200" cy="427037"/>
          </a:xfrm>
        </p:spPr>
        <p:txBody>
          <a:bodyPr>
            <a:noAutofit/>
          </a:bodyPr>
          <a:lstStyle/>
          <a:p>
            <a:pPr marL="0" indent="0">
              <a:buNone/>
            </a:pPr>
            <a:r>
              <a:rPr lang="en-US" sz="2200" dirty="0" err="1"/>
              <a:t>P’ade</a:t>
            </a:r>
            <a:r>
              <a:rPr lang="en-US" sz="2200" dirty="0"/>
              <a:t> approximation based method</a:t>
            </a:r>
            <a:br>
              <a:rPr lang="en-US" sz="2200" dirty="0"/>
            </a:br>
            <a:endParaRPr lang="en-US" sz="2200" dirty="0"/>
          </a:p>
        </p:txBody>
      </p:sp>
      <mc:AlternateContent xmlns:mc="http://schemas.openxmlformats.org/markup-compatibility/2006" xmlns:a14="http://schemas.microsoft.com/office/drawing/2010/main">
        <mc:Choice Requires="a14">
          <p:sp>
            <p:nvSpPr>
              <p:cNvPr id="8" name="Rectangle 7"/>
              <p:cNvSpPr/>
              <p:nvPr/>
            </p:nvSpPr>
            <p:spPr>
              <a:xfrm>
                <a:off x="1674811" y="2209800"/>
                <a:ext cx="8768175" cy="1028700"/>
              </a:xfrm>
              <a:prstGeom prst="rect">
                <a:avLst/>
              </a:prstGeom>
              <a:ln w="28575"/>
              <a:effectLst>
                <a:innerShdw blurRad="63500" dist="50800" dir="81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𝑝𝑞</m:t>
                          </m:r>
                        </m:sub>
                      </m:sSub>
                      <m:d>
                        <m:dPr>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𝑞</m:t>
                                  </m:r>
                                </m:sup>
                                <m:e>
                                  <m:d>
                                    <m:dPr>
                                      <m:ctrlPr>
                                        <a:rPr lang="en-US" i="1">
                                          <a:latin typeface="Cambria Math" panose="02040503050406030204" pitchFamily="18" charset="0"/>
                                        </a:rPr>
                                      </m:ctrlPr>
                                    </m:dPr>
                                    <m:e>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num>
                                        <m:den>
                                          <m:d>
                                            <m:dPr>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e>
                                          </m:d>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𝑗</m:t>
                                              </m:r>
                                            </m:e>
                                          </m:d>
                                          <m:r>
                                            <a:rPr lang="en-US" i="1">
                                              <a:latin typeface="Cambria Math" panose="02040503050406030204" pitchFamily="18" charset="0"/>
                                            </a:rPr>
                                            <m:t>!</m:t>
                                          </m:r>
                                        </m:den>
                                      </m:f>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𝐴</m:t>
                                          </m:r>
                                        </m:e>
                                        <m:sup>
                                          <m:r>
                                            <a:rPr lang="en-US" i="1">
                                              <a:latin typeface="Cambria Math" panose="02040503050406030204" pitchFamily="18" charset="0"/>
                                            </a:rPr>
                                            <m:t>𝑗</m:t>
                                          </m:r>
                                        </m:sup>
                                      </m:sSup>
                                      <m:r>
                                        <a:rPr lang="en-US" i="1">
                                          <a:latin typeface="Cambria Math" panose="02040503050406030204" pitchFamily="18" charset="0"/>
                                        </a:rPr>
                                        <m:t>)</m:t>
                                      </m:r>
                                    </m:e>
                                  </m:d>
                                </m:e>
                              </m:nary>
                            </m:e>
                          </m:d>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𝑝</m:t>
                          </m:r>
                        </m:sup>
                        <m:e>
                          <m:d>
                            <m:dPr>
                              <m:ctrlPr>
                                <a:rPr lang="en-US" i="1">
                                  <a:latin typeface="Cambria Math" panose="02040503050406030204" pitchFamily="18" charset="0"/>
                                </a:rPr>
                              </m:ctrlPr>
                            </m:dPr>
                            <m:e>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num>
                                <m:den>
                                  <m:d>
                                    <m:dPr>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e>
                                  </m:d>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𝑗</m:t>
                                      </m:r>
                                    </m:e>
                                  </m:d>
                                  <m:r>
                                    <a:rPr lang="en-US" i="1">
                                      <a:latin typeface="Cambria Math" panose="02040503050406030204" pitchFamily="18" charset="0"/>
                                    </a:rPr>
                                    <m:t>!</m:t>
                                  </m:r>
                                </m:den>
                              </m:f>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𝑗</m:t>
                                  </m:r>
                                </m:sup>
                              </m:sSup>
                            </m:e>
                          </m:d>
                        </m:e>
                      </m:nary>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674811" y="2209800"/>
                <a:ext cx="8768175" cy="1028700"/>
              </a:xfrm>
              <a:prstGeom prst="rect">
                <a:avLst/>
              </a:prstGeom>
              <a:blipFill rotWithShape="0">
                <a:blip r:embed="rId3"/>
                <a:stretch>
                  <a:fillRect/>
                </a:stretch>
              </a:blipFill>
              <a:ln w="28575"/>
              <a:effectLst>
                <a:innerShdw blurRad="63500" dist="50800" dir="8100000">
                  <a:prstClr val="black">
                    <a:alpha val="50000"/>
                  </a:prstClr>
                </a:innerShdw>
              </a:effectLst>
            </p:spPr>
            <p:txBody>
              <a:bodyPr/>
              <a:lstStyle/>
              <a:p>
                <a:r>
                  <a:rPr lang="en-US">
                    <a:noFill/>
                  </a:rPr>
                  <a:t> </a:t>
                </a:r>
              </a:p>
            </p:txBody>
          </p:sp>
        </mc:Fallback>
      </mc:AlternateContent>
      <p:sp>
        <p:nvSpPr>
          <p:cNvPr id="21" name="Content Placeholder 13"/>
          <p:cNvSpPr txBox="1">
            <a:spLocks/>
          </p:cNvSpPr>
          <p:nvPr/>
        </p:nvSpPr>
        <p:spPr>
          <a:xfrm>
            <a:off x="1598612" y="3679826"/>
            <a:ext cx="5029200" cy="427037"/>
          </a:xfrm>
          <a:prstGeom prst="rect">
            <a:avLst/>
          </a:prstGeom>
        </p:spPr>
        <p:txBody>
          <a:bodyPr vert="horz" lIns="91440" tIns="45720" rIns="91440" bIns="45720" rtlCol="0">
            <a:no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200" dirty="0"/>
              <a:t>Cayley–Hamilton based method</a:t>
            </a:r>
          </a:p>
        </p:txBody>
      </p:sp>
      <mc:AlternateContent xmlns:mc="http://schemas.openxmlformats.org/markup-compatibility/2006" xmlns:a14="http://schemas.microsoft.com/office/drawing/2010/main">
        <mc:Choice Requires="a14">
          <p:sp>
            <p:nvSpPr>
              <p:cNvPr id="22" name="Rectangle 21"/>
              <p:cNvSpPr/>
              <p:nvPr/>
            </p:nvSpPr>
            <p:spPr>
              <a:xfrm>
                <a:off x="1674811" y="4030662"/>
                <a:ext cx="8768175" cy="2293937"/>
              </a:xfrm>
              <a:prstGeom prst="rect">
                <a:avLst/>
              </a:prstGeom>
              <a:ln w="28575"/>
              <a:effectLst>
                <a:innerShdw blurRad="63500" dist="50800" dir="81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𝐴𝑡</m:t>
                        </m:r>
                      </m:sup>
                    </m:sSup>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d>
                              <m:dPr>
                                <m:ctrlPr>
                                  <a:rPr lang="en-US" i="1">
                                    <a:latin typeface="Cambria Math" panose="02040503050406030204" pitchFamily="18" charset="0"/>
                                  </a:rPr>
                                </m:ctrlPr>
                              </m:dPr>
                              <m:e>
                                <m:r>
                                  <a:rPr lang="en-US" i="1">
                                    <a:latin typeface="Cambria Math" panose="02040503050406030204" pitchFamily="18" charset="0"/>
                                  </a:rPr>
                                  <m:t>𝑡</m:t>
                                </m:r>
                              </m:e>
                            </m:d>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𝑗</m:t>
                                </m:r>
                              </m:sup>
                            </m:sSup>
                          </m:e>
                        </m:d>
                      </m:e>
                    </m:nary>
                  </m:oMath>
                </a14:m>
                <a:r>
                  <a:rPr lang="en-US" dirty="0"/>
                  <a:t>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nary>
                      <m:naryPr>
                        <m:chr m:val="∑"/>
                        <m:limLoc m:val="undOvr"/>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𝑘𝑗</m:t>
                                    </m:r>
                                  </m:sub>
                                </m:sSub>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𝑘</m:t>
                                    </m:r>
                                  </m:sup>
                                </m:sSup>
                              </m:num>
                              <m:den>
                                <m:r>
                                  <a:rPr lang="en-US" i="1">
                                    <a:latin typeface="Cambria Math" panose="02040503050406030204" pitchFamily="18" charset="0"/>
                                  </a:rPr>
                                  <m:t>𝑘</m:t>
                                </m:r>
                                <m:r>
                                  <a:rPr lang="en-US" i="1">
                                    <a:latin typeface="Cambria Math" panose="02040503050406030204" pitchFamily="18" charset="0"/>
                                  </a:rPr>
                                  <m:t>!</m:t>
                                </m:r>
                              </m:den>
                            </m:f>
                          </m:e>
                        </m:d>
                      </m:e>
                    </m:nary>
                    <m:r>
                      <a:rPr lang="en-US" b="0" i="0">
                        <a:latin typeface="Cambria Math" panose="02040503050406030204" pitchFamily="18" charset="0"/>
                      </a:rPr>
                      <m:t> </m:t>
                    </m:r>
                    <m:r>
                      <m:rPr>
                        <m:sty m:val="p"/>
                      </m:rPr>
                      <a:rPr lang="en-US" b="0" i="0" smtClean="0">
                        <a:latin typeface="Cambria Math" panose="02040503050406030204" pitchFamily="18" charset="0"/>
                      </a:rPr>
                      <m:t>and</m:t>
                    </m:r>
                  </m:oMath>
                </a14:m>
                <a:endParaRPr lang="en-US" dirty="0"/>
              </a:p>
              <a:p>
                <a:pPr algn="ct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𝑘𝑗</m:t>
                        </m:r>
                      </m:sub>
                    </m:sSub>
                    <m:r>
                      <a:rPr lang="en-US" i="1">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𝛿</m:t>
                                  </m:r>
                                  <m:r>
                                    <a:rPr lang="en-US" i="1">
                                      <a:latin typeface="Cambria Math" panose="02040503050406030204" pitchFamily="18" charset="0"/>
                                    </a:rPr>
                                    <m:t>𝑘𝑗</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&lt;</m:t>
                                  </m:r>
                                  <m:r>
                                    <a:rPr lang="en-US" i="1">
                                      <a:latin typeface="Cambria Math" panose="02040503050406030204" pitchFamily="18" charset="0"/>
                                    </a:rPr>
                                    <m:t>𝑛</m:t>
                                  </m:r>
                                </m:e>
                              </m:mr>
                              <m:m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𝑛</m:t>
                                  </m:r>
                                </m:e>
                              </m:mr>
                            </m:m>
                          </m:e>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&gt;</m:t>
                                  </m:r>
                                  <m:r>
                                    <a:rPr lang="en-US" i="1">
                                      <a:latin typeface="Cambria Math" panose="02040503050406030204" pitchFamily="18" charset="0"/>
                                    </a:rPr>
                                    <m:t>𝑛</m:t>
                                  </m:r>
                                  <m:r>
                                    <a:rPr lang="en-US" i="1">
                                      <a:latin typeface="Cambria Math" panose="02040503050406030204" pitchFamily="18" charset="0"/>
                                    </a:rPr>
                                    <m:t> &amp; </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 </m:t>
                                  </m:r>
                                </m:e>
                              </m:mr>
                              <m:m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&gt;</m:t>
                                  </m:r>
                                  <m:r>
                                    <a:rPr lang="en-US" i="1">
                                      <a:latin typeface="Cambria Math" panose="02040503050406030204" pitchFamily="18" charset="0"/>
                                    </a:rPr>
                                    <m:t>𝑛</m:t>
                                  </m:r>
                                  <m:r>
                                    <a:rPr lang="en-US" i="1">
                                      <a:latin typeface="Cambria Math" panose="02040503050406030204" pitchFamily="18" charset="0"/>
                                    </a:rPr>
                                    <m:t> &amp; </m:t>
                                  </m:r>
                                  <m:r>
                                    <a:rPr lang="en-US" i="1">
                                      <a:latin typeface="Cambria Math" panose="02040503050406030204" pitchFamily="18" charset="0"/>
                                    </a:rPr>
                                    <m:t>𝑗</m:t>
                                  </m:r>
                                  <m:r>
                                    <a:rPr lang="en-US" i="1">
                                      <a:latin typeface="Cambria Math" panose="02040503050406030204" pitchFamily="18" charset="0"/>
                                    </a:rPr>
                                    <m:t>&gt;</m:t>
                                  </m:r>
                                  <m:r>
                                    <a:rPr lang="en-US" i="1">
                                      <a:latin typeface="Cambria Math" panose="02040503050406030204" pitchFamily="18" charset="0"/>
                                    </a:rPr>
                                    <m:t>0</m:t>
                                  </m:r>
                                </m:e>
                              </m:mr>
                            </m:m>
                          </m:e>
                        </m:eqArr>
                      </m:e>
                    </m:d>
                  </m:oMath>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1674811" y="4030662"/>
                <a:ext cx="8768175" cy="2293937"/>
              </a:xfrm>
              <a:prstGeom prst="rect">
                <a:avLst/>
              </a:prstGeom>
              <a:blipFill rotWithShape="0">
                <a:blip r:embed="rId4"/>
                <a:stretch>
                  <a:fillRect/>
                </a:stretch>
              </a:blipFill>
              <a:ln w="28575"/>
              <a:effectLst>
                <a:innerShdw blurRad="63500" dist="50800" dir="8100000">
                  <a:prstClr val="black">
                    <a:alpha val="50000"/>
                  </a:prstClr>
                </a:innerShdw>
              </a:effectLst>
            </p:spPr>
            <p:txBody>
              <a:bodyPr/>
              <a:lstStyle/>
              <a:p>
                <a:r>
                  <a:rPr lang="en-US">
                    <a:noFill/>
                  </a:rPr>
                  <a:t> </a:t>
                </a:r>
              </a:p>
            </p:txBody>
          </p:sp>
        </mc:Fallback>
      </mc:AlternateContent>
    </p:spTree>
    <p:extLst>
      <p:ext uri="{BB962C8B-B14F-4D97-AF65-F5344CB8AC3E}">
        <p14:creationId xmlns:p14="http://schemas.microsoft.com/office/powerpoint/2010/main" val="266311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out)">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animEffect transition="in" filter="fade">
                                      <p:cBhvr>
                                        <p:cTn id="15" dur="1000"/>
                                        <p:tgtEl>
                                          <p:spTgt spid="21">
                                            <p:txEl>
                                              <p:pRg st="0" end="0"/>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ox(out)">
                                      <p:cBhvr>
                                        <p:cTn id="18"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21" grpId="0" build="p"/>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Known algorithms</a:t>
            </a:r>
          </a:p>
        </p:txBody>
      </p:sp>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2"/>
                <a:stretch>
                  <a:fillRect r="-43860"/>
                </a:stretch>
              </a:blipFill>
            </p:spPr>
            <p:txBody>
              <a:bodyPr/>
              <a:lstStyle/>
              <a:p>
                <a:r>
                  <a:rPr lang="en-US">
                    <a:noFill/>
                  </a:rPr>
                  <a:t> </a:t>
                </a:r>
              </a:p>
            </p:txBody>
          </p:sp>
        </mc:Fallback>
      </mc:AlternateContent>
      <p:sp>
        <p:nvSpPr>
          <p:cNvPr id="7" name="Content Placeholder 13"/>
          <p:cNvSpPr>
            <a:spLocks noGrp="1"/>
          </p:cNvSpPr>
          <p:nvPr>
            <p:ph idx="1"/>
          </p:nvPr>
        </p:nvSpPr>
        <p:spPr>
          <a:xfrm>
            <a:off x="1598612" y="1858963"/>
            <a:ext cx="5181600" cy="427037"/>
          </a:xfrm>
        </p:spPr>
        <p:txBody>
          <a:bodyPr>
            <a:noAutofit/>
          </a:bodyPr>
          <a:lstStyle/>
          <a:p>
            <a:pPr marL="0" indent="0">
              <a:buNone/>
            </a:pPr>
            <a:r>
              <a:rPr lang="en-US" sz="2200" dirty="0"/>
              <a:t>Lagrange interpolation based method</a:t>
            </a:r>
          </a:p>
        </p:txBody>
      </p:sp>
      <mc:AlternateContent xmlns:mc="http://schemas.openxmlformats.org/markup-compatibility/2006" xmlns:a14="http://schemas.microsoft.com/office/drawing/2010/main">
        <mc:Choice Requires="a14">
          <p:sp>
            <p:nvSpPr>
              <p:cNvPr id="8" name="Rectangle 7"/>
              <p:cNvSpPr/>
              <p:nvPr/>
            </p:nvSpPr>
            <p:spPr>
              <a:xfrm>
                <a:off x="1674811" y="2209800"/>
                <a:ext cx="8768175" cy="1028700"/>
              </a:xfrm>
              <a:prstGeom prst="rect">
                <a:avLst/>
              </a:prstGeom>
              <a:ln w="28575"/>
              <a:effectLst>
                <a:innerShdw blurRad="63500" dist="50800" dir="81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𝐴𝑡</m:t>
                          </m:r>
                        </m:sup>
                      </m:sSup>
                      <m:r>
                        <a:rPr lang="en-US" i="1">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p>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𝑗</m:t>
                                      </m:r>
                                    </m:sub>
                                  </m:sSub>
                                  <m:r>
                                    <a:rPr lang="en-US" i="1">
                                      <a:latin typeface="Cambria Math" panose="02040503050406030204" pitchFamily="18" charset="0"/>
                                    </a:rPr>
                                    <m:t>𝑡</m:t>
                                  </m:r>
                                </m:sup>
                              </m:sSup>
                              <m:nary>
                                <m:naryPr>
                                  <m:chr m:val="∏"/>
                                  <m:limLoc m:val="undOvr"/>
                                  <m:ctrlPr>
                                    <a:rPr lang="en-US" i="1">
                                      <a:latin typeface="Cambria Math" panose="02040503050406030204" pitchFamily="18" charset="0"/>
                                    </a:rPr>
                                  </m:ctrlPr>
                                </m:naryPr>
                                <m:sub>
                                  <m:eqArr>
                                    <m:eqArrPr>
                                      <m:ctrlPr>
                                        <a:rPr lang="en-US" i="1">
                                          <a:latin typeface="Cambria Math" panose="02040503050406030204" pitchFamily="18" charset="0"/>
                                        </a:rPr>
                                      </m:ctrlPr>
                                    </m:eqArr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e>
                                    <m:e>
                                      <m:r>
                                        <a:rPr lang="en-US" i="1">
                                          <a:latin typeface="Cambria Math" panose="02040503050406030204" pitchFamily="18" charset="0"/>
                                        </a:rPr>
                                        <m:t>𝑘</m:t>
                                      </m:r>
                                      <m:r>
                                        <a:rPr lang="en-US" i="1">
                                          <a:latin typeface="Cambria Math" panose="02040503050406030204" pitchFamily="18" charset="0"/>
                                        </a:rPr>
                                        <m:t> ≠</m:t>
                                      </m:r>
                                      <m:r>
                                        <a:rPr lang="en-US" i="1">
                                          <a:latin typeface="Cambria Math" panose="02040503050406030204" pitchFamily="18" charset="0"/>
                                        </a:rPr>
                                        <m:t>𝑗</m:t>
                                      </m:r>
                                    </m:e>
                                  </m:eqArr>
                                </m:sub>
                                <m:sup>
                                  <m:r>
                                    <a:rPr lang="en-US" i="1">
                                      <a:latin typeface="Cambria Math" panose="02040503050406030204" pitchFamily="18" charset="0"/>
                                    </a:rPr>
                                    <m:t>𝑛</m:t>
                                  </m:r>
                                </m:sup>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𝑘</m:t>
                                              </m:r>
                                            </m:sub>
                                          </m:sSub>
                                          <m:r>
                                            <a:rPr lang="en-US" i="1">
                                              <a:latin typeface="Cambria Math" panose="02040503050406030204" pitchFamily="18" charset="0"/>
                                            </a:rPr>
                                            <m:t>𝐼</m:t>
                                          </m:r>
                                        </m:num>
                                        <m:den>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𝑘</m:t>
                                              </m:r>
                                            </m:sub>
                                          </m:sSub>
                                        </m:den>
                                      </m:f>
                                    </m:e>
                                  </m:d>
                                </m:e>
                              </m:nary>
                            </m:e>
                          </m:d>
                          <m:r>
                            <a:rPr lang="en-US" i="1">
                              <a:latin typeface="Cambria Math" panose="02040503050406030204" pitchFamily="18" charset="0"/>
                            </a:rPr>
                            <m:t> </m:t>
                          </m:r>
                        </m:e>
                      </m:nary>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674811" y="2209800"/>
                <a:ext cx="8768175" cy="1028700"/>
              </a:xfrm>
              <a:prstGeom prst="rect">
                <a:avLst/>
              </a:prstGeom>
              <a:blipFill rotWithShape="0">
                <a:blip r:embed="rId3"/>
                <a:stretch>
                  <a:fillRect/>
                </a:stretch>
              </a:blipFill>
              <a:ln w="28575"/>
              <a:effectLst>
                <a:innerShdw blurRad="63500" dist="50800" dir="8100000">
                  <a:prstClr val="black">
                    <a:alpha val="50000"/>
                  </a:prstClr>
                </a:innerShdw>
              </a:effectLst>
            </p:spPr>
            <p:txBody>
              <a:bodyPr/>
              <a:lstStyle/>
              <a:p>
                <a:r>
                  <a:rPr lang="en-US">
                    <a:noFill/>
                  </a:rPr>
                  <a:t> </a:t>
                </a:r>
              </a:p>
            </p:txBody>
          </p:sp>
        </mc:Fallback>
      </mc:AlternateContent>
      <p:sp>
        <p:nvSpPr>
          <p:cNvPr id="9" name="Content Placeholder 13"/>
          <p:cNvSpPr txBox="1">
            <a:spLocks/>
          </p:cNvSpPr>
          <p:nvPr/>
        </p:nvSpPr>
        <p:spPr>
          <a:xfrm>
            <a:off x="1598612" y="3916363"/>
            <a:ext cx="4724400" cy="427037"/>
          </a:xfrm>
          <a:prstGeom prst="rect">
            <a:avLst/>
          </a:prstGeom>
        </p:spPr>
        <p:txBody>
          <a:bodyPr vert="horz" lIns="91440" tIns="45720" rIns="91440" bIns="45720" rtlCol="0">
            <a:no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200" dirty="0"/>
              <a:t>Newton interpolation based method</a:t>
            </a:r>
          </a:p>
        </p:txBody>
      </p:sp>
      <mc:AlternateContent xmlns:mc="http://schemas.openxmlformats.org/markup-compatibility/2006" xmlns:a14="http://schemas.microsoft.com/office/drawing/2010/main">
        <mc:Choice Requires="a14">
          <p:sp>
            <p:nvSpPr>
              <p:cNvPr id="10" name="Rectangle 9"/>
              <p:cNvSpPr/>
              <p:nvPr/>
            </p:nvSpPr>
            <p:spPr>
              <a:xfrm>
                <a:off x="1674811" y="4267200"/>
                <a:ext cx="8768175" cy="1295400"/>
              </a:xfrm>
              <a:prstGeom prst="rect">
                <a:avLst/>
              </a:prstGeom>
              <a:ln w="28575"/>
              <a:effectLst>
                <a:innerShdw blurRad="63500" dist="50800" dir="81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𝐴𝑡</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𝑡</m:t>
                        </m:r>
                      </m:sup>
                    </m:sSup>
                    <m:r>
                      <a:rPr lang="en-US" i="1">
                        <a:latin typeface="Cambria Math" panose="02040503050406030204" pitchFamily="18" charset="0"/>
                      </a:rPr>
                      <m:t>𝐼</m:t>
                    </m:r>
                    <m:r>
                      <a:rPr lang="en-US" i="1">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2</m:t>
                        </m:r>
                      </m:sub>
                      <m:sup>
                        <m:r>
                          <a:rPr lang="en-US" i="1">
                            <a:latin typeface="Cambria Math" panose="02040503050406030204" pitchFamily="18" charset="0"/>
                          </a:rPr>
                          <m:t>𝑛</m:t>
                        </m:r>
                      </m:sup>
                      <m:e>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𝑗</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eqArr>
                                  <m:eqArrPr>
                                    <m:ctrlPr>
                                      <a:rPr lang="en-US" i="1">
                                        <a:latin typeface="Cambria Math" panose="02040503050406030204" pitchFamily="18" charset="0"/>
                                      </a:rPr>
                                    </m:ctrlPr>
                                  </m:eqArr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e>
                                  <m:e>
                                    <m:r>
                                      <a:rPr lang="en-US" i="1">
                                        <a:latin typeface="Cambria Math" panose="02040503050406030204" pitchFamily="18" charset="0"/>
                                      </a:rPr>
                                      <m:t>𝑘</m:t>
                                    </m:r>
                                    <m:r>
                                      <a:rPr lang="en-US" i="1">
                                        <a:latin typeface="Cambria Math" panose="02040503050406030204" pitchFamily="18" charset="0"/>
                                      </a:rPr>
                                      <m:t> ≠</m:t>
                                    </m:r>
                                    <m:r>
                                      <a:rPr lang="en-US" i="1">
                                        <a:latin typeface="Cambria Math" panose="02040503050406030204" pitchFamily="18" charset="0"/>
                                      </a:rPr>
                                      <m:t>𝑗</m:t>
                                    </m:r>
                                  </m:e>
                                </m:eqArr>
                              </m:sub>
                              <m:sup>
                                <m:r>
                                  <a:rPr lang="en-US" i="1">
                                    <a:latin typeface="Cambria Math" panose="02040503050406030204" pitchFamily="18" charset="0"/>
                                  </a:rPr>
                                  <m:t>𝑛</m:t>
                                </m:r>
                              </m:sup>
                              <m:e>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𝑘</m:t>
                                        </m:r>
                                      </m:sub>
                                    </m:sSub>
                                    <m:r>
                                      <a:rPr lang="en-US" i="1">
                                        <a:latin typeface="Cambria Math" panose="02040503050406030204" pitchFamily="18" charset="0"/>
                                      </a:rPr>
                                      <m:t>𝐼</m:t>
                                    </m:r>
                                  </m:e>
                                </m:d>
                              </m:e>
                            </m:nary>
                          </m:e>
                        </m:d>
                        <m:r>
                          <a:rPr lang="en-US" i="1">
                            <a:latin typeface="Cambria Math" panose="02040503050406030204" pitchFamily="18" charset="0"/>
                          </a:rPr>
                          <m:t> </m:t>
                        </m:r>
                      </m:e>
                    </m:nary>
                  </m:oMath>
                </a14:m>
                <a:r>
                  <a:rPr lang="en-US" dirty="0"/>
                  <a:t> ,</a:t>
                </a:r>
                <a:br>
                  <a:rPr lang="en-US" dirty="0"/>
                </a:br>
                <a:r>
                  <a:rPr lang="en-US" dirty="0"/>
                  <a:t> when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2</m:t>
                            </m:r>
                          </m:sub>
                        </m:sSub>
                      </m:e>
                    </m:d>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𝑡</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2</m:t>
                                </m:r>
                              </m:sub>
                            </m:sSub>
                            <m:r>
                              <a:rPr lang="en-US" i="1">
                                <a:latin typeface="Cambria Math" panose="02040503050406030204" pitchFamily="18" charset="0"/>
                              </a:rPr>
                              <m:t>𝑡</m:t>
                            </m:r>
                          </m:sup>
                        </m:sSup>
                      </m:num>
                      <m:den>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2</m:t>
                            </m:r>
                          </m:sub>
                        </m:sSub>
                      </m:den>
                    </m:f>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 </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𝑘</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Sub>
                          </m:e>
                        </m:d>
                      </m:num>
                      <m:den>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Sub>
                      </m:den>
                    </m:f>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oMath>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1674811" y="4267200"/>
                <a:ext cx="8768175" cy="1295400"/>
              </a:xfrm>
              <a:prstGeom prst="rect">
                <a:avLst/>
              </a:prstGeom>
              <a:blipFill rotWithShape="0">
                <a:blip r:embed="rId4"/>
                <a:stretch>
                  <a:fillRect t="-22018"/>
                </a:stretch>
              </a:blipFill>
              <a:ln w="28575"/>
              <a:effectLst>
                <a:innerShdw blurRad="63500" dist="50800" dir="8100000">
                  <a:prstClr val="black">
                    <a:alpha val="50000"/>
                  </a:prstClr>
                </a:innerShdw>
              </a:effectLst>
            </p:spPr>
            <p:txBody>
              <a:bodyPr/>
              <a:lstStyle/>
              <a:p>
                <a:r>
                  <a:rPr lang="en-US">
                    <a:noFill/>
                  </a:rPr>
                  <a:t> </a:t>
                </a:r>
              </a:p>
            </p:txBody>
          </p:sp>
        </mc:Fallback>
      </mc:AlternateContent>
    </p:spTree>
    <p:extLst>
      <p:ext uri="{BB962C8B-B14F-4D97-AF65-F5344CB8AC3E}">
        <p14:creationId xmlns:p14="http://schemas.microsoft.com/office/powerpoint/2010/main" val="251779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out)">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1000"/>
                                        <p:tgtEl>
                                          <p:spTgt spid="9">
                                            <p:txEl>
                                              <p:pRg st="0" end="0"/>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out)">
                                      <p:cBhvr>
                                        <p:cTn id="1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9" grpId="0" build="p"/>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Known algorithms</a:t>
            </a:r>
          </a:p>
        </p:txBody>
      </p:sp>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2"/>
                <a:stretch>
                  <a:fillRect r="-43860"/>
                </a:stretch>
              </a:blipFill>
            </p:spPr>
            <p:txBody>
              <a:bodyPr/>
              <a:lstStyle/>
              <a:p>
                <a:r>
                  <a:rPr lang="en-US">
                    <a:noFill/>
                  </a:rPr>
                  <a:t> </a:t>
                </a:r>
              </a:p>
            </p:txBody>
          </p:sp>
        </mc:Fallback>
      </mc:AlternateContent>
      <p:sp>
        <p:nvSpPr>
          <p:cNvPr id="7" name="Content Placeholder 13"/>
          <p:cNvSpPr>
            <a:spLocks noGrp="1"/>
          </p:cNvSpPr>
          <p:nvPr>
            <p:ph idx="1"/>
          </p:nvPr>
        </p:nvSpPr>
        <p:spPr>
          <a:xfrm>
            <a:off x="1598612" y="1858963"/>
            <a:ext cx="6705600" cy="427037"/>
          </a:xfrm>
        </p:spPr>
        <p:txBody>
          <a:bodyPr>
            <a:noAutofit/>
          </a:bodyPr>
          <a:lstStyle/>
          <a:p>
            <a:pPr marL="0" indent="0">
              <a:buNone/>
            </a:pPr>
            <a:r>
              <a:rPr lang="en-US" sz="2200" dirty="0"/>
              <a:t>Inverse Laplace transforms based method</a:t>
            </a:r>
          </a:p>
        </p:txBody>
      </p:sp>
      <mc:AlternateContent xmlns:mc="http://schemas.openxmlformats.org/markup-compatibility/2006" xmlns:a14="http://schemas.microsoft.com/office/drawing/2010/main">
        <mc:Choice Requires="a14">
          <p:sp>
            <p:nvSpPr>
              <p:cNvPr id="8" name="Rectangle 7"/>
              <p:cNvSpPr/>
              <p:nvPr/>
            </p:nvSpPr>
            <p:spPr>
              <a:xfrm>
                <a:off x="1674811" y="2209799"/>
                <a:ext cx="8768175" cy="1303337"/>
              </a:xfrm>
              <a:prstGeom prst="rect">
                <a:avLst/>
              </a:prstGeom>
              <a:ln w="28575"/>
              <a:effectLst>
                <a:innerShdw blurRad="63500" dist="50800" dir="81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𝐴𝑡</m:t>
                        </m:r>
                      </m:sup>
                    </m:sSup>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p>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m:t>
                                </m:r>
                                <m:r>
                                  <a:rPr lang="en-US" i="1">
                                    <a:latin typeface="Cambria Math" panose="02040503050406030204" pitchFamily="18" charset="0"/>
                                  </a:rPr>
                                  <m:t>1</m:t>
                                </m:r>
                              </m:sup>
                            </m:sSup>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p>
                                    </m:sSup>
                                  </m:num>
                                  <m:den>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den>
                                </m:f>
                              </m:e>
                            </m:d>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𝑘</m:t>
                                </m:r>
                              </m:sub>
                            </m:sSub>
                          </m:e>
                        </m:d>
                      </m:e>
                    </m:nary>
                  </m:oMath>
                </a14:m>
                <a:r>
                  <a:rPr lang="en-US" dirty="0"/>
                  <a:t>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𝐼</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𝐼</m:t>
                    </m:r>
                  </m:oMath>
                </a14:m>
                <a:br>
                  <a:rPr lang="en-US" dirty="0"/>
                </a:br>
                <a:r>
                  <a:rPr lang="en-US" dirty="0"/>
                  <a:t>and </a:t>
                </a:r>
                <a14:m>
                  <m:oMath xmlns:m="http://schemas.openxmlformats.org/officeDocument/2006/math">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𝑛</m:t>
                        </m:r>
                      </m:sup>
                    </m:sSup>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𝑘</m:t>
                                </m:r>
                              </m:sub>
                            </m:sSub>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𝑘</m:t>
                                </m:r>
                              </m:sup>
                            </m:sSup>
                          </m:e>
                        </m:d>
                      </m:e>
                    </m:nary>
                  </m:oMath>
                </a14:m>
                <a:r>
                  <a:rPr lang="en-US" dirty="0"/>
                  <a:t>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𝑡𝑟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𝐴</m:t>
                            </m:r>
                          </m:e>
                        </m:d>
                      </m:num>
                      <m:den>
                        <m:r>
                          <a:rPr lang="en-US" i="1">
                            <a:latin typeface="Cambria Math" panose="02040503050406030204" pitchFamily="18" charset="0"/>
                          </a:rPr>
                          <m:t>𝑘</m:t>
                        </m:r>
                      </m:den>
                    </m:f>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674811" y="2209799"/>
                <a:ext cx="8768175" cy="1303337"/>
              </a:xfrm>
              <a:prstGeom prst="rect">
                <a:avLst/>
              </a:prstGeom>
              <a:blipFill rotWithShape="0">
                <a:blip r:embed="rId3"/>
                <a:stretch>
                  <a:fillRect l="-485" b="-34247"/>
                </a:stretch>
              </a:blipFill>
              <a:ln w="28575"/>
              <a:effectLst>
                <a:innerShdw blurRad="63500" dist="50800" dir="8100000">
                  <a:prstClr val="black">
                    <a:alpha val="50000"/>
                  </a:prstClr>
                </a:innerShdw>
              </a:effectLst>
            </p:spPr>
            <p:txBody>
              <a:bodyPr/>
              <a:lstStyle/>
              <a:p>
                <a:r>
                  <a:rPr lang="en-US">
                    <a:noFill/>
                  </a:rPr>
                  <a:t> </a:t>
                </a:r>
              </a:p>
            </p:txBody>
          </p:sp>
        </mc:Fallback>
      </mc:AlternateContent>
      <p:sp>
        <p:nvSpPr>
          <p:cNvPr id="9" name="Content Placeholder 13"/>
          <p:cNvSpPr txBox="1">
            <a:spLocks/>
          </p:cNvSpPr>
          <p:nvPr/>
        </p:nvSpPr>
        <p:spPr>
          <a:xfrm>
            <a:off x="1593436" y="4030663"/>
            <a:ext cx="4724400" cy="427037"/>
          </a:xfrm>
          <a:prstGeom prst="rect">
            <a:avLst/>
          </a:prstGeom>
        </p:spPr>
        <p:txBody>
          <a:bodyPr vert="horz" lIns="91440" tIns="45720" rIns="91440" bIns="45720" rtlCol="0">
            <a:no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200" dirty="0"/>
              <a:t>General purpose O.D.E. solver</a:t>
            </a:r>
          </a:p>
        </p:txBody>
      </p:sp>
      <p:sp>
        <p:nvSpPr>
          <p:cNvPr id="10" name="Rectangle 9"/>
          <p:cNvSpPr/>
          <p:nvPr/>
        </p:nvSpPr>
        <p:spPr>
          <a:xfrm>
            <a:off x="1669635" y="4381500"/>
            <a:ext cx="8768175" cy="1295400"/>
          </a:xfrm>
          <a:prstGeom prst="rect">
            <a:avLst/>
          </a:prstGeom>
          <a:ln w="28575"/>
          <a:effectLst>
            <a:innerShdw blurRad="63500" dist="50800" dir="81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This is not a specific algorithm. It’s based on the idea that calculate the result of the following equation with O.D.E solves algorithms will produce the right answer; </a:t>
            </a:r>
          </a:p>
        </p:txBody>
      </p:sp>
    </p:spTree>
    <p:extLst>
      <p:ext uri="{BB962C8B-B14F-4D97-AF65-F5344CB8AC3E}">
        <p14:creationId xmlns:p14="http://schemas.microsoft.com/office/powerpoint/2010/main" val="95410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out)">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1000"/>
                                        <p:tgtEl>
                                          <p:spTgt spid="9">
                                            <p:txEl>
                                              <p:pRg st="0" end="0"/>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out)">
                                      <p:cBhvr>
                                        <p:cTn id="1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9" grpId="0" build="p"/>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Unstable algorithm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200" dirty="0"/>
                  <a:t>Consider the naïve algorithm to calculate matrix exponent:</a:t>
                </a:r>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𝑀</m:t>
                          </m:r>
                        </m:sup>
                      </m:sSup>
                      <m:r>
                        <a:rPr lang="en-US" sz="2200" b="0" i="1" smtClean="0">
                          <a:latin typeface="Cambria Math" panose="02040503050406030204" pitchFamily="18" charset="0"/>
                        </a:rPr>
                        <m:t>≔ </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𝑛</m:t>
                          </m:r>
                          <m:r>
                            <a:rPr lang="en-US" sz="2200" b="0" i="1" smtClean="0">
                              <a:latin typeface="Cambria Math" panose="02040503050406030204" pitchFamily="18" charset="0"/>
                            </a:rPr>
                            <m:t>=</m:t>
                          </m:r>
                          <m:r>
                            <m:rPr>
                              <m:brk m:alnAt="23"/>
                            </m:rPr>
                            <a:rPr lang="en-US" sz="2200" b="0" i="1" smtClean="0">
                              <a:latin typeface="Cambria Math" panose="02040503050406030204" pitchFamily="18" charset="0"/>
                            </a:rPr>
                            <m:t>0</m:t>
                          </m:r>
                        </m:sub>
                        <m:sup>
                          <m:r>
                            <a:rPr lang="en-US" sz="2200" b="0" i="1" smtClean="0">
                              <a:latin typeface="Cambria Math" panose="02040503050406030204" pitchFamily="18" charset="0"/>
                            </a:rPr>
                            <m:t>𝑠</m:t>
                          </m:r>
                        </m:sup>
                        <m:e>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𝑀</m:t>
                                      </m:r>
                                    </m:e>
                                    <m:sup>
                                      <m:r>
                                        <a:rPr lang="en-US" sz="2200" i="1">
                                          <a:latin typeface="Cambria Math" panose="02040503050406030204" pitchFamily="18" charset="0"/>
                                        </a:rPr>
                                        <m:t>𝑛</m:t>
                                      </m:r>
                                    </m:sup>
                                  </m:sSup>
                                </m:num>
                                <m:den>
                                  <m:r>
                                    <a:rPr lang="en-US" sz="2200" i="1">
                                      <a:latin typeface="Cambria Math" panose="02040503050406030204" pitchFamily="18" charset="0"/>
                                    </a:rPr>
                                    <m:t>𝑛</m:t>
                                  </m:r>
                                  <m:r>
                                    <a:rPr lang="en-US" sz="2200" i="1">
                                      <a:latin typeface="Cambria Math" panose="02040503050406030204" pitchFamily="18" charset="0"/>
                                    </a:rPr>
                                    <m:t>!</m:t>
                                  </m:r>
                                </m:den>
                              </m:f>
                            </m:e>
                          </m:d>
                        </m:e>
                      </m:nary>
                      <m:r>
                        <a:rPr lang="en-US" sz="2200" b="0" i="1" smtClean="0">
                          <a:latin typeface="Cambria Math" panose="02040503050406030204" pitchFamily="18" charset="0"/>
                        </a:rPr>
                        <m:t>, </m:t>
                      </m:r>
                      <m:r>
                        <a:rPr lang="en-US" sz="2200" b="0" i="1" smtClean="0">
                          <a:latin typeface="Cambria Math" panose="02040503050406030204" pitchFamily="18" charset="0"/>
                        </a:rPr>
                        <m:t>𝑠</m:t>
                      </m:r>
                      <m:r>
                        <a:rPr lang="en-US" sz="2200" b="0" i="1" smtClean="0">
                          <a:latin typeface="Cambria Math" panose="02040503050406030204" pitchFamily="18" charset="0"/>
                        </a:rPr>
                        <m:t>=</m:t>
                      </m:r>
                      <m:r>
                        <a:rPr lang="en-US" sz="2200" b="0" i="1" smtClean="0">
                          <a:latin typeface="Cambria Math" panose="02040503050406030204" pitchFamily="18" charset="0"/>
                        </a:rPr>
                        <m:t>𝑚𝑖𝑛</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𝑛</m:t>
                          </m:r>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𝑀</m:t>
                                      </m:r>
                                    </m:e>
                                    <m:sup>
                                      <m:r>
                                        <a:rPr lang="en-US" sz="2200" i="1">
                                          <a:latin typeface="Cambria Math" panose="02040503050406030204" pitchFamily="18" charset="0"/>
                                        </a:rPr>
                                        <m:t>𝑛</m:t>
                                      </m:r>
                                    </m:sup>
                                  </m:sSup>
                                </m:num>
                                <m:den>
                                  <m:r>
                                    <a:rPr lang="en-US" sz="2200" i="1">
                                      <a:latin typeface="Cambria Math" panose="02040503050406030204" pitchFamily="18" charset="0"/>
                                    </a:rPr>
                                    <m:t>𝑛</m:t>
                                  </m:r>
                                  <m:r>
                                    <a:rPr lang="en-US" sz="2200" i="1">
                                      <a:latin typeface="Cambria Math" panose="02040503050406030204" pitchFamily="18" charset="0"/>
                                    </a:rPr>
                                    <m:t>!</m:t>
                                  </m:r>
                                </m:den>
                              </m:f>
                            </m:e>
                          </m:d>
                          <m:r>
                            <a:rPr lang="en-US" sz="2200" b="0" i="1" smtClean="0">
                              <a:latin typeface="Cambria Math" panose="02040503050406030204" pitchFamily="18" charset="0"/>
                            </a:rPr>
                            <m:t>&lt;</m:t>
                          </m:r>
                          <m:r>
                            <a:rPr lang="en-US" sz="2200" b="0" i="1" smtClean="0">
                              <a:latin typeface="Cambria Math" panose="02040503050406030204" pitchFamily="18" charset="0"/>
                              <a:ea typeface="Cambria Math" panose="02040503050406030204" pitchFamily="18" charset="0"/>
                            </a:rPr>
                            <m:t>𝜀</m:t>
                          </m:r>
                        </m:e>
                      </m:d>
                    </m:oMath>
                  </m:oMathPara>
                </a14:m>
                <a:endParaRPr lang="en-US" sz="2200" dirty="0"/>
              </a:p>
              <a:p>
                <a:pPr marL="0" indent="0">
                  <a:buNone/>
                </a:pPr>
                <a:r>
                  <a:rPr lang="en-US" sz="2200" dirty="0"/>
                  <a:t>using “short” arithmetic, which corresponds to a relative accuracy of </a:t>
                </a:r>
                <a14:m>
                  <m:oMath xmlns:m="http://schemas.openxmlformats.org/officeDocument/2006/math">
                    <m:sSup>
                      <m:sSupPr>
                        <m:ctrlPr>
                          <a:rPr lang="en-US" sz="2200" b="0" i="1" dirty="0" smtClean="0">
                            <a:latin typeface="Cambria Math" panose="02040503050406030204" pitchFamily="18" charset="0"/>
                          </a:rPr>
                        </m:ctrlPr>
                      </m:sSupPr>
                      <m:e>
                        <m:r>
                          <a:rPr lang="en-US" sz="2200" b="0" i="1" dirty="0" smtClean="0">
                            <a:latin typeface="Cambria Math" panose="02040503050406030204" pitchFamily="18" charset="0"/>
                          </a:rPr>
                          <m:t>16</m:t>
                        </m:r>
                      </m:e>
                      <m:sup>
                        <m:r>
                          <a:rPr lang="en-US" sz="2200" b="0" i="1" dirty="0" smtClean="0">
                            <a:latin typeface="Cambria Math" panose="02040503050406030204" pitchFamily="18" charset="0"/>
                          </a:rPr>
                          <m:t>−</m:t>
                        </m:r>
                        <m:r>
                          <a:rPr lang="en-US" sz="2200" b="0" i="1" dirty="0" smtClean="0">
                            <a:latin typeface="Cambria Math" panose="02040503050406030204" pitchFamily="18" charset="0"/>
                          </a:rPr>
                          <m:t>5</m:t>
                        </m:r>
                      </m:sup>
                    </m:sSup>
                    <m:r>
                      <a:rPr lang="en-US" sz="2200" b="0" i="1" dirty="0" smtClean="0">
                        <a:latin typeface="Cambria Math" panose="02040503050406030204" pitchFamily="18" charset="0"/>
                      </a:rPr>
                      <m:t>.</m:t>
                    </m:r>
                  </m:oMath>
                </a14:m>
                <a:endParaRPr lang="en-US" sz="2200" b="0" dirty="0"/>
              </a:p>
              <a:p>
                <a:pPr marL="0" indent="0">
                  <a:buNone/>
                </a:pPr>
                <a:r>
                  <a:rPr lang="en-US" sz="2200" dirty="0"/>
                  <a:t>For the following matrix </a:t>
                </a:r>
                <a14:m>
                  <m:oMath xmlns:m="http://schemas.openxmlformats.org/officeDocument/2006/math">
                    <m:r>
                      <a:rPr lang="en-US" sz="2200" b="0" i="1" smtClean="0">
                        <a:latin typeface="Cambria Math" panose="02040503050406030204" pitchFamily="18" charset="0"/>
                      </a:rPr>
                      <m:t>𝑀</m:t>
                    </m:r>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r>
                                <a:rPr lang="en-US" sz="2200" b="0" i="1" smtClean="0">
                                  <a:latin typeface="Cambria Math" panose="02040503050406030204" pitchFamily="18" charset="0"/>
                                </a:rPr>
                                <m:t>49</m:t>
                              </m:r>
                            </m:e>
                            <m:e>
                              <m:r>
                                <a:rPr lang="en-US" sz="2200" b="0" i="1" smtClean="0">
                                  <a:latin typeface="Cambria Math" panose="02040503050406030204" pitchFamily="18" charset="0"/>
                                </a:rPr>
                                <m:t>24</m:t>
                              </m:r>
                            </m:e>
                          </m:mr>
                          <m:mr>
                            <m:e>
                              <m:r>
                                <a:rPr lang="en-US" sz="2200" b="0" i="1" smtClean="0">
                                  <a:latin typeface="Cambria Math" panose="02040503050406030204" pitchFamily="18" charset="0"/>
                                </a:rPr>
                                <m:t>−</m:t>
                              </m:r>
                              <m:r>
                                <a:rPr lang="en-US" sz="2200" b="0" i="1" smtClean="0">
                                  <a:latin typeface="Cambria Math" panose="02040503050406030204" pitchFamily="18" charset="0"/>
                                </a:rPr>
                                <m:t>64</m:t>
                              </m:r>
                            </m:e>
                            <m:e>
                              <m:r>
                                <a:rPr lang="en-US" sz="2200" b="0" i="1" smtClean="0">
                                  <a:latin typeface="Cambria Math" panose="02040503050406030204" pitchFamily="18" charset="0"/>
                                </a:rPr>
                                <m:t>31</m:t>
                              </m:r>
                            </m:e>
                          </m:mr>
                        </m:m>
                      </m:e>
                    </m:d>
                    <m:r>
                      <a:rPr lang="en-US" sz="2200" b="0" i="0" smtClean="0">
                        <a:latin typeface="Cambria Math" panose="02040503050406030204" pitchFamily="18" charset="0"/>
                      </a:rPr>
                      <m:t>:</m:t>
                    </m:r>
                  </m:oMath>
                </a14:m>
                <a:endParaRPr lang="en-US" sz="2200" b="0" dirty="0"/>
              </a:p>
              <a:p>
                <a:pPr marL="0" indent="0">
                  <a:buNone/>
                </a:pPr>
                <a:endParaRPr lang="en-US" sz="2200" dirty="0"/>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𝑀</m:t>
                          </m:r>
                        </m:sup>
                      </m:sSup>
                      <m:r>
                        <a:rPr lang="en-US" sz="2200" b="0" i="1" smtClean="0">
                          <a:latin typeface="Cambria Math" panose="02040503050406030204" pitchFamily="18" charset="0"/>
                        </a:rPr>
                        <m:t>=</m:t>
                      </m:r>
                      <m:r>
                        <a:rPr lang="en-US" sz="2200" b="0" i="1" smtClean="0">
                          <a:latin typeface="Cambria Math" panose="02040503050406030204" pitchFamily="18" charset="0"/>
                        </a:rPr>
                        <m:t>𝐼</m:t>
                      </m:r>
                      <m:r>
                        <a:rPr lang="en-US" sz="2200" b="0" i="1" smtClean="0">
                          <a:latin typeface="Cambria Math" panose="02040503050406030204" pitchFamily="18" charset="0"/>
                        </a:rPr>
                        <m:t>+</m:t>
                      </m:r>
                      <m:r>
                        <a:rPr lang="en-US" sz="2200" b="0" i="1" smtClean="0">
                          <a:latin typeface="Cambria Math" panose="02040503050406030204" pitchFamily="18" charset="0"/>
                        </a:rPr>
                        <m:t>𝑀</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𝑀</m:t>
                              </m:r>
                            </m:e>
                            <m:sup>
                              <m:r>
                                <a:rPr lang="en-US" sz="2200" b="0" i="1" smtClean="0">
                                  <a:latin typeface="Cambria Math" panose="02040503050406030204" pitchFamily="18" charset="0"/>
                                </a:rPr>
                                <m:t>2</m:t>
                              </m:r>
                            </m:sup>
                          </m:sSup>
                        </m:num>
                        <m:den>
                          <m:r>
                            <a:rPr lang="en-US" sz="2200" b="0" i="1" smtClean="0">
                              <a:latin typeface="Cambria Math" panose="02040503050406030204" pitchFamily="18" charset="0"/>
                            </a:rPr>
                            <m:t>2</m:t>
                          </m:r>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𝑀</m:t>
                              </m:r>
                            </m:e>
                            <m:sup>
                              <m:r>
                                <a:rPr lang="en-US" sz="2200" b="0" i="1" smtClean="0">
                                  <a:latin typeface="Cambria Math" panose="02040503050406030204" pitchFamily="18" charset="0"/>
                                </a:rPr>
                                <m:t>3</m:t>
                              </m:r>
                            </m:sup>
                          </m:sSup>
                        </m:num>
                        <m:den>
                          <m:r>
                            <a:rPr lang="en-US" sz="2200" b="0" i="1" smtClean="0">
                              <a:latin typeface="Cambria Math" panose="02040503050406030204" pitchFamily="18" charset="0"/>
                            </a:rPr>
                            <m:t>6</m:t>
                          </m:r>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𝑀</m:t>
                              </m:r>
                            </m:e>
                            <m:sup>
                              <m:r>
                                <a:rPr lang="en-US" sz="2200" b="0" i="1" smtClean="0">
                                  <a:latin typeface="Cambria Math" panose="02040503050406030204" pitchFamily="18" charset="0"/>
                                </a:rPr>
                                <m:t>4</m:t>
                              </m:r>
                            </m:sup>
                          </m:sSup>
                        </m:num>
                        <m:den>
                          <m:r>
                            <a:rPr lang="en-US" sz="2200" b="0" i="1" smtClean="0">
                              <a:latin typeface="Cambria Math" panose="02040503050406030204" pitchFamily="18" charset="0"/>
                            </a:rPr>
                            <m:t>24</m:t>
                          </m:r>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𝑀</m:t>
                              </m:r>
                            </m:e>
                            <m:sup>
                              <m:r>
                                <a:rPr lang="en-US" sz="2200" b="0" i="1" smtClean="0">
                                  <a:latin typeface="Cambria Math" panose="02040503050406030204" pitchFamily="18" charset="0"/>
                                </a:rPr>
                                <m:t>5</m:t>
                              </m:r>
                            </m:sup>
                          </m:sSup>
                        </m:num>
                        <m:den>
                          <m:r>
                            <a:rPr lang="en-US" sz="2200" b="0" i="1" smtClean="0">
                              <a:latin typeface="Cambria Math" panose="02040503050406030204" pitchFamily="18" charset="0"/>
                            </a:rPr>
                            <m:t>120</m:t>
                          </m:r>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𝑀</m:t>
                              </m:r>
                            </m:e>
                            <m:sup>
                              <m:r>
                                <a:rPr lang="en-US" sz="2200" b="0" i="1" smtClean="0">
                                  <a:latin typeface="Cambria Math" panose="02040503050406030204" pitchFamily="18" charset="0"/>
                                </a:rPr>
                                <m:t>6</m:t>
                              </m:r>
                            </m:sup>
                          </m:sSup>
                        </m:num>
                        <m:den>
                          <m:r>
                            <a:rPr lang="en-US" sz="2200" b="0" i="1" smtClean="0">
                              <a:latin typeface="Cambria Math" panose="02040503050406030204" pitchFamily="18" charset="0"/>
                            </a:rPr>
                            <m:t>720</m:t>
                          </m:r>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𝑀</m:t>
                              </m:r>
                            </m:e>
                            <m:sup>
                              <m:r>
                                <a:rPr lang="en-US" sz="2200" b="0" i="1" smtClean="0">
                                  <a:latin typeface="Cambria Math" panose="02040503050406030204" pitchFamily="18" charset="0"/>
                                </a:rPr>
                                <m:t>7</m:t>
                              </m:r>
                            </m:sup>
                          </m:sSup>
                        </m:num>
                        <m:den>
                          <m:r>
                            <a:rPr lang="en-US" sz="2200" b="0" i="1" smtClean="0">
                              <a:latin typeface="Cambria Math" panose="02040503050406030204" pitchFamily="18" charset="0"/>
                            </a:rPr>
                            <m:t>5040</m:t>
                          </m:r>
                        </m:den>
                      </m:f>
                      <m:r>
                        <a:rPr lang="en-US" sz="2200" b="0" i="0" smtClean="0">
                          <a:latin typeface="Cambria Math" panose="02040503050406030204" pitchFamily="18" charset="0"/>
                        </a:rPr>
                        <m:t>+…</m:t>
                      </m:r>
                    </m:oMath>
                  </m:oMathPara>
                </a14:m>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0" t="-1600"/>
                </a:stretch>
              </a:blipFill>
            </p:spPr>
            <p:txBody>
              <a:bodyPr/>
              <a:lstStyle/>
              <a:p>
                <a:r>
                  <a:rPr lang="en-US">
                    <a:noFill/>
                  </a:rPr>
                  <a:t> </a:t>
                </a:r>
              </a:p>
            </p:txBody>
          </p:sp>
        </mc:Fallback>
      </mc:AlternateContent>
    </p:spTree>
    <p:extLst>
      <p:ext uri="{BB962C8B-B14F-4D97-AF65-F5344CB8AC3E}">
        <p14:creationId xmlns:p14="http://schemas.microsoft.com/office/powerpoint/2010/main" val="154707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1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nodeType="afterEffect">
                                  <p:stCondLst>
                                    <p:cond delay="100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Unstable algorithm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sz="2200" dirty="0"/>
              </a:p>
              <a:p>
                <a:pPr marL="0" indent="0">
                  <a:buNone/>
                </a:pPr>
                <a14:m>
                  <m:oMathPara xmlns:m="http://schemas.openxmlformats.org/officeDocument/2006/math">
                    <m:oMathParaPr>
                      <m:jc m:val="centerGroup"/>
                    </m:oMathParaPr>
                    <m:oMath xmlns:m="http://schemas.openxmlformats.org/officeDocument/2006/math">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𝑎𝑙𝑔𝑜</m:t>
                          </m:r>
                        </m:sub>
                        <m:sup>
                          <m:r>
                            <a:rPr lang="en-US" sz="2200" b="0" i="1" smtClean="0">
                              <a:latin typeface="Cambria Math" panose="02040503050406030204" pitchFamily="18" charset="0"/>
                            </a:rPr>
                            <m:t>𝑀</m:t>
                          </m:r>
                        </m:sup>
                      </m:sSubSup>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r>
                                  <m:rPr>
                                    <m:brk m:alnAt="7"/>
                                  </m:rPr>
                                  <a:rPr lang="en-US" sz="2200" b="0" i="1" smtClean="0">
                                    <a:latin typeface="Cambria Math" panose="02040503050406030204" pitchFamily="18" charset="0"/>
                                  </a:rPr>
                                  <m:t>2</m:t>
                                </m:r>
                                <m:r>
                                  <a:rPr lang="en-US" sz="2200" b="0" i="1" smtClean="0">
                                    <a:latin typeface="Cambria Math" panose="02040503050406030204" pitchFamily="18" charset="0"/>
                                  </a:rPr>
                                  <m:t>2</m:t>
                                </m:r>
                                <m:r>
                                  <m:rPr>
                                    <m:brk m:alnAt="7"/>
                                  </m:rPr>
                                  <a:rPr lang="en-US" sz="2200" b="0" i="1" smtClean="0">
                                    <a:latin typeface="Cambria Math" panose="02040503050406030204" pitchFamily="18" charset="0"/>
                                  </a:rPr>
                                  <m:t>.</m:t>
                                </m:r>
                                <m:r>
                                  <m:rPr>
                                    <m:brk m:alnAt="7"/>
                                  </m:rPr>
                                  <a:rPr lang="en-US" sz="2200" b="0" i="1" smtClean="0">
                                    <a:latin typeface="Cambria Math" panose="02040503050406030204" pitchFamily="18" charset="0"/>
                                  </a:rPr>
                                  <m:t>2</m:t>
                                </m:r>
                                <m:r>
                                  <a:rPr lang="en-US" sz="2200" b="0" i="1" smtClean="0">
                                    <a:latin typeface="Cambria Math" panose="02040503050406030204" pitchFamily="18" charset="0"/>
                                  </a:rPr>
                                  <m:t>5880</m:t>
                                </m:r>
                              </m:e>
                              <m:e>
                                <m:r>
                                  <a:rPr lang="en-US" sz="2200" b="0" i="1" smtClean="0">
                                    <a:latin typeface="Cambria Math" panose="02040503050406030204" pitchFamily="18" charset="0"/>
                                  </a:rPr>
                                  <m:t>−</m:t>
                                </m:r>
                                <m:r>
                                  <a:rPr lang="en-US" sz="2200" b="0" i="1" smtClean="0">
                                    <a:latin typeface="Cambria Math" panose="02040503050406030204" pitchFamily="18" charset="0"/>
                                  </a:rPr>
                                  <m:t>1</m:t>
                                </m:r>
                                <m:r>
                                  <a:rPr lang="en-US" sz="2200" b="0" i="1" smtClean="0">
                                    <a:latin typeface="Cambria Math" panose="02040503050406030204" pitchFamily="18" charset="0"/>
                                  </a:rPr>
                                  <m:t>.</m:t>
                                </m:r>
                                <m:r>
                                  <a:rPr lang="en-US" sz="2200" b="0" i="1" smtClean="0">
                                    <a:latin typeface="Cambria Math" panose="02040503050406030204" pitchFamily="18" charset="0"/>
                                  </a:rPr>
                                  <m:t>432766</m:t>
                                </m:r>
                              </m:e>
                            </m:mr>
                            <m:mr>
                              <m:e>
                                <m:r>
                                  <a:rPr lang="en-US" sz="2200" b="0" i="1" smtClean="0">
                                    <a:latin typeface="Cambria Math" panose="02040503050406030204" pitchFamily="18" charset="0"/>
                                  </a:rPr>
                                  <m:t>−</m:t>
                                </m:r>
                                <m:r>
                                  <a:rPr lang="en-US" sz="2200" b="0" i="1" smtClean="0">
                                    <a:latin typeface="Cambria Math" panose="02040503050406030204" pitchFamily="18" charset="0"/>
                                  </a:rPr>
                                  <m:t>61</m:t>
                                </m:r>
                                <m:r>
                                  <a:rPr lang="en-US" sz="2200" b="0" i="1" smtClean="0">
                                    <a:latin typeface="Cambria Math" panose="02040503050406030204" pitchFamily="18" charset="0"/>
                                  </a:rPr>
                                  <m:t>.</m:t>
                                </m:r>
                                <m:r>
                                  <a:rPr lang="en-US" sz="2200" b="0" i="1" smtClean="0">
                                    <a:latin typeface="Cambria Math" panose="02040503050406030204" pitchFamily="18" charset="0"/>
                                  </a:rPr>
                                  <m:t>49931</m:t>
                                </m:r>
                              </m:e>
                              <m:e>
                                <m:r>
                                  <a:rPr lang="en-US" sz="2200" b="0" i="1" smtClean="0">
                                    <a:latin typeface="Cambria Math" panose="02040503050406030204" pitchFamily="18" charset="0"/>
                                  </a:rPr>
                                  <m:t>−</m:t>
                                </m:r>
                                <m:r>
                                  <a:rPr lang="en-US" sz="2200" b="0" i="1" smtClean="0">
                                    <a:latin typeface="Cambria Math" panose="02040503050406030204" pitchFamily="18" charset="0"/>
                                  </a:rPr>
                                  <m:t>3</m:t>
                                </m:r>
                                <m:r>
                                  <a:rPr lang="en-US" sz="2200" b="0" i="1" smtClean="0">
                                    <a:latin typeface="Cambria Math" panose="02040503050406030204" pitchFamily="18" charset="0"/>
                                  </a:rPr>
                                  <m:t>.</m:t>
                                </m:r>
                                <m:r>
                                  <a:rPr lang="en-US" sz="2200" b="0" i="1" smtClean="0">
                                    <a:latin typeface="Cambria Math" panose="02040503050406030204" pitchFamily="18" charset="0"/>
                                  </a:rPr>
                                  <m:t>474280</m:t>
                                </m:r>
                              </m:e>
                            </m:mr>
                          </m:m>
                        </m:e>
                      </m:d>
                    </m:oMath>
                  </m:oMathPara>
                </a14:m>
                <a:endParaRPr lang="en-US" sz="2200" dirty="0"/>
              </a:p>
              <a:p>
                <a:pPr marL="0" indent="0">
                  <a:buNone/>
                </a:pPr>
                <a:r>
                  <a:rPr lang="en-US" sz="2200" dirty="0"/>
                  <a:t>A total of 59 iterations were required to obtain convergence.</a:t>
                </a:r>
              </a:p>
              <a:p>
                <a:pPr marL="0" indent="0">
                  <a:buNone/>
                </a:pPr>
                <a:r>
                  <a:rPr lang="en-US" sz="2200" dirty="0"/>
                  <a:t>The real answer is:</a:t>
                </a:r>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𝑀</m:t>
                          </m:r>
                        </m:sup>
                      </m:sSup>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r>
                                  <m:rPr>
                                    <m:brk m:alnAt="7"/>
                                  </m:rPr>
                                  <a:rPr lang="en-US" sz="2200" b="0" i="1" smtClean="0">
                                    <a:latin typeface="Cambria Math" panose="02040503050406030204" pitchFamily="18" charset="0"/>
                                  </a:rPr>
                                  <m:t>0</m:t>
                                </m:r>
                                <m:r>
                                  <m:rPr>
                                    <m:brk m:alnAt="7"/>
                                  </m:rPr>
                                  <a:rPr lang="en-US" sz="2200" b="0" i="1" smtClean="0">
                                    <a:latin typeface="Cambria Math" panose="02040503050406030204" pitchFamily="18" charset="0"/>
                                  </a:rPr>
                                  <m:t>.</m:t>
                                </m:r>
                                <m:r>
                                  <m:rPr>
                                    <m:brk m:alnAt="7"/>
                                  </m:rPr>
                                  <a:rPr lang="en-US" sz="2200" b="0" i="1" smtClean="0">
                                    <a:latin typeface="Cambria Math" panose="02040503050406030204" pitchFamily="18" charset="0"/>
                                  </a:rPr>
                                  <m:t>7</m:t>
                                </m:r>
                                <m:r>
                                  <a:rPr lang="en-US" sz="2200" b="0" i="1" smtClean="0">
                                    <a:latin typeface="Cambria Math" panose="02040503050406030204" pitchFamily="18" charset="0"/>
                                  </a:rPr>
                                  <m:t>35759</m:t>
                                </m:r>
                              </m:e>
                              <m:e>
                                <m:r>
                                  <a:rPr lang="en-US" sz="2200" b="0" i="1" smtClean="0">
                                    <a:latin typeface="Cambria Math" panose="02040503050406030204" pitchFamily="18" charset="0"/>
                                  </a:rPr>
                                  <m:t>0</m:t>
                                </m:r>
                                <m:r>
                                  <a:rPr lang="en-US" sz="2200" b="0" i="1" smtClean="0">
                                    <a:latin typeface="Cambria Math" panose="02040503050406030204" pitchFamily="18" charset="0"/>
                                  </a:rPr>
                                  <m:t>.</m:t>
                                </m:r>
                                <m:r>
                                  <a:rPr lang="en-US" sz="2200" b="0" i="1" smtClean="0">
                                    <a:latin typeface="Cambria Math" panose="02040503050406030204" pitchFamily="18" charset="0"/>
                                  </a:rPr>
                                  <m:t>551819</m:t>
                                </m:r>
                              </m:e>
                            </m:mr>
                            <m:mr>
                              <m:e>
                                <m:r>
                                  <a:rPr lang="en-US" sz="2200" b="0" i="1" smtClean="0">
                                    <a:latin typeface="Cambria Math" panose="02040503050406030204" pitchFamily="18" charset="0"/>
                                  </a:rPr>
                                  <m:t>−</m:t>
                                </m:r>
                                <m:r>
                                  <a:rPr lang="en-US" sz="2200" b="0" i="1" smtClean="0">
                                    <a:latin typeface="Cambria Math" panose="02040503050406030204" pitchFamily="18" charset="0"/>
                                  </a:rPr>
                                  <m:t>1</m:t>
                                </m:r>
                                <m:r>
                                  <a:rPr lang="en-US" sz="2200" b="0" i="1" smtClean="0">
                                    <a:latin typeface="Cambria Math" panose="02040503050406030204" pitchFamily="18" charset="0"/>
                                  </a:rPr>
                                  <m:t>.</m:t>
                                </m:r>
                                <m:r>
                                  <a:rPr lang="en-US" sz="2200" b="0" i="1" smtClean="0">
                                    <a:latin typeface="Cambria Math" panose="02040503050406030204" pitchFamily="18" charset="0"/>
                                  </a:rPr>
                                  <m:t>471518</m:t>
                                </m:r>
                              </m:e>
                              <m:e>
                                <m:r>
                                  <a:rPr lang="en-US" sz="2200" b="0" i="1" smtClean="0">
                                    <a:latin typeface="Cambria Math" panose="02040503050406030204" pitchFamily="18" charset="0"/>
                                  </a:rPr>
                                  <m:t>1</m:t>
                                </m:r>
                                <m:r>
                                  <a:rPr lang="en-US" sz="2200" b="0" i="1" smtClean="0">
                                    <a:latin typeface="Cambria Math" panose="02040503050406030204" pitchFamily="18" charset="0"/>
                                  </a:rPr>
                                  <m:t>.</m:t>
                                </m:r>
                                <m:r>
                                  <a:rPr lang="en-US" sz="2200" b="0" i="1" smtClean="0">
                                    <a:latin typeface="Cambria Math" panose="02040503050406030204" pitchFamily="18" charset="0"/>
                                  </a:rPr>
                                  <m:t>103638</m:t>
                                </m:r>
                              </m:e>
                            </m:mr>
                          </m:m>
                        </m:e>
                      </m:d>
                    </m:oMath>
                  </m:oMathPara>
                </a14:m>
                <a:endParaRPr lang="en-US" sz="2200" dirty="0"/>
              </a:p>
              <a:p>
                <a:pPr marL="0" indent="0">
                  <a:buNone/>
                </a:pPr>
                <a:r>
                  <a:rPr lang="en-US" sz="2200" dirty="0"/>
                  <a:t>The error is: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20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𝑀</m:t>
                              </m:r>
                            </m:sup>
                          </m:sSup>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𝑎𝑙𝑔𝑜</m:t>
                              </m:r>
                            </m:sub>
                            <m:sup>
                              <m:r>
                                <a:rPr lang="en-US" sz="2200" b="0" i="1" smtClean="0">
                                  <a:latin typeface="Cambria Math" panose="02040503050406030204" pitchFamily="18" charset="0"/>
                                </a:rPr>
                                <m:t>𝑀</m:t>
                              </m:r>
                            </m:sup>
                          </m:sSubSup>
                        </m:e>
                      </m:d>
                      <m:r>
                        <a:rPr lang="en-US" sz="2200" b="0" i="1" smtClean="0">
                          <a:latin typeface="Cambria Math" panose="02040503050406030204" pitchFamily="18" charset="0"/>
                        </a:rPr>
                        <m:t>=</m:t>
                      </m:r>
                      <m:r>
                        <a:rPr lang="en-US" sz="2200" b="0" i="1" smtClean="0">
                          <a:latin typeface="Cambria Math" panose="02040503050406030204" pitchFamily="18" charset="0"/>
                        </a:rPr>
                        <m:t>63</m:t>
                      </m:r>
                      <m:r>
                        <a:rPr lang="en-US" sz="2200" b="0" i="1" smtClean="0">
                          <a:latin typeface="Cambria Math" panose="02040503050406030204" pitchFamily="18" charset="0"/>
                        </a:rPr>
                        <m:t>.</m:t>
                      </m:r>
                      <m:r>
                        <a:rPr lang="en-US" sz="2200" b="0" i="1" smtClean="0">
                          <a:latin typeface="Cambria Math" panose="02040503050406030204" pitchFamily="18" charset="0"/>
                        </a:rPr>
                        <m:t>9638</m:t>
                      </m:r>
                    </m:oMath>
                  </m:oMathPara>
                </a14:m>
                <a:endParaRPr lang="en-US" sz="2200" dirty="0"/>
              </a:p>
              <a:p>
                <a:pPr marL="0" indent="0">
                  <a:buNone/>
                </a:pPr>
                <a:r>
                  <a:rPr lang="en-US" sz="2200" dirty="0"/>
                  <a:t>* notice the approximation contains a wrong sign in 2 numbers.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0"/>
                </a:stretch>
              </a:blipFill>
            </p:spPr>
            <p:txBody>
              <a:bodyPr/>
              <a:lstStyle/>
              <a:p>
                <a:r>
                  <a:rPr lang="en-US">
                    <a:noFill/>
                  </a:rPr>
                  <a:t> </a:t>
                </a:r>
              </a:p>
            </p:txBody>
          </p:sp>
        </mc:Fallback>
      </mc:AlternateContent>
    </p:spTree>
    <p:extLst>
      <p:ext uri="{BB962C8B-B14F-4D97-AF65-F5344CB8AC3E}">
        <p14:creationId xmlns:p14="http://schemas.microsoft.com/office/powerpoint/2010/main" val="168898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Unstable algorithm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200" dirty="0"/>
                  <a:t>When calculating the same matrix </a:t>
                </a:r>
                <a14:m>
                  <m:oMath xmlns:m="http://schemas.openxmlformats.org/officeDocument/2006/math">
                    <m:r>
                      <a:rPr lang="en-US" sz="2200" b="0" i="1" smtClean="0">
                        <a:latin typeface="Cambria Math" panose="02040503050406030204" pitchFamily="18" charset="0"/>
                      </a:rPr>
                      <m:t>𝑀</m:t>
                    </m:r>
                  </m:oMath>
                </a14:m>
                <a:r>
                  <a:rPr lang="en-US" sz="2200" dirty="0"/>
                  <a:t> with the new algorithm the answer gained is:</a:t>
                </a:r>
              </a:p>
              <a:p>
                <a:pPr marL="0" indent="0">
                  <a:buNone/>
                </a:pPr>
                <a14:m>
                  <m:oMathPara xmlns:m="http://schemas.openxmlformats.org/officeDocument/2006/math">
                    <m:oMathParaPr>
                      <m:jc m:val="centerGroup"/>
                    </m:oMathParaPr>
                    <m:oMath xmlns:m="http://schemas.openxmlformats.org/officeDocument/2006/math">
                      <m:sSubSup>
                        <m:sSubSupPr>
                          <m:ctrlPr>
                            <a:rPr lang="en-US"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𝑎𝑙𝑔𝑜</m:t>
                          </m:r>
                        </m:sub>
                        <m:sup>
                          <m:r>
                            <a:rPr lang="en-US" sz="2200" i="1">
                              <a:latin typeface="Cambria Math" panose="02040503050406030204" pitchFamily="18" charset="0"/>
                            </a:rPr>
                            <m:t>𝑀</m:t>
                          </m:r>
                        </m:sup>
                      </m:sSubSup>
                      <m:r>
                        <a:rPr lang="en-US" sz="2200" i="1">
                          <a:latin typeface="Cambria Math" panose="02040503050406030204" pitchFamily="18" charset="0"/>
                        </a:rPr>
                        <m:t>=</m:t>
                      </m:r>
                      <m:d>
                        <m:dPr>
                          <m:ctrlPr>
                            <a:rPr lang="en-US" sz="2200" i="1">
                              <a:latin typeface="Cambria Math" panose="02040503050406030204" pitchFamily="18" charset="0"/>
                            </a:rPr>
                          </m:ctrlPr>
                        </m:dPr>
                        <m:e>
                          <m:m>
                            <m:mPr>
                              <m:mcs>
                                <m:mc>
                                  <m:mcPr>
                                    <m:count m:val="2"/>
                                    <m:mcJc m:val="center"/>
                                  </m:mcPr>
                                </m:mc>
                              </m:mcs>
                              <m:ctrlPr>
                                <a:rPr lang="en-US" sz="2200" i="1">
                                  <a:latin typeface="Cambria Math" panose="02040503050406030204" pitchFamily="18" charset="0"/>
                                </a:rPr>
                              </m:ctrlPr>
                            </m:mPr>
                            <m:mr>
                              <m:e>
                                <m:r>
                                  <a:rPr lang="en-US" sz="2200" i="1">
                                    <a:latin typeface="Cambria Math" panose="02040503050406030204" pitchFamily="18" charset="0"/>
                                  </a:rPr>
                                  <m:t>−</m:t>
                                </m:r>
                                <m:r>
                                  <a:rPr lang="en-US" sz="2200" i="1">
                                    <a:latin typeface="Cambria Math" panose="02040503050406030204" pitchFamily="18" charset="0"/>
                                  </a:rPr>
                                  <m:t>0</m:t>
                                </m:r>
                                <m:r>
                                  <a:rPr lang="en-US" sz="2200" i="1">
                                    <a:latin typeface="Cambria Math" panose="02040503050406030204" pitchFamily="18" charset="0"/>
                                  </a:rPr>
                                  <m:t>.</m:t>
                                </m:r>
                                <m:r>
                                  <a:rPr lang="en-US" sz="2200" i="1">
                                    <a:latin typeface="Cambria Math" panose="02040503050406030204" pitchFamily="18" charset="0"/>
                                  </a:rPr>
                                  <m:t>6925</m:t>
                                </m:r>
                              </m:e>
                              <m:e>
                                <m:r>
                                  <a:rPr lang="en-US" sz="2200" i="1">
                                    <a:latin typeface="Cambria Math" panose="02040503050406030204" pitchFamily="18" charset="0"/>
                                  </a:rPr>
                                  <m:t>0</m:t>
                                </m:r>
                                <m:r>
                                  <a:rPr lang="en-US" sz="2200" i="1">
                                    <a:latin typeface="Cambria Math" panose="02040503050406030204" pitchFamily="18" charset="0"/>
                                  </a:rPr>
                                  <m:t>.</m:t>
                                </m:r>
                                <m:r>
                                  <a:rPr lang="en-US" sz="2200" i="1">
                                    <a:latin typeface="Cambria Math" panose="02040503050406030204" pitchFamily="18" charset="0"/>
                                  </a:rPr>
                                  <m:t>5194</m:t>
                                </m:r>
                              </m:e>
                            </m:mr>
                            <m:mr>
                              <m:e>
                                <m:r>
                                  <a:rPr lang="en-US" sz="2200" i="1">
                                    <a:latin typeface="Cambria Math" panose="02040503050406030204" pitchFamily="18" charset="0"/>
                                  </a:rPr>
                                  <m:t>−</m:t>
                                </m:r>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3850</m:t>
                                </m:r>
                              </m:e>
                              <m:e>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0387</m:t>
                                </m:r>
                              </m:e>
                            </m:mr>
                          </m:m>
                        </m:e>
                      </m:d>
                    </m:oMath>
                  </m:oMathPara>
                </a14:m>
                <a:endParaRPr lang="en-US" sz="2200" dirty="0"/>
              </a:p>
              <a:p>
                <a:pPr marL="0" indent="0">
                  <a:buNone/>
                </a:pPr>
                <a:r>
                  <a:rPr lang="en-US" sz="2200" dirty="0"/>
                  <a:t>The error is: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𝑀</m:t>
                              </m:r>
                            </m:sup>
                          </m:sSup>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𝑎𝑙𝑔𝑜</m:t>
                              </m:r>
                            </m:sub>
                            <m:sup>
                              <m:r>
                                <a:rPr lang="en-US" sz="2200" i="1">
                                  <a:latin typeface="Cambria Math" panose="02040503050406030204" pitchFamily="18" charset="0"/>
                                </a:rPr>
                                <m:t>𝑀</m:t>
                              </m:r>
                            </m:sup>
                          </m:sSubSup>
                        </m:e>
                      </m:d>
                      <m:r>
                        <a:rPr lang="en-US" sz="2200" i="1">
                          <a:latin typeface="Cambria Math" panose="02040503050406030204" pitchFamily="18" charset="0"/>
                        </a:rPr>
                        <m:t>=</m:t>
                      </m:r>
                      <m:r>
                        <a:rPr lang="en-US" sz="2200" b="0" i="1" smtClean="0">
                          <a:latin typeface="Cambria Math" panose="02040503050406030204" pitchFamily="18" charset="0"/>
                        </a:rPr>
                        <m:t>0</m:t>
                      </m:r>
                      <m:r>
                        <a:rPr lang="en-US" sz="2200" b="0" i="1" smtClean="0">
                          <a:latin typeface="Cambria Math" panose="02040503050406030204" pitchFamily="18" charset="0"/>
                        </a:rPr>
                        <m:t>.</m:t>
                      </m:r>
                      <m:r>
                        <a:rPr lang="en-US" sz="2200" b="0" i="1" smtClean="0">
                          <a:latin typeface="Cambria Math" panose="02040503050406030204" pitchFamily="18" charset="0"/>
                        </a:rPr>
                        <m:t>121</m:t>
                      </m:r>
                    </m:oMath>
                  </m:oMathPara>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0" t="-1600"/>
                </a:stretch>
              </a:blipFill>
            </p:spPr>
            <p:txBody>
              <a:bodyPr/>
              <a:lstStyle/>
              <a:p>
                <a:r>
                  <a:rPr lang="en-US">
                    <a:noFill/>
                  </a:rPr>
                  <a:t> </a:t>
                </a:r>
              </a:p>
            </p:txBody>
          </p:sp>
        </mc:Fallback>
      </mc:AlternateContent>
    </p:spTree>
    <p:extLst>
      <p:ext uri="{BB962C8B-B14F-4D97-AF65-F5344CB8AC3E}">
        <p14:creationId xmlns:p14="http://schemas.microsoft.com/office/powerpoint/2010/main" val="61336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The original solution</a:t>
            </a:r>
          </a:p>
        </p:txBody>
      </p:sp>
      <p:sp>
        <p:nvSpPr>
          <p:cNvPr id="14" name="Content Placeholder 13"/>
          <p:cNvSpPr>
            <a:spLocks noGrp="1"/>
          </p:cNvSpPr>
          <p:nvPr>
            <p:ph idx="1"/>
          </p:nvPr>
        </p:nvSpPr>
        <p:spPr>
          <a:xfrm>
            <a:off x="1593436" y="1600200"/>
            <a:ext cx="10063576" cy="4572000"/>
          </a:xfrm>
        </p:spPr>
        <p:txBody>
          <a:bodyPr>
            <a:normAutofit/>
          </a:bodyPr>
          <a:lstStyle/>
          <a:p>
            <a:pPr marL="0" indent="0">
              <a:buNone/>
            </a:pPr>
            <a:r>
              <a:rPr lang="en-US" sz="2400" dirty="0"/>
              <a:t>E.J. </a:t>
            </a:r>
            <a:r>
              <a:rPr lang="en-US" sz="2200" dirty="0" err="1"/>
              <a:t>Putzer</a:t>
            </a:r>
            <a:r>
              <a:rPr lang="en-US" sz="2200" dirty="0"/>
              <a:t> lived in Germany at the 20</a:t>
            </a:r>
            <a:r>
              <a:rPr lang="en-US" sz="2200" baseline="30000" dirty="0"/>
              <a:t>th</a:t>
            </a:r>
            <a:r>
              <a:rPr lang="en-US" sz="2200" dirty="0"/>
              <a:t> century, he was an engineer and published the “</a:t>
            </a:r>
            <a:r>
              <a:rPr lang="en-US" sz="2400" dirty="0"/>
              <a:t>Avoiding the Jordan canonical form in the discussion of linear systems with constant coefficients”</a:t>
            </a:r>
            <a:endParaRPr lang="en-US" sz="2200" dirty="0"/>
          </a:p>
          <a:p>
            <a:pPr marL="0" indent="0">
              <a:buNone/>
            </a:pPr>
            <a:r>
              <a:rPr lang="en-US" sz="2400" dirty="0"/>
              <a:t>Cornelius </a:t>
            </a:r>
            <a:r>
              <a:rPr lang="en-US" sz="2200" dirty="0"/>
              <a:t>Lanczos lived in Hungary. Born at </a:t>
            </a:r>
            <a:r>
              <a:rPr lang="en-US" sz="2400" dirty="0"/>
              <a:t>1893 </a:t>
            </a:r>
            <a:r>
              <a:rPr lang="en-US" sz="2200" dirty="0"/>
              <a:t>and died at </a:t>
            </a:r>
            <a:r>
              <a:rPr lang="en-US" sz="2400" dirty="0"/>
              <a:t>1974, </a:t>
            </a:r>
            <a:r>
              <a:rPr lang="en-US" sz="2200" dirty="0"/>
              <a:t>he was a mathematician and physicist and work on many fields of applied mathematics.</a:t>
            </a:r>
          </a:p>
          <a:p>
            <a:pPr marL="0" indent="0">
              <a:buNone/>
            </a:pPr>
            <a:endParaRPr lang="en-US" sz="2200" dirty="0"/>
          </a:p>
          <a:p>
            <a:pPr marL="0" indent="0">
              <a:buNone/>
            </a:pPr>
            <a:endParaRPr lang="en-US" sz="2200" dirty="0"/>
          </a:p>
          <a:p>
            <a:pPr marL="0" indent="0">
              <a:buNone/>
            </a:pPr>
            <a:endParaRPr lang="en-US" sz="2200" dirty="0"/>
          </a:p>
        </p:txBody>
      </p:sp>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2"/>
                <a:stretch>
                  <a:fillRect r="-43860"/>
                </a:stretch>
              </a:blipFill>
            </p:spPr>
            <p:txBody>
              <a:bodyPr/>
              <a:lstStyle/>
              <a:p>
                <a:r>
                  <a:rPr lang="en-US">
                    <a:noFill/>
                  </a:rPr>
                  <a:t> </a:t>
                </a:r>
              </a:p>
            </p:txBody>
          </p:sp>
        </mc:Fallback>
      </mc:AlternateContent>
      <p:pic>
        <p:nvPicPr>
          <p:cNvPr id="1026" name="Picture 2" descr="http://imagebank.osa.org/getImage.xqy?imguri=josab-3-4-614-i002&amp;size=defa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812" y="3831480"/>
            <a:ext cx="2209800" cy="289240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894011" y="6354763"/>
            <a:ext cx="2057401" cy="304800"/>
          </a:xfrm>
          <a:prstGeom prst="rect">
            <a:avLst/>
          </a:prstGeom>
          <a:solidFill>
            <a:srgbClr val="7C8F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E.J. </a:t>
            </a:r>
            <a:r>
              <a:rPr lang="en-US" sz="1600" dirty="0" err="1"/>
              <a:t>Putzer</a:t>
            </a:r>
            <a:endParaRPr lang="en-US" sz="1600" dirty="0"/>
          </a:p>
        </p:txBody>
      </p:sp>
      <p:pic>
        <p:nvPicPr>
          <p:cNvPr id="1028" name="Picture 4" descr="https://www.physics.ncsu.edu/lanczos/lanczo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3212" y="3831480"/>
            <a:ext cx="2049464" cy="28090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923211" y="6354763"/>
            <a:ext cx="2049465" cy="304800"/>
          </a:xfrm>
          <a:prstGeom prst="rect">
            <a:avLst/>
          </a:prstGeom>
          <a:solidFill>
            <a:srgbClr val="7C8F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Cornelius Lanczos</a:t>
            </a:r>
          </a:p>
        </p:txBody>
      </p:sp>
    </p:spTree>
    <p:extLst>
      <p:ext uri="{BB962C8B-B14F-4D97-AF65-F5344CB8AC3E}">
        <p14:creationId xmlns:p14="http://schemas.microsoft.com/office/powerpoint/2010/main" val="298804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fade">
                                      <p:cBhvr>
                                        <p:cTn id="19" dur="500"/>
                                        <p:tgtEl>
                                          <p:spTgt spid="14">
                                            <p:txEl>
                                              <p:pRg st="1" end="1"/>
                                            </p:txEl>
                                          </p:spTgt>
                                        </p:tgtEl>
                                      </p:cBhvr>
                                    </p:animEffect>
                                  </p:childTnLst>
                                </p:cTn>
                              </p:par>
                            </p:childTnLst>
                          </p:cTn>
                        </p:par>
                        <p:par>
                          <p:cTn id="20" fill="hold">
                            <p:stCondLst>
                              <p:cond delay="500"/>
                            </p:stCondLst>
                            <p:childTnLst>
                              <p:par>
                                <p:cTn id="21" presetID="10" presetClass="entr" presetSubtype="0" fill="hold" nodeType="afterEffect">
                                  <p:stCondLst>
                                    <p:cond delay="500"/>
                                  </p:stCondLst>
                                  <p:childTnLst>
                                    <p:set>
                                      <p:cBhvr>
                                        <p:cTn id="22" dur="1" fill="hold">
                                          <p:stCondLst>
                                            <p:cond delay="0"/>
                                          </p:stCondLst>
                                        </p:cTn>
                                        <p:tgtEl>
                                          <p:spTgt spid="1028"/>
                                        </p:tgtEl>
                                        <p:attrNameLst>
                                          <p:attrName>style.visibility</p:attrName>
                                        </p:attrNameLst>
                                      </p:cBhvr>
                                      <p:to>
                                        <p:strVal val="visible"/>
                                      </p:to>
                                    </p:set>
                                    <p:animEffect transition="in" filter="fade">
                                      <p:cBhvr>
                                        <p:cTn id="23" dur="500"/>
                                        <p:tgtEl>
                                          <p:spTgt spid="102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Putzer’s algorithm</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p:txBody>
              <a:bodyPr>
                <a:normAutofit/>
              </a:bodyPr>
              <a:lstStyle/>
              <a:p>
                <a:pPr marL="0" indent="0">
                  <a:buNone/>
                </a:pPr>
                <a:r>
                  <a:rPr lang="en-US" sz="2200" dirty="0"/>
                  <a:t>Let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𝑛</m:t>
                        </m:r>
                      </m:sub>
                    </m:sSub>
                  </m:oMath>
                </a14:m>
                <a:r>
                  <a:rPr lang="en-US" sz="2200" dirty="0"/>
                  <a:t> be the eigenvalues of the matrix A.</a:t>
                </a:r>
              </a:p>
              <a:p>
                <a:pPr marL="0" indent="0">
                  <a:buNone/>
                </a:pPr>
                <a:r>
                  <a:rPr lang="en-US" sz="2200" dirty="0"/>
                  <a:t>For given the following equation:</a:t>
                </a:r>
                <a:br>
                  <a:rPr lang="en-US" sz="2200" dirty="0"/>
                </a:br>
                <a:endParaRPr lang="en-US" sz="2200" dirty="0"/>
              </a:p>
              <a:p>
                <a:pPr marL="0" indent="0">
                  <a:buNone/>
                </a:pPr>
                <a14:m>
                  <m:oMathPara xmlns:m="http://schemas.openxmlformats.org/officeDocument/2006/math">
                    <m:oMathParaPr>
                      <m:jc m:val="centerGroup"/>
                    </m:oMathParaPr>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 </m:t>
                          </m:r>
                          <m:r>
                            <a:rPr lang="en-US" sz="2200" i="1">
                              <a:latin typeface="Cambria Math" panose="02040503050406030204" pitchFamily="18" charset="0"/>
                            </a:rPr>
                            <m:t>𝑌</m:t>
                          </m:r>
                        </m:e>
                        <m:sup>
                          <m:r>
                            <a:rPr lang="en-US" sz="2200" i="1">
                              <a:latin typeface="Cambria Math" panose="02040503050406030204" pitchFamily="18" charset="0"/>
                            </a:rPr>
                            <m:t>′</m:t>
                          </m:r>
                        </m:sup>
                      </m:sSup>
                      <m:r>
                        <a:rPr lang="en-US" sz="2200" i="1">
                          <a:latin typeface="Cambria Math" panose="02040503050406030204" pitchFamily="18" charset="0"/>
                        </a:rPr>
                        <m:t>=</m:t>
                      </m:r>
                      <m:r>
                        <a:rPr lang="en-US" sz="2200" i="1">
                          <a:latin typeface="Cambria Math" panose="02040503050406030204" pitchFamily="18" charset="0"/>
                        </a:rPr>
                        <m:t>𝑀𝑌</m:t>
                      </m:r>
                      <m:r>
                        <a:rPr lang="en-US" sz="2200" i="1">
                          <a:latin typeface="Cambria Math" panose="02040503050406030204" pitchFamily="18" charset="0"/>
                        </a:rPr>
                        <m:t>, </m:t>
                      </m:r>
                      <m:r>
                        <a:rPr lang="en-US" sz="2200" i="1">
                          <a:latin typeface="Cambria Math" panose="02040503050406030204" pitchFamily="18" charset="0"/>
                        </a:rPr>
                        <m:t>𝑀</m:t>
                      </m:r>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ℂ</m:t>
                          </m:r>
                        </m:e>
                        <m:sup>
                          <m:r>
                            <a:rPr lang="en-US" sz="2200" i="1">
                              <a:latin typeface="Cambria Math" panose="02040503050406030204" pitchFamily="18" charset="0"/>
                            </a:rPr>
                            <m:t>𝑛𝑋𝑛</m:t>
                          </m:r>
                        </m:sup>
                      </m:sSup>
                    </m:oMath>
                  </m:oMathPara>
                </a14:m>
                <a:endParaRPr lang="en-US" sz="2200" dirty="0"/>
              </a:p>
              <a:p>
                <a:pPr marL="0" indent="0">
                  <a:buNone/>
                </a:pPr>
                <a:r>
                  <a:rPr lang="en-US" sz="2200" dirty="0"/>
                  <a:t>The solution takes the form:</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𝑌</m:t>
                      </m:r>
                      <m:r>
                        <a:rPr lang="en-US" sz="2200" i="1">
                          <a:latin typeface="Cambria Math" panose="02040503050406030204" pitchFamily="18" charset="0"/>
                        </a:rPr>
                        <m:t>=</m:t>
                      </m:r>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0</m:t>
                          </m:r>
                        </m:sub>
                        <m:sup>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1</m:t>
                          </m:r>
                        </m:sup>
                        <m:e>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rPr>
                                <m:t>𝑟</m:t>
                              </m:r>
                            </m:e>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𝑗</m:t>
                              </m:r>
                            </m:sub>
                          </m:sSub>
                          <m:r>
                            <a:rPr lang="en-US" sz="2200" i="1">
                              <a:latin typeface="Cambria Math" panose="02040503050406030204" pitchFamily="18" charset="0"/>
                            </a:rPr>
                            <m:t>)</m:t>
                          </m:r>
                        </m:e>
                      </m:nary>
                    </m:oMath>
                  </m:oMathPara>
                </a14:m>
                <a:endParaRPr lang="en-US" sz="2200" dirty="0"/>
              </a:p>
              <a:p>
                <a:pPr marL="0" indent="0">
                  <a:buNone/>
                </a:pPr>
                <a:r>
                  <a:rPr lang="en-US" sz="2200" dirty="0"/>
                  <a:t>When:</a:t>
                </a:r>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0</m:t>
                          </m:r>
                        </m:sub>
                      </m:sSub>
                      <m:r>
                        <a:rPr lang="en-US" sz="2200" i="1">
                          <a:latin typeface="Cambria Math" panose="02040503050406030204" pitchFamily="18" charset="0"/>
                        </a:rPr>
                        <m:t>=</m:t>
                      </m:r>
                      <m:r>
                        <a:rPr lang="en-US" sz="2200" i="1">
                          <a:latin typeface="Cambria Math" panose="02040503050406030204" pitchFamily="18" charset="0"/>
                        </a:rPr>
                        <m:t>𝐼</m:t>
                      </m:r>
                      <m:r>
                        <a:rPr lang="en-US" sz="2200" i="1">
                          <a:latin typeface="Cambria Math" panose="02040503050406030204" pitchFamily="18" charset="0"/>
                        </a:rPr>
                        <m:t> , </m:t>
                      </m:r>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𝑗</m:t>
                          </m:r>
                        </m:sub>
                      </m:sSub>
                      <m:r>
                        <a:rPr lang="en-US" sz="2200" i="1">
                          <a:latin typeface="Cambria Math" panose="02040503050406030204" pitchFamily="18" charset="0"/>
                        </a:rPr>
                        <m:t>= </m:t>
                      </m:r>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𝑘</m:t>
                          </m:r>
                          <m:r>
                            <a:rPr lang="en-US" sz="2200" i="1">
                              <a:latin typeface="Cambria Math" panose="02040503050406030204" pitchFamily="18" charset="0"/>
                            </a:rPr>
                            <m:t>=</m:t>
                          </m:r>
                          <m:r>
                            <a:rPr lang="en-US" sz="2200" i="1">
                              <a:latin typeface="Cambria Math" panose="02040503050406030204" pitchFamily="18" charset="0"/>
                            </a:rPr>
                            <m:t>1</m:t>
                          </m:r>
                        </m:sub>
                        <m:sup>
                          <m:r>
                            <a:rPr lang="en-US" sz="2200" i="1">
                              <a:latin typeface="Cambria Math" panose="02040503050406030204" pitchFamily="18" charset="0"/>
                            </a:rPr>
                            <m:t>𝑗</m:t>
                          </m:r>
                        </m:sup>
                        <m:e>
                          <m:d>
                            <m:dPr>
                              <m:ctrlPr>
                                <a:rPr lang="en-US" sz="2200" i="1">
                                  <a:latin typeface="Cambria Math" panose="02040503050406030204" pitchFamily="18" charset="0"/>
                                </a:rPr>
                              </m:ctrlPr>
                            </m:dPr>
                            <m:e>
                              <m:r>
                                <a:rPr lang="en-US" sz="2200" b="0" i="1" smtClean="0">
                                  <a:latin typeface="Cambria Math" panose="02040503050406030204" pitchFamily="18" charset="0"/>
                                </a:rPr>
                                <m:t>𝑀</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𝑘</m:t>
                                  </m:r>
                                </m:sub>
                              </m:sSub>
                              <m:r>
                                <a:rPr lang="en-US" sz="2200" i="1">
                                  <a:latin typeface="Cambria Math" panose="02040503050406030204" pitchFamily="18" charset="0"/>
                                </a:rPr>
                                <m:t>𝐼</m:t>
                              </m:r>
                            </m:e>
                          </m:d>
                        </m:e>
                      </m:nary>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r>
                        <a:rPr lang="en-US" sz="2200" i="1">
                          <a:latin typeface="Cambria Math" panose="02040503050406030204" pitchFamily="18" charset="0"/>
                        </a:rPr>
                        <m:t>, </m:t>
                      </m:r>
                      <m:r>
                        <a:rPr lang="en-US" sz="2200" i="1">
                          <a:latin typeface="Cambria Math" panose="02040503050406030204" pitchFamily="18" charset="0"/>
                        </a:rPr>
                        <m:t>2</m:t>
                      </m:r>
                      <m:r>
                        <a:rPr lang="en-US" sz="2200" i="1">
                          <a:latin typeface="Cambria Math" panose="02040503050406030204" pitchFamily="18" charset="0"/>
                        </a:rPr>
                        <m:t>,…, </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1</m:t>
                      </m:r>
                      <m:r>
                        <a:rPr lang="en-US" sz="2200" i="1">
                          <a:latin typeface="Cambria Math" panose="02040503050406030204" pitchFamily="18" charset="0"/>
                        </a:rPr>
                        <m:t> </m:t>
                      </m:r>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sSup>
                        <m:sSupPr>
                          <m:ctrlPr>
                            <a:rPr lang="en-US" sz="2200" i="1">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1</m:t>
                              </m:r>
                            </m:sub>
                          </m:sSub>
                        </m:e>
                        <m:sup>
                          <m:r>
                            <a:rPr lang="en-US" sz="2200" i="1">
                              <a:latin typeface="Cambria Math" panose="02040503050406030204" pitchFamily="18" charset="0"/>
                            </a:rPr>
                            <m:t>′</m:t>
                          </m:r>
                        </m:sup>
                      </m:sSup>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1</m:t>
                          </m:r>
                        </m:sub>
                      </m:sSub>
                      <m:r>
                        <a:rPr lang="en-US" sz="2200" i="1">
                          <a:latin typeface="Cambria Math" panose="02040503050406030204" pitchFamily="18" charset="0"/>
                        </a:rPr>
                        <m:t> , </m:t>
                      </m:r>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1</m:t>
                          </m:r>
                        </m:sub>
                      </m:sSub>
                      <m:d>
                        <m:dPr>
                          <m:ctrlPr>
                            <a:rPr lang="en-US" sz="2200" i="1">
                              <a:latin typeface="Cambria Math" panose="02040503050406030204" pitchFamily="18" charset="0"/>
                            </a:rPr>
                          </m:ctrlPr>
                        </m:dPr>
                        <m:e>
                          <m:r>
                            <a:rPr lang="en-US" sz="2200" i="1">
                              <a:latin typeface="Cambria Math" panose="02040503050406030204" pitchFamily="18" charset="0"/>
                            </a:rPr>
                            <m:t>0</m:t>
                          </m:r>
                        </m:e>
                      </m:d>
                      <m:r>
                        <a:rPr lang="en-US" sz="2200" i="1">
                          <a:latin typeface="Cambria Math" panose="02040503050406030204" pitchFamily="18" charset="0"/>
                        </a:rPr>
                        <m:t>=</m:t>
                      </m:r>
                      <m:r>
                        <a:rPr lang="en-US" sz="2200" i="1">
                          <a:latin typeface="Cambria Math" panose="02040503050406030204" pitchFamily="18" charset="0"/>
                        </a:rPr>
                        <m:t>1</m:t>
                      </m:r>
                      <m:r>
                        <a:rPr lang="en-US" sz="2200" i="1">
                          <a:latin typeface="Cambria Math" panose="02040503050406030204" pitchFamily="18" charset="0"/>
                        </a:rPr>
                        <m:t> &amp;  </m:t>
                      </m:r>
                      <m:sSup>
                        <m:sSupPr>
                          <m:ctrlPr>
                            <a:rPr lang="en-US" sz="2200" i="1">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𝑗</m:t>
                              </m:r>
                            </m:sub>
                          </m:sSub>
                        </m:e>
                        <m:sup>
                          <m:r>
                            <a:rPr lang="en-US" sz="2200" i="1">
                              <a:latin typeface="Cambria Math" panose="02040503050406030204" pitchFamily="18" charset="0"/>
                            </a:rPr>
                            <m:t>′</m:t>
                          </m:r>
                        </m:sup>
                      </m:sSup>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𝑗</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𝑗</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r>
                        <a:rPr lang="en-US" sz="2200" i="1">
                          <a:latin typeface="Cambria Math" panose="02040503050406030204" pitchFamily="18" charset="0"/>
                        </a:rPr>
                        <m:t> , </m:t>
                      </m:r>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𝑗</m:t>
                          </m:r>
                        </m:sub>
                      </m:sSub>
                      <m:d>
                        <m:dPr>
                          <m:ctrlPr>
                            <a:rPr lang="en-US" sz="2200" i="1">
                              <a:latin typeface="Cambria Math" panose="02040503050406030204" pitchFamily="18" charset="0"/>
                            </a:rPr>
                          </m:ctrlPr>
                        </m:dPr>
                        <m:e>
                          <m:r>
                            <a:rPr lang="en-US" sz="2200" i="1">
                              <a:latin typeface="Cambria Math" panose="02040503050406030204" pitchFamily="18" charset="0"/>
                            </a:rPr>
                            <m:t>0</m:t>
                          </m:r>
                        </m:e>
                      </m:d>
                      <m:r>
                        <a:rPr lang="en-US" sz="2200" i="1">
                          <a:latin typeface="Cambria Math" panose="02040503050406030204" pitchFamily="18" charset="0"/>
                        </a:rPr>
                        <m:t>=</m:t>
                      </m:r>
                      <m:r>
                        <a:rPr lang="en-US" sz="2200" i="1">
                          <a:latin typeface="Cambria Math" panose="02040503050406030204" pitchFamily="18" charset="0"/>
                        </a:rPr>
                        <m:t>0</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2</m:t>
                      </m:r>
                      <m:r>
                        <a:rPr lang="en-US" sz="2200" i="1">
                          <a:latin typeface="Cambria Math" panose="02040503050406030204" pitchFamily="18" charset="0"/>
                        </a:rPr>
                        <m:t>, </m:t>
                      </m:r>
                      <m:r>
                        <a:rPr lang="en-US" sz="2200" i="1">
                          <a:latin typeface="Cambria Math" panose="02040503050406030204" pitchFamily="18" charset="0"/>
                        </a:rPr>
                        <m:t>3</m:t>
                      </m:r>
                      <m:r>
                        <a:rPr lang="en-US" sz="2200" i="1">
                          <a:latin typeface="Cambria Math" panose="02040503050406030204" pitchFamily="18" charset="0"/>
                        </a:rPr>
                        <m:t>,…, </m:t>
                      </m:r>
                      <m:r>
                        <a:rPr lang="en-US" sz="2200" i="1">
                          <a:latin typeface="Cambria Math" panose="02040503050406030204" pitchFamily="18" charset="0"/>
                        </a:rPr>
                        <m:t>𝑛</m:t>
                      </m:r>
                    </m:oMath>
                  </m:oMathPara>
                </a14:m>
                <a:endParaRPr lang="en-US" sz="2200"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blipFill rotWithShape="0">
                <a:blip r:embed="rId2"/>
                <a:stretch>
                  <a:fillRect l="-810" t="-1600"/>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31807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fade">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fade">
                                      <p:cBhvr>
                                        <p:cTn id="42"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Putzer’s algorithm proof</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93436" y="1600200"/>
                <a:ext cx="9911176" cy="4572000"/>
              </a:xfrm>
            </p:spPr>
            <p:txBody>
              <a:bodyPr>
                <a:normAutofit fontScale="92500"/>
              </a:bodyPr>
              <a:lstStyle/>
              <a:p>
                <a:pPr marL="0" indent="0">
                  <a:buNone/>
                </a:pPr>
                <a:r>
                  <a:rPr lang="en-US" sz="2200" dirty="0"/>
                  <a:t>Let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b="0" i="1" smtClean="0">
                            <a:latin typeface="Cambria Math" panose="02040503050406030204" pitchFamily="18" charset="0"/>
                          </a:rPr>
                          <m:t>𝑛</m:t>
                        </m:r>
                      </m:sub>
                    </m:sSub>
                  </m:oMath>
                </a14:m>
                <a:r>
                  <a:rPr lang="en-US" sz="2200" dirty="0"/>
                  <a:t> be the eigenvalues of the matrix A.</a:t>
                </a:r>
              </a:p>
              <a:p>
                <a:pPr marL="0" indent="0">
                  <a:buNone/>
                </a:pPr>
                <a:r>
                  <a:rPr lang="en-US" sz="2200" dirty="0"/>
                  <a:t>Let </a:t>
                </a:r>
                <a14:m>
                  <m:oMath xmlns:m="http://schemas.openxmlformats.org/officeDocument/2006/math">
                    <m:r>
                      <m:rPr>
                        <m:sty m:val="p"/>
                      </m:rPr>
                      <a:rPr lang="en-US" sz="2200" b="0" i="0" smtClean="0">
                        <a:latin typeface="Cambria Math" panose="02040503050406030204" pitchFamily="18" charset="0"/>
                      </a:rPr>
                      <m:t>Φ</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oMath>
                </a14:m>
                <a:r>
                  <a:rPr lang="en-US" sz="2200" dirty="0"/>
                  <a:t> represent </a:t>
                </a:r>
                <a14:m>
                  <m:oMath xmlns:m="http://schemas.openxmlformats.org/officeDocument/2006/math">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0</m:t>
                        </m:r>
                      </m:sub>
                      <m:sup>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1</m:t>
                        </m:r>
                      </m:sup>
                      <m:e>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rPr>
                              <m:t>𝑟</m:t>
                            </m:r>
                          </m:e>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𝑗</m:t>
                            </m:r>
                          </m:sub>
                        </m:sSub>
                        <m:r>
                          <a:rPr lang="en-US" sz="2200" i="1">
                            <a:latin typeface="Cambria Math" panose="02040503050406030204" pitchFamily="18" charset="0"/>
                          </a:rPr>
                          <m:t>)</m:t>
                        </m:r>
                      </m:e>
                    </m:nary>
                  </m:oMath>
                </a14:m>
                <a:r>
                  <a:rPr lang="en-US" sz="2200" dirty="0"/>
                  <a:t>.</a:t>
                </a:r>
                <a:br>
                  <a:rPr lang="en-US" sz="2200" dirty="0"/>
                </a:br>
                <a:r>
                  <a:rPr lang="en-US" sz="2200" dirty="0"/>
                  <a:t>By the </a:t>
                </a:r>
                <a:r>
                  <a:rPr lang="en-US" sz="2200" u="sng" dirty="0"/>
                  <a:t>uniqueness theorem</a:t>
                </a:r>
                <a:r>
                  <a:rPr lang="en-US" sz="2200" dirty="0"/>
                  <a:t> it suffices to show that </a:t>
                </a:r>
                <a14:m>
                  <m:oMath xmlns:m="http://schemas.openxmlformats.org/officeDocument/2006/math">
                    <m:r>
                      <m:rPr>
                        <m:sty m:val="p"/>
                      </m:rPr>
                      <a:rPr lang="en-US" sz="2200" b="0" i="0" smtClean="0">
                        <a:latin typeface="Cambria Math" panose="02040503050406030204" pitchFamily="18" charset="0"/>
                      </a:rPr>
                      <m:t>Φ</m:t>
                    </m:r>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oMath>
                </a14:m>
                <a:r>
                  <a:rPr lang="en-US" sz="2200" dirty="0"/>
                  <a:t> satisfies the equation.</a:t>
                </a:r>
              </a:p>
              <a:p>
                <a:pPr marL="0" indent="0">
                  <a:buNone/>
                </a:pPr>
                <a:r>
                  <a:rPr lang="en-US" sz="2200" dirty="0"/>
                  <a:t>Note that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m:t>
                    </m:r>
                    <m:r>
                      <a:rPr lang="en-US" sz="2200" b="0" i="1" smtClean="0">
                        <a:latin typeface="Cambria Math" panose="02040503050406030204" pitchFamily="18" charset="0"/>
                      </a:rPr>
                      <m:t>0</m:t>
                    </m:r>
                  </m:oMath>
                </a14:m>
                <a:r>
                  <a:rPr lang="en-US" sz="2200" dirty="0"/>
                  <a:t> according to </a:t>
                </a:r>
                <a:r>
                  <a:rPr lang="en-US" sz="2200" u="sng" dirty="0"/>
                  <a:t>Cayley-Hamilton Theorem</a:t>
                </a:r>
                <a:r>
                  <a:rPr lang="en-US" sz="2200" dirty="0"/>
                  <a:t>.</a:t>
                </a:r>
                <a:br>
                  <a:rPr lang="en-US" sz="2200" dirty="0"/>
                </a:br>
                <a:endParaRPr lang="en-US" sz="2200" dirty="0"/>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m:rPr>
                              <m:sty m:val="p"/>
                            </m:rPr>
                            <a:rPr lang="en-US" sz="2200" b="0" i="0" smtClean="0">
                              <a:latin typeface="Cambria Math" panose="02040503050406030204" pitchFamily="18" charset="0"/>
                            </a:rPr>
                            <m:t>Φ</m:t>
                          </m:r>
                        </m:e>
                        <m:sup>
                          <m:r>
                            <a:rPr lang="en-US" sz="2200" b="0" i="1" smtClean="0">
                              <a:latin typeface="Cambria Math" panose="02040503050406030204" pitchFamily="18" charset="0"/>
                            </a:rPr>
                            <m:t>′</m:t>
                          </m:r>
                        </m:sup>
                      </m:sSup>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r>
                        <a:rPr lang="en-US" sz="2200" b="0" i="1" smtClean="0">
                          <a:latin typeface="Cambria Math" panose="02040503050406030204" pitchFamily="18" charset="0"/>
                        </a:rPr>
                        <m:t>𝐴</m:t>
                      </m:r>
                      <m:r>
                        <m:rPr>
                          <m:sty m:val="p"/>
                        </m:rPr>
                        <a:rPr lang="en-US" sz="2200">
                          <a:latin typeface="Cambria Math" panose="02040503050406030204" pitchFamily="18" charset="0"/>
                        </a:rPr>
                        <m:t>Φ</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b="0" i="1" smtClean="0">
                          <a:latin typeface="Cambria Math" panose="02040503050406030204" pitchFamily="18" charset="0"/>
                        </a:rPr>
                        <m:t>=</m:t>
                      </m:r>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0</m:t>
                          </m:r>
                        </m:sub>
                        <m:sup>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1</m:t>
                          </m:r>
                        </m:sup>
                        <m:e>
                          <m:sSup>
                            <m:sSupPr>
                              <m:ctrlPr>
                                <a:rPr lang="en-US" sz="2200" i="1">
                                  <a:latin typeface="Cambria Math" panose="02040503050406030204" pitchFamily="18" charset="0"/>
                                </a:rPr>
                              </m:ctrlPr>
                            </m:sSupPr>
                            <m:e>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e>
                            <m:sup>
                              <m:r>
                                <a:rPr lang="en-US" sz="2200" i="1">
                                  <a:latin typeface="Cambria Math" panose="02040503050406030204" pitchFamily="18" charset="0"/>
                                </a:rPr>
                                <m:t>′</m:t>
                              </m:r>
                            </m:sup>
                          </m:sSup>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𝑗</m:t>
                              </m:r>
                            </m:sub>
                          </m:sSub>
                          <m:r>
                            <a:rPr lang="en-US" sz="2200" i="1">
                              <a:latin typeface="Cambria Math" panose="02040503050406030204" pitchFamily="18" charset="0"/>
                            </a:rPr>
                            <m:t>)</m:t>
                          </m:r>
                        </m:e>
                      </m:nary>
                      <m:r>
                        <a:rPr lang="en-US" sz="2200" b="0" i="1" smtClean="0">
                          <a:latin typeface="Cambria Math" panose="02040503050406030204" pitchFamily="18" charset="0"/>
                        </a:rPr>
                        <m:t>−</m:t>
                      </m:r>
                      <m:r>
                        <a:rPr lang="en-US" sz="2200" b="0" i="1" smtClean="0">
                          <a:latin typeface="Cambria Math" panose="02040503050406030204" pitchFamily="18" charset="0"/>
                        </a:rPr>
                        <m:t>𝐴</m:t>
                      </m:r>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0</m:t>
                          </m:r>
                        </m:sub>
                        <m:sup>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1</m:t>
                          </m:r>
                        </m:sup>
                        <m:e>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rPr>
                                <m:t>𝑟</m:t>
                              </m:r>
                            </m:e>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𝑗</m:t>
                              </m:r>
                            </m:sub>
                          </m:sSub>
                          <m:r>
                            <a:rPr lang="en-US" sz="2200" i="1">
                              <a:latin typeface="Cambria Math" panose="02040503050406030204" pitchFamily="18" charset="0"/>
                            </a:rPr>
                            <m:t>)</m:t>
                          </m:r>
                        </m:e>
                      </m:nary>
                    </m:oMath>
                  </m:oMathPara>
                </a14:m>
                <a:endParaRPr lang="en-US" sz="22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𝜆</m:t>
                          </m:r>
                        </m:e>
                        <m:sub>
                          <m:r>
                            <a:rPr lang="en-US" sz="2200" b="0" i="1" smtClean="0">
                              <a:latin typeface="Cambria Math" panose="02040503050406030204" pitchFamily="18" charset="0"/>
                            </a:rPr>
                            <m:t>1</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1</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𝑡</m:t>
                          </m:r>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𝑗</m:t>
                          </m:r>
                          <m:r>
                            <a:rPr lang="en-US" sz="2200" i="1">
                              <a:latin typeface="Cambria Math" panose="02040503050406030204" pitchFamily="18" charset="0"/>
                            </a:rPr>
                            <m:t>=</m:t>
                          </m:r>
                          <m:r>
                            <a:rPr lang="en-US" sz="2200" b="0" i="1" smtClean="0">
                              <a:latin typeface="Cambria Math" panose="02040503050406030204" pitchFamily="18" charset="0"/>
                            </a:rPr>
                            <m:t>1</m:t>
                          </m:r>
                        </m:sub>
                        <m:sup>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1</m:t>
                          </m:r>
                        </m:sup>
                        <m:e>
                          <m:d>
                            <m:dPr>
                              <m:ctrlPr>
                                <a:rPr lang="en-US" sz="2200" i="1" smtClean="0">
                                  <a:latin typeface="Cambria Math" panose="02040503050406030204" pitchFamily="18" charset="0"/>
                                </a:rPr>
                              </m:ctrlPr>
                            </m:d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r>
                                        <a:rPr lang="en-US" sz="2200" i="1">
                                          <a:latin typeface="Cambria Math" panose="02040503050406030204" pitchFamily="18" charset="0"/>
                                        </a:rPr>
                                        <m:t>𝑟</m:t>
                                      </m:r>
                                    </m:e>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𝑗</m:t>
                                      </m:r>
                                    </m:sub>
                                  </m:sSub>
                                  <m:r>
                                    <a:rPr lang="en-US" sz="2200" i="1">
                                      <a:latin typeface="Cambria Math" panose="02040503050406030204" pitchFamily="18" charset="0"/>
                                    </a:rPr>
                                    <m:t>(</m:t>
                                  </m:r>
                                  <m:r>
                                    <a:rPr lang="en-US" sz="2200" i="1">
                                      <a:latin typeface="Cambria Math" panose="02040503050406030204" pitchFamily="18" charset="0"/>
                                    </a:rPr>
                                    <m:t>𝑥</m:t>
                                  </m:r>
                                  <m:r>
                                    <a:rPr lang="en-US" sz="2200" i="1">
                                      <a:latin typeface="Cambria Math" panose="02040503050406030204" pitchFamily="18" charset="0"/>
                                    </a:rPr>
                                    <m:t>)</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𝑗</m:t>
                                  </m:r>
                                </m:sub>
                              </m:sSub>
                            </m:e>
                          </m:d>
                          <m:r>
                            <a:rPr lang="en-US" sz="2200" b="0" i="1" smtClean="0">
                              <a:latin typeface="Cambria Math" panose="02040503050406030204" pitchFamily="18" charset="0"/>
                            </a:rPr>
                            <m:t>−</m:t>
                          </m:r>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0</m:t>
                              </m:r>
                            </m:sub>
                            <m:sup>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1</m:t>
                              </m:r>
                            </m:sup>
                            <m:e>
                              <m:d>
                                <m:dPr>
                                  <m:ctrlPr>
                                    <a:rPr lang="en-US" sz="220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𝑗</m:t>
                                          </m:r>
                                        </m:sub>
                                      </m:sSub>
                                    </m:e>
                                  </m:d>
                                </m:e>
                              </m:d>
                            </m:e>
                          </m:nary>
                        </m:e>
                      </m:nary>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𝑗</m:t>
                          </m:r>
                          <m:r>
                            <a:rPr lang="en-US" sz="2200" i="1">
                              <a:latin typeface="Cambria Math" panose="02040503050406030204" pitchFamily="18" charset="0"/>
                            </a:rPr>
                            <m:t>=</m:t>
                          </m:r>
                          <m:r>
                            <a:rPr lang="en-US" sz="2200" b="0" i="1" smtClean="0">
                              <a:latin typeface="Cambria Math" panose="02040503050406030204" pitchFamily="18" charset="0"/>
                            </a:rPr>
                            <m:t>1</m:t>
                          </m:r>
                        </m:sub>
                        <m:sup>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1</m:t>
                          </m:r>
                        </m:sup>
                        <m:e>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rPr>
                                <m:t>𝑟</m:t>
                              </m:r>
                            </m:e>
                            <m:sub>
                              <m:r>
                                <a:rPr lang="en-US" sz="2200" b="0" i="1" smtClean="0">
                                  <a:latin typeface="Cambria Math" panose="02040503050406030204" pitchFamily="18" charset="0"/>
                                </a:rPr>
                                <m:t>𝑗</m:t>
                              </m:r>
                            </m:sub>
                          </m:sSub>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𝑗</m:t>
                              </m:r>
                            </m:sub>
                          </m:sSub>
                          <m:r>
                            <a:rPr lang="en-US" sz="2200" i="1">
                              <a:latin typeface="Cambria Math" panose="02040503050406030204" pitchFamily="18" charset="0"/>
                            </a:rPr>
                            <m:t>)</m:t>
                          </m:r>
                        </m:e>
                      </m:nary>
                      <m:r>
                        <a:rPr lang="en-US" sz="2200" b="0" i="1" smtClean="0">
                          <a:latin typeface="Cambria Math" panose="02040503050406030204" pitchFamily="18" charset="0"/>
                        </a:rPr>
                        <m:t>−</m:t>
                      </m:r>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0</m:t>
                          </m:r>
                        </m:sub>
                        <m:sup>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1</m:t>
                          </m:r>
                        </m:sup>
                        <m:e>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rPr>
                                <m:t>𝑟</m:t>
                              </m:r>
                            </m:e>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𝑗</m:t>
                              </m:r>
                              <m:r>
                                <a:rPr lang="en-US" sz="2200" b="0" i="1" smtClean="0">
                                  <a:latin typeface="Cambria Math" panose="02040503050406030204" pitchFamily="18" charset="0"/>
                                </a:rPr>
                                <m:t>+</m:t>
                              </m:r>
                              <m:r>
                                <a:rPr lang="en-US" sz="2200" b="0" i="1" smtClean="0">
                                  <a:latin typeface="Cambria Math" panose="02040503050406030204" pitchFamily="18" charset="0"/>
                                </a:rPr>
                                <m:t>1</m:t>
                              </m:r>
                            </m:sub>
                          </m:sSub>
                          <m:r>
                            <a:rPr lang="en-US" sz="2200" i="1">
                              <a:latin typeface="Cambria Math" panose="02040503050406030204" pitchFamily="18" charset="0"/>
                            </a:rPr>
                            <m:t>)</m:t>
                          </m:r>
                        </m:e>
                      </m:nary>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𝑛</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m:t>
                      </m:r>
                      <m:r>
                        <a:rPr lang="en-US" sz="2200" b="0" i="1" smtClean="0">
                          <a:latin typeface="Cambria Math" panose="02040503050406030204" pitchFamily="18" charset="0"/>
                        </a:rPr>
                        <m:t>0</m:t>
                      </m:r>
                      <m:r>
                        <a:rPr lang="en-US" sz="2200" b="0" i="1" smtClean="0">
                          <a:latin typeface="Cambria Math" panose="02040503050406030204" pitchFamily="18" charset="0"/>
                        </a:rPr>
                        <m:t>        </m:t>
                      </m:r>
                    </m:oMath>
                  </m:oMathPara>
                </a14:m>
                <a:endParaRPr lang="en-US" sz="2200" b="0" dirty="0"/>
              </a:p>
              <a:p>
                <a:pPr marL="0" indent="0">
                  <a:buNone/>
                </a:pPr>
                <a:endParaRPr lang="en-US" sz="2200"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93436" y="1600200"/>
                <a:ext cx="9911176" cy="4572000"/>
              </a:xfrm>
              <a:blipFill>
                <a:blip r:embed="rId2"/>
                <a:stretch>
                  <a:fillRect l="-615" t="-1600"/>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358516" y="6123930"/>
                <a:ext cx="1191352"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m:rPr>
                          <m:nor/>
                        </m:rPr>
                        <a:rPr lang="en-US" sz="2400" b="1"/>
                        <m:t>Q</m:t>
                      </m:r>
                      <m:r>
                        <m:rPr>
                          <m:nor/>
                        </m:rPr>
                        <a:rPr lang="en-US" sz="2400" b="1"/>
                        <m:t>.</m:t>
                      </m:r>
                      <m:r>
                        <m:rPr>
                          <m:nor/>
                        </m:rPr>
                        <a:rPr lang="en-US" sz="2400" b="1"/>
                        <m:t>E</m:t>
                      </m:r>
                      <m:r>
                        <m:rPr>
                          <m:nor/>
                        </m:rPr>
                        <a:rPr lang="en-US" sz="2400" b="1"/>
                        <m:t>.</m:t>
                      </m:r>
                      <m:r>
                        <m:rPr>
                          <m:nor/>
                        </m:rPr>
                        <a:rPr lang="en-US" sz="2400" b="1"/>
                        <m:t>D</m:t>
                      </m:r>
                      <m:r>
                        <m:rPr>
                          <m:nor/>
                        </m:rPr>
                        <a:rPr lang="en-US" sz="2400" b="1"/>
                        <m:t>.</m:t>
                      </m:r>
                    </m:oMath>
                  </m:oMathPara>
                </a14:m>
                <a:endParaRPr lang="en-US" sz="2400" b="1" dirty="0"/>
              </a:p>
            </p:txBody>
          </p:sp>
        </mc:Choice>
        <mc:Fallback xmlns="">
          <p:sp>
            <p:nvSpPr>
              <p:cNvPr id="6" name="Rectangle 5"/>
              <p:cNvSpPr>
                <a:spLocks noRot="1" noChangeAspect="1" noMove="1" noResize="1" noEditPoints="1" noAdjustHandles="1" noChangeArrowheads="1" noChangeShapeType="1" noTextEdit="1"/>
              </p:cNvSpPr>
              <p:nvPr/>
            </p:nvSpPr>
            <p:spPr>
              <a:xfrm>
                <a:off x="10358516" y="6123930"/>
                <a:ext cx="1191352" cy="461665"/>
              </a:xfrm>
              <a:prstGeom prst="rect">
                <a:avLst/>
              </a:prstGeom>
              <a:blipFill rotWithShape="0">
                <a:blip r:embed="rId4"/>
                <a:stretch>
                  <a:fillRect l="-2551" b="-8000"/>
                </a:stretch>
              </a:blipFill>
            </p:spPr>
            <p:txBody>
              <a:bodyPr/>
              <a:lstStyle/>
              <a:p>
                <a:r>
                  <a:rPr lang="en-US">
                    <a:noFill/>
                  </a:rPr>
                  <a:t> </a:t>
                </a:r>
              </a:p>
            </p:txBody>
          </p:sp>
        </mc:Fallback>
      </mc:AlternateContent>
    </p:spTree>
    <p:extLst>
      <p:ext uri="{BB962C8B-B14F-4D97-AF65-F5344CB8AC3E}">
        <p14:creationId xmlns:p14="http://schemas.microsoft.com/office/powerpoint/2010/main" val="49284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1000"/>
                                        <p:tgtEl>
                                          <p:spTgt spid="14">
                                            <p:txEl>
                                              <p:pRg st="3" end="3"/>
                                            </p:txEl>
                                          </p:spTgt>
                                        </p:tgtEl>
                                      </p:cBhvr>
                                    </p:animEffect>
                                    <p:anim calcmode="lin" valueType="num">
                                      <p:cBhvr>
                                        <p:cTn id="23"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4">
                                            <p:txEl>
                                              <p:pRg st="4" end="4"/>
                                            </p:txEl>
                                          </p:spTgt>
                                        </p:tgtEl>
                                        <p:attrNameLst>
                                          <p:attrName>style.visibility</p:attrName>
                                        </p:attrNameLst>
                                      </p:cBhvr>
                                      <p:to>
                                        <p:strVal val="visible"/>
                                      </p:to>
                                    </p:set>
                                    <p:animEffect transition="in" filter="fade">
                                      <p:cBhvr>
                                        <p:cTn id="29" dur="1000"/>
                                        <p:tgtEl>
                                          <p:spTgt spid="14">
                                            <p:txEl>
                                              <p:pRg st="4" end="4"/>
                                            </p:txEl>
                                          </p:spTgt>
                                        </p:tgtEl>
                                      </p:cBhvr>
                                    </p:animEffect>
                                    <p:anim calcmode="lin" valueType="num">
                                      <p:cBhvr>
                                        <p:cTn id="30"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4">
                                            <p:txEl>
                                              <p:pRg st="5" end="5"/>
                                            </p:txEl>
                                          </p:spTgt>
                                        </p:tgtEl>
                                        <p:attrNameLst>
                                          <p:attrName>style.visibility</p:attrName>
                                        </p:attrNameLst>
                                      </p:cBhvr>
                                      <p:to>
                                        <p:strVal val="visible"/>
                                      </p:to>
                                    </p:set>
                                    <p:animEffect transition="in" filter="fade">
                                      <p:cBhvr>
                                        <p:cTn id="36" dur="1000"/>
                                        <p:tgtEl>
                                          <p:spTgt spid="14">
                                            <p:txEl>
                                              <p:pRg st="5" end="5"/>
                                            </p:txEl>
                                          </p:spTgt>
                                        </p:tgtEl>
                                      </p:cBhvr>
                                    </p:animEffect>
                                    <p:anim calcmode="lin" valueType="num">
                                      <p:cBhvr>
                                        <p:cTn id="37"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4">
                                            <p:txEl>
                                              <p:pRg st="5" end="5"/>
                                            </p:txEl>
                                          </p:spTgt>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6" presetClass="entr" presetSubtype="32" fill="hold" grpId="0" nodeType="afterEffect">
                                  <p:stCondLst>
                                    <p:cond delay="500"/>
                                  </p:stCondLst>
                                  <p:childTnLst>
                                    <p:set>
                                      <p:cBhvr>
                                        <p:cTn id="41" dur="1" fill="hold">
                                          <p:stCondLst>
                                            <p:cond delay="0"/>
                                          </p:stCondLst>
                                        </p:cTn>
                                        <p:tgtEl>
                                          <p:spTgt spid="6"/>
                                        </p:tgtEl>
                                        <p:attrNameLst>
                                          <p:attrName>style.visibility</p:attrName>
                                        </p:attrNameLst>
                                      </p:cBhvr>
                                      <p:to>
                                        <p:strVal val="visible"/>
                                      </p:to>
                                    </p:set>
                                    <p:animEffect transition="in" filter="circle(out)">
                                      <p:cBhvr>
                                        <p:cTn id="4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normAutofit/>
          </a:bodyPr>
          <a:lstStyle/>
          <a:p>
            <a:r>
              <a:rPr lang="en-US" sz="2200" dirty="0">
                <a:solidFill>
                  <a:schemeClr val="tx2"/>
                </a:solidFill>
              </a:rPr>
              <a:t>Motivation to solve matrix exponent</a:t>
            </a:r>
          </a:p>
          <a:p>
            <a:r>
              <a:rPr lang="en-US" sz="2200" dirty="0">
                <a:solidFill>
                  <a:schemeClr val="tx2"/>
                </a:solidFill>
              </a:rPr>
              <a:t>Definition of the problem</a:t>
            </a:r>
          </a:p>
          <a:p>
            <a:r>
              <a:rPr lang="en-US" sz="2200" dirty="0">
                <a:solidFill>
                  <a:schemeClr val="tx2"/>
                </a:solidFill>
              </a:rPr>
              <a:t>Known algorithm and the original Lanzos &amp; Putzer algorithms</a:t>
            </a:r>
          </a:p>
          <a:p>
            <a:r>
              <a:rPr lang="en-US" sz="2200" dirty="0">
                <a:solidFill>
                  <a:schemeClr val="tx2"/>
                </a:solidFill>
              </a:rPr>
              <a:t>The improvement</a:t>
            </a:r>
          </a:p>
          <a:p>
            <a:r>
              <a:rPr lang="en-US" sz="2200" dirty="0">
                <a:solidFill>
                  <a:schemeClr val="tx2"/>
                </a:solidFill>
              </a:rPr>
              <a:t>Choose tree algorithm</a:t>
            </a:r>
          </a:p>
          <a:p>
            <a:r>
              <a:rPr lang="en-US" sz="2200" dirty="0">
                <a:solidFill>
                  <a:schemeClr val="tx2"/>
                </a:solidFill>
              </a:rPr>
              <a:t>Numerical results </a:t>
            </a:r>
          </a:p>
          <a:p>
            <a:r>
              <a:rPr lang="en-US" sz="2200" dirty="0">
                <a:solidFill>
                  <a:schemeClr val="tx2"/>
                </a:solidFill>
              </a:rPr>
              <a:t>Example of real world application </a:t>
            </a:r>
          </a:p>
          <a:p>
            <a:endParaRPr lang="en-US" sz="2200" dirty="0">
              <a:solidFill>
                <a:schemeClr val="tx2"/>
              </a:solidFill>
            </a:endParaRPr>
          </a:p>
          <a:p>
            <a:endParaRPr lang="en-US" sz="2200" dirty="0">
              <a:solidFill>
                <a:schemeClr val="tx2"/>
              </a:solidFill>
            </a:endParaRPr>
          </a:p>
        </p:txBody>
      </p:sp>
      <p:sp>
        <p:nvSpPr>
          <p:cNvPr id="6" name="Rectangle 5"/>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42851868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14">
                                            <p:txEl>
                                              <p:pRg st="1" end="1"/>
                                            </p:txEl>
                                          </p:spTgt>
                                        </p:tgtEl>
                                        <p:attrNameLst>
                                          <p:attrName>style.visibility</p:attrName>
                                        </p:attrNameLst>
                                      </p:cBhvr>
                                      <p:to>
                                        <p:strVal val="visible"/>
                                      </p:to>
                                    </p:set>
                                    <p:animEffect transition="in" filter="fade">
                                      <p:cBhvr>
                                        <p:cTn id="11" dur="750"/>
                                        <p:tgtEl>
                                          <p:spTgt spid="14">
                                            <p:txEl>
                                              <p:pRg st="1" end="1"/>
                                            </p:txEl>
                                          </p:spTgt>
                                        </p:tgtEl>
                                      </p:cBhvr>
                                    </p:animEffect>
                                  </p:childTnLst>
                                </p:cTn>
                              </p:par>
                            </p:childTnLst>
                          </p:cTn>
                        </p:par>
                        <p:par>
                          <p:cTn id="12" fill="hold">
                            <p:stCondLst>
                              <p:cond delay="2250"/>
                            </p:stCondLst>
                            <p:childTnLst>
                              <p:par>
                                <p:cTn id="13" presetID="10" presetClass="entr" presetSubtype="0" fill="hold" grpId="0" nodeType="afterEffect">
                                  <p:stCondLst>
                                    <p:cond delay="100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fade">
                                      <p:cBhvr>
                                        <p:cTn id="15" dur="750"/>
                                        <p:tgtEl>
                                          <p:spTgt spid="14">
                                            <p:txEl>
                                              <p:pRg st="2" end="2"/>
                                            </p:txEl>
                                          </p:spTgt>
                                        </p:tgtEl>
                                      </p:cBhvr>
                                    </p:animEffect>
                                  </p:childTnLst>
                                </p:cTn>
                              </p:par>
                            </p:childTnLst>
                          </p:cTn>
                        </p:par>
                        <p:par>
                          <p:cTn id="16" fill="hold">
                            <p:stCondLst>
                              <p:cond delay="4000"/>
                            </p:stCondLst>
                            <p:childTnLst>
                              <p:par>
                                <p:cTn id="17" presetID="10" presetClass="entr" presetSubtype="0" fill="hold" grpId="0" nodeType="afterEffect">
                                  <p:stCondLst>
                                    <p:cond delay="1000"/>
                                  </p:stCondLst>
                                  <p:childTnLst>
                                    <p:set>
                                      <p:cBhvr>
                                        <p:cTn id="18" dur="1" fill="hold">
                                          <p:stCondLst>
                                            <p:cond delay="0"/>
                                          </p:stCondLst>
                                        </p:cTn>
                                        <p:tgtEl>
                                          <p:spTgt spid="14">
                                            <p:txEl>
                                              <p:pRg st="3" end="3"/>
                                            </p:txEl>
                                          </p:spTgt>
                                        </p:tgtEl>
                                        <p:attrNameLst>
                                          <p:attrName>style.visibility</p:attrName>
                                        </p:attrNameLst>
                                      </p:cBhvr>
                                      <p:to>
                                        <p:strVal val="visible"/>
                                      </p:to>
                                    </p:set>
                                    <p:animEffect transition="in" filter="fade">
                                      <p:cBhvr>
                                        <p:cTn id="19" dur="750"/>
                                        <p:tgtEl>
                                          <p:spTgt spid="1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1000"/>
                                  </p:stCondLst>
                                  <p:childTnLst>
                                    <p:set>
                                      <p:cBhvr>
                                        <p:cTn id="23" dur="1" fill="hold">
                                          <p:stCondLst>
                                            <p:cond delay="0"/>
                                          </p:stCondLst>
                                        </p:cTn>
                                        <p:tgtEl>
                                          <p:spTgt spid="14">
                                            <p:txEl>
                                              <p:pRg st="4" end="4"/>
                                            </p:txEl>
                                          </p:spTgt>
                                        </p:tgtEl>
                                        <p:attrNameLst>
                                          <p:attrName>style.visibility</p:attrName>
                                        </p:attrNameLst>
                                      </p:cBhvr>
                                      <p:to>
                                        <p:strVal val="visible"/>
                                      </p:to>
                                    </p:set>
                                    <p:animEffect transition="in" filter="fade">
                                      <p:cBhvr>
                                        <p:cTn id="24" dur="750"/>
                                        <p:tgtEl>
                                          <p:spTgt spid="1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1000"/>
                                  </p:stCondLst>
                                  <p:childTnLst>
                                    <p:set>
                                      <p:cBhvr>
                                        <p:cTn id="28" dur="1" fill="hold">
                                          <p:stCondLst>
                                            <p:cond delay="0"/>
                                          </p:stCondLst>
                                        </p:cTn>
                                        <p:tgtEl>
                                          <p:spTgt spid="14">
                                            <p:txEl>
                                              <p:pRg st="5" end="5"/>
                                            </p:txEl>
                                          </p:spTgt>
                                        </p:tgtEl>
                                        <p:attrNameLst>
                                          <p:attrName>style.visibility</p:attrName>
                                        </p:attrNameLst>
                                      </p:cBhvr>
                                      <p:to>
                                        <p:strVal val="visible"/>
                                      </p:to>
                                    </p:set>
                                    <p:animEffect transition="in" filter="fade">
                                      <p:cBhvr>
                                        <p:cTn id="29" dur="750"/>
                                        <p:tgtEl>
                                          <p:spTgt spid="1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1000"/>
                                  </p:stCondLst>
                                  <p:childTnLst>
                                    <p:set>
                                      <p:cBhvr>
                                        <p:cTn id="33" dur="1" fill="hold">
                                          <p:stCondLst>
                                            <p:cond delay="0"/>
                                          </p:stCondLst>
                                        </p:cTn>
                                        <p:tgtEl>
                                          <p:spTgt spid="14">
                                            <p:txEl>
                                              <p:pRg st="6" end="6"/>
                                            </p:txEl>
                                          </p:spTgt>
                                        </p:tgtEl>
                                        <p:attrNameLst>
                                          <p:attrName>style.visibility</p:attrName>
                                        </p:attrNameLst>
                                      </p:cBhvr>
                                      <p:to>
                                        <p:strVal val="visible"/>
                                      </p:to>
                                    </p:set>
                                    <p:animEffect transition="in" filter="fade">
                                      <p:cBhvr>
                                        <p:cTn id="34" dur="75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Lanczos’ algorithm</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93436" y="1600200"/>
                <a:ext cx="9782801" cy="685800"/>
              </a:xfrm>
            </p:spPr>
            <p:txBody>
              <a:bodyPr>
                <a:normAutofit/>
              </a:bodyPr>
              <a:lstStyle/>
              <a:p>
                <a:pPr marL="0" indent="0">
                  <a:buNone/>
                </a:pPr>
                <a:r>
                  <a:rPr lang="en-US" sz="2200" dirty="0"/>
                  <a:t>To gain the eigenvalue of </a:t>
                </a:r>
                <a14:m>
                  <m:oMath xmlns:m="http://schemas.openxmlformats.org/officeDocument/2006/math">
                    <m:r>
                      <a:rPr lang="en-US" sz="2200" b="0" i="1" smtClean="0">
                        <a:latin typeface="Cambria Math" panose="02040503050406030204" pitchFamily="18" charset="0"/>
                      </a:rPr>
                      <m:t>𝐴</m:t>
                    </m:r>
                  </m:oMath>
                </a14:m>
                <a:r>
                  <a:rPr lang="en-US" sz="2200" dirty="0"/>
                  <a:t> run the following algorithm:</a:t>
                </a:r>
              </a:p>
              <a:p>
                <a:pPr marL="0" indent="0">
                  <a:buNone/>
                </a:pPr>
                <a:endParaRPr lang="en-US" sz="2200" dirty="0"/>
              </a:p>
              <a:p>
                <a:pPr marL="0" indent="0">
                  <a:buNone/>
                </a:pPr>
                <a:endParaRPr lang="en-US" sz="2200"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93436" y="1600200"/>
                <a:ext cx="9782801" cy="685800"/>
              </a:xfrm>
              <a:blipFill rotWithShape="0">
                <a:blip r:embed="rId2"/>
                <a:stretch>
                  <a:fillRect l="-810" t="-10714"/>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1522412" y="2438400"/>
                <a:ext cx="4272376" cy="4267200"/>
              </a:xfrm>
              <a:prstGeom prst="rect">
                <a:avLst/>
              </a:prstGeom>
              <a:solidFill>
                <a:schemeClr val="accent6">
                  <a:lumMod val="40000"/>
                  <a:lumOff val="60000"/>
                </a:schemeClr>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endParaRPr lang="en-US" i="1" dirty="0">
                  <a:solidFill>
                    <a:schemeClr val="tx2"/>
                  </a:solidFill>
                  <a:latin typeface="Cambria Math" panose="02040503050406030204" pitchFamily="18" charset="0"/>
                  <a:ea typeface="Cambria Math" panose="02040503050406030204" pitchFamily="18" charset="0"/>
                </a:endParaRPr>
              </a:p>
              <a:p>
                <a:pPr marL="342900" indent="-342900">
                  <a:buAutoNum type="arabicPeriod"/>
                </a:pPr>
                <a:endParaRPr lang="en-US" i="1" dirty="0">
                  <a:solidFill>
                    <a:schemeClr val="tx2"/>
                  </a:solidFill>
                  <a:latin typeface="Cambria Math" panose="02040503050406030204" pitchFamily="18" charset="0"/>
                  <a:ea typeface="Cambria Math" panose="02040503050406030204" pitchFamily="18" charset="0"/>
                </a:endParaRPr>
              </a:p>
              <a:p>
                <a:pPr marL="342900" indent="-342900">
                  <a:buAutoNum type="arabicPeriod"/>
                </a:pPr>
                <a14:m>
                  <m:oMath xmlns:m="http://schemas.openxmlformats.org/officeDocument/2006/math">
                    <m:sSub>
                      <m:sSubPr>
                        <m:ctrlPr>
                          <a:rPr lang="en-US" i="1" smtClean="0">
                            <a:solidFill>
                              <a:schemeClr val="tx2"/>
                            </a:solidFill>
                            <a:latin typeface="Cambria Math" panose="02040503050406030204" pitchFamily="18" charset="0"/>
                            <a:ea typeface="Cambria Math" panose="02040503050406030204" pitchFamily="18" charset="0"/>
                          </a:rPr>
                        </m:ctrlPr>
                      </m:sSubPr>
                      <m:e>
                        <m:r>
                          <a:rPr lang="en-US" i="1">
                            <a:solidFill>
                              <a:schemeClr val="tx2"/>
                            </a:solidFill>
                            <a:latin typeface="Cambria Math" panose="02040503050406030204" pitchFamily="18" charset="0"/>
                            <a:ea typeface="Cambria Math" panose="02040503050406030204" pitchFamily="18" charset="0"/>
                          </a:rPr>
                          <m:t>𝑣</m:t>
                        </m:r>
                      </m:e>
                      <m:sub>
                        <m:r>
                          <a:rPr lang="en-US" i="1">
                            <a:solidFill>
                              <a:schemeClr val="tx2"/>
                            </a:solidFill>
                            <a:latin typeface="Cambria Math" panose="02040503050406030204" pitchFamily="18" charset="0"/>
                            <a:ea typeface="Cambria Math" panose="02040503050406030204" pitchFamily="18" charset="0"/>
                          </a:rPr>
                          <m:t>1</m:t>
                        </m:r>
                      </m:sub>
                    </m:sSub>
                    <m:r>
                      <a:rPr lang="en-US" dirty="0">
                        <a:solidFill>
                          <a:schemeClr val="tx2"/>
                        </a:solidFill>
                        <a:latin typeface="Cambria Math" panose="02040503050406030204" pitchFamily="18" charset="0"/>
                        <a:ea typeface="Cambria Math" panose="02040503050406030204" pitchFamily="18" charset="0"/>
                      </a:rPr>
                      <m:t>←</m:t>
                    </m:r>
                    <m:r>
                      <m:rPr>
                        <m:sty m:val="p"/>
                      </m:rPr>
                      <a:rPr lang="en-US" dirty="0">
                        <a:solidFill>
                          <a:schemeClr val="tx2"/>
                        </a:solidFill>
                        <a:latin typeface="Cambria Math" panose="02040503050406030204" pitchFamily="18" charset="0"/>
                        <a:ea typeface="Cambria Math" panose="02040503050406030204" pitchFamily="18" charset="0"/>
                      </a:rPr>
                      <m:t>random</m:t>
                    </m:r>
                    <m:r>
                      <a:rPr lang="en-US" dirty="0">
                        <a:solidFill>
                          <a:schemeClr val="tx2"/>
                        </a:solidFill>
                        <a:latin typeface="Cambria Math" panose="02040503050406030204" pitchFamily="18" charset="0"/>
                        <a:ea typeface="Cambria Math" panose="02040503050406030204" pitchFamily="18" charset="0"/>
                      </a:rPr>
                      <m:t> </m:t>
                    </m:r>
                    <m:r>
                      <m:rPr>
                        <m:sty m:val="p"/>
                      </m:rPr>
                      <a:rPr lang="en-US" dirty="0">
                        <a:solidFill>
                          <a:schemeClr val="tx2"/>
                        </a:solidFill>
                        <a:latin typeface="Cambria Math" panose="02040503050406030204" pitchFamily="18" charset="0"/>
                        <a:ea typeface="Cambria Math" panose="02040503050406030204" pitchFamily="18" charset="0"/>
                      </a:rPr>
                      <m:t>vector</m:t>
                    </m:r>
                    <m:r>
                      <a:rPr lang="en-US" dirty="0">
                        <a:solidFill>
                          <a:schemeClr val="tx2"/>
                        </a:solidFill>
                        <a:latin typeface="Cambria Math" panose="02040503050406030204" pitchFamily="18" charset="0"/>
                        <a:ea typeface="Cambria Math" panose="02040503050406030204" pitchFamily="18" charset="0"/>
                      </a:rPr>
                      <m:t> </m:t>
                    </m:r>
                    <m:r>
                      <m:rPr>
                        <m:sty m:val="p"/>
                      </m:rPr>
                      <a:rPr lang="en-US" dirty="0">
                        <a:solidFill>
                          <a:schemeClr val="tx2"/>
                        </a:solidFill>
                        <a:latin typeface="Cambria Math" panose="02040503050406030204" pitchFamily="18" charset="0"/>
                        <a:ea typeface="Cambria Math" panose="02040503050406030204" pitchFamily="18" charset="0"/>
                      </a:rPr>
                      <m:t>with</m:t>
                    </m:r>
                    <m:r>
                      <a:rPr lang="en-US" dirty="0">
                        <a:solidFill>
                          <a:schemeClr val="tx2"/>
                        </a:solidFill>
                        <a:latin typeface="Cambria Math" panose="02040503050406030204" pitchFamily="18" charset="0"/>
                        <a:ea typeface="Cambria Math" panose="02040503050406030204" pitchFamily="18" charset="0"/>
                      </a:rPr>
                      <m:t> </m:t>
                    </m:r>
                    <m:r>
                      <m:rPr>
                        <m:sty m:val="p"/>
                      </m:rPr>
                      <a:rPr lang="en-US" dirty="0">
                        <a:solidFill>
                          <a:schemeClr val="tx2"/>
                        </a:solidFill>
                        <a:latin typeface="Cambria Math" panose="02040503050406030204" pitchFamily="18" charset="0"/>
                        <a:ea typeface="Cambria Math" panose="02040503050406030204" pitchFamily="18" charset="0"/>
                      </a:rPr>
                      <m:t>norm</m:t>
                    </m:r>
                    <m:r>
                      <a:rPr lang="en-US" dirty="0">
                        <a:solidFill>
                          <a:schemeClr val="tx2"/>
                        </a:solidFill>
                        <a:latin typeface="Cambria Math" panose="02040503050406030204" pitchFamily="18" charset="0"/>
                        <a:ea typeface="Cambria Math" panose="02040503050406030204" pitchFamily="18" charset="0"/>
                      </a:rPr>
                      <m:t> </m:t>
                    </m:r>
                    <m:r>
                      <a:rPr lang="en-US" dirty="0">
                        <a:solidFill>
                          <a:schemeClr val="tx2"/>
                        </a:solidFill>
                        <a:latin typeface="Cambria Math" panose="02040503050406030204" pitchFamily="18" charset="0"/>
                        <a:ea typeface="Cambria Math" panose="02040503050406030204" pitchFamily="18" charset="0"/>
                      </a:rPr>
                      <m:t>1</m:t>
                    </m:r>
                  </m:oMath>
                </a14:m>
                <a:endParaRPr lang="en-US" dirty="0">
                  <a:solidFill>
                    <a:schemeClr val="tx2"/>
                  </a:solidFill>
                  <a:latin typeface="Cambria Math" panose="02040503050406030204" pitchFamily="18" charset="0"/>
                  <a:ea typeface="Cambria Math" panose="02040503050406030204" pitchFamily="18" charset="0"/>
                </a:endParaRPr>
              </a:p>
              <a:p>
                <a:pPr marL="342900" indent="-342900">
                  <a:buAutoNum type="arabicPeriod"/>
                </a:pPr>
                <a14:m>
                  <m:oMath xmlns:m="http://schemas.openxmlformats.org/officeDocument/2006/math">
                    <m:sSub>
                      <m:sSubPr>
                        <m:ctrlPr>
                          <a:rPr lang="en-US" i="1">
                            <a:solidFill>
                              <a:schemeClr val="tx2"/>
                            </a:solidFill>
                            <a:latin typeface="Cambria Math" panose="02040503050406030204" pitchFamily="18" charset="0"/>
                            <a:ea typeface="Cambria Math" panose="02040503050406030204" pitchFamily="18" charset="0"/>
                          </a:rPr>
                        </m:ctrlPr>
                      </m:sSubPr>
                      <m:e>
                        <m:r>
                          <a:rPr lang="en-US" i="1">
                            <a:solidFill>
                              <a:schemeClr val="tx2"/>
                            </a:solidFill>
                            <a:latin typeface="Cambria Math" panose="02040503050406030204" pitchFamily="18" charset="0"/>
                            <a:ea typeface="Cambria Math" panose="02040503050406030204" pitchFamily="18" charset="0"/>
                          </a:rPr>
                          <m:t>𝑣</m:t>
                        </m:r>
                      </m:e>
                      <m:sub>
                        <m:r>
                          <a:rPr lang="en-US" i="1">
                            <a:solidFill>
                              <a:schemeClr val="tx2"/>
                            </a:solidFill>
                            <a:latin typeface="Cambria Math" panose="02040503050406030204" pitchFamily="18" charset="0"/>
                            <a:ea typeface="Cambria Math" panose="02040503050406030204" pitchFamily="18" charset="0"/>
                          </a:rPr>
                          <m:t>0</m:t>
                        </m:r>
                      </m:sub>
                    </m:sSub>
                    <m:r>
                      <a:rPr lang="en-US" i="1">
                        <a:solidFill>
                          <a:schemeClr val="tx2"/>
                        </a:solidFill>
                        <a:latin typeface="Cambria Math" panose="02040503050406030204" pitchFamily="18" charset="0"/>
                        <a:ea typeface="Cambria Math" panose="02040503050406030204" pitchFamily="18" charset="0"/>
                      </a:rPr>
                      <m:t>←</m:t>
                    </m:r>
                    <m:r>
                      <a:rPr lang="en-US" i="1">
                        <a:solidFill>
                          <a:schemeClr val="tx2"/>
                        </a:solidFill>
                        <a:latin typeface="Cambria Math" panose="02040503050406030204" pitchFamily="18" charset="0"/>
                        <a:ea typeface="Cambria Math" panose="02040503050406030204" pitchFamily="18" charset="0"/>
                      </a:rPr>
                      <m:t>0</m:t>
                    </m:r>
                  </m:oMath>
                </a14:m>
                <a:endParaRPr lang="en-US" dirty="0">
                  <a:solidFill>
                    <a:schemeClr val="tx2"/>
                  </a:solidFill>
                  <a:latin typeface="Cambria Math" panose="02040503050406030204" pitchFamily="18" charset="0"/>
                  <a:ea typeface="Cambria Math" panose="02040503050406030204" pitchFamily="18" charset="0"/>
                </a:endParaRPr>
              </a:p>
              <a:p>
                <a:pPr marL="342900" indent="-342900">
                  <a:buAutoNum type="arabicPeriod"/>
                </a:pPr>
                <a14:m>
                  <m:oMath xmlns:m="http://schemas.openxmlformats.org/officeDocument/2006/math">
                    <m:sSub>
                      <m:sSubPr>
                        <m:ctrlPr>
                          <a:rPr lang="en-US" i="1">
                            <a:solidFill>
                              <a:schemeClr val="tx2"/>
                            </a:solidFill>
                            <a:latin typeface="Cambria Math" panose="02040503050406030204" pitchFamily="18" charset="0"/>
                            <a:ea typeface="Cambria Math" panose="02040503050406030204" pitchFamily="18" charset="0"/>
                          </a:rPr>
                        </m:ctrlPr>
                      </m:sSubPr>
                      <m:e>
                        <m:r>
                          <a:rPr lang="en-US" i="1">
                            <a:solidFill>
                              <a:schemeClr val="tx2"/>
                            </a:solidFill>
                            <a:latin typeface="Cambria Math" panose="02040503050406030204" pitchFamily="18" charset="0"/>
                            <a:ea typeface="Cambria Math" panose="02040503050406030204" pitchFamily="18" charset="0"/>
                          </a:rPr>
                          <m:t>𝛽</m:t>
                        </m:r>
                      </m:e>
                      <m:sub>
                        <m:r>
                          <a:rPr lang="en-US" i="1">
                            <a:solidFill>
                              <a:schemeClr val="tx2"/>
                            </a:solidFill>
                            <a:latin typeface="Cambria Math" panose="02040503050406030204" pitchFamily="18" charset="0"/>
                            <a:ea typeface="Cambria Math" panose="02040503050406030204" pitchFamily="18" charset="0"/>
                          </a:rPr>
                          <m:t>1</m:t>
                        </m:r>
                      </m:sub>
                    </m:sSub>
                    <m:r>
                      <a:rPr lang="en-US" i="1">
                        <a:solidFill>
                          <a:schemeClr val="tx2"/>
                        </a:solidFill>
                        <a:latin typeface="Cambria Math" panose="02040503050406030204" pitchFamily="18" charset="0"/>
                        <a:ea typeface="Cambria Math" panose="02040503050406030204" pitchFamily="18" charset="0"/>
                      </a:rPr>
                      <m:t>←</m:t>
                    </m:r>
                    <m:r>
                      <a:rPr lang="en-US" i="1">
                        <a:solidFill>
                          <a:schemeClr val="tx2"/>
                        </a:solidFill>
                        <a:latin typeface="Cambria Math" panose="02040503050406030204" pitchFamily="18" charset="0"/>
                        <a:ea typeface="Cambria Math" panose="02040503050406030204" pitchFamily="18" charset="0"/>
                      </a:rPr>
                      <m:t>0</m:t>
                    </m:r>
                  </m:oMath>
                </a14:m>
                <a:endParaRPr lang="en-US" dirty="0">
                  <a:solidFill>
                    <a:schemeClr val="tx2"/>
                  </a:solidFill>
                  <a:latin typeface="Cambria Math" panose="02040503050406030204" pitchFamily="18" charset="0"/>
                  <a:ea typeface="Cambria Math" panose="02040503050406030204" pitchFamily="18" charset="0"/>
                </a:endParaRPr>
              </a:p>
              <a:p>
                <a:pPr marL="342900" indent="-342900">
                  <a:buAutoNum type="arabicPeriod"/>
                </a:pPr>
                <a:r>
                  <a:rPr lang="en-US" dirty="0">
                    <a:solidFill>
                      <a:schemeClr val="tx2"/>
                    </a:solidFill>
                    <a:latin typeface="Cambria Math" panose="02040503050406030204" pitchFamily="18" charset="0"/>
                    <a:ea typeface="Cambria Math" panose="02040503050406030204" pitchFamily="18" charset="0"/>
                  </a:rPr>
                  <a:t>For </a:t>
                </a:r>
                <a14:m>
                  <m:oMath xmlns:m="http://schemas.openxmlformats.org/officeDocument/2006/math">
                    <m:r>
                      <a:rPr lang="en-US" i="1">
                        <a:solidFill>
                          <a:schemeClr val="tx2"/>
                        </a:solidFill>
                        <a:latin typeface="Cambria Math" panose="02040503050406030204" pitchFamily="18" charset="0"/>
                        <a:ea typeface="Cambria Math" panose="02040503050406030204" pitchFamily="18" charset="0"/>
                      </a:rPr>
                      <m:t>𝑗</m:t>
                    </m:r>
                  </m:oMath>
                </a14:m>
                <a:r>
                  <a:rPr lang="en-US" dirty="0">
                    <a:solidFill>
                      <a:schemeClr val="tx2"/>
                    </a:solidFill>
                    <a:latin typeface="Cambria Math" panose="02040503050406030204" pitchFamily="18" charset="0"/>
                    <a:ea typeface="Cambria Math" panose="02040503050406030204" pitchFamily="18" charset="0"/>
                  </a:rPr>
                  <a:t> from </a:t>
                </a:r>
                <a14:m>
                  <m:oMath xmlns:m="http://schemas.openxmlformats.org/officeDocument/2006/math">
                    <m:r>
                      <a:rPr lang="en-US" i="1" dirty="0">
                        <a:solidFill>
                          <a:schemeClr val="tx2"/>
                        </a:solidFill>
                        <a:latin typeface="Cambria Math" panose="02040503050406030204" pitchFamily="18" charset="0"/>
                        <a:ea typeface="Cambria Math" panose="02040503050406030204" pitchFamily="18" charset="0"/>
                      </a:rPr>
                      <m:t>1</m:t>
                    </m:r>
                  </m:oMath>
                </a14:m>
                <a:r>
                  <a:rPr lang="en-US" dirty="0">
                    <a:solidFill>
                      <a:schemeClr val="tx2"/>
                    </a:solidFill>
                    <a:latin typeface="Cambria Math" panose="02040503050406030204" pitchFamily="18" charset="0"/>
                    <a:ea typeface="Cambria Math" panose="02040503050406030204" pitchFamily="18" charset="0"/>
                  </a:rPr>
                  <a:t> to </a:t>
                </a:r>
                <a14:m>
                  <m:oMath xmlns:m="http://schemas.openxmlformats.org/officeDocument/2006/math">
                    <m:r>
                      <a:rPr lang="en-US" i="1">
                        <a:solidFill>
                          <a:schemeClr val="tx2"/>
                        </a:solidFill>
                        <a:latin typeface="Cambria Math" panose="02040503050406030204" pitchFamily="18" charset="0"/>
                        <a:ea typeface="Cambria Math" panose="02040503050406030204" pitchFamily="18" charset="0"/>
                      </a:rPr>
                      <m:t>𝑚</m:t>
                    </m:r>
                    <m:r>
                      <a:rPr lang="en-US" i="1">
                        <a:solidFill>
                          <a:schemeClr val="tx2"/>
                        </a:solidFill>
                        <a:latin typeface="Cambria Math" panose="02040503050406030204" pitchFamily="18" charset="0"/>
                        <a:ea typeface="Cambria Math" panose="02040503050406030204" pitchFamily="18" charset="0"/>
                      </a:rPr>
                      <m:t>−</m:t>
                    </m:r>
                    <m:r>
                      <a:rPr lang="en-US" i="1">
                        <a:solidFill>
                          <a:schemeClr val="tx2"/>
                        </a:solidFill>
                        <a:latin typeface="Cambria Math" panose="02040503050406030204" pitchFamily="18" charset="0"/>
                        <a:ea typeface="Cambria Math" panose="02040503050406030204" pitchFamily="18" charset="0"/>
                      </a:rPr>
                      <m:t>1</m:t>
                    </m:r>
                  </m:oMath>
                </a14:m>
                <a:r>
                  <a:rPr lang="en-US" dirty="0">
                    <a:solidFill>
                      <a:schemeClr val="tx2"/>
                    </a:solidFill>
                    <a:latin typeface="Cambria Math" panose="02040503050406030204" pitchFamily="18" charset="0"/>
                    <a:ea typeface="Cambria Math" panose="02040503050406030204" pitchFamily="18" charset="0"/>
                  </a:rPr>
                  <a:t> do:</a:t>
                </a:r>
              </a:p>
              <a:p>
                <a:pPr marL="800100" lvl="1" indent="-342900">
                  <a:buAutoNum type="arabicPeriod"/>
                </a:pPr>
                <a14:m>
                  <m:oMath xmlns:m="http://schemas.openxmlformats.org/officeDocument/2006/math">
                    <m:sSubSup>
                      <m:sSubSupPr>
                        <m:ctrlPr>
                          <a:rPr lang="en-US" i="1">
                            <a:solidFill>
                              <a:schemeClr val="tx2"/>
                            </a:solidFill>
                            <a:latin typeface="Cambria Math" panose="02040503050406030204" pitchFamily="18" charset="0"/>
                            <a:ea typeface="Cambria Math" panose="02040503050406030204" pitchFamily="18" charset="0"/>
                          </a:rPr>
                        </m:ctrlPr>
                      </m:sSubSupPr>
                      <m:e>
                        <m:r>
                          <a:rPr lang="en-US" i="1">
                            <a:solidFill>
                              <a:schemeClr val="tx2"/>
                            </a:solidFill>
                            <a:latin typeface="Cambria Math" panose="02040503050406030204" pitchFamily="18" charset="0"/>
                            <a:ea typeface="Cambria Math" panose="02040503050406030204" pitchFamily="18" charset="0"/>
                          </a:rPr>
                          <m:t>𝑤</m:t>
                        </m:r>
                      </m:e>
                      <m:sub>
                        <m:r>
                          <a:rPr lang="en-US" i="1">
                            <a:solidFill>
                              <a:schemeClr val="tx2"/>
                            </a:solidFill>
                            <a:latin typeface="Cambria Math" panose="02040503050406030204" pitchFamily="18" charset="0"/>
                            <a:ea typeface="Cambria Math" panose="02040503050406030204" pitchFamily="18" charset="0"/>
                          </a:rPr>
                          <m:t>𝑗</m:t>
                        </m:r>
                      </m:sub>
                      <m:sup>
                        <m:r>
                          <a:rPr lang="en-US" i="1">
                            <a:solidFill>
                              <a:schemeClr val="tx2"/>
                            </a:solidFill>
                            <a:latin typeface="Cambria Math" panose="02040503050406030204" pitchFamily="18" charset="0"/>
                            <a:ea typeface="Cambria Math" panose="02040503050406030204" pitchFamily="18" charset="0"/>
                          </a:rPr>
                          <m:t>′</m:t>
                        </m:r>
                      </m:sup>
                    </m:sSubSup>
                    <m:r>
                      <a:rPr lang="en-US" i="1">
                        <a:solidFill>
                          <a:schemeClr val="tx2"/>
                        </a:solidFill>
                        <a:latin typeface="Cambria Math" panose="02040503050406030204" pitchFamily="18" charset="0"/>
                        <a:ea typeface="Cambria Math" panose="02040503050406030204" pitchFamily="18" charset="0"/>
                      </a:rPr>
                      <m:t>←</m:t>
                    </m:r>
                    <m:r>
                      <a:rPr lang="en-US" i="1">
                        <a:solidFill>
                          <a:schemeClr val="tx2"/>
                        </a:solidFill>
                        <a:latin typeface="Cambria Math" panose="02040503050406030204" pitchFamily="18" charset="0"/>
                        <a:ea typeface="Cambria Math" panose="02040503050406030204" pitchFamily="18" charset="0"/>
                      </a:rPr>
                      <m:t>𝐴</m:t>
                    </m:r>
                    <m:sSub>
                      <m:sSubPr>
                        <m:ctrlPr>
                          <a:rPr lang="en-US" i="1">
                            <a:solidFill>
                              <a:schemeClr val="tx2"/>
                            </a:solidFill>
                            <a:latin typeface="Cambria Math" panose="02040503050406030204" pitchFamily="18" charset="0"/>
                            <a:ea typeface="Cambria Math" panose="02040503050406030204" pitchFamily="18" charset="0"/>
                          </a:rPr>
                        </m:ctrlPr>
                      </m:sSubPr>
                      <m:e>
                        <m:r>
                          <a:rPr lang="en-US" i="1">
                            <a:solidFill>
                              <a:schemeClr val="tx2"/>
                            </a:solidFill>
                            <a:latin typeface="Cambria Math" panose="02040503050406030204" pitchFamily="18" charset="0"/>
                            <a:ea typeface="Cambria Math" panose="02040503050406030204" pitchFamily="18" charset="0"/>
                          </a:rPr>
                          <m:t>𝑣</m:t>
                        </m:r>
                      </m:e>
                      <m:sub>
                        <m:r>
                          <a:rPr lang="en-US" i="1">
                            <a:solidFill>
                              <a:schemeClr val="tx2"/>
                            </a:solidFill>
                            <a:latin typeface="Cambria Math" panose="02040503050406030204" pitchFamily="18" charset="0"/>
                            <a:ea typeface="Cambria Math" panose="02040503050406030204" pitchFamily="18" charset="0"/>
                          </a:rPr>
                          <m:t>𝑗</m:t>
                        </m:r>
                      </m:sub>
                    </m:sSub>
                  </m:oMath>
                </a14:m>
                <a:endParaRPr lang="en-US" dirty="0">
                  <a:solidFill>
                    <a:schemeClr val="tx2"/>
                  </a:solidFill>
                  <a:latin typeface="Cambria Math" panose="02040503050406030204" pitchFamily="18" charset="0"/>
                  <a:ea typeface="Cambria Math" panose="02040503050406030204" pitchFamily="18" charset="0"/>
                </a:endParaRPr>
              </a:p>
              <a:p>
                <a:pPr marL="800100" lvl="1" indent="-342900">
                  <a:buAutoNum type="arabicPeriod"/>
                </a:pPr>
                <a14:m>
                  <m:oMath xmlns:m="http://schemas.openxmlformats.org/officeDocument/2006/math">
                    <m:sSub>
                      <m:sSubPr>
                        <m:ctrlPr>
                          <a:rPr lang="en-US" i="1">
                            <a:solidFill>
                              <a:schemeClr val="tx2"/>
                            </a:solidFill>
                            <a:latin typeface="Cambria Math" panose="02040503050406030204" pitchFamily="18" charset="0"/>
                            <a:ea typeface="Cambria Math" panose="02040503050406030204" pitchFamily="18" charset="0"/>
                          </a:rPr>
                        </m:ctrlPr>
                      </m:sSubPr>
                      <m:e>
                        <m:r>
                          <a:rPr lang="en-US" i="1">
                            <a:solidFill>
                              <a:schemeClr val="tx2"/>
                            </a:solidFill>
                            <a:latin typeface="Cambria Math" panose="02040503050406030204" pitchFamily="18" charset="0"/>
                            <a:ea typeface="Cambria Math" panose="02040503050406030204" pitchFamily="18" charset="0"/>
                          </a:rPr>
                          <m:t>𝛼</m:t>
                        </m:r>
                      </m:e>
                      <m:sub>
                        <m:r>
                          <a:rPr lang="en-US" i="1">
                            <a:solidFill>
                              <a:schemeClr val="tx2"/>
                            </a:solidFill>
                            <a:latin typeface="Cambria Math" panose="02040503050406030204" pitchFamily="18" charset="0"/>
                            <a:ea typeface="Cambria Math" panose="02040503050406030204" pitchFamily="18" charset="0"/>
                          </a:rPr>
                          <m:t>𝑗</m:t>
                        </m:r>
                      </m:sub>
                    </m:sSub>
                    <m:r>
                      <a:rPr lang="en-US" i="1">
                        <a:solidFill>
                          <a:schemeClr val="tx2"/>
                        </a:solidFill>
                        <a:latin typeface="Cambria Math" panose="02040503050406030204" pitchFamily="18" charset="0"/>
                        <a:ea typeface="Cambria Math" panose="02040503050406030204" pitchFamily="18" charset="0"/>
                      </a:rPr>
                      <m:t>←</m:t>
                    </m:r>
                    <m:sSubSup>
                      <m:sSubSupPr>
                        <m:ctrlPr>
                          <a:rPr lang="en-US" i="1">
                            <a:solidFill>
                              <a:schemeClr val="tx2"/>
                            </a:solidFill>
                            <a:latin typeface="Cambria Math" panose="02040503050406030204" pitchFamily="18" charset="0"/>
                            <a:ea typeface="Cambria Math" panose="02040503050406030204" pitchFamily="18" charset="0"/>
                          </a:rPr>
                        </m:ctrlPr>
                      </m:sSubSupPr>
                      <m:e>
                        <m:r>
                          <a:rPr lang="en-US" i="1">
                            <a:solidFill>
                              <a:schemeClr val="tx2"/>
                            </a:solidFill>
                            <a:latin typeface="Cambria Math" panose="02040503050406030204" pitchFamily="18" charset="0"/>
                            <a:ea typeface="Cambria Math" panose="02040503050406030204" pitchFamily="18" charset="0"/>
                          </a:rPr>
                          <m:t>𝑤</m:t>
                        </m:r>
                      </m:e>
                      <m:sub>
                        <m:r>
                          <a:rPr lang="en-US" i="1">
                            <a:solidFill>
                              <a:schemeClr val="tx2"/>
                            </a:solidFill>
                            <a:latin typeface="Cambria Math" panose="02040503050406030204" pitchFamily="18" charset="0"/>
                            <a:ea typeface="Cambria Math" panose="02040503050406030204" pitchFamily="18" charset="0"/>
                          </a:rPr>
                          <m:t>𝑗</m:t>
                        </m:r>
                      </m:sub>
                      <m:sup>
                        <m:r>
                          <a:rPr lang="en-US" i="1">
                            <a:solidFill>
                              <a:schemeClr val="tx2"/>
                            </a:solidFill>
                            <a:latin typeface="Cambria Math" panose="02040503050406030204" pitchFamily="18" charset="0"/>
                            <a:ea typeface="Cambria Math" panose="02040503050406030204" pitchFamily="18" charset="0"/>
                          </a:rPr>
                          <m:t>′</m:t>
                        </m:r>
                      </m:sup>
                    </m:sSubSup>
                    <m:sSub>
                      <m:sSubPr>
                        <m:ctrlPr>
                          <a:rPr lang="en-US" i="1">
                            <a:solidFill>
                              <a:schemeClr val="tx2"/>
                            </a:solidFill>
                            <a:latin typeface="Cambria Math" panose="02040503050406030204" pitchFamily="18" charset="0"/>
                            <a:ea typeface="Cambria Math" panose="02040503050406030204" pitchFamily="18" charset="0"/>
                          </a:rPr>
                        </m:ctrlPr>
                      </m:sSubPr>
                      <m:e>
                        <m:r>
                          <a:rPr lang="en-US" i="1">
                            <a:solidFill>
                              <a:schemeClr val="tx2"/>
                            </a:solidFill>
                            <a:latin typeface="Cambria Math" panose="02040503050406030204" pitchFamily="18" charset="0"/>
                            <a:ea typeface="Cambria Math" panose="02040503050406030204" pitchFamily="18" charset="0"/>
                          </a:rPr>
                          <m:t>𝑣</m:t>
                        </m:r>
                      </m:e>
                      <m:sub>
                        <m:r>
                          <a:rPr lang="en-US" i="1">
                            <a:solidFill>
                              <a:schemeClr val="tx2"/>
                            </a:solidFill>
                            <a:latin typeface="Cambria Math" panose="02040503050406030204" pitchFamily="18" charset="0"/>
                            <a:ea typeface="Cambria Math" panose="02040503050406030204" pitchFamily="18" charset="0"/>
                          </a:rPr>
                          <m:t>𝑗</m:t>
                        </m:r>
                      </m:sub>
                    </m:sSub>
                  </m:oMath>
                </a14:m>
                <a:endParaRPr lang="en-US" dirty="0">
                  <a:solidFill>
                    <a:schemeClr val="tx2"/>
                  </a:solidFill>
                  <a:latin typeface="Cambria Math" panose="02040503050406030204" pitchFamily="18" charset="0"/>
                  <a:ea typeface="Cambria Math" panose="02040503050406030204" pitchFamily="18" charset="0"/>
                </a:endParaRPr>
              </a:p>
              <a:p>
                <a:pPr marL="800100" lvl="1" indent="-342900">
                  <a:buAutoNum type="arabicPeriod"/>
                </a:pPr>
                <a14:m>
                  <m:oMath xmlns:m="http://schemas.openxmlformats.org/officeDocument/2006/math">
                    <m:sSub>
                      <m:sSubPr>
                        <m:ctrlPr>
                          <a:rPr lang="en-US" i="1">
                            <a:solidFill>
                              <a:schemeClr val="tx2"/>
                            </a:solidFill>
                            <a:latin typeface="Cambria Math" panose="02040503050406030204" pitchFamily="18" charset="0"/>
                            <a:ea typeface="Cambria Math" panose="02040503050406030204" pitchFamily="18" charset="0"/>
                          </a:rPr>
                        </m:ctrlPr>
                      </m:sSubPr>
                      <m:e>
                        <m:r>
                          <a:rPr lang="en-US" i="1">
                            <a:solidFill>
                              <a:schemeClr val="tx2"/>
                            </a:solidFill>
                            <a:latin typeface="Cambria Math" panose="02040503050406030204" pitchFamily="18" charset="0"/>
                            <a:ea typeface="Cambria Math" panose="02040503050406030204" pitchFamily="18" charset="0"/>
                          </a:rPr>
                          <m:t>𝑤</m:t>
                        </m:r>
                      </m:e>
                      <m:sub>
                        <m:r>
                          <a:rPr lang="en-US" i="1">
                            <a:solidFill>
                              <a:schemeClr val="tx2"/>
                            </a:solidFill>
                            <a:latin typeface="Cambria Math" panose="02040503050406030204" pitchFamily="18" charset="0"/>
                            <a:ea typeface="Cambria Math" panose="02040503050406030204" pitchFamily="18" charset="0"/>
                          </a:rPr>
                          <m:t>𝑗</m:t>
                        </m:r>
                      </m:sub>
                    </m:sSub>
                    <m:r>
                      <a:rPr lang="en-US" i="1">
                        <a:solidFill>
                          <a:schemeClr val="tx2"/>
                        </a:solidFill>
                        <a:latin typeface="Cambria Math" panose="02040503050406030204" pitchFamily="18" charset="0"/>
                        <a:ea typeface="Cambria Math" panose="02040503050406030204" pitchFamily="18" charset="0"/>
                      </a:rPr>
                      <m:t>←</m:t>
                    </m:r>
                    <m:sSubSup>
                      <m:sSubSupPr>
                        <m:ctrlPr>
                          <a:rPr lang="en-US" i="1">
                            <a:solidFill>
                              <a:schemeClr val="tx2"/>
                            </a:solidFill>
                            <a:latin typeface="Cambria Math" panose="02040503050406030204" pitchFamily="18" charset="0"/>
                            <a:ea typeface="Cambria Math" panose="02040503050406030204" pitchFamily="18" charset="0"/>
                          </a:rPr>
                        </m:ctrlPr>
                      </m:sSubSupPr>
                      <m:e>
                        <m:r>
                          <a:rPr lang="en-US" i="1">
                            <a:solidFill>
                              <a:schemeClr val="tx2"/>
                            </a:solidFill>
                            <a:latin typeface="Cambria Math" panose="02040503050406030204" pitchFamily="18" charset="0"/>
                            <a:ea typeface="Cambria Math" panose="02040503050406030204" pitchFamily="18" charset="0"/>
                          </a:rPr>
                          <m:t>𝑤</m:t>
                        </m:r>
                      </m:e>
                      <m:sub>
                        <m:r>
                          <a:rPr lang="en-US" i="1">
                            <a:solidFill>
                              <a:schemeClr val="tx2"/>
                            </a:solidFill>
                            <a:latin typeface="Cambria Math" panose="02040503050406030204" pitchFamily="18" charset="0"/>
                            <a:ea typeface="Cambria Math" panose="02040503050406030204" pitchFamily="18" charset="0"/>
                          </a:rPr>
                          <m:t>𝑗</m:t>
                        </m:r>
                      </m:sub>
                      <m:sup>
                        <m:r>
                          <a:rPr lang="en-US" i="1">
                            <a:solidFill>
                              <a:schemeClr val="tx2"/>
                            </a:solidFill>
                            <a:latin typeface="Cambria Math" panose="02040503050406030204" pitchFamily="18" charset="0"/>
                            <a:ea typeface="Cambria Math" panose="02040503050406030204" pitchFamily="18" charset="0"/>
                          </a:rPr>
                          <m:t>′</m:t>
                        </m:r>
                      </m:sup>
                    </m:sSubSup>
                    <m:r>
                      <a:rPr lang="en-US" i="1">
                        <a:solidFill>
                          <a:schemeClr val="tx2"/>
                        </a:solidFill>
                        <a:latin typeface="Cambria Math" panose="02040503050406030204" pitchFamily="18" charset="0"/>
                        <a:ea typeface="Cambria Math" panose="02040503050406030204" pitchFamily="18" charset="0"/>
                      </a:rPr>
                      <m:t>−</m:t>
                    </m:r>
                    <m:sSub>
                      <m:sSubPr>
                        <m:ctrlPr>
                          <a:rPr lang="en-US" i="1">
                            <a:solidFill>
                              <a:schemeClr val="tx2"/>
                            </a:solidFill>
                            <a:latin typeface="Cambria Math" panose="02040503050406030204" pitchFamily="18" charset="0"/>
                            <a:ea typeface="Cambria Math" panose="02040503050406030204" pitchFamily="18" charset="0"/>
                          </a:rPr>
                        </m:ctrlPr>
                      </m:sSubPr>
                      <m:e>
                        <m:r>
                          <a:rPr lang="en-US" i="1">
                            <a:solidFill>
                              <a:schemeClr val="tx2"/>
                            </a:solidFill>
                            <a:latin typeface="Cambria Math" panose="02040503050406030204" pitchFamily="18" charset="0"/>
                            <a:ea typeface="Cambria Math" panose="02040503050406030204" pitchFamily="18" charset="0"/>
                          </a:rPr>
                          <m:t>𝛼</m:t>
                        </m:r>
                      </m:e>
                      <m:sub>
                        <m:r>
                          <a:rPr lang="en-US" i="1">
                            <a:solidFill>
                              <a:schemeClr val="tx2"/>
                            </a:solidFill>
                            <a:latin typeface="Cambria Math" panose="02040503050406030204" pitchFamily="18" charset="0"/>
                            <a:ea typeface="Cambria Math" panose="02040503050406030204" pitchFamily="18" charset="0"/>
                          </a:rPr>
                          <m:t>𝑗</m:t>
                        </m:r>
                      </m:sub>
                    </m:sSub>
                    <m:sSub>
                      <m:sSubPr>
                        <m:ctrlPr>
                          <a:rPr lang="en-US" i="1">
                            <a:solidFill>
                              <a:schemeClr val="tx2"/>
                            </a:solidFill>
                            <a:latin typeface="Cambria Math" panose="02040503050406030204" pitchFamily="18" charset="0"/>
                            <a:ea typeface="Cambria Math" panose="02040503050406030204" pitchFamily="18" charset="0"/>
                          </a:rPr>
                        </m:ctrlPr>
                      </m:sSubPr>
                      <m:e>
                        <m:r>
                          <a:rPr lang="en-US" i="1">
                            <a:solidFill>
                              <a:schemeClr val="tx2"/>
                            </a:solidFill>
                            <a:latin typeface="Cambria Math" panose="02040503050406030204" pitchFamily="18" charset="0"/>
                            <a:ea typeface="Cambria Math" panose="02040503050406030204" pitchFamily="18" charset="0"/>
                          </a:rPr>
                          <m:t>𝑣</m:t>
                        </m:r>
                      </m:e>
                      <m:sub>
                        <m:r>
                          <a:rPr lang="en-US" i="1">
                            <a:solidFill>
                              <a:schemeClr val="tx2"/>
                            </a:solidFill>
                            <a:latin typeface="Cambria Math" panose="02040503050406030204" pitchFamily="18" charset="0"/>
                            <a:ea typeface="Cambria Math" panose="02040503050406030204" pitchFamily="18" charset="0"/>
                          </a:rPr>
                          <m:t>𝑗</m:t>
                        </m:r>
                      </m:sub>
                    </m:sSub>
                    <m:r>
                      <a:rPr lang="en-US" i="1">
                        <a:solidFill>
                          <a:schemeClr val="tx2"/>
                        </a:solidFill>
                        <a:latin typeface="Cambria Math" panose="02040503050406030204" pitchFamily="18" charset="0"/>
                        <a:ea typeface="Cambria Math" panose="02040503050406030204" pitchFamily="18" charset="0"/>
                      </a:rPr>
                      <m:t>−</m:t>
                    </m:r>
                    <m:sSub>
                      <m:sSubPr>
                        <m:ctrlPr>
                          <a:rPr lang="en-US" i="1">
                            <a:solidFill>
                              <a:schemeClr val="tx2"/>
                            </a:solidFill>
                            <a:latin typeface="Cambria Math" panose="02040503050406030204" pitchFamily="18" charset="0"/>
                            <a:ea typeface="Cambria Math" panose="02040503050406030204" pitchFamily="18" charset="0"/>
                          </a:rPr>
                        </m:ctrlPr>
                      </m:sSubPr>
                      <m:e>
                        <m:r>
                          <a:rPr lang="en-US" i="1">
                            <a:solidFill>
                              <a:schemeClr val="tx2"/>
                            </a:solidFill>
                            <a:latin typeface="Cambria Math" panose="02040503050406030204" pitchFamily="18" charset="0"/>
                            <a:ea typeface="Cambria Math" panose="02040503050406030204" pitchFamily="18" charset="0"/>
                          </a:rPr>
                          <m:t>𝛽</m:t>
                        </m:r>
                      </m:e>
                      <m:sub>
                        <m:r>
                          <a:rPr lang="en-US" i="1">
                            <a:solidFill>
                              <a:schemeClr val="tx2"/>
                            </a:solidFill>
                            <a:latin typeface="Cambria Math" panose="02040503050406030204" pitchFamily="18" charset="0"/>
                            <a:ea typeface="Cambria Math" panose="02040503050406030204" pitchFamily="18" charset="0"/>
                          </a:rPr>
                          <m:t>𝑗</m:t>
                        </m:r>
                      </m:sub>
                    </m:sSub>
                    <m:sSub>
                      <m:sSubPr>
                        <m:ctrlPr>
                          <a:rPr lang="en-US" i="1">
                            <a:solidFill>
                              <a:schemeClr val="tx2"/>
                            </a:solidFill>
                            <a:latin typeface="Cambria Math" panose="02040503050406030204" pitchFamily="18" charset="0"/>
                            <a:ea typeface="Cambria Math" panose="02040503050406030204" pitchFamily="18" charset="0"/>
                          </a:rPr>
                        </m:ctrlPr>
                      </m:sSubPr>
                      <m:e>
                        <m:r>
                          <a:rPr lang="en-US" i="1">
                            <a:solidFill>
                              <a:schemeClr val="tx2"/>
                            </a:solidFill>
                            <a:latin typeface="Cambria Math" panose="02040503050406030204" pitchFamily="18" charset="0"/>
                            <a:ea typeface="Cambria Math" panose="02040503050406030204" pitchFamily="18" charset="0"/>
                          </a:rPr>
                          <m:t>𝑣</m:t>
                        </m:r>
                      </m:e>
                      <m:sub>
                        <m:r>
                          <a:rPr lang="en-US" i="1">
                            <a:solidFill>
                              <a:schemeClr val="tx2"/>
                            </a:solidFill>
                            <a:latin typeface="Cambria Math" panose="02040503050406030204" pitchFamily="18" charset="0"/>
                            <a:ea typeface="Cambria Math" panose="02040503050406030204" pitchFamily="18" charset="0"/>
                          </a:rPr>
                          <m:t>𝑗</m:t>
                        </m:r>
                        <m:r>
                          <a:rPr lang="en-US" i="1">
                            <a:solidFill>
                              <a:schemeClr val="tx2"/>
                            </a:solidFill>
                            <a:latin typeface="Cambria Math" panose="02040503050406030204" pitchFamily="18" charset="0"/>
                            <a:ea typeface="Cambria Math" panose="02040503050406030204" pitchFamily="18" charset="0"/>
                          </a:rPr>
                          <m:t>−</m:t>
                        </m:r>
                        <m:r>
                          <a:rPr lang="en-US" i="1">
                            <a:solidFill>
                              <a:schemeClr val="tx2"/>
                            </a:solidFill>
                            <a:latin typeface="Cambria Math" panose="02040503050406030204" pitchFamily="18" charset="0"/>
                            <a:ea typeface="Cambria Math" panose="02040503050406030204" pitchFamily="18" charset="0"/>
                          </a:rPr>
                          <m:t>1</m:t>
                        </m:r>
                      </m:sub>
                    </m:sSub>
                  </m:oMath>
                </a14:m>
                <a:endParaRPr lang="en-US" dirty="0">
                  <a:solidFill>
                    <a:schemeClr val="tx2"/>
                  </a:solidFill>
                  <a:latin typeface="Cambria Math" panose="02040503050406030204" pitchFamily="18" charset="0"/>
                  <a:ea typeface="Cambria Math" panose="02040503050406030204" pitchFamily="18" charset="0"/>
                </a:endParaRPr>
              </a:p>
              <a:p>
                <a:pPr marL="800100" lvl="1" indent="-342900">
                  <a:buAutoNum type="arabicPeriod"/>
                </a:pPr>
                <a14:m>
                  <m:oMath xmlns:m="http://schemas.openxmlformats.org/officeDocument/2006/math">
                    <m:sSub>
                      <m:sSubPr>
                        <m:ctrlPr>
                          <a:rPr lang="en-US" i="1">
                            <a:solidFill>
                              <a:schemeClr val="tx2"/>
                            </a:solidFill>
                            <a:latin typeface="Cambria Math" panose="02040503050406030204" pitchFamily="18" charset="0"/>
                            <a:ea typeface="Cambria Math" panose="02040503050406030204" pitchFamily="18" charset="0"/>
                          </a:rPr>
                        </m:ctrlPr>
                      </m:sSubPr>
                      <m:e>
                        <m:r>
                          <a:rPr lang="en-US" i="1">
                            <a:solidFill>
                              <a:schemeClr val="tx2"/>
                            </a:solidFill>
                            <a:latin typeface="Cambria Math" panose="02040503050406030204" pitchFamily="18" charset="0"/>
                            <a:ea typeface="Cambria Math" panose="02040503050406030204" pitchFamily="18" charset="0"/>
                          </a:rPr>
                          <m:t>𝛽</m:t>
                        </m:r>
                      </m:e>
                      <m:sub>
                        <m:r>
                          <a:rPr lang="en-US" i="1">
                            <a:solidFill>
                              <a:schemeClr val="tx2"/>
                            </a:solidFill>
                            <a:latin typeface="Cambria Math" panose="02040503050406030204" pitchFamily="18" charset="0"/>
                            <a:ea typeface="Cambria Math" panose="02040503050406030204" pitchFamily="18" charset="0"/>
                          </a:rPr>
                          <m:t>𝑗</m:t>
                        </m:r>
                        <m:r>
                          <a:rPr lang="en-US" i="1">
                            <a:solidFill>
                              <a:schemeClr val="tx2"/>
                            </a:solidFill>
                            <a:latin typeface="Cambria Math" panose="02040503050406030204" pitchFamily="18" charset="0"/>
                            <a:ea typeface="Cambria Math" panose="02040503050406030204" pitchFamily="18" charset="0"/>
                          </a:rPr>
                          <m:t>+</m:t>
                        </m:r>
                        <m:r>
                          <a:rPr lang="en-US" i="1">
                            <a:solidFill>
                              <a:schemeClr val="tx2"/>
                            </a:solidFill>
                            <a:latin typeface="Cambria Math" panose="02040503050406030204" pitchFamily="18" charset="0"/>
                            <a:ea typeface="Cambria Math" panose="02040503050406030204" pitchFamily="18" charset="0"/>
                          </a:rPr>
                          <m:t>1</m:t>
                        </m:r>
                      </m:sub>
                    </m:sSub>
                    <m:r>
                      <a:rPr lang="en-US" i="1">
                        <a:solidFill>
                          <a:schemeClr val="tx2"/>
                        </a:solidFill>
                        <a:latin typeface="Cambria Math" panose="02040503050406030204" pitchFamily="18" charset="0"/>
                        <a:ea typeface="Cambria Math" panose="02040503050406030204" pitchFamily="18" charset="0"/>
                      </a:rPr>
                      <m:t>←</m:t>
                    </m:r>
                    <m:d>
                      <m:dPr>
                        <m:begChr m:val="‖"/>
                        <m:endChr m:val="‖"/>
                        <m:ctrlPr>
                          <a:rPr lang="en-US" i="1">
                            <a:solidFill>
                              <a:schemeClr val="tx2"/>
                            </a:solidFill>
                            <a:latin typeface="Cambria Math" panose="02040503050406030204" pitchFamily="18" charset="0"/>
                            <a:ea typeface="Cambria Math" panose="02040503050406030204" pitchFamily="18" charset="0"/>
                          </a:rPr>
                        </m:ctrlPr>
                      </m:dPr>
                      <m:e>
                        <m:sSub>
                          <m:sSubPr>
                            <m:ctrlPr>
                              <a:rPr lang="en-US" i="1">
                                <a:solidFill>
                                  <a:schemeClr val="tx2"/>
                                </a:solidFill>
                                <a:latin typeface="Cambria Math" panose="02040503050406030204" pitchFamily="18" charset="0"/>
                                <a:ea typeface="Cambria Math" panose="02040503050406030204" pitchFamily="18" charset="0"/>
                              </a:rPr>
                            </m:ctrlPr>
                          </m:sSubPr>
                          <m:e>
                            <m:r>
                              <a:rPr lang="en-US" i="1">
                                <a:solidFill>
                                  <a:schemeClr val="tx2"/>
                                </a:solidFill>
                                <a:latin typeface="Cambria Math" panose="02040503050406030204" pitchFamily="18" charset="0"/>
                                <a:ea typeface="Cambria Math" panose="02040503050406030204" pitchFamily="18" charset="0"/>
                              </a:rPr>
                              <m:t>𝑤</m:t>
                            </m:r>
                          </m:e>
                          <m:sub>
                            <m:r>
                              <a:rPr lang="en-US" i="1">
                                <a:solidFill>
                                  <a:schemeClr val="tx2"/>
                                </a:solidFill>
                                <a:latin typeface="Cambria Math" panose="02040503050406030204" pitchFamily="18" charset="0"/>
                                <a:ea typeface="Cambria Math" panose="02040503050406030204" pitchFamily="18" charset="0"/>
                              </a:rPr>
                              <m:t>𝑗</m:t>
                            </m:r>
                          </m:sub>
                        </m:sSub>
                      </m:e>
                    </m:d>
                  </m:oMath>
                </a14:m>
                <a:endParaRPr lang="en-US" dirty="0">
                  <a:solidFill>
                    <a:schemeClr val="tx2"/>
                  </a:solidFill>
                  <a:latin typeface="Cambria Math" panose="02040503050406030204" pitchFamily="18" charset="0"/>
                  <a:ea typeface="Cambria Math" panose="02040503050406030204" pitchFamily="18" charset="0"/>
                </a:endParaRPr>
              </a:p>
              <a:p>
                <a:pPr marL="800100" lvl="1" indent="-342900">
                  <a:buAutoNum type="arabicPeriod"/>
                </a:pPr>
                <a14:m>
                  <m:oMath xmlns:m="http://schemas.openxmlformats.org/officeDocument/2006/math">
                    <m:sSub>
                      <m:sSubPr>
                        <m:ctrlPr>
                          <a:rPr lang="en-US" i="1">
                            <a:solidFill>
                              <a:schemeClr val="tx2"/>
                            </a:solidFill>
                            <a:latin typeface="Cambria Math" panose="02040503050406030204" pitchFamily="18" charset="0"/>
                            <a:ea typeface="Cambria Math" panose="02040503050406030204" pitchFamily="18" charset="0"/>
                          </a:rPr>
                        </m:ctrlPr>
                      </m:sSubPr>
                      <m:e>
                        <m:r>
                          <a:rPr lang="en-US" i="1">
                            <a:solidFill>
                              <a:schemeClr val="tx2"/>
                            </a:solidFill>
                            <a:latin typeface="Cambria Math" panose="02040503050406030204" pitchFamily="18" charset="0"/>
                            <a:ea typeface="Cambria Math" panose="02040503050406030204" pitchFamily="18" charset="0"/>
                          </a:rPr>
                          <m:t>𝑣</m:t>
                        </m:r>
                      </m:e>
                      <m:sub>
                        <m:r>
                          <a:rPr lang="en-US" i="1">
                            <a:solidFill>
                              <a:schemeClr val="tx2"/>
                            </a:solidFill>
                            <a:latin typeface="Cambria Math" panose="02040503050406030204" pitchFamily="18" charset="0"/>
                            <a:ea typeface="Cambria Math" panose="02040503050406030204" pitchFamily="18" charset="0"/>
                          </a:rPr>
                          <m:t>𝑗</m:t>
                        </m:r>
                        <m:r>
                          <a:rPr lang="en-US" i="1">
                            <a:solidFill>
                              <a:schemeClr val="tx2"/>
                            </a:solidFill>
                            <a:latin typeface="Cambria Math" panose="02040503050406030204" pitchFamily="18" charset="0"/>
                            <a:ea typeface="Cambria Math" panose="02040503050406030204" pitchFamily="18" charset="0"/>
                          </a:rPr>
                          <m:t>+</m:t>
                        </m:r>
                        <m:r>
                          <a:rPr lang="en-US" i="1">
                            <a:solidFill>
                              <a:schemeClr val="tx2"/>
                            </a:solidFill>
                            <a:latin typeface="Cambria Math" panose="02040503050406030204" pitchFamily="18" charset="0"/>
                            <a:ea typeface="Cambria Math" panose="02040503050406030204" pitchFamily="18" charset="0"/>
                          </a:rPr>
                          <m:t>1</m:t>
                        </m:r>
                      </m:sub>
                    </m:sSub>
                    <m:r>
                      <a:rPr lang="en-US" i="1">
                        <a:solidFill>
                          <a:schemeClr val="tx2"/>
                        </a:solidFill>
                        <a:latin typeface="Cambria Math" panose="02040503050406030204" pitchFamily="18" charset="0"/>
                        <a:ea typeface="Cambria Math" panose="02040503050406030204" pitchFamily="18" charset="0"/>
                      </a:rPr>
                      <m:t>←</m:t>
                    </m:r>
                    <m:f>
                      <m:fPr>
                        <m:type m:val="lin"/>
                        <m:ctrlPr>
                          <a:rPr lang="en-US" i="1">
                            <a:solidFill>
                              <a:schemeClr val="tx2"/>
                            </a:solidFill>
                            <a:latin typeface="Cambria Math" panose="02040503050406030204" pitchFamily="18" charset="0"/>
                            <a:ea typeface="Cambria Math" panose="02040503050406030204" pitchFamily="18" charset="0"/>
                          </a:rPr>
                        </m:ctrlPr>
                      </m:fPr>
                      <m:num>
                        <m:sSub>
                          <m:sSubPr>
                            <m:ctrlPr>
                              <a:rPr lang="en-US" i="1">
                                <a:solidFill>
                                  <a:schemeClr val="tx2"/>
                                </a:solidFill>
                                <a:latin typeface="Cambria Math" panose="02040503050406030204" pitchFamily="18" charset="0"/>
                                <a:ea typeface="Cambria Math" panose="02040503050406030204" pitchFamily="18" charset="0"/>
                              </a:rPr>
                            </m:ctrlPr>
                          </m:sSubPr>
                          <m:e>
                            <m:r>
                              <a:rPr lang="en-US" i="1">
                                <a:solidFill>
                                  <a:schemeClr val="tx2"/>
                                </a:solidFill>
                                <a:latin typeface="Cambria Math" panose="02040503050406030204" pitchFamily="18" charset="0"/>
                                <a:ea typeface="Cambria Math" panose="02040503050406030204" pitchFamily="18" charset="0"/>
                              </a:rPr>
                              <m:t>𝑤</m:t>
                            </m:r>
                          </m:e>
                          <m:sub>
                            <m:r>
                              <a:rPr lang="en-US" i="1">
                                <a:solidFill>
                                  <a:schemeClr val="tx2"/>
                                </a:solidFill>
                                <a:latin typeface="Cambria Math" panose="02040503050406030204" pitchFamily="18" charset="0"/>
                                <a:ea typeface="Cambria Math" panose="02040503050406030204" pitchFamily="18" charset="0"/>
                              </a:rPr>
                              <m:t>𝑗</m:t>
                            </m:r>
                          </m:sub>
                        </m:sSub>
                      </m:num>
                      <m:den>
                        <m:sSub>
                          <m:sSubPr>
                            <m:ctrlPr>
                              <a:rPr lang="en-US" i="1">
                                <a:solidFill>
                                  <a:schemeClr val="tx2"/>
                                </a:solidFill>
                                <a:latin typeface="Cambria Math" panose="02040503050406030204" pitchFamily="18" charset="0"/>
                                <a:ea typeface="Cambria Math" panose="02040503050406030204" pitchFamily="18" charset="0"/>
                              </a:rPr>
                            </m:ctrlPr>
                          </m:sSubPr>
                          <m:e>
                            <m:r>
                              <a:rPr lang="en-US" i="1">
                                <a:solidFill>
                                  <a:schemeClr val="tx2"/>
                                </a:solidFill>
                                <a:latin typeface="Cambria Math" panose="02040503050406030204" pitchFamily="18" charset="0"/>
                                <a:ea typeface="Cambria Math" panose="02040503050406030204" pitchFamily="18" charset="0"/>
                              </a:rPr>
                              <m:t>𝛽</m:t>
                            </m:r>
                          </m:e>
                          <m:sub>
                            <m:r>
                              <a:rPr lang="en-US" i="1">
                                <a:solidFill>
                                  <a:schemeClr val="tx2"/>
                                </a:solidFill>
                                <a:latin typeface="Cambria Math" panose="02040503050406030204" pitchFamily="18" charset="0"/>
                                <a:ea typeface="Cambria Math" panose="02040503050406030204" pitchFamily="18" charset="0"/>
                              </a:rPr>
                              <m:t>𝑗</m:t>
                            </m:r>
                            <m:r>
                              <a:rPr lang="en-US" i="1">
                                <a:solidFill>
                                  <a:schemeClr val="tx2"/>
                                </a:solidFill>
                                <a:latin typeface="Cambria Math" panose="02040503050406030204" pitchFamily="18" charset="0"/>
                                <a:ea typeface="Cambria Math" panose="02040503050406030204" pitchFamily="18" charset="0"/>
                              </a:rPr>
                              <m:t>+</m:t>
                            </m:r>
                            <m:r>
                              <a:rPr lang="en-US" i="1">
                                <a:solidFill>
                                  <a:schemeClr val="tx2"/>
                                </a:solidFill>
                                <a:latin typeface="Cambria Math" panose="02040503050406030204" pitchFamily="18" charset="0"/>
                                <a:ea typeface="Cambria Math" panose="02040503050406030204" pitchFamily="18" charset="0"/>
                              </a:rPr>
                              <m:t>1</m:t>
                            </m:r>
                          </m:sub>
                        </m:sSub>
                      </m:den>
                    </m:f>
                  </m:oMath>
                </a14:m>
                <a:endParaRPr lang="en-US" dirty="0">
                  <a:solidFill>
                    <a:schemeClr val="tx2"/>
                  </a:solidFill>
                  <a:latin typeface="Cambria Math" panose="02040503050406030204" pitchFamily="18" charset="0"/>
                  <a:ea typeface="Cambria Math" panose="02040503050406030204" pitchFamily="18" charset="0"/>
                </a:endParaRPr>
              </a:p>
              <a:p>
                <a:pPr marL="342900" indent="-342900">
                  <a:buAutoNum type="arabicPeriod"/>
                </a:pPr>
                <a14:m>
                  <m:oMath xmlns:m="http://schemas.openxmlformats.org/officeDocument/2006/math">
                    <m:r>
                      <m:rPr>
                        <m:sty m:val="p"/>
                      </m:rPr>
                      <a:rPr lang="en-US" b="0" i="0" smtClean="0">
                        <a:solidFill>
                          <a:schemeClr val="tx2"/>
                        </a:solidFill>
                        <a:latin typeface="Cambria Math" panose="02040503050406030204" pitchFamily="18" charset="0"/>
                        <a:ea typeface="Cambria Math" panose="02040503050406030204" pitchFamily="18" charset="0"/>
                      </a:rPr>
                      <m:t>End</m:t>
                    </m:r>
                  </m:oMath>
                </a14:m>
                <a:endParaRPr lang="en-US" b="0" dirty="0">
                  <a:solidFill>
                    <a:schemeClr val="tx2"/>
                  </a:solidFill>
                  <a:latin typeface="Cambria Math" panose="02040503050406030204" pitchFamily="18" charset="0"/>
                  <a:ea typeface="Cambria Math" panose="02040503050406030204" pitchFamily="18" charset="0"/>
                </a:endParaRPr>
              </a:p>
              <a:p>
                <a:pPr marL="342900" indent="-342900">
                  <a:buAutoNum type="arabicPeriod"/>
                </a:pPr>
                <a14:m>
                  <m:oMath xmlns:m="http://schemas.openxmlformats.org/officeDocument/2006/math">
                    <m:sSub>
                      <m:sSubPr>
                        <m:ctrlPr>
                          <a:rPr lang="en-US" b="0" i="1" smtClean="0">
                            <a:solidFill>
                              <a:schemeClr val="tx2"/>
                            </a:solidFill>
                            <a:latin typeface="Cambria Math" panose="02040503050406030204" pitchFamily="18" charset="0"/>
                            <a:ea typeface="Cambria Math" panose="02040503050406030204" pitchFamily="18" charset="0"/>
                          </a:rPr>
                        </m:ctrlPr>
                      </m:sSubPr>
                      <m:e>
                        <m:r>
                          <a:rPr lang="en-US" b="0" i="1" smtClean="0">
                            <a:solidFill>
                              <a:schemeClr val="tx2"/>
                            </a:solidFill>
                            <a:latin typeface="Cambria Math" panose="02040503050406030204" pitchFamily="18" charset="0"/>
                            <a:ea typeface="Cambria Math" panose="02040503050406030204" pitchFamily="18" charset="0"/>
                          </a:rPr>
                          <m:t>𝑤</m:t>
                        </m:r>
                      </m:e>
                      <m:sub>
                        <m:r>
                          <a:rPr lang="en-US" b="0" i="1" smtClean="0">
                            <a:solidFill>
                              <a:schemeClr val="tx2"/>
                            </a:solidFill>
                            <a:latin typeface="Cambria Math" panose="02040503050406030204" pitchFamily="18" charset="0"/>
                            <a:ea typeface="Cambria Math" panose="02040503050406030204" pitchFamily="18" charset="0"/>
                          </a:rPr>
                          <m:t>𝑚</m:t>
                        </m:r>
                      </m:sub>
                    </m:sSub>
                    <m:r>
                      <a:rPr lang="en-US" b="0" i="1" smtClean="0">
                        <a:solidFill>
                          <a:schemeClr val="tx2"/>
                        </a:solidFill>
                        <a:latin typeface="Cambria Math" panose="02040503050406030204" pitchFamily="18" charset="0"/>
                        <a:ea typeface="Cambria Math" panose="02040503050406030204" pitchFamily="18" charset="0"/>
                      </a:rPr>
                      <m:t>←</m:t>
                    </m:r>
                    <m:r>
                      <a:rPr lang="en-US" b="0" i="1" smtClean="0">
                        <a:solidFill>
                          <a:schemeClr val="tx2"/>
                        </a:solidFill>
                        <a:latin typeface="Cambria Math" panose="02040503050406030204" pitchFamily="18" charset="0"/>
                        <a:ea typeface="Cambria Math" panose="02040503050406030204" pitchFamily="18" charset="0"/>
                      </a:rPr>
                      <m:t>𝐴</m:t>
                    </m:r>
                    <m:sSub>
                      <m:sSubPr>
                        <m:ctrlPr>
                          <a:rPr lang="en-US" b="0" i="1" smtClean="0">
                            <a:solidFill>
                              <a:schemeClr val="tx2"/>
                            </a:solidFill>
                            <a:latin typeface="Cambria Math" panose="02040503050406030204" pitchFamily="18" charset="0"/>
                            <a:ea typeface="Cambria Math" panose="02040503050406030204" pitchFamily="18" charset="0"/>
                          </a:rPr>
                        </m:ctrlPr>
                      </m:sSubPr>
                      <m:e>
                        <m:r>
                          <a:rPr lang="en-US" b="0" i="1" smtClean="0">
                            <a:solidFill>
                              <a:schemeClr val="tx2"/>
                            </a:solidFill>
                            <a:latin typeface="Cambria Math" panose="02040503050406030204" pitchFamily="18" charset="0"/>
                            <a:ea typeface="Cambria Math" panose="02040503050406030204" pitchFamily="18" charset="0"/>
                          </a:rPr>
                          <m:t>𝑣</m:t>
                        </m:r>
                      </m:e>
                      <m:sub>
                        <m:r>
                          <a:rPr lang="en-US" b="0" i="1" smtClean="0">
                            <a:solidFill>
                              <a:schemeClr val="tx2"/>
                            </a:solidFill>
                            <a:latin typeface="Cambria Math" panose="02040503050406030204" pitchFamily="18" charset="0"/>
                            <a:ea typeface="Cambria Math" panose="02040503050406030204" pitchFamily="18" charset="0"/>
                          </a:rPr>
                          <m:t>𝑚</m:t>
                        </m:r>
                      </m:sub>
                    </m:sSub>
                  </m:oMath>
                </a14:m>
                <a:endParaRPr lang="en-US" b="0" dirty="0">
                  <a:solidFill>
                    <a:schemeClr val="tx2"/>
                  </a:solidFill>
                  <a:latin typeface="Cambria Math" panose="02040503050406030204" pitchFamily="18" charset="0"/>
                  <a:ea typeface="Cambria Math" panose="02040503050406030204" pitchFamily="18" charset="0"/>
                </a:endParaRPr>
              </a:p>
              <a:p>
                <a:pPr marL="342900" indent="-342900">
                  <a:buAutoNum type="arabicPeriod"/>
                </a:pPr>
                <a14:m>
                  <m:oMath xmlns:m="http://schemas.openxmlformats.org/officeDocument/2006/math">
                    <m:sSub>
                      <m:sSubPr>
                        <m:ctrlPr>
                          <a:rPr lang="en-US" b="0" i="1" smtClean="0">
                            <a:solidFill>
                              <a:schemeClr val="tx2"/>
                            </a:solidFill>
                            <a:latin typeface="Cambria Math" panose="02040503050406030204" pitchFamily="18" charset="0"/>
                            <a:ea typeface="Cambria Math" panose="02040503050406030204" pitchFamily="18" charset="0"/>
                          </a:rPr>
                        </m:ctrlPr>
                      </m:sSubPr>
                      <m:e>
                        <m:r>
                          <a:rPr lang="en-US" b="0" i="1" smtClean="0">
                            <a:solidFill>
                              <a:schemeClr val="tx2"/>
                            </a:solidFill>
                            <a:latin typeface="Cambria Math" panose="02040503050406030204" pitchFamily="18" charset="0"/>
                            <a:ea typeface="Cambria Math" panose="02040503050406030204" pitchFamily="18" charset="0"/>
                          </a:rPr>
                          <m:t>𝛼</m:t>
                        </m:r>
                      </m:e>
                      <m:sub>
                        <m:r>
                          <a:rPr lang="en-US" b="0" i="1" smtClean="0">
                            <a:solidFill>
                              <a:schemeClr val="tx2"/>
                            </a:solidFill>
                            <a:latin typeface="Cambria Math" panose="02040503050406030204" pitchFamily="18" charset="0"/>
                            <a:ea typeface="Cambria Math" panose="02040503050406030204" pitchFamily="18" charset="0"/>
                          </a:rPr>
                          <m:t>𝑚</m:t>
                        </m:r>
                      </m:sub>
                    </m:sSub>
                    <m:r>
                      <a:rPr lang="en-US" b="0" i="1" smtClean="0">
                        <a:solidFill>
                          <a:schemeClr val="tx2"/>
                        </a:solidFill>
                        <a:latin typeface="Cambria Math" panose="02040503050406030204" pitchFamily="18" charset="0"/>
                        <a:ea typeface="Cambria Math" panose="02040503050406030204" pitchFamily="18" charset="0"/>
                      </a:rPr>
                      <m:t>←</m:t>
                    </m:r>
                    <m:sSub>
                      <m:sSubPr>
                        <m:ctrlPr>
                          <a:rPr lang="en-US" b="0" i="1" smtClean="0">
                            <a:solidFill>
                              <a:schemeClr val="tx2"/>
                            </a:solidFill>
                            <a:latin typeface="Cambria Math" panose="02040503050406030204" pitchFamily="18" charset="0"/>
                            <a:ea typeface="Cambria Math" panose="02040503050406030204" pitchFamily="18" charset="0"/>
                          </a:rPr>
                        </m:ctrlPr>
                      </m:sSubPr>
                      <m:e>
                        <m:r>
                          <a:rPr lang="en-US" b="0" i="1" smtClean="0">
                            <a:solidFill>
                              <a:schemeClr val="tx2"/>
                            </a:solidFill>
                            <a:latin typeface="Cambria Math" panose="02040503050406030204" pitchFamily="18" charset="0"/>
                            <a:ea typeface="Cambria Math" panose="02040503050406030204" pitchFamily="18" charset="0"/>
                          </a:rPr>
                          <m:t>𝑤</m:t>
                        </m:r>
                      </m:e>
                      <m:sub>
                        <m:r>
                          <a:rPr lang="en-US" b="0" i="1" smtClean="0">
                            <a:solidFill>
                              <a:schemeClr val="tx2"/>
                            </a:solidFill>
                            <a:latin typeface="Cambria Math" panose="02040503050406030204" pitchFamily="18" charset="0"/>
                            <a:ea typeface="Cambria Math" panose="02040503050406030204" pitchFamily="18" charset="0"/>
                          </a:rPr>
                          <m:t>𝑚</m:t>
                        </m:r>
                      </m:sub>
                    </m:sSub>
                    <m:sSub>
                      <m:sSubPr>
                        <m:ctrlPr>
                          <a:rPr lang="en-US" b="0" i="1" smtClean="0">
                            <a:solidFill>
                              <a:schemeClr val="tx2"/>
                            </a:solidFill>
                            <a:latin typeface="Cambria Math" panose="02040503050406030204" pitchFamily="18" charset="0"/>
                            <a:ea typeface="Cambria Math" panose="02040503050406030204" pitchFamily="18" charset="0"/>
                          </a:rPr>
                        </m:ctrlPr>
                      </m:sSubPr>
                      <m:e>
                        <m:r>
                          <a:rPr lang="en-US" b="0" i="1" smtClean="0">
                            <a:solidFill>
                              <a:schemeClr val="tx2"/>
                            </a:solidFill>
                            <a:latin typeface="Cambria Math" panose="02040503050406030204" pitchFamily="18" charset="0"/>
                            <a:ea typeface="Cambria Math" panose="02040503050406030204" pitchFamily="18" charset="0"/>
                          </a:rPr>
                          <m:t>𝑣</m:t>
                        </m:r>
                      </m:e>
                      <m:sub>
                        <m:r>
                          <a:rPr lang="en-US" b="0" i="1" smtClean="0">
                            <a:solidFill>
                              <a:schemeClr val="tx2"/>
                            </a:solidFill>
                            <a:latin typeface="Cambria Math" panose="02040503050406030204" pitchFamily="18" charset="0"/>
                            <a:ea typeface="Cambria Math" panose="02040503050406030204" pitchFamily="18" charset="0"/>
                          </a:rPr>
                          <m:t>𝑚</m:t>
                        </m:r>
                      </m:sub>
                    </m:sSub>
                  </m:oMath>
                </a14:m>
                <a:endParaRPr lang="en-US" b="0" dirty="0">
                  <a:solidFill>
                    <a:schemeClr val="tx2"/>
                  </a:solidFill>
                  <a:latin typeface="Cambria Math" panose="02040503050406030204" pitchFamily="18" charset="0"/>
                  <a:ea typeface="Cambria Math" panose="02040503050406030204" pitchFamily="18" charset="0"/>
                </a:endParaRPr>
              </a:p>
              <a:p>
                <a:pPr marL="342900" indent="-342900">
                  <a:buAutoNum type="arabicPeriod"/>
                </a:pPr>
                <a:r>
                  <a:rPr lang="en-US" dirty="0">
                    <a:solidFill>
                      <a:schemeClr val="tx2"/>
                    </a:solidFill>
                    <a:latin typeface="Cambria Math" panose="02040503050406030204" pitchFamily="18" charset="0"/>
                    <a:ea typeface="Cambria Math" panose="02040503050406030204" pitchFamily="18" charset="0"/>
                  </a:rPr>
                  <a:t>Return</a:t>
                </a:r>
                <a:endParaRPr lang="en-US" b="0" dirty="0">
                  <a:solidFill>
                    <a:schemeClr val="tx2"/>
                  </a:solidFill>
                  <a:latin typeface="Cambria Math" panose="02040503050406030204" pitchFamily="18" charset="0"/>
                  <a:ea typeface="Cambria Math" panose="02040503050406030204" pitchFamily="18" charset="0"/>
                </a:endParaRPr>
              </a:p>
              <a:p>
                <a:pPr marL="342900" indent="-342900">
                  <a:buAutoNum type="arabicPeriod"/>
                </a:pPr>
                <a:endParaRPr lang="en-US" dirty="0">
                  <a:solidFill>
                    <a:schemeClr val="tx2"/>
                  </a:solidFill>
                  <a:latin typeface="Cambria Math" panose="02040503050406030204" pitchFamily="18" charset="0"/>
                  <a:ea typeface="Cambria Math" panose="02040503050406030204" pitchFamily="18" charset="0"/>
                </a:endParaRPr>
              </a:p>
              <a:p>
                <a:pPr marL="800100" lvl="1" indent="-342900">
                  <a:buAutoNum type="arabicPeriod"/>
                </a:pPr>
                <a:endParaRPr lang="en-US" dirty="0">
                  <a:solidFill>
                    <a:schemeClr val="tx2"/>
                  </a:solidFill>
                  <a:latin typeface="Cambria Math" panose="02040503050406030204" pitchFamily="18" charset="0"/>
                  <a:ea typeface="Cambria Math" panose="020405030504060302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22412" y="2438400"/>
                <a:ext cx="4272376" cy="4267200"/>
              </a:xfrm>
              <a:prstGeom prst="rect">
                <a:avLst/>
              </a:prstGeom>
              <a:blipFill rotWithShape="0">
                <a:blip r:embed="rId4"/>
                <a:stretch>
                  <a:fillRect l="-70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0121649" y="220052"/>
                <a:ext cx="1489960"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𝑨</m:t>
                      </m:r>
                      <m:r>
                        <a:rPr lang="en-US" sz="2400" b="1" i="1">
                          <a:latin typeface="Cambria Math" panose="02040503050406030204" pitchFamily="18" charset="0"/>
                        </a:rPr>
                        <m:t>∈</m:t>
                      </m:r>
                      <m:sSup>
                        <m:sSupPr>
                          <m:ctrlPr>
                            <a:rPr lang="en-US" sz="2400" b="1"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ℂ</m:t>
                          </m:r>
                        </m:e>
                        <m:sup>
                          <m:r>
                            <a:rPr lang="en-US" sz="2400" b="1" i="1">
                              <a:latin typeface="Cambria Math" panose="02040503050406030204" pitchFamily="18" charset="0"/>
                              <a:ea typeface="Cambria Math" panose="02040503050406030204" pitchFamily="18" charset="0"/>
                            </a:rPr>
                            <m:t>𝒏</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𝒏</m:t>
                          </m:r>
                        </m:sup>
                      </m:sSup>
                    </m:oMath>
                  </m:oMathPara>
                </a14:m>
                <a:endParaRPr lang="en-US" sz="2400" b="1" dirty="0"/>
              </a:p>
            </p:txBody>
          </p:sp>
        </mc:Choice>
        <mc:Fallback xmlns="">
          <p:sp>
            <p:nvSpPr>
              <p:cNvPr id="7" name="Rectangle 6"/>
              <p:cNvSpPr>
                <a:spLocks noRot="1" noChangeAspect="1" noMove="1" noResize="1" noEditPoints="1" noAdjustHandles="1" noChangeArrowheads="1" noChangeShapeType="1" noTextEdit="1"/>
              </p:cNvSpPr>
              <p:nvPr/>
            </p:nvSpPr>
            <p:spPr>
              <a:xfrm>
                <a:off x="10121649" y="220052"/>
                <a:ext cx="1489960" cy="461665"/>
              </a:xfrm>
              <a:prstGeom prst="rect">
                <a:avLst/>
              </a:prstGeom>
              <a:blipFill rotWithShape="0">
                <a:blip r:embed="rId5"/>
                <a:stretch>
                  <a:fillRect l="-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13"/>
              <p:cNvSpPr txBox="1">
                <a:spLocks/>
              </p:cNvSpPr>
              <p:nvPr/>
            </p:nvSpPr>
            <p:spPr>
              <a:xfrm>
                <a:off x="5865812" y="2438400"/>
                <a:ext cx="5257800" cy="4267200"/>
              </a:xfrm>
              <a:prstGeom prst="rect">
                <a:avLst/>
              </a:prstGeom>
            </p:spPr>
            <p:txBody>
              <a:bodyPr vert="horz" lIns="91440" tIns="45720" rIns="91440" bIns="45720" rtlCol="0">
                <a:normAutofit fontScale="92500" lnSpcReduction="1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Font typeface="Euphemia" pitchFamily="34" charset="0"/>
                  <a:buNone/>
                </a:pPr>
                <a:r>
                  <a:rPr lang="en-US" sz="2200" dirty="0"/>
                  <a:t>The outcome of this algorithm is a </a:t>
                </a:r>
                <a:r>
                  <a:rPr lang="en-US" sz="2200" b="1" dirty="0"/>
                  <a:t>Tridiagonal matrix</a:t>
                </a:r>
                <a:r>
                  <a:rPr lang="en-US" sz="2200" dirty="0"/>
                  <a:t>. Mark it as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𝑚𝑚</m:t>
                        </m:r>
                      </m:sub>
                    </m:sSub>
                  </m:oMath>
                </a14:m>
                <a:r>
                  <a:rPr lang="en-US" sz="2200" dirty="0"/>
                  <a:t>.</a:t>
                </a:r>
              </a:p>
              <a:p>
                <a:pPr marL="0" indent="0">
                  <a:buFont typeface="Euphemia" pitchFamily="34" charset="0"/>
                  <a:buNone/>
                </a:pP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𝑚𝑚</m:t>
                        </m:r>
                      </m:sub>
                    </m:sSub>
                  </m:oMath>
                </a14:m>
                <a:r>
                  <a:rPr lang="en-US" sz="2200" dirty="0"/>
                  <a:t> is similar to A.</a:t>
                </a:r>
              </a:p>
              <a:p>
                <a:pPr marL="0" indent="0">
                  <a:buNone/>
                </a:pPr>
                <a:r>
                  <a:rPr lang="en-US" sz="2200" dirty="0"/>
                  <a:t>The eigenvalues of </a:t>
                </a:r>
                <a14:m>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𝑇</m:t>
                        </m:r>
                      </m:e>
                      <m:sub>
                        <m:r>
                          <a:rPr lang="en-US" sz="2200">
                            <a:latin typeface="Cambria Math" panose="02040503050406030204" pitchFamily="18" charset="0"/>
                          </a:rPr>
                          <m:t>𝑚𝑚</m:t>
                        </m:r>
                      </m:sub>
                    </m:sSub>
                  </m:oMath>
                </a14:m>
                <a:r>
                  <a:rPr lang="en-US" sz="2200" dirty="0"/>
                  <a:t> can be obtained in as little as </a:t>
                </a:r>
                <a14:m>
                  <m:oMath xmlns:m="http://schemas.openxmlformats.org/officeDocument/2006/math">
                    <m:r>
                      <a:rPr lang="en-US" sz="2200">
                        <a:latin typeface="Cambria Math" panose="02040503050406030204" pitchFamily="18" charset="0"/>
                      </a:rPr>
                      <m:t>0</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a:latin typeface="Cambria Math" panose="02040503050406030204" pitchFamily="18" charset="0"/>
                              </a:rPr>
                              <m:t>𝑛</m:t>
                            </m:r>
                          </m:e>
                          <m:sup>
                            <m:r>
                              <a:rPr lang="en-US" sz="2200">
                                <a:latin typeface="Cambria Math" panose="02040503050406030204" pitchFamily="18" charset="0"/>
                              </a:rPr>
                              <m:t>2</m:t>
                            </m:r>
                          </m:sup>
                        </m:sSup>
                      </m:e>
                    </m:d>
                  </m:oMath>
                </a14:m>
                <a:r>
                  <a:rPr lang="en-US" sz="2200" dirty="0"/>
                  <a:t> with spectral bisection.</a:t>
                </a:r>
              </a:p>
              <a:p>
                <a:pPr marL="0" indent="0">
                  <a:buNone/>
                </a:pPr>
                <a:r>
                  <a:rPr lang="en-US" sz="2200" dirty="0"/>
                  <a:t>To gain stability for this algorithm:</a:t>
                </a:r>
              </a:p>
              <a:p>
                <a:r>
                  <a:rPr lang="en-US" sz="2200" dirty="0"/>
                  <a:t>Prevent the loss of orthogonality,</a:t>
                </a:r>
              </a:p>
              <a:p>
                <a:r>
                  <a:rPr lang="en-US" sz="2200" dirty="0"/>
                  <a:t>Recover the orthogonality after the basis is generated.</a:t>
                </a:r>
              </a:p>
              <a:p>
                <a:r>
                  <a:rPr lang="en-US" sz="2200" dirty="0"/>
                  <a:t>After the good and "spurious" eigenvalues are all identified, remove the spurious ones.</a:t>
                </a:r>
              </a:p>
              <a:p>
                <a:pPr marL="0" indent="0">
                  <a:buNone/>
                </a:pPr>
                <a:endParaRPr lang="en-US" sz="2200" dirty="0"/>
              </a:p>
            </p:txBody>
          </p:sp>
        </mc:Choice>
        <mc:Fallback xmlns="">
          <p:sp>
            <p:nvSpPr>
              <p:cNvPr id="8" name="Content Placeholder 13"/>
              <p:cNvSpPr txBox="1">
                <a:spLocks noRot="1" noChangeAspect="1" noMove="1" noResize="1" noEditPoints="1" noAdjustHandles="1" noChangeArrowheads="1" noChangeShapeType="1" noTextEdit="1"/>
              </p:cNvSpPr>
              <p:nvPr/>
            </p:nvSpPr>
            <p:spPr>
              <a:xfrm>
                <a:off x="5865812" y="2438400"/>
                <a:ext cx="5257800" cy="4267200"/>
              </a:xfrm>
              <a:prstGeom prst="rect">
                <a:avLst/>
              </a:prstGeom>
              <a:blipFill rotWithShape="0">
                <a:blip r:embed="rId6"/>
                <a:stretch>
                  <a:fillRect l="-1159" t="-2000" r="-2202"/>
                </a:stretch>
              </a:blipFill>
            </p:spPr>
            <p:txBody>
              <a:bodyPr/>
              <a:lstStyle/>
              <a:p>
                <a:r>
                  <a:rPr lang="en-US">
                    <a:noFill/>
                  </a:rPr>
                  <a:t> </a:t>
                </a:r>
              </a:p>
            </p:txBody>
          </p:sp>
        </mc:Fallback>
      </mc:AlternateContent>
      <p:pic>
        <p:nvPicPr>
          <p:cNvPr id="6" name="Picture 5"/>
          <p:cNvPicPr>
            <a:picLocks noChangeAspect="1"/>
          </p:cNvPicPr>
          <p:nvPr/>
        </p:nvPicPr>
        <p:blipFill>
          <a:blip r:embed="rId7"/>
          <a:stretch>
            <a:fillRect/>
          </a:stretch>
        </p:blipFill>
        <p:spPr>
          <a:xfrm>
            <a:off x="1756188" y="3386137"/>
            <a:ext cx="3804824" cy="2371725"/>
          </a:xfrm>
          <a:prstGeom prst="rect">
            <a:avLst/>
          </a:prstGeom>
        </p:spPr>
      </p:pic>
    </p:spTree>
    <p:extLst>
      <p:ext uri="{BB962C8B-B14F-4D97-AF65-F5344CB8AC3E}">
        <p14:creationId xmlns:p14="http://schemas.microsoft.com/office/powerpoint/2010/main" val="321502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par>
                          <p:cTn id="12" fill="hold">
                            <p:stCondLst>
                              <p:cond delay="0"/>
                            </p:stCondLst>
                            <p:childTnLst>
                              <p:par>
                                <p:cTn id="13" presetID="2" presetClass="entr" presetSubtype="8" fill="hold" nodeType="afterEffect">
                                  <p:stCondLst>
                                    <p:cond delay="75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 presetClass="entr" presetSubtype="8"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 calcmode="lin" valueType="num">
                                      <p:cBhvr additive="base">
                                        <p:cTn id="20"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22" fill="hold">
                            <p:stCondLst>
                              <p:cond delay="1750"/>
                            </p:stCondLst>
                            <p:childTnLst>
                              <p:par>
                                <p:cTn id="23" presetID="2" presetClass="entr" presetSubtype="8" fill="hold" nodeType="after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27" fill="hold">
                            <p:stCondLst>
                              <p:cond delay="2250"/>
                            </p:stCondLst>
                            <p:childTnLst>
                              <p:par>
                                <p:cTn id="28" presetID="2" presetClass="entr" presetSubtype="8" fill="hold" nodeType="after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 calcmode="lin" valueType="num">
                                      <p:cBhvr additive="base">
                                        <p:cTn id="30"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32" fill="hold">
                            <p:stCondLst>
                              <p:cond delay="2750"/>
                            </p:stCondLst>
                            <p:childTnLst>
                              <p:par>
                                <p:cTn id="33" presetID="2" presetClass="entr" presetSubtype="8" fill="hold" nodeType="after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par>
                          <p:cTn id="37" fill="hold">
                            <p:stCondLst>
                              <p:cond delay="3250"/>
                            </p:stCondLst>
                            <p:childTnLst>
                              <p:par>
                                <p:cTn id="38" presetID="2" presetClass="entr" presetSubtype="8" fill="hold" nodeType="after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 calcmode="lin" valueType="num">
                                      <p:cBhvr additive="base">
                                        <p:cTn id="40"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par>
                          <p:cTn id="42" fill="hold">
                            <p:stCondLst>
                              <p:cond delay="3750"/>
                            </p:stCondLst>
                            <p:childTnLst>
                              <p:par>
                                <p:cTn id="43" presetID="2" presetClass="entr" presetSubtype="8" fill="hold" nodeType="after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 calcmode="lin" valueType="num">
                                      <p:cBhvr additive="base">
                                        <p:cTn id="45" dur="50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
                                            <p:txEl>
                                              <p:pRg st="8" end="8"/>
                                            </p:txEl>
                                          </p:spTgt>
                                        </p:tgtEl>
                                        <p:attrNameLst>
                                          <p:attrName>ppt_y</p:attrName>
                                        </p:attrNameLst>
                                      </p:cBhvr>
                                      <p:tavLst>
                                        <p:tav tm="0">
                                          <p:val>
                                            <p:strVal val="#ppt_y"/>
                                          </p:val>
                                        </p:tav>
                                        <p:tav tm="100000">
                                          <p:val>
                                            <p:strVal val="#ppt_y"/>
                                          </p:val>
                                        </p:tav>
                                      </p:tavLst>
                                    </p:anim>
                                  </p:childTnLst>
                                </p:cTn>
                              </p:par>
                            </p:childTnLst>
                          </p:cTn>
                        </p:par>
                        <p:par>
                          <p:cTn id="47" fill="hold">
                            <p:stCondLst>
                              <p:cond delay="4250"/>
                            </p:stCondLst>
                            <p:childTnLst>
                              <p:par>
                                <p:cTn id="48" presetID="2" presetClass="entr" presetSubtype="8" fill="hold" nodeType="after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 calcmode="lin" valueType="num">
                                      <p:cBhvr additive="base">
                                        <p:cTn id="50"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par>
                          <p:cTn id="52" fill="hold">
                            <p:stCondLst>
                              <p:cond delay="4750"/>
                            </p:stCondLst>
                            <p:childTnLst>
                              <p:par>
                                <p:cTn id="53" presetID="2" presetClass="entr" presetSubtype="8" fill="hold" nodeType="after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 calcmode="lin" valueType="num">
                                      <p:cBhvr additive="base">
                                        <p:cTn id="55" dur="500" fill="hold"/>
                                        <p:tgtEl>
                                          <p:spTgt spid="2">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
                                            <p:txEl>
                                              <p:pRg st="10" end="10"/>
                                            </p:txEl>
                                          </p:spTgt>
                                        </p:tgtEl>
                                        <p:attrNameLst>
                                          <p:attrName>ppt_y</p:attrName>
                                        </p:attrNameLst>
                                      </p:cBhvr>
                                      <p:tavLst>
                                        <p:tav tm="0">
                                          <p:val>
                                            <p:strVal val="#ppt_y"/>
                                          </p:val>
                                        </p:tav>
                                        <p:tav tm="100000">
                                          <p:val>
                                            <p:strVal val="#ppt_y"/>
                                          </p:val>
                                        </p:tav>
                                      </p:tavLst>
                                    </p:anim>
                                  </p:childTnLst>
                                </p:cTn>
                              </p:par>
                            </p:childTnLst>
                          </p:cTn>
                        </p:par>
                        <p:par>
                          <p:cTn id="57" fill="hold">
                            <p:stCondLst>
                              <p:cond delay="5250"/>
                            </p:stCondLst>
                            <p:childTnLst>
                              <p:par>
                                <p:cTn id="58" presetID="2" presetClass="entr" presetSubtype="8" fill="hold" nodeType="afterEffect">
                                  <p:stCondLst>
                                    <p:cond delay="0"/>
                                  </p:stCondLst>
                                  <p:childTnLst>
                                    <p:set>
                                      <p:cBhvr>
                                        <p:cTn id="59" dur="1" fill="hold">
                                          <p:stCondLst>
                                            <p:cond delay="0"/>
                                          </p:stCondLst>
                                        </p:cTn>
                                        <p:tgtEl>
                                          <p:spTgt spid="2">
                                            <p:txEl>
                                              <p:pRg st="11" end="11"/>
                                            </p:txEl>
                                          </p:spTgt>
                                        </p:tgtEl>
                                        <p:attrNameLst>
                                          <p:attrName>style.visibility</p:attrName>
                                        </p:attrNameLst>
                                      </p:cBhvr>
                                      <p:to>
                                        <p:strVal val="visible"/>
                                      </p:to>
                                    </p:set>
                                    <p:anim calcmode="lin" valueType="num">
                                      <p:cBhvr additive="base">
                                        <p:cTn id="60" dur="5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2">
                                            <p:txEl>
                                              <p:pRg st="11" end="11"/>
                                            </p:txEl>
                                          </p:spTgt>
                                        </p:tgtEl>
                                        <p:attrNameLst>
                                          <p:attrName>ppt_y</p:attrName>
                                        </p:attrNameLst>
                                      </p:cBhvr>
                                      <p:tavLst>
                                        <p:tav tm="0">
                                          <p:val>
                                            <p:strVal val="#ppt_y"/>
                                          </p:val>
                                        </p:tav>
                                        <p:tav tm="100000">
                                          <p:val>
                                            <p:strVal val="#ppt_y"/>
                                          </p:val>
                                        </p:tav>
                                      </p:tavLst>
                                    </p:anim>
                                  </p:childTnLst>
                                </p:cTn>
                              </p:par>
                            </p:childTnLst>
                          </p:cTn>
                        </p:par>
                        <p:par>
                          <p:cTn id="62" fill="hold">
                            <p:stCondLst>
                              <p:cond delay="5750"/>
                            </p:stCondLst>
                            <p:childTnLst>
                              <p:par>
                                <p:cTn id="63" presetID="2" presetClass="entr" presetSubtype="8" fill="hold" nodeType="afterEffect">
                                  <p:stCondLst>
                                    <p:cond delay="0"/>
                                  </p:stCondLst>
                                  <p:childTnLst>
                                    <p:set>
                                      <p:cBhvr>
                                        <p:cTn id="64" dur="1" fill="hold">
                                          <p:stCondLst>
                                            <p:cond delay="0"/>
                                          </p:stCondLst>
                                        </p:cTn>
                                        <p:tgtEl>
                                          <p:spTgt spid="2">
                                            <p:txEl>
                                              <p:pRg st="12" end="12"/>
                                            </p:txEl>
                                          </p:spTgt>
                                        </p:tgtEl>
                                        <p:attrNameLst>
                                          <p:attrName>style.visibility</p:attrName>
                                        </p:attrNameLst>
                                      </p:cBhvr>
                                      <p:to>
                                        <p:strVal val="visible"/>
                                      </p:to>
                                    </p:set>
                                    <p:anim calcmode="lin" valueType="num">
                                      <p:cBhvr additive="base">
                                        <p:cTn id="65" dur="500" fill="hold"/>
                                        <p:tgtEl>
                                          <p:spTgt spid="2">
                                            <p:txEl>
                                              <p:pRg st="12" end="12"/>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2">
                                            <p:txEl>
                                              <p:pRg st="12" end="12"/>
                                            </p:txEl>
                                          </p:spTgt>
                                        </p:tgtEl>
                                        <p:attrNameLst>
                                          <p:attrName>ppt_y</p:attrName>
                                        </p:attrNameLst>
                                      </p:cBhvr>
                                      <p:tavLst>
                                        <p:tav tm="0">
                                          <p:val>
                                            <p:strVal val="#ppt_y"/>
                                          </p:val>
                                        </p:tav>
                                        <p:tav tm="100000">
                                          <p:val>
                                            <p:strVal val="#ppt_y"/>
                                          </p:val>
                                        </p:tav>
                                      </p:tavLst>
                                    </p:anim>
                                  </p:childTnLst>
                                </p:cTn>
                              </p:par>
                            </p:childTnLst>
                          </p:cTn>
                        </p:par>
                        <p:par>
                          <p:cTn id="67" fill="hold">
                            <p:stCondLst>
                              <p:cond delay="6250"/>
                            </p:stCondLst>
                            <p:childTnLst>
                              <p:par>
                                <p:cTn id="68" presetID="2" presetClass="entr" presetSubtype="8" fill="hold" nodeType="afterEffect">
                                  <p:stCondLst>
                                    <p:cond delay="0"/>
                                  </p:stCondLst>
                                  <p:childTnLst>
                                    <p:set>
                                      <p:cBhvr>
                                        <p:cTn id="69" dur="1" fill="hold">
                                          <p:stCondLst>
                                            <p:cond delay="0"/>
                                          </p:stCondLst>
                                        </p:cTn>
                                        <p:tgtEl>
                                          <p:spTgt spid="2">
                                            <p:txEl>
                                              <p:pRg st="13" end="13"/>
                                            </p:txEl>
                                          </p:spTgt>
                                        </p:tgtEl>
                                        <p:attrNameLst>
                                          <p:attrName>style.visibility</p:attrName>
                                        </p:attrNameLst>
                                      </p:cBhvr>
                                      <p:to>
                                        <p:strVal val="visible"/>
                                      </p:to>
                                    </p:set>
                                    <p:anim calcmode="lin" valueType="num">
                                      <p:cBhvr additive="base">
                                        <p:cTn id="70" dur="500" fill="hold"/>
                                        <p:tgtEl>
                                          <p:spTgt spid="2">
                                            <p:txEl>
                                              <p:pRg st="13" end="13"/>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2">
                                            <p:txEl>
                                              <p:pRg st="13" end="13"/>
                                            </p:txEl>
                                          </p:spTgt>
                                        </p:tgtEl>
                                        <p:attrNameLst>
                                          <p:attrName>ppt_y</p:attrName>
                                        </p:attrNameLst>
                                      </p:cBhvr>
                                      <p:tavLst>
                                        <p:tav tm="0">
                                          <p:val>
                                            <p:strVal val="#ppt_y"/>
                                          </p:val>
                                        </p:tav>
                                        <p:tav tm="100000">
                                          <p:val>
                                            <p:strVal val="#ppt_y"/>
                                          </p:val>
                                        </p:tav>
                                      </p:tavLst>
                                    </p:anim>
                                  </p:childTnLst>
                                </p:cTn>
                              </p:par>
                            </p:childTnLst>
                          </p:cTn>
                        </p:par>
                        <p:par>
                          <p:cTn id="72" fill="hold">
                            <p:stCondLst>
                              <p:cond delay="6750"/>
                            </p:stCondLst>
                            <p:childTnLst>
                              <p:par>
                                <p:cTn id="73" presetID="2" presetClass="entr" presetSubtype="8" fill="hold" nodeType="afterEffect">
                                  <p:stCondLst>
                                    <p:cond delay="0"/>
                                  </p:stCondLst>
                                  <p:childTnLst>
                                    <p:set>
                                      <p:cBhvr>
                                        <p:cTn id="74" dur="1" fill="hold">
                                          <p:stCondLst>
                                            <p:cond delay="0"/>
                                          </p:stCondLst>
                                        </p:cTn>
                                        <p:tgtEl>
                                          <p:spTgt spid="2">
                                            <p:txEl>
                                              <p:pRg st="14" end="14"/>
                                            </p:txEl>
                                          </p:spTgt>
                                        </p:tgtEl>
                                        <p:attrNameLst>
                                          <p:attrName>style.visibility</p:attrName>
                                        </p:attrNameLst>
                                      </p:cBhvr>
                                      <p:to>
                                        <p:strVal val="visible"/>
                                      </p:to>
                                    </p:set>
                                    <p:anim calcmode="lin" valueType="num">
                                      <p:cBhvr additive="base">
                                        <p:cTn id="75" dur="500" fill="hold"/>
                                        <p:tgtEl>
                                          <p:spTgt spid="2">
                                            <p:txEl>
                                              <p:pRg st="14" end="14"/>
                                            </p:tx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2">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
                                            <p:txEl>
                                              <p:pRg st="0" end="0"/>
                                            </p:txEl>
                                          </p:spTgt>
                                        </p:tgtEl>
                                        <p:attrNameLst>
                                          <p:attrName>style.visibility</p:attrName>
                                        </p:attrNameLst>
                                      </p:cBhvr>
                                      <p:to>
                                        <p:strVal val="visible"/>
                                      </p:to>
                                    </p:set>
                                  </p:childTnLst>
                                </p:cTn>
                              </p:par>
                            </p:childTnLst>
                          </p:cTn>
                        </p:par>
                        <p:par>
                          <p:cTn id="81" fill="hold">
                            <p:stCondLst>
                              <p:cond delay="0"/>
                            </p:stCondLst>
                            <p:childTnLst>
                              <p:par>
                                <p:cTn id="82" presetID="10" presetClass="entr" presetSubtype="0" fill="hold" nodeType="afterEffect">
                                  <p:stCondLst>
                                    <p:cond delay="150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500"/>
                                        <p:tgtEl>
                                          <p:spTgt spid="6"/>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8">
                                            <p:txEl>
                                              <p:pRg st="4" end="4"/>
                                            </p:txEl>
                                          </p:spTgt>
                                        </p:tgtEl>
                                        <p:attrNameLst>
                                          <p:attrName>style.visibility</p:attrName>
                                        </p:attrNameLst>
                                      </p:cBhvr>
                                      <p:to>
                                        <p:strVal val="visible"/>
                                      </p:to>
                                    </p:set>
                                    <p:animEffect transition="in" filter="fade">
                                      <p:cBhvr>
                                        <p:cTn id="101" dur="500"/>
                                        <p:tgtEl>
                                          <p:spTgt spid="8">
                                            <p:txEl>
                                              <p:pRg st="4" end="4"/>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8">
                                            <p:txEl>
                                              <p:pRg st="5" end="5"/>
                                            </p:txEl>
                                          </p:spTgt>
                                        </p:tgtEl>
                                        <p:attrNameLst>
                                          <p:attrName>style.visibility</p:attrName>
                                        </p:attrNameLst>
                                      </p:cBhvr>
                                      <p:to>
                                        <p:strVal val="visible"/>
                                      </p:to>
                                    </p:set>
                                    <p:animEffect transition="in" filter="fade">
                                      <p:cBhvr>
                                        <p:cTn id="106" dur="500"/>
                                        <p:tgtEl>
                                          <p:spTgt spid="8">
                                            <p:txEl>
                                              <p:pRg st="5" end="5"/>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
                                            <p:txEl>
                                              <p:pRg st="6" end="6"/>
                                            </p:txEl>
                                          </p:spTgt>
                                        </p:tgtEl>
                                        <p:attrNameLst>
                                          <p:attrName>style.visibility</p:attrName>
                                        </p:attrNameLst>
                                      </p:cBhvr>
                                      <p:to>
                                        <p:strVal val="visible"/>
                                      </p:to>
                                    </p:set>
                                    <p:animEffect transition="in" filter="fade">
                                      <p:cBhvr>
                                        <p:cTn id="11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The Improvement</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p:txBody>
              <a:bodyPr>
                <a:normAutofit fontScale="92500" lnSpcReduction="20000"/>
              </a:bodyPr>
              <a:lstStyle/>
              <a:p>
                <a:pPr marL="0" indent="0">
                  <a:buNone/>
                </a:pPr>
                <a:r>
                  <a:rPr lang="en-US" sz="2200" dirty="0"/>
                  <a:t>The following step improves the run time of the algorithm.</a:t>
                </a:r>
              </a:p>
              <a:p>
                <a:pPr marL="0" indent="0">
                  <a:buNone/>
                </a:pPr>
                <a:r>
                  <a:rPr lang="en-US" sz="2200" dirty="0"/>
                  <a:t>Note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𝑘</m:t>
                        </m:r>
                        <m:r>
                          <a:rPr lang="en-US" sz="2200" i="1">
                            <a:latin typeface="Cambria Math" panose="02040503050406030204" pitchFamily="18" charset="0"/>
                          </a:rPr>
                          <m:t>=</m:t>
                        </m:r>
                        <m:r>
                          <a:rPr lang="en-US" sz="2200" i="1">
                            <a:latin typeface="Cambria Math" panose="02040503050406030204" pitchFamily="18" charset="0"/>
                          </a:rPr>
                          <m:t>1</m:t>
                        </m:r>
                      </m:sub>
                      <m:sup>
                        <m:r>
                          <a:rPr lang="en-US" sz="2200" b="0" i="1" smtClean="0">
                            <a:latin typeface="Cambria Math" panose="02040503050406030204" pitchFamily="18" charset="0"/>
                          </a:rPr>
                          <m:t>𝑖</m:t>
                        </m:r>
                      </m:sup>
                      <m:e>
                        <m:d>
                          <m:dPr>
                            <m:ctrlPr>
                              <a:rPr lang="en-US" sz="2200" i="1">
                                <a:latin typeface="Cambria Math" panose="02040503050406030204" pitchFamily="18" charset="0"/>
                              </a:rPr>
                            </m:ctrlPr>
                          </m:dPr>
                          <m:e>
                            <m:r>
                              <a:rPr lang="en-US" sz="2200" b="0" i="1" smtClean="0">
                                <a:latin typeface="Cambria Math" panose="02040503050406030204" pitchFamily="18" charset="0"/>
                              </a:rPr>
                              <m:t>𝑀</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𝑘</m:t>
                                </m:r>
                              </m:sub>
                            </m:sSub>
                            <m:r>
                              <a:rPr lang="en-US" sz="2200" i="1">
                                <a:latin typeface="Cambria Math" panose="02040503050406030204" pitchFamily="18" charset="0"/>
                              </a:rPr>
                              <m:t>𝐼</m:t>
                            </m:r>
                          </m:e>
                        </m:d>
                      </m:e>
                    </m:nary>
                  </m:oMath>
                </a14:m>
                <a:r>
                  <a:rPr lang="en-US" sz="2200" dirty="0"/>
                  <a:t> so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r>
                      <a:rPr lang="en-US" sz="2200" b="0" i="1" smtClean="0">
                        <a:latin typeface="Cambria Math" panose="02040503050406030204" pitchFamily="18" charset="0"/>
                      </a:rPr>
                      <m:t>𝑀</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𝜆</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𝐼</m:t>
                    </m:r>
                    <m:r>
                      <a:rPr lang="en-US" sz="2200" b="0" i="1" smtClean="0">
                        <a:latin typeface="Cambria Math" panose="02040503050406030204" pitchFamily="18" charset="0"/>
                      </a:rPr>
                      <m:t>)</m:t>
                    </m:r>
                  </m:oMath>
                </a14:m>
                <a:r>
                  <a:rPr lang="en-US" sz="2200" dirty="0"/>
                  <a:t>.</a:t>
                </a:r>
                <a:br>
                  <a:rPr lang="en-US" sz="2200" dirty="0"/>
                </a:br>
                <a:endParaRPr lang="en-US" sz="2200" dirty="0"/>
              </a:p>
              <a:p>
                <a:pPr marL="0" indent="0">
                  <a:buNone/>
                </a:pPr>
                <a:r>
                  <a:rPr lang="en-US" sz="2200" dirty="0"/>
                  <a:t>The calculation of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𝑖</m:t>
                        </m:r>
                      </m:sub>
                    </m:sSub>
                  </m:oMath>
                </a14:m>
                <a:r>
                  <a:rPr lang="en-US" sz="2200" dirty="0"/>
                  <a:t>:</a:t>
                </a:r>
              </a:p>
              <a:p>
                <a:pPr marL="0" indent="0">
                  <a:buNone/>
                </a:pPr>
                <a:r>
                  <a:rPr lang="en-US" sz="2200" dirty="0"/>
                  <a:t>If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𝜆</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r>
                      <a:rPr lang="en-US" sz="2200" b="0" i="1" smtClean="0">
                        <a:latin typeface="Cambria Math" panose="02040503050406030204" pitchFamily="18" charset="0"/>
                      </a:rPr>
                      <m:t>0</m:t>
                    </m:r>
                  </m:oMath>
                </a14:m>
                <a:r>
                  <a:rPr lang="en-US" sz="2200" dirty="0"/>
                  <a:t> then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𝑖</m:t>
                        </m:r>
                      </m:sub>
                    </m:sSub>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r>
                                  <a:rPr lang="en-US" sz="2200" i="1">
                                    <a:latin typeface="Cambria Math" panose="02040503050406030204" pitchFamily="18" charset="0"/>
                                  </a:rPr>
                                  <m:t>−</m:t>
                                </m:r>
                                <m:r>
                                  <a:rPr lang="en-US" sz="2200" i="1">
                                    <a:latin typeface="Cambria Math" panose="02040503050406030204" pitchFamily="18" charset="0"/>
                                  </a:rPr>
                                  <m:t>1</m:t>
                                </m:r>
                              </m:e>
                            </m:d>
                          </m:e>
                          <m:sup>
                            <m:r>
                              <a:rPr lang="en-US" sz="2200" i="1">
                                <a:latin typeface="Cambria Math" panose="02040503050406030204" pitchFamily="18" charset="0"/>
                              </a:rPr>
                              <m:t>𝑖</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𝑖</m:t>
                            </m:r>
                          </m:sub>
                        </m:sSub>
                      </m:den>
                    </m:f>
                  </m:oMath>
                </a14:m>
                <a:r>
                  <a:rPr lang="en-US" sz="2200" dirty="0"/>
                  <a:t> for </a:t>
                </a:r>
                <a14:m>
                  <m:oMath xmlns:m="http://schemas.openxmlformats.org/officeDocument/2006/math">
                    <m:r>
                      <a:rPr lang="en-US" sz="2200" i="1">
                        <a:latin typeface="Cambria Math" panose="02040503050406030204" pitchFamily="18" charset="0"/>
                      </a:rPr>
                      <m:t>2</m:t>
                    </m:r>
                    <m:r>
                      <a:rPr lang="en-US" sz="2200" i="1">
                        <a:latin typeface="Cambria Math" panose="02040503050406030204" pitchFamily="18" charset="0"/>
                      </a:rPr>
                      <m:t>≤</m:t>
                    </m:r>
                    <m:r>
                      <a:rPr lang="en-US" sz="2200" i="1">
                        <a:latin typeface="Cambria Math" panose="02040503050406030204" pitchFamily="18" charset="0"/>
                      </a:rPr>
                      <m:t>𝑖</m:t>
                    </m:r>
                    <m:r>
                      <a:rPr lang="en-US" sz="2200" i="1">
                        <a:latin typeface="Cambria Math" panose="02040503050406030204" pitchFamily="18" charset="0"/>
                      </a:rPr>
                      <m:t>≤</m:t>
                    </m:r>
                    <m:r>
                      <a:rPr lang="en-US" sz="2200" i="1">
                        <a:latin typeface="Cambria Math" panose="02040503050406030204" pitchFamily="18" charset="0"/>
                      </a:rPr>
                      <m:t>𝑛</m:t>
                    </m:r>
                  </m:oMath>
                </a14:m>
                <a:r>
                  <a:rPr lang="en-US" sz="2200" dirty="0"/>
                  <a:t> and</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 </m:t>
                        </m:r>
                        <m:r>
                          <a:rPr lang="en-US" sz="2200" i="1">
                            <a:latin typeface="Cambria Math" panose="02040503050406030204" pitchFamily="18" charset="0"/>
                          </a:rPr>
                          <m:t>𝑟</m:t>
                        </m:r>
                      </m:e>
                      <m:sub>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1</m:t>
                    </m:r>
                  </m:oMath>
                </a14:m>
                <a:endParaRPr lang="en-US" sz="2200" dirty="0"/>
              </a:p>
              <a:p>
                <a:pPr marL="0" indent="0">
                  <a:buNone/>
                </a:pPr>
                <a:r>
                  <a:rPr lang="en-US" sz="2200" dirty="0"/>
                  <a:t>Else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0</m:t>
                    </m:r>
                  </m:oMath>
                </a14:m>
                <a:r>
                  <a:rPr lang="en-US" sz="2200" dirty="0"/>
                  <a:t> then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1</m:t>
                        </m:r>
                      </m:sub>
                    </m:sSub>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1</m:t>
                            </m:r>
                          </m:sub>
                        </m:sSub>
                        <m:r>
                          <a:rPr lang="en-US" sz="2200" i="1">
                            <a:latin typeface="Cambria Math" panose="02040503050406030204" pitchFamily="18" charset="0"/>
                          </a:rPr>
                          <m:t>𝑥</m:t>
                        </m:r>
                      </m:sup>
                    </m:sSup>
                    <m:r>
                      <a:rPr lang="en-US" sz="2200" b="0" i="0" smtClean="0">
                        <a:latin typeface="Cambria Math" panose="02040503050406030204" pitchFamily="18" charset="0"/>
                      </a:rPr>
                      <m:t> </m:t>
                    </m:r>
                  </m:oMath>
                </a14:m>
                <a:r>
                  <a:rPr lang="en-US" sz="2200" dirty="0"/>
                  <a:t>and</a:t>
                </a:r>
              </a:p>
              <a:p>
                <a:pPr marL="0" indent="0">
                  <a:buNone/>
                </a:pPr>
                <a:r>
                  <a:rPr lang="en-US" sz="22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𝑗</m:t>
                        </m:r>
                      </m:sub>
                    </m:sSub>
                    <m:r>
                      <a:rPr lang="en-US" sz="2400" i="1">
                        <a:latin typeface="Cambria Math" panose="02040503050406030204" pitchFamily="18" charset="0"/>
                      </a:rPr>
                      <m:t>=</m:t>
                    </m:r>
                    <m:d>
                      <m:dPr>
                        <m:ctrlPr>
                          <a:rPr lang="en-US" sz="2400" i="1">
                            <a:latin typeface="Cambria Math" panose="02040503050406030204" pitchFamily="18" charset="0"/>
                          </a:rPr>
                        </m:ctrlPr>
                      </m:dPr>
                      <m:e>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𝑗</m:t>
                                        </m:r>
                                      </m:sub>
                                    </m:sSub>
                                    <m:r>
                                      <a:rPr lang="en-US" sz="2400" i="1">
                                        <a:latin typeface="Cambria Math" panose="02040503050406030204" pitchFamily="18" charset="0"/>
                                      </a:rPr>
                                      <m:t>𝑥</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e>
                            </m:d>
                            <m:r>
                              <a:rPr lang="en-US" sz="2400" i="1">
                                <a:latin typeface="Cambria Math" panose="02040503050406030204" pitchFamily="18" charset="0"/>
                              </a:rPr>
                              <m:t>𝑑𝑥</m:t>
                            </m:r>
                            <m:r>
                              <a:rPr lang="en-US" sz="2400" i="1">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e>
                                        </m:d>
                                        <m:r>
                                          <a:rPr lang="en-US" sz="2400" i="1">
                                            <a:latin typeface="Cambria Math" panose="02040503050406030204" pitchFamily="18" charset="0"/>
                                          </a:rPr>
                                          <m:t>𝑑𝑥</m:t>
                                        </m:r>
                                      </m:e>
                                    </m:nary>
                                  </m:e>
                                </m:d>
                              </m:e>
                              <m:sub>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0</m:t>
                                </m:r>
                              </m:sub>
                            </m:sSub>
                          </m:e>
                        </m:nary>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𝑗</m:t>
                            </m:r>
                          </m:sub>
                        </m:sSub>
                        <m:r>
                          <a:rPr lang="en-US" sz="2400" i="1">
                            <a:latin typeface="Cambria Math" panose="02040503050406030204" pitchFamily="18" charset="0"/>
                          </a:rPr>
                          <m:t>𝑥</m:t>
                        </m:r>
                      </m:sup>
                    </m:sSup>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1</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1</m:t>
                            </m:r>
                          </m:sub>
                        </m:sSub>
                        <m:r>
                          <a:rPr lang="en-US" sz="2400" i="1">
                            <a:latin typeface="Cambria Math" panose="02040503050406030204" pitchFamily="18" charset="0"/>
                          </a:rPr>
                          <m:t>𝑥</m:t>
                        </m:r>
                      </m:sup>
                    </m:sSup>
                  </m:oMath>
                </a14:m>
                <a:endParaRPr lang="en-US" sz="2400" dirty="0"/>
              </a:p>
              <a:p>
                <a:pPr marL="0" indent="0">
                  <a:buNone/>
                </a:pPr>
                <a:r>
                  <a:rPr lang="en-US" sz="2400" b="1" dirty="0"/>
                  <a:t>Lemma 1. </a:t>
                </a:r>
                <a:r>
                  <a:rPr lang="en-US" sz="2400" dirty="0"/>
                  <a:t>for every </a:t>
                </a:r>
                <a14:m>
                  <m:oMath xmlns:m="http://schemas.openxmlformats.org/officeDocument/2006/math">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𝑖</m:t>
                        </m:r>
                      </m:sub>
                    </m:sSub>
                  </m:oMath>
                </a14:m>
                <a:r>
                  <a:rPr lang="en-US" sz="2400" dirty="0"/>
                  <a:t> takes the form:  </a:t>
                </a:r>
                <a14:m>
                  <m:oMath xmlns:m="http://schemas.openxmlformats.org/officeDocument/2006/math">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𝑘</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i="1">
                                    <a:latin typeface="Cambria Math" panose="02040503050406030204" pitchFamily="18" charset="0"/>
                                  </a:rPr>
                                  <m:t>𝑥</m:t>
                                </m:r>
                              </m:sup>
                            </m:sSup>
                          </m:e>
                        </m:d>
                      </m:e>
                    </m:nary>
                  </m:oMath>
                </a14:m>
                <a:r>
                  <a:rPr lang="en-US" sz="2400" dirty="0"/>
                  <a:t> 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𝑘</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oMath>
                </a14:m>
                <a:r>
                  <a:rPr lang="en-US" sz="2400" dirty="0"/>
                  <a:t> are a polynomials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ℂ</m:t>
                    </m:r>
                  </m:oMath>
                </a14:m>
                <a:r>
                  <a:rPr lang="en-US" sz="2400" dirty="0"/>
                  <a:t> are constants.</a:t>
                </a:r>
              </a:p>
              <a:p>
                <a:pPr marL="0" indent="0">
                  <a:buNone/>
                </a:pPr>
                <a:r>
                  <a:rPr lang="en-US" sz="2400" b="1" dirty="0"/>
                  <a:t>Lemma 2.</a:t>
                </a:r>
                <a:r>
                  <a:rPr lang="en-US" sz="2400" dirty="0"/>
                  <a:t>The calculation of </a:t>
                </a:r>
                <a14:m>
                  <m:oMath xmlns:m="http://schemas.openxmlformats.org/officeDocument/2006/math">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𝑘</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i="1">
                                            <a:latin typeface="Cambria Math" panose="02040503050406030204" pitchFamily="18" charset="0"/>
                                          </a:rPr>
                                          <m:t>𝑥</m:t>
                                        </m:r>
                                      </m:sup>
                                    </m:sSup>
                                  </m:e>
                                </m:d>
                              </m:e>
                            </m:nary>
                          </m:e>
                        </m:d>
                        <m:r>
                          <a:rPr lang="en-US" sz="2400" i="1">
                            <a:latin typeface="Cambria Math" panose="02040503050406030204" pitchFamily="18" charset="0"/>
                          </a:rPr>
                          <m:t>𝑑𝑥</m:t>
                        </m:r>
                      </m:e>
                    </m:nary>
                  </m:oMath>
                </a14:m>
                <a:r>
                  <a:rPr lang="en-US" sz="2400" dirty="0"/>
                  <a:t> is stable and therefore the calculation of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𝒓</m:t>
                        </m:r>
                      </m:e>
                      <m:sub>
                        <m:r>
                          <a:rPr lang="en-US" sz="2400" b="1" i="1" smtClean="0">
                            <a:latin typeface="Cambria Math" panose="02040503050406030204" pitchFamily="18" charset="0"/>
                          </a:rPr>
                          <m:t>𝒋</m:t>
                        </m:r>
                      </m:sub>
                    </m:sSub>
                  </m:oMath>
                </a14:m>
                <a:r>
                  <a:rPr lang="en-US" sz="2400" b="1" dirty="0"/>
                  <a:t> is stable </a:t>
                </a:r>
                <a:r>
                  <a:rPr lang="en-US" sz="2400" dirty="0"/>
                  <a:t>too.</a:t>
                </a:r>
              </a:p>
              <a:p>
                <a:pPr marL="0" indent="0">
                  <a:buNone/>
                </a:pPr>
                <a:endParaRPr lang="en-US" sz="2200"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blipFill rotWithShape="0">
                <a:blip r:embed="rId2"/>
                <a:stretch>
                  <a:fillRect l="-810" t="-3600" b="-8000"/>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75143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fade">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fade">
                                      <p:cBhvr>
                                        <p:cTn id="42"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itle 12"/>
              <p:cNvSpPr>
                <a:spLocks noGrp="1"/>
              </p:cNvSpPr>
              <p:nvPr>
                <p:ph type="title"/>
              </p:nvPr>
            </p:nvSpPr>
            <p:spPr/>
            <p:txBody>
              <a:bodyPr/>
              <a:lstStyle/>
              <a:p>
                <a:r>
                  <a:rPr lang="en-US" dirty="0"/>
                  <a:t>The Improvement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oMath>
                </a14:m>
                <a:endParaRPr lang="en-US" dirty="0"/>
              </a:p>
            </p:txBody>
          </p:sp>
        </mc:Choice>
        <mc:Fallback xmlns="">
          <p:sp>
            <p:nvSpPr>
              <p:cNvPr id="13" name="Title 12"/>
              <p:cNvSpPr>
                <a:spLocks noGrp="1" noRot="1" noChangeAspect="1" noMove="1" noResize="1" noEditPoints="1" noAdjustHandles="1" noChangeArrowheads="1" noChangeShapeType="1" noTextEdit="1"/>
              </p:cNvSpPr>
              <p:nvPr>
                <p:ph type="title"/>
              </p:nvPr>
            </p:nvSpPr>
            <p:spPr>
              <a:blipFill rotWithShape="0">
                <a:blip r:embed="rId2"/>
                <a:stretch>
                  <a:fillRect l="-1869" b="-18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13"/>
              <p:cNvSpPr>
                <a:spLocks noGrp="1"/>
              </p:cNvSpPr>
              <p:nvPr>
                <p:ph idx="1"/>
              </p:nvPr>
            </p:nvSpPr>
            <p:spPr/>
            <p:txBody>
              <a:bodyPr>
                <a:normAutofit/>
              </a:bodyPr>
              <a:lstStyle/>
              <a:p>
                <a:pPr marL="0" indent="0">
                  <a:buNone/>
                </a:pPr>
                <a:r>
                  <a:rPr lang="en-US" sz="2200" dirty="0"/>
                  <a:t>(1)                                       </a:t>
                </a:r>
                <a14:m>
                  <m:oMath xmlns:m="http://schemas.openxmlformats.org/officeDocument/2006/math">
                    <m:sSup>
                      <m:sSupPr>
                        <m:ctrlPr>
                          <a:rPr lang="en-US" sz="2200" i="1" smtClean="0">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1</m:t>
                            </m:r>
                          </m:sub>
                        </m:sSub>
                      </m:e>
                      <m:sup>
                        <m:r>
                          <a:rPr lang="en-US" sz="2200" i="1">
                            <a:latin typeface="Cambria Math" panose="02040503050406030204" pitchFamily="18" charset="0"/>
                          </a:rPr>
                          <m:t>′</m:t>
                        </m:r>
                      </m:sup>
                    </m:sSup>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1</m:t>
                        </m:r>
                      </m:sub>
                    </m:sSub>
                    <m:r>
                      <a:rPr lang="en-US" sz="2200" i="1">
                        <a:latin typeface="Cambria Math" panose="02040503050406030204" pitchFamily="18" charset="0"/>
                      </a:rPr>
                      <m:t> , </m:t>
                    </m:r>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1</m:t>
                        </m:r>
                      </m:sub>
                    </m:sSub>
                    <m:d>
                      <m:dPr>
                        <m:ctrlPr>
                          <a:rPr lang="en-US" sz="2200" i="1">
                            <a:latin typeface="Cambria Math" panose="02040503050406030204" pitchFamily="18" charset="0"/>
                          </a:rPr>
                        </m:ctrlPr>
                      </m:dPr>
                      <m:e>
                        <m:r>
                          <a:rPr lang="en-US" sz="2200" i="1">
                            <a:latin typeface="Cambria Math" panose="02040503050406030204" pitchFamily="18" charset="0"/>
                          </a:rPr>
                          <m:t>0</m:t>
                        </m:r>
                      </m:e>
                    </m:d>
                    <m:r>
                      <a:rPr lang="en-US" sz="2200" i="1">
                        <a:latin typeface="Cambria Math" panose="02040503050406030204" pitchFamily="18" charset="0"/>
                      </a:rPr>
                      <m:t>=</m:t>
                    </m:r>
                    <m:r>
                      <a:rPr lang="en-US" sz="2200" i="1">
                        <a:latin typeface="Cambria Math" panose="02040503050406030204" pitchFamily="18" charset="0"/>
                      </a:rPr>
                      <m:t>1</m:t>
                    </m:r>
                    <m:r>
                      <a:rPr lang="en-US" sz="2200" i="1">
                        <a:latin typeface="Cambria Math" panose="02040503050406030204" pitchFamily="18" charset="0"/>
                      </a:rPr>
                      <m:t> </m:t>
                    </m:r>
                  </m:oMath>
                </a14:m>
                <a:endParaRPr lang="en-US" sz="2200" i="1" dirty="0">
                  <a:latin typeface="Cambria Math" panose="02040503050406030204" pitchFamily="18" charset="0"/>
                </a:endParaRPr>
              </a:p>
              <a:p>
                <a:pPr marL="0" indent="0">
                  <a:buNone/>
                </a:pPr>
                <a:r>
                  <a:rPr lang="en-US" sz="2200" dirty="0"/>
                  <a:t>(2)                    </a:t>
                </a:r>
                <a14:m>
                  <m:oMath xmlns:m="http://schemas.openxmlformats.org/officeDocument/2006/math">
                    <m:r>
                      <a:rPr lang="en-US" sz="2200" i="1">
                        <a:latin typeface="Cambria Math" panose="02040503050406030204" pitchFamily="18" charset="0"/>
                      </a:rPr>
                      <m:t>  </m:t>
                    </m:r>
                    <m:sSup>
                      <m:sSupPr>
                        <m:ctrlPr>
                          <a:rPr lang="en-US" sz="2200" i="1">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𝑗</m:t>
                            </m:r>
                          </m:sub>
                        </m:sSub>
                      </m:e>
                      <m:sup>
                        <m:r>
                          <a:rPr lang="en-US" sz="2200" i="1">
                            <a:latin typeface="Cambria Math" panose="02040503050406030204" pitchFamily="18" charset="0"/>
                          </a:rPr>
                          <m:t>′</m:t>
                        </m:r>
                      </m:sup>
                    </m:sSup>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𝑗</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𝑗</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r>
                      <a:rPr lang="en-US" sz="2200" i="1">
                        <a:latin typeface="Cambria Math" panose="02040503050406030204" pitchFamily="18" charset="0"/>
                      </a:rPr>
                      <m:t> , </m:t>
                    </m:r>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𝑗</m:t>
                        </m:r>
                      </m:sub>
                    </m:sSub>
                    <m:d>
                      <m:dPr>
                        <m:ctrlPr>
                          <a:rPr lang="en-US" sz="2200" i="1">
                            <a:latin typeface="Cambria Math" panose="02040503050406030204" pitchFamily="18" charset="0"/>
                          </a:rPr>
                        </m:ctrlPr>
                      </m:dPr>
                      <m:e>
                        <m:r>
                          <a:rPr lang="en-US" sz="2200" i="1">
                            <a:latin typeface="Cambria Math" panose="02040503050406030204" pitchFamily="18" charset="0"/>
                          </a:rPr>
                          <m:t>0</m:t>
                        </m:r>
                      </m:e>
                    </m:d>
                    <m:r>
                      <a:rPr lang="en-US" sz="2200" i="1">
                        <a:latin typeface="Cambria Math" panose="02040503050406030204" pitchFamily="18" charset="0"/>
                      </a:rPr>
                      <m:t>=</m:t>
                    </m:r>
                    <m:r>
                      <a:rPr lang="en-US" sz="2200" i="1">
                        <a:latin typeface="Cambria Math" panose="02040503050406030204" pitchFamily="18" charset="0"/>
                      </a:rPr>
                      <m:t>0</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2</m:t>
                    </m:r>
                    <m:r>
                      <a:rPr lang="en-US" sz="2200" i="1">
                        <a:latin typeface="Cambria Math" panose="02040503050406030204" pitchFamily="18" charset="0"/>
                      </a:rPr>
                      <m:t>, </m:t>
                    </m:r>
                    <m:r>
                      <a:rPr lang="en-US" sz="2200" i="1">
                        <a:latin typeface="Cambria Math" panose="02040503050406030204" pitchFamily="18" charset="0"/>
                      </a:rPr>
                      <m:t>3</m:t>
                    </m:r>
                    <m:r>
                      <a:rPr lang="en-US" sz="2200" i="1">
                        <a:latin typeface="Cambria Math" panose="02040503050406030204" pitchFamily="18" charset="0"/>
                      </a:rPr>
                      <m:t>,…, </m:t>
                    </m:r>
                    <m:r>
                      <a:rPr lang="en-US" sz="2200" i="1">
                        <a:latin typeface="Cambria Math" panose="02040503050406030204" pitchFamily="18" charset="0"/>
                      </a:rPr>
                      <m:t>𝑛</m:t>
                    </m:r>
                  </m:oMath>
                </a14:m>
                <a:endParaRPr lang="en-US" sz="2200" dirty="0"/>
              </a:p>
              <a:p>
                <a:pPr marL="0" indent="0">
                  <a:buNone/>
                </a:pPr>
                <a:r>
                  <a:rPr lang="en-US" sz="2200" dirty="0"/>
                  <a:t>Now, </a:t>
                </a:r>
              </a:p>
              <a:p>
                <a:pPr marL="0" indent="0">
                  <a:buNone/>
                </a:pP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𝜆</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𝑥</m:t>
                        </m:r>
                      </m:sup>
                    </m:sSup>
                  </m:oMath>
                </a14:m>
                <a:r>
                  <a:rPr lang="en-US" sz="2200" dirty="0"/>
                  <a:t> as a result of equation (1).</a:t>
                </a:r>
              </a:p>
              <a:p>
                <a:pPr marL="0" indent="0">
                  <a:buNone/>
                </a:pPr>
                <a:r>
                  <a:rPr lang="en-US" sz="2200" dirty="0"/>
                  <a:t>Each equation of the sequence is linear, first order, not homogenic O.D.E.</a:t>
                </a:r>
                <a:br>
                  <a:rPr lang="en-US" sz="2200" dirty="0"/>
                </a:br>
                <a:r>
                  <a:rPr lang="en-US" sz="2200" dirty="0"/>
                  <a:t>Therefore the solution to this kind of equations is:</a:t>
                </a:r>
              </a:p>
              <a:p>
                <a:pPr marL="0" indent="0">
                  <a:buNone/>
                </a:pPr>
                <a:r>
                  <a:rPr lang="en-US" sz="2200" dirty="0"/>
                  <a:t> </a:t>
                </a:r>
                <a14:m>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m:t>
                    </m:r>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𝑒</m:t>
                                </m:r>
                              </m:e>
                              <m:sup>
                                <m:nary>
                                  <m:naryPr>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𝑑𝑥</m:t>
                                    </m:r>
                                  </m:e>
                                </m:nary>
                              </m:sup>
                            </m:sSup>
                            <m:r>
                              <a:rPr lang="en-US" sz="2400" i="1">
                                <a:latin typeface="Cambria Math" panose="02040503050406030204" pitchFamily="18" charset="0"/>
                              </a:rPr>
                              <m:t>)∗</m:t>
                            </m:r>
                            <m:r>
                              <a:rPr lang="en-US" sz="2400" i="1">
                                <a:latin typeface="Cambria Math" panose="02040503050406030204" pitchFamily="18" charset="0"/>
                              </a:rPr>
                              <m:t>𝑞</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e>
                        </m:d>
                        <m:r>
                          <a:rPr lang="en-US" sz="2400" i="1">
                            <a:latin typeface="Cambria Math" panose="02040503050406030204" pitchFamily="18" charset="0"/>
                          </a:rPr>
                          <m:t>𝑑𝑥</m:t>
                        </m:r>
                        <m:r>
                          <a:rPr lang="en-US" sz="2400" i="1">
                            <a:latin typeface="Cambria Math" panose="02040503050406030204" pitchFamily="18" charset="0"/>
                          </a:rPr>
                          <m:t>+</m:t>
                        </m:r>
                        <m:r>
                          <a:rPr lang="en-US" sz="2400" i="1">
                            <a:latin typeface="Cambria Math" panose="02040503050406030204" pitchFamily="18" charset="0"/>
                          </a:rPr>
                          <m:t>𝑐</m:t>
                        </m:r>
                        <m:r>
                          <a:rPr lang="en-US" sz="2400" i="1">
                            <a:latin typeface="Cambria Math" panose="02040503050406030204" pitchFamily="18" charset="0"/>
                          </a:rPr>
                          <m:t>)</m:t>
                        </m:r>
                      </m:e>
                    </m:nary>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nary>
                          <m:naryPr>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𝑑𝑥</m:t>
                            </m:r>
                          </m:e>
                        </m:nary>
                      </m:sup>
                    </m:sSup>
                  </m:oMath>
                </a14:m>
                <a:br>
                  <a:rPr lang="en-US" sz="2400" dirty="0"/>
                </a:br>
                <a:r>
                  <a:rPr lang="en-US" sz="2400" dirty="0"/>
                  <a:t>when </a:t>
                </a:r>
                <a14:m>
                  <m:oMath xmlns:m="http://schemas.openxmlformats.org/officeDocument/2006/math">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𝑦</m:t>
                        </m:r>
                      </m:e>
                      <m:sup>
                        <m:r>
                          <a:rPr lang="en-US" sz="2400" b="0" i="1" dirty="0" smtClean="0">
                            <a:latin typeface="Cambria Math" panose="02040503050406030204" pitchFamily="18" charset="0"/>
                          </a:rPr>
                          <m:t>′</m:t>
                        </m:r>
                      </m:sup>
                    </m:sSup>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𝑥</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𝑝</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𝑥</m:t>
                        </m:r>
                      </m:e>
                    </m:d>
                    <m:r>
                      <a:rPr lang="en-US" sz="2400" b="0" i="1" dirty="0" smtClean="0">
                        <a:latin typeface="Cambria Math" panose="02040503050406030204" pitchFamily="18" charset="0"/>
                      </a:rPr>
                      <m:t>𝑦</m:t>
                    </m:r>
                    <m:r>
                      <a:rPr lang="en-US" sz="2400" b="0" i="1" dirty="0" smtClean="0">
                        <a:latin typeface="Cambria Math" panose="02040503050406030204" pitchFamily="18" charset="0"/>
                      </a:rPr>
                      <m:t>=</m:t>
                    </m:r>
                    <m:r>
                      <a:rPr lang="en-US" sz="2400" b="0" i="1" dirty="0" smtClean="0">
                        <a:latin typeface="Cambria Math" panose="02040503050406030204" pitchFamily="18" charset="0"/>
                      </a:rPr>
                      <m:t>𝑞</m:t>
                    </m:r>
                    <m:r>
                      <a:rPr lang="en-US" sz="2400" b="0" i="1" dirty="0" smtClean="0">
                        <a:latin typeface="Cambria Math" panose="02040503050406030204" pitchFamily="18" charset="0"/>
                      </a:rPr>
                      <m:t>(</m:t>
                    </m:r>
                    <m:r>
                      <a:rPr lang="en-US" sz="2400" b="0" i="1" dirty="0" smtClean="0">
                        <a:latin typeface="Cambria Math" panose="02040503050406030204" pitchFamily="18" charset="0"/>
                      </a:rPr>
                      <m:t>𝑥</m:t>
                    </m:r>
                    <m:r>
                      <a:rPr lang="en-US" sz="2400" b="0" i="1" dirty="0" smtClean="0">
                        <a:latin typeface="Cambria Math" panose="02040503050406030204" pitchFamily="18" charset="0"/>
                      </a:rPr>
                      <m:t>)</m:t>
                    </m:r>
                  </m:oMath>
                </a14:m>
                <a:r>
                  <a:rPr lang="en-US" sz="2200" dirty="0"/>
                  <a:t>.</a:t>
                </a:r>
              </a:p>
              <a:p>
                <a:pPr marL="0" indent="0">
                  <a:buNone/>
                </a:pPr>
                <a:endParaRPr lang="en-US" sz="2200"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blipFill rotWithShape="0">
                <a:blip r:embed="rId3"/>
                <a:stretch>
                  <a:fillRect l="-935" t="-1600"/>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4"/>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63710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itle 12"/>
              <p:cNvSpPr>
                <a:spLocks noGrp="1"/>
              </p:cNvSpPr>
              <p:nvPr>
                <p:ph type="title"/>
              </p:nvPr>
            </p:nvSpPr>
            <p:spPr/>
            <p:txBody>
              <a:bodyPr/>
              <a:lstStyle/>
              <a:p>
                <a:r>
                  <a:rPr lang="en-US" dirty="0"/>
                  <a:t>The Improvement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oMath>
                </a14:m>
                <a:endParaRPr lang="en-US" dirty="0"/>
              </a:p>
            </p:txBody>
          </p:sp>
        </mc:Choice>
        <mc:Fallback xmlns="">
          <p:sp>
            <p:nvSpPr>
              <p:cNvPr id="13" name="Title 12"/>
              <p:cNvSpPr>
                <a:spLocks noGrp="1" noRot="1" noChangeAspect="1" noMove="1" noResize="1" noEditPoints="1" noAdjustHandles="1" noChangeArrowheads="1" noChangeShapeType="1" noTextEdit="1"/>
              </p:cNvSpPr>
              <p:nvPr>
                <p:ph type="title"/>
              </p:nvPr>
            </p:nvSpPr>
            <p:spPr>
              <a:blipFill rotWithShape="0">
                <a:blip r:embed="rId2"/>
                <a:stretch>
                  <a:fillRect l="-1869" b="-18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13"/>
              <p:cNvSpPr>
                <a:spLocks noGrp="1"/>
              </p:cNvSpPr>
              <p:nvPr>
                <p:ph idx="1"/>
              </p:nvPr>
            </p:nvSpPr>
            <p:spPr/>
            <p:txBody>
              <a:bodyPr>
                <a:normAutofit/>
              </a:bodyPr>
              <a:lstStyle/>
              <a:p>
                <a:pPr marL="0" indent="0">
                  <a:buNone/>
                </a:pPr>
                <a:r>
                  <a:rPr lang="en-US" sz="2400" dirty="0"/>
                  <a:t>When </a:t>
                </a:r>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r>
                      <a:rPr lang="en-US" sz="2400" b="0" i="1" smtClean="0">
                        <a:latin typeface="Cambria Math" panose="02040503050406030204" pitchFamily="18" charset="0"/>
                      </a:rPr>
                      <m:t>𝑞</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1</m:t>
                        </m:r>
                      </m:sub>
                    </m:sSub>
                    <m:r>
                      <a:rPr lang="en-US" sz="2400" b="0" i="0" smtClean="0">
                        <a:latin typeface="Cambria Math" panose="02040503050406030204" pitchFamily="18" charset="0"/>
                      </a:rPr>
                      <m:t>.</m:t>
                    </m:r>
                  </m:oMath>
                </a14:m>
                <a:endParaRPr lang="en-US" sz="2400" b="0" dirty="0"/>
              </a:p>
              <a:p>
                <a:pPr marL="0" indent="0">
                  <a:buNone/>
                </a:pPr>
                <a:r>
                  <a:rPr lang="en-US" sz="2400" dirty="0"/>
                  <a:t>And the start condition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𝑗</m:t>
                        </m:r>
                      </m:sub>
                    </m:sSub>
                    <m:d>
                      <m:dPr>
                        <m:ctrlPr>
                          <a:rPr lang="en-US" sz="2400" i="1">
                            <a:latin typeface="Cambria Math" panose="02040503050406030204" pitchFamily="18" charset="0"/>
                          </a:rPr>
                        </m:ctrlPr>
                      </m:dPr>
                      <m:e>
                        <m:r>
                          <a:rPr lang="en-US" sz="2400" i="1">
                            <a:latin typeface="Cambria Math" panose="02040503050406030204" pitchFamily="18" charset="0"/>
                          </a:rPr>
                          <m:t>0</m:t>
                        </m:r>
                      </m:e>
                    </m:d>
                    <m:r>
                      <a:rPr lang="en-US" sz="2400" i="1">
                        <a:latin typeface="Cambria Math" panose="02040503050406030204" pitchFamily="18" charset="0"/>
                      </a:rPr>
                      <m:t>=</m:t>
                    </m:r>
                    <m:r>
                      <a:rPr lang="en-US" sz="2400" i="1">
                        <a:latin typeface="Cambria Math" panose="02040503050406030204" pitchFamily="18" charset="0"/>
                      </a:rPr>
                      <m:t>0</m:t>
                    </m:r>
                  </m:oMath>
                </a14:m>
                <a:r>
                  <a:rPr lang="en-US" sz="2400" b="0" dirty="0"/>
                  <a:t>.</a:t>
                </a:r>
              </a:p>
              <a:p>
                <a:pPr marL="0" indent="0">
                  <a:buNone/>
                </a:pPr>
                <a:r>
                  <a:rPr lang="en-US" sz="2400" dirty="0"/>
                  <a:t>The solution takes the form:</a:t>
                </a:r>
                <a:endParaRPr lang="he-IL"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𝑖</m:t>
                          </m:r>
                        </m:sub>
                      </m:sSub>
                      <m:r>
                        <a:rPr lang="en-US" sz="2400" i="1">
                          <a:latin typeface="Cambria Math" panose="02040503050406030204" pitchFamily="18" charset="0"/>
                        </a:rPr>
                        <m:t>=</m:t>
                      </m:r>
                      <m:d>
                        <m:dPr>
                          <m:ctrlPr>
                            <a:rPr lang="en-US" sz="2400" i="1">
                              <a:latin typeface="Cambria Math" panose="02040503050406030204" pitchFamily="18" charset="0"/>
                            </a:rPr>
                          </m:ctrlPr>
                        </m:dPr>
                        <m:e>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b="0" i="1" smtClean="0">
                                              <a:latin typeface="Cambria Math" panose="02040503050406030204" pitchFamily="18" charset="0"/>
                                            </a:rPr>
                                            <m:t>𝑖</m:t>
                                          </m:r>
                                        </m:sub>
                                      </m:sSub>
                                      <m:r>
                                        <a:rPr lang="en-US" sz="2400" i="1">
                                          <a:latin typeface="Cambria Math" panose="02040503050406030204" pitchFamily="18" charset="0"/>
                                        </a:rPr>
                                        <m:t>𝑥</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e>
                              </m:d>
                              <m:r>
                                <a:rPr lang="en-US" sz="2400" i="1">
                                  <a:latin typeface="Cambria Math" panose="02040503050406030204" pitchFamily="18" charset="0"/>
                                </a:rPr>
                                <m:t>𝑑𝑥</m:t>
                              </m:r>
                              <m:r>
                                <a:rPr lang="en-US" sz="2400" i="1">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e>
                                          </m:d>
                                          <m:r>
                                            <a:rPr lang="en-US" sz="2400" i="1">
                                              <a:latin typeface="Cambria Math" panose="02040503050406030204" pitchFamily="18" charset="0"/>
                                            </a:rPr>
                                            <m:t>𝑑𝑥</m:t>
                                          </m:r>
                                        </m:e>
                                      </m:nary>
                                    </m:e>
                                  </m:d>
                                </m:e>
                                <m:sub>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0</m:t>
                                  </m:r>
                                </m:sub>
                              </m:sSub>
                            </m:e>
                          </m:nary>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b="0" i="1" smtClean="0">
                                  <a:latin typeface="Cambria Math" panose="02040503050406030204" pitchFamily="18" charset="0"/>
                                </a:rPr>
                                <m:t>𝑖</m:t>
                              </m:r>
                            </m:sub>
                          </m:sSub>
                          <m:r>
                            <a:rPr lang="en-US" sz="2400" i="1">
                              <a:latin typeface="Cambria Math" panose="02040503050406030204" pitchFamily="18" charset="0"/>
                            </a:rPr>
                            <m:t>𝑥</m:t>
                          </m:r>
                        </m:sup>
                      </m:sSup>
                    </m:oMath>
                  </m:oMathPara>
                </a14:m>
                <a:endParaRPr lang="en-US" sz="2400" i="1"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blipFill rotWithShape="0">
                <a:blip r:embed="rId3"/>
                <a:stretch>
                  <a:fillRect l="-935" t="-1733"/>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4"/>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49554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fade">
                                      <p:cBhvr>
                                        <p:cTn id="22"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The Improvement - Lemma 1</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607088" y="1600200"/>
                <a:ext cx="9782801" cy="4572000"/>
              </a:xfrm>
            </p:spPr>
            <p:txBody>
              <a:bodyPr>
                <a:normAutofit fontScale="85000" lnSpcReduction="20000"/>
              </a:bodyPr>
              <a:lstStyle/>
              <a:p>
                <a:pPr marL="0" indent="0">
                  <a:buNone/>
                </a:pPr>
                <a:r>
                  <a:rPr lang="en-US" sz="2400" dirty="0"/>
                  <a:t>Induction on </a:t>
                </a:r>
                <a14:m>
                  <m:oMath xmlns:m="http://schemas.openxmlformats.org/officeDocument/2006/math">
                    <m:r>
                      <a:rPr lang="en-US" sz="2400" b="0" i="1" smtClean="0">
                        <a:latin typeface="Cambria Math" panose="02040503050406030204" pitchFamily="18" charset="0"/>
                      </a:rPr>
                      <m:t>𝑖</m:t>
                    </m:r>
                  </m:oMath>
                </a14:m>
                <a:r>
                  <a:rPr lang="en-US" sz="2400" i="1" dirty="0"/>
                  <a:t>.</a:t>
                </a:r>
              </a:p>
              <a:p>
                <a:pPr marL="0" indent="0">
                  <a:buNone/>
                </a:pPr>
                <a:r>
                  <a:rPr lang="en-US" sz="2400" dirty="0"/>
                  <a:t>For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r>
                      <a:rPr lang="en-US" sz="2400" b="0" i="1" smtClean="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𝑖</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r>
                          <a:rPr lang="en-US" sz="2400" i="1">
                            <a:latin typeface="Cambria Math" panose="02040503050406030204" pitchFamily="18" charset="0"/>
                          </a:rPr>
                          <m:t>𝑥</m:t>
                        </m:r>
                      </m:sup>
                    </m:sSup>
                  </m:oMath>
                </a14:m>
                <a:r>
                  <a:rPr lang="en-US" sz="2400" dirty="0"/>
                  <a:t> with satisfy the form request.</a:t>
                </a:r>
              </a:p>
              <a:p>
                <a:pPr marL="0" indent="0">
                  <a:buNone/>
                </a:pPr>
                <a:r>
                  <a:rPr lang="en-US" sz="2400" dirty="0"/>
                  <a:t>For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𝑖</m:t>
                        </m:r>
                      </m:sub>
                    </m:sSub>
                  </m:oMath>
                </a14:m>
                <a:r>
                  <a:rPr lang="en-US" sz="2400" dirty="0"/>
                  <a:t> assume the form is satisfy. Its needed to be proven that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sub>
                    </m:sSub>
                  </m:oMath>
                </a14:m>
                <a:r>
                  <a:rPr lang="en-US" sz="2400" dirty="0"/>
                  <a:t> is satisfy the form too.</a:t>
                </a:r>
              </a:p>
              <a:p>
                <a:pPr marL="0" indent="0">
                  <a:buNone/>
                </a:pPr>
                <a:r>
                  <a:rPr lang="en-US" sz="2400" dirty="0"/>
                  <a:t>Well,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𝑖</m:t>
                        </m:r>
                      </m:sub>
                    </m:sSub>
                    <m:r>
                      <a:rPr lang="en-US" sz="2400" i="1">
                        <a:latin typeface="Cambria Math" panose="02040503050406030204" pitchFamily="18" charset="0"/>
                      </a:rPr>
                      <m:t>=</m:t>
                    </m:r>
                    <m:d>
                      <m:dPr>
                        <m:ctrlPr>
                          <a:rPr lang="en-US" sz="2400" i="1">
                            <a:latin typeface="Cambria Math" panose="02040503050406030204" pitchFamily="18" charset="0"/>
                          </a:rPr>
                        </m:ctrlPr>
                      </m:dPr>
                      <m:e>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r>
                                      <a:rPr lang="en-US" sz="2400" i="1">
                                        <a:latin typeface="Cambria Math" panose="02040503050406030204" pitchFamily="18" charset="0"/>
                                      </a:rPr>
                                      <m:t>𝑥</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e>
                            </m:d>
                            <m:r>
                              <a:rPr lang="en-US" sz="2400" i="1">
                                <a:latin typeface="Cambria Math" panose="02040503050406030204" pitchFamily="18" charset="0"/>
                              </a:rPr>
                              <m:t>𝑑𝑥</m:t>
                            </m:r>
                            <m:r>
                              <a:rPr lang="en-US" sz="2400" i="1">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e>
                                        </m:d>
                                        <m:r>
                                          <a:rPr lang="en-US" sz="2400" i="1">
                                            <a:latin typeface="Cambria Math" panose="02040503050406030204" pitchFamily="18" charset="0"/>
                                          </a:rPr>
                                          <m:t>𝑑𝑥</m:t>
                                        </m:r>
                                      </m:e>
                                    </m:nary>
                                  </m:e>
                                </m:d>
                              </m:e>
                              <m:sub>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0</m:t>
                                </m:r>
                              </m:sub>
                            </m:sSub>
                          </m:e>
                        </m:nary>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r>
                          <a:rPr lang="en-US" sz="2400" i="1">
                            <a:latin typeface="Cambria Math" panose="02040503050406030204" pitchFamily="18" charset="0"/>
                          </a:rPr>
                          <m:t>𝑥</m:t>
                        </m:r>
                      </m:sup>
                    </m:sSup>
                  </m:oMath>
                </a14:m>
                <a:r>
                  <a:rPr lang="en-US" sz="2400" dirty="0"/>
                  <a:t> so, it is enough to prove that the calculation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𝑖</m:t>
                        </m:r>
                      </m:sub>
                    </m:sSub>
                  </m:oMath>
                </a14:m>
                <a:r>
                  <a:rPr lang="en-US" sz="2400" dirty="0"/>
                  <a:t> preservative the form.</a:t>
                </a:r>
              </a:p>
              <a:p>
                <a:pPr marL="0" indent="0">
                  <a:buNone/>
                </a:pPr>
                <a:r>
                  <a:rPr lang="en-US" sz="2400" dirty="0"/>
                  <a:t>It’s enough to prove that  </a:t>
                </a:r>
                <a14:m>
                  <m:oMath xmlns:m="http://schemas.openxmlformats.org/officeDocument/2006/math">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𝑘</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𝑘</m:t>
                                    </m:r>
                                  </m:sub>
                                </m:sSub>
                                <m:r>
                                  <a:rPr lang="en-US" sz="2400" i="1">
                                    <a:latin typeface="Cambria Math" panose="02040503050406030204" pitchFamily="18" charset="0"/>
                                  </a:rPr>
                                  <m:t>𝑥</m:t>
                                </m:r>
                              </m:sup>
                            </m:sSup>
                          </m:e>
                        </m:d>
                        <m:r>
                          <a:rPr lang="en-US" sz="2400" i="1">
                            <a:latin typeface="Cambria Math" panose="02040503050406030204" pitchFamily="18" charset="0"/>
                          </a:rPr>
                          <m:t>𝑑𝑥</m:t>
                        </m:r>
                      </m:e>
                    </m:nary>
                  </m:oMath>
                </a14:m>
                <a:r>
                  <a:rPr lang="en-US" sz="2400" dirty="0"/>
                  <a:t> satisfy the form, because a sum of sums of elements which satisfy the form, satisfy the form too.</a:t>
                </a:r>
                <a:endParaRPr lang="he-IL"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𝑚</m:t>
                          </m:r>
                        </m:sub>
                        <m:sup/>
                        <m:e>
                          <m:d>
                            <m:dPr>
                              <m:ctrlPr>
                                <a:rPr lang="en-US" sz="2400" i="1">
                                  <a:latin typeface="Cambria Math" panose="02040503050406030204" pitchFamily="18" charset="0"/>
                                </a:rPr>
                              </m:ctrlPr>
                            </m:dPr>
                            <m:e>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𝑘</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i="1">
                                              <a:latin typeface="Cambria Math" panose="02040503050406030204" pitchFamily="18" charset="0"/>
                                            </a:rPr>
                                            <m:t>𝑥</m:t>
                                          </m:r>
                                        </m:sup>
                                      </m:sSup>
                                    </m:e>
                                  </m:d>
                                </m:e>
                              </m:nary>
                            </m:e>
                          </m:d>
                        </m:e>
                      </m:nary>
                      <m:r>
                        <a:rPr lang="en-US" sz="2400" i="1">
                          <a:latin typeface="Cambria Math" panose="02040503050406030204" pitchFamily="18" charset="0"/>
                        </a:rPr>
                        <m:t>=</m:t>
                      </m:r>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𝑘</m:t>
                          </m:r>
                        </m:sub>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sub>
                                  </m:sSub>
                                  <m:r>
                                    <a:rPr lang="en-US" sz="2400" i="1">
                                      <a:latin typeface="Cambria Math" panose="02040503050406030204" pitchFamily="18" charset="0"/>
                                    </a:rPr>
                                    <m:t>𝑥</m:t>
                                  </m:r>
                                </m:sup>
                              </m:sSup>
                            </m:e>
                          </m:d>
                          <m:r>
                            <a:rPr lang="en-US" sz="2400" i="1">
                              <a:latin typeface="Cambria Math" panose="02040503050406030204" pitchFamily="18" charset="0"/>
                            </a:rPr>
                            <m:t>→</m:t>
                          </m:r>
                        </m:e>
                      </m:nary>
                      <m:r>
                        <m:rPr>
                          <m:sty m:val="p"/>
                        </m:rPr>
                        <a:rPr lang="en-US" sz="2400">
                          <a:latin typeface="Cambria Math" panose="02040503050406030204" pitchFamily="18" charset="0"/>
                        </a:rPr>
                        <m:t>preservative</m:t>
                      </m:r>
                      <m:r>
                        <a:rPr lang="en-US" sz="2400">
                          <a:latin typeface="Cambria Math" panose="02040503050406030204" pitchFamily="18" charset="0"/>
                        </a:rPr>
                        <m:t> </m:t>
                      </m:r>
                      <m:r>
                        <m:rPr>
                          <m:sty m:val="p"/>
                        </m:rPr>
                        <a:rPr lang="en-US" sz="2400">
                          <a:latin typeface="Cambria Math" panose="02040503050406030204" pitchFamily="18" charset="0"/>
                        </a:rPr>
                        <m:t>the</m:t>
                      </m:r>
                      <m:r>
                        <a:rPr lang="en-US" sz="2400">
                          <a:latin typeface="Cambria Math" panose="02040503050406030204" pitchFamily="18" charset="0"/>
                        </a:rPr>
                        <m:t> </m:t>
                      </m:r>
                      <m:r>
                        <m:rPr>
                          <m:sty m:val="p"/>
                        </m:rPr>
                        <a:rPr lang="en-US" sz="2400">
                          <a:latin typeface="Cambria Math" panose="02040503050406030204" pitchFamily="18" charset="0"/>
                        </a:rPr>
                        <m:t>form</m:t>
                      </m:r>
                    </m:oMath>
                  </m:oMathPara>
                </a14:m>
                <a:endParaRPr lang="en-US" sz="2400" dirty="0"/>
              </a:p>
              <a:p>
                <a:pPr marL="0" indent="0">
                  <a:buNone/>
                </a:pPr>
                <a:br>
                  <a:rPr lang="en-US" sz="2400" dirty="0"/>
                </a:br>
                <a:endParaRPr lang="en-US" sz="2400" i="1"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607088" y="1600200"/>
                <a:ext cx="9782801" cy="4572000"/>
              </a:xfrm>
              <a:blipFill rotWithShape="0">
                <a:blip r:embed="rId2"/>
                <a:stretch>
                  <a:fillRect l="-686" t="-2667" r="-561"/>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251655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6" end="6"/>
                                            </p:txEl>
                                          </p:spTgt>
                                        </p:tgtEl>
                                        <p:attrNameLst>
                                          <p:attrName>style.visibility</p:attrName>
                                        </p:attrNameLst>
                                      </p:cBhvr>
                                      <p:to>
                                        <p:strVal val="visible"/>
                                      </p:to>
                                    </p:set>
                                    <p:animEffect transition="in" filter="fade">
                                      <p:cBhvr>
                                        <p:cTn id="32" dur="500"/>
                                        <p:tgtEl>
                                          <p:spTgt spid="1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xEl>
                                              <p:pRg st="7" end="7"/>
                                            </p:txEl>
                                          </p:spTgt>
                                        </p:tgtEl>
                                        <p:attrNameLst>
                                          <p:attrName>style.visibility</p:attrName>
                                        </p:attrNameLst>
                                      </p:cBhvr>
                                      <p:to>
                                        <p:strVal val="visible"/>
                                      </p:to>
                                    </p:set>
                                    <p:animEffect transition="in" filter="fade">
                                      <p:cBhvr>
                                        <p:cTn id="37"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The Improvement - Lemma 1</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607088" y="1600200"/>
                <a:ext cx="9782801" cy="4572000"/>
              </a:xfrm>
            </p:spPr>
            <p:txBody>
              <a:bodyPr>
                <a:normAutofit fontScale="85000" lnSpcReduction="20000"/>
              </a:bodyPr>
              <a:lstStyle/>
              <a:p>
                <a:pPr marL="0" indent="0">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𝑘</m:t>
                        </m:r>
                        <m:d>
                          <m:dPr>
                            <m:ctrlPr>
                              <a:rPr lang="en-US" sz="2400" i="1">
                                <a:latin typeface="Cambria Math" panose="02040503050406030204" pitchFamily="18" charset="0"/>
                              </a:rPr>
                            </m:ctrlPr>
                          </m:dPr>
                          <m:e>
                            <m:r>
                              <a:rPr lang="en-US" sz="2400" i="1">
                                <a:latin typeface="Cambria Math" panose="02040503050406030204" pitchFamily="18" charset="0"/>
                              </a:rPr>
                              <m:t>𝑥</m:t>
                            </m:r>
                          </m:e>
                        </m:d>
                      </m:sub>
                    </m:sSub>
                    <m:r>
                      <a:rPr lang="en-US" sz="2400" i="1">
                        <a:latin typeface="Cambria Math" panose="02040503050406030204" pitchFamily="18" charset="0"/>
                      </a:rPr>
                      <m:t> </m:t>
                    </m:r>
                    <m:r>
                      <m:rPr>
                        <m:sty m:val="p"/>
                      </m:rPr>
                      <a:rPr lang="en-US" sz="2400" i="0">
                        <a:latin typeface="Cambria Math" panose="02040503050406030204" pitchFamily="18" charset="0"/>
                      </a:rPr>
                      <m:t>can</m:t>
                    </m:r>
                    <m:r>
                      <a:rPr lang="en-US" sz="2400" i="0">
                        <a:latin typeface="Cambria Math" panose="02040503050406030204" pitchFamily="18" charset="0"/>
                      </a:rPr>
                      <m:t> </m:t>
                    </m:r>
                    <m:r>
                      <m:rPr>
                        <m:sty m:val="p"/>
                      </m:rPr>
                      <a:rPr lang="en-US" sz="2400" i="0">
                        <a:latin typeface="Cambria Math" panose="02040503050406030204" pitchFamily="18" charset="0"/>
                      </a:rPr>
                      <m:t>be</m:t>
                    </m:r>
                    <m:r>
                      <a:rPr lang="en-US" sz="2400" i="0">
                        <a:latin typeface="Cambria Math" panose="02040503050406030204" pitchFamily="18" charset="0"/>
                      </a:rPr>
                      <m:t> </m:t>
                    </m:r>
                    <m:r>
                      <m:rPr>
                        <m:sty m:val="p"/>
                      </m:rPr>
                      <a:rPr lang="en-US" sz="2400" i="0">
                        <a:latin typeface="Cambria Math" panose="02040503050406030204" pitchFamily="18" charset="0"/>
                      </a:rPr>
                      <m:t>presented</m:t>
                    </m:r>
                    <m:r>
                      <a:rPr lang="en-US" sz="2400" i="0">
                        <a:latin typeface="Cambria Math" panose="02040503050406030204" pitchFamily="18" charset="0"/>
                      </a:rPr>
                      <m:t> </m:t>
                    </m:r>
                    <m:r>
                      <m:rPr>
                        <m:sty m:val="p"/>
                      </m:rPr>
                      <a:rPr lang="en-US" sz="2400" i="0">
                        <a:latin typeface="Cambria Math" panose="02040503050406030204" pitchFamily="18" charset="0"/>
                      </a:rPr>
                      <m:t>as</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𝑘</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𝑛</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𝑛</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1</m:t>
                        </m:r>
                      </m:sub>
                    </m:sSub>
                    <m:r>
                      <a:rPr lang="en-US" sz="2400" i="1">
                        <a:latin typeface="Cambria Math" panose="02040503050406030204" pitchFamily="18" charset="0"/>
                      </a:rPr>
                      <m:t>𝑥</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0</m:t>
                        </m:r>
                      </m:sub>
                    </m:sSub>
                  </m:oMath>
                </a14:m>
                <a:r>
                  <a:rPr lang="en-US" sz="2400" dirty="0"/>
                  <a:t> cause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oMath>
                </a14:m>
                <a:r>
                  <a:rPr lang="en-US" sz="2400" dirty="0"/>
                  <a:t> is polynomial.</a:t>
                </a:r>
                <a:br>
                  <a:rPr lang="en-US" sz="2400" dirty="0"/>
                </a:br>
                <a:endParaRPr lang="en-US" sz="2400" dirty="0"/>
              </a:p>
              <a:p>
                <a:pPr marL="0" indent="0">
                  <a:buNone/>
                </a:pPr>
                <a:r>
                  <a:rPr lang="en-US" sz="2400" dirty="0"/>
                  <a:t>Therefore:</a:t>
                </a:r>
              </a:p>
              <a:p>
                <a:pPr marL="0" indent="0">
                  <a:buNone/>
                </a:pPr>
                <a14:m>
                  <m:oMath xmlns:m="http://schemas.openxmlformats.org/officeDocument/2006/math">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𝑘</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𝑘</m:t>
                                    </m:r>
                                  </m:sub>
                                </m:sSub>
                                <m:r>
                                  <a:rPr lang="en-US" sz="2400" i="1">
                                    <a:latin typeface="Cambria Math" panose="02040503050406030204" pitchFamily="18" charset="0"/>
                                  </a:rPr>
                                  <m:t>𝑥</m:t>
                                </m:r>
                              </m:sup>
                            </m:sSup>
                          </m:e>
                        </m:d>
                        <m:r>
                          <a:rPr lang="en-US" sz="2400" i="1">
                            <a:latin typeface="Cambria Math" panose="02040503050406030204" pitchFamily="18" charset="0"/>
                          </a:rPr>
                          <m:t>𝑑𝑥</m:t>
                        </m:r>
                      </m:e>
                    </m:nary>
                  </m:oMath>
                </a14:m>
                <a:r>
                  <a:rPr lang="en-US" sz="2400" dirty="0"/>
                  <a:t> = </a:t>
                </a:r>
                <a14:m>
                  <m:oMath xmlns:m="http://schemas.openxmlformats.org/officeDocument/2006/math">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𝑛</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𝑛</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1</m:t>
                                    </m:r>
                                  </m:sub>
                                </m:sSub>
                                <m:r>
                                  <a:rPr lang="en-US" sz="2400" i="1">
                                    <a:latin typeface="Cambria Math" panose="02040503050406030204" pitchFamily="18" charset="0"/>
                                  </a:rPr>
                                  <m:t>𝑥</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0</m:t>
                                    </m:r>
                                  </m:sub>
                                </m:sSub>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𝑘</m:t>
                                    </m:r>
                                  </m:sub>
                                </m:sSub>
                                <m:r>
                                  <a:rPr lang="en-US" sz="2400" i="1">
                                    <a:latin typeface="Cambria Math" panose="02040503050406030204" pitchFamily="18" charset="0"/>
                                  </a:rPr>
                                  <m:t>𝑥</m:t>
                                </m:r>
                              </m:sup>
                            </m:sSup>
                          </m:e>
                        </m:d>
                        <m:r>
                          <a:rPr lang="en-US" sz="2400" i="1">
                            <a:latin typeface="Cambria Math" panose="02040503050406030204" pitchFamily="18" charset="0"/>
                          </a:rPr>
                          <m:t>𝑑𝑥</m:t>
                        </m:r>
                      </m:e>
                    </m:nary>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𝑛</m:t>
                        </m:r>
                      </m:sub>
                    </m:sSub>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𝑛</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𝑘</m:t>
                                    </m:r>
                                  </m:sub>
                                </m:sSub>
                                <m:r>
                                  <a:rPr lang="en-US" sz="2400" i="1">
                                    <a:latin typeface="Cambria Math" panose="02040503050406030204" pitchFamily="18" charset="0"/>
                                  </a:rPr>
                                  <m:t>𝑥</m:t>
                                </m:r>
                              </m:sup>
                            </m:sSup>
                          </m:e>
                        </m:d>
                      </m:e>
                    </m:nary>
                    <m:r>
                      <a:rPr lang="en-US" sz="2400" i="1">
                        <a:latin typeface="Cambria Math" panose="02040503050406030204" pitchFamily="18" charset="0"/>
                      </a:rPr>
                      <m:t>𝑑𝑥</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0</m:t>
                        </m:r>
                      </m:sub>
                    </m:sSub>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𝑘</m:t>
                                    </m:r>
                                  </m:sub>
                                </m:sSub>
                                <m:r>
                                  <a:rPr lang="en-US" sz="2400" i="1">
                                    <a:latin typeface="Cambria Math" panose="02040503050406030204" pitchFamily="18" charset="0"/>
                                  </a:rPr>
                                  <m:t>𝑥</m:t>
                                </m:r>
                              </m:sup>
                            </m:sSup>
                          </m:e>
                        </m:d>
                      </m:e>
                    </m:nary>
                    <m:r>
                      <a:rPr lang="en-US" sz="2400" i="1">
                        <a:latin typeface="Cambria Math" panose="02040503050406030204" pitchFamily="18" charset="0"/>
                      </a:rPr>
                      <m:t>𝑑𝑥</m:t>
                    </m:r>
                  </m:oMath>
                </a14:m>
                <a:endParaRPr lang="en-US" sz="2400" dirty="0"/>
              </a:p>
              <a:p>
                <a:pPr marL="0" indent="0">
                  <a:buNone/>
                </a:pPr>
                <a:r>
                  <a:rPr lang="en-US" sz="2400" dirty="0"/>
                  <a:t>It’s enough to prove that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𝑛</m:t>
                        </m:r>
                      </m:sub>
                    </m:sSub>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𝑛</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𝑘</m:t>
                                    </m:r>
                                  </m:sub>
                                </m:sSub>
                                <m:r>
                                  <a:rPr lang="en-US" sz="2400" i="1">
                                    <a:latin typeface="Cambria Math" panose="02040503050406030204" pitchFamily="18" charset="0"/>
                                  </a:rPr>
                                  <m:t>𝑥</m:t>
                                </m:r>
                              </m:sup>
                            </m:sSup>
                          </m:e>
                        </m:d>
                      </m:e>
                    </m:nary>
                    <m:r>
                      <a:rPr lang="en-US" sz="2400" i="1">
                        <a:latin typeface="Cambria Math" panose="02040503050406030204" pitchFamily="18" charset="0"/>
                      </a:rPr>
                      <m:t>𝑑𝑥</m:t>
                    </m:r>
                  </m:oMath>
                </a14:m>
                <a:r>
                  <a:rPr lang="en-US" sz="2400" dirty="0"/>
                  <a:t> satisfy the form, because a sum of sums of elements which satisfy the form, satisfy the form too.</a:t>
                </a:r>
                <a:br>
                  <a:rPr lang="en-US" sz="2400" dirty="0"/>
                </a:b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𝑛</m:t>
                                      </m:r>
                                    </m:sub>
                                  </m:sSub>
                                  <m:r>
                                    <a:rPr lang="en-US" sz="2400" i="1">
                                      <a:latin typeface="Cambria Math" panose="02040503050406030204" pitchFamily="18" charset="0"/>
                                    </a:rPr>
                                    <m:t>𝑥</m:t>
                                  </m:r>
                                </m:e>
                                <m:sup>
                                  <m:r>
                                    <a:rPr lang="en-US" sz="2400" i="1">
                                      <a:latin typeface="Cambria Math" panose="02040503050406030204" pitchFamily="18" charset="0"/>
                                    </a:rPr>
                                    <m:t>𝑛</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𝑘</m:t>
                                      </m:r>
                                    </m:sub>
                                  </m:sSub>
                                  <m:r>
                                    <a:rPr lang="en-US" sz="2400" i="1">
                                      <a:latin typeface="Cambria Math" panose="02040503050406030204" pitchFamily="18" charset="0"/>
                                    </a:rPr>
                                    <m:t>𝑥</m:t>
                                  </m:r>
                                </m:sup>
                              </m:sSup>
                            </m:e>
                          </m:d>
                        </m:e>
                      </m:nary>
                      <m:r>
                        <a:rPr lang="en-US" sz="2400" i="1">
                          <a:latin typeface="Cambria Math" panose="02040503050406030204" pitchFamily="18" charset="0"/>
                        </a:rPr>
                        <m:t>𝑑𝑥</m:t>
                      </m:r>
                      <m:r>
                        <a:rPr lang="en-US" sz="2400" i="1">
                          <a:latin typeface="Cambria Math" panose="02040503050406030204" pitchFamily="18" charset="0"/>
                        </a:rPr>
                        <m:t>= </m:t>
                      </m:r>
                      <m:nary>
                        <m:naryPr>
                          <m:limLoc m:val="subSup"/>
                          <m:ctrlPr>
                            <a:rPr lang="en-US" sz="2400" i="1">
                              <a:latin typeface="Cambria Math" panose="02040503050406030204" pitchFamily="18" charset="0"/>
                            </a:rPr>
                          </m:ctrlPr>
                        </m:naryPr>
                        <m:sub>
                          <m:r>
                            <a:rPr lang="en-US" sz="2400" i="1">
                              <a:latin typeface="Cambria Math" panose="02040503050406030204" pitchFamily="18" charset="0"/>
                            </a:rPr>
                            <m:t>−</m:t>
                          </m:r>
                          <m:r>
                            <a:rPr lang="en-US" sz="2400" i="1">
                              <a:latin typeface="Cambria Math" panose="02040503050406030204" pitchFamily="18" charset="0"/>
                            </a:rPr>
                            <m:t>𝑏𝑥</m:t>
                          </m:r>
                        </m:sub>
                        <m:sup>
                          <m:r>
                            <a:rPr lang="en-US" sz="2400" i="1">
                              <a:latin typeface="Cambria Math" panose="02040503050406030204" pitchFamily="18" charset="0"/>
                            </a:rPr>
                            <m:t>∞</m:t>
                          </m:r>
                        </m:sup>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𝑛</m:t>
                                      </m:r>
                                    </m:sub>
                                  </m:sSub>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m:t>
                                          </m:r>
                                          <m:r>
                                            <a:rPr lang="en-US" sz="2400" i="1">
                                              <a:latin typeface="Cambria Math" panose="02040503050406030204" pitchFamily="18" charset="0"/>
                                            </a:rPr>
                                            <m:t>𝑏</m:t>
                                          </m:r>
                                        </m:e>
                                      </m:d>
                                    </m:e>
                                    <m:sup>
                                      <m:r>
                                        <a:rPr lang="en-US" sz="2400" i="1">
                                          <a:latin typeface="Cambria Math" panose="02040503050406030204" pitchFamily="18" charset="0"/>
                                        </a:rPr>
                                        <m:t>𝑛</m:t>
                                      </m:r>
                                    </m:sup>
                                  </m:sSup>
                                </m:den>
                              </m:f>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𝑛</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𝑡</m:t>
                                  </m:r>
                                </m:sup>
                              </m:sSup>
                            </m:e>
                          </m:d>
                          <m:r>
                            <a:rPr lang="en-US" sz="2400" i="1">
                              <a:latin typeface="Cambria Math" panose="02040503050406030204" pitchFamily="18" charset="0"/>
                            </a:rPr>
                            <m:t>𝑑𝑡</m:t>
                          </m:r>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1</m:t>
                                      </m:r>
                                    </m:num>
                                    <m:den>
                                      <m:r>
                                        <a:rPr lang="en-US" sz="2400" i="1">
                                          <a:latin typeface="Cambria Math" panose="02040503050406030204" pitchFamily="18" charset="0"/>
                                        </a:rPr>
                                        <m:t>𝑏</m:t>
                                      </m:r>
                                    </m:den>
                                  </m:f>
                                </m:e>
                              </m:d>
                            </m:e>
                            <m:sup>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1</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𝑛</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𝑏𝑥</m:t>
                              </m:r>
                            </m:sup>
                          </m:sSup>
                          <m:r>
                            <a:rPr lang="en-US" sz="2400" i="1">
                              <a:latin typeface="Cambria Math" panose="02040503050406030204" pitchFamily="18" charset="0"/>
                            </a:rPr>
                            <m:t>∗</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0</m:t>
                              </m:r>
                            </m:sub>
                            <m:sup>
                              <m:r>
                                <a:rPr lang="en-US" sz="2400" i="1">
                                  <a:latin typeface="Cambria Math" panose="02040503050406030204" pitchFamily="18" charset="0"/>
                                </a:rPr>
                                <m:t>𝑛</m:t>
                              </m:r>
                            </m:sup>
                            <m:e>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𝑛</m:t>
                                  </m:r>
                                  <m:r>
                                    <a:rPr lang="en-US" sz="2400" i="1">
                                      <a:latin typeface="Cambria Math" panose="02040503050406030204" pitchFamily="18" charset="0"/>
                                    </a:rPr>
                                    <m:t>!</m:t>
                                  </m:r>
                                </m:num>
                                <m:den>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𝑚</m:t>
                                      </m:r>
                                    </m:e>
                                  </m:d>
                                  <m:r>
                                    <a:rPr lang="en-US" sz="2400" i="1">
                                      <a:latin typeface="Cambria Math" panose="02040503050406030204" pitchFamily="18" charset="0"/>
                                    </a:rPr>
                                    <m:t>!</m:t>
                                  </m:r>
                                </m:den>
                              </m:f>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m:t>
                                      </m:r>
                                      <m:r>
                                        <a:rPr lang="en-US" sz="2400" i="1">
                                          <a:latin typeface="Cambria Math" panose="02040503050406030204" pitchFamily="18" charset="0"/>
                                        </a:rPr>
                                        <m:t>𝑏𝑥</m:t>
                                      </m:r>
                                    </m:e>
                                  </m:d>
                                </m:e>
                                <m:sup>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𝑚</m:t>
                                  </m:r>
                                </m:sup>
                              </m:sSup>
                              <m:r>
                                <a:rPr lang="en-US" sz="2400" i="1">
                                  <a:latin typeface="Cambria Math" panose="02040503050406030204" pitchFamily="18" charset="0"/>
                                </a:rPr>
                                <m:t>)</m:t>
                              </m:r>
                            </m:e>
                          </m:nary>
                        </m:e>
                      </m:nary>
                    </m:oMath>
                  </m:oMathPara>
                </a14:m>
                <a:endParaRPr lang="en-US" sz="2400" dirty="0"/>
              </a:p>
              <a:p>
                <a:pPr marL="0" indent="0">
                  <a:buNone/>
                </a:pPr>
                <a:r>
                  <a:rPr lang="en-US" sz="2400" dirty="0"/>
                  <a:t>It is easy to see that </a:t>
                </a:r>
                <a14:m>
                  <m:oMath xmlns:m="http://schemas.openxmlformats.org/officeDocument/2006/math">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1</m:t>
                                </m:r>
                              </m:num>
                              <m:den>
                                <m:r>
                                  <a:rPr lang="en-US" sz="2400" i="1">
                                    <a:latin typeface="Cambria Math" panose="02040503050406030204" pitchFamily="18" charset="0"/>
                                  </a:rPr>
                                  <m:t>𝑏</m:t>
                                </m:r>
                              </m:den>
                            </m:f>
                          </m:e>
                        </m:d>
                      </m:e>
                      <m:sup>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1</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𝑛</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𝑏𝑥</m:t>
                        </m:r>
                      </m:sup>
                    </m:sSup>
                    <m:r>
                      <a:rPr lang="en-US" sz="2400" i="1">
                        <a:latin typeface="Cambria Math" panose="02040503050406030204" pitchFamily="18" charset="0"/>
                      </a:rPr>
                      <m:t>∗</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0</m:t>
                        </m:r>
                      </m:sub>
                      <m:sup>
                        <m:r>
                          <a:rPr lang="en-US" sz="2400" i="1">
                            <a:latin typeface="Cambria Math" panose="02040503050406030204" pitchFamily="18" charset="0"/>
                          </a:rPr>
                          <m:t>𝑛</m:t>
                        </m:r>
                      </m:sup>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𝑛</m:t>
                                </m:r>
                                <m:r>
                                  <a:rPr lang="en-US" sz="2400" i="1">
                                    <a:latin typeface="Cambria Math" panose="02040503050406030204" pitchFamily="18" charset="0"/>
                                  </a:rPr>
                                  <m:t>!</m:t>
                                </m:r>
                              </m:num>
                              <m:den>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𝑚</m:t>
                                    </m:r>
                                  </m:e>
                                </m:d>
                                <m:r>
                                  <a:rPr lang="en-US" sz="2400" i="1">
                                    <a:latin typeface="Cambria Math" panose="02040503050406030204" pitchFamily="18" charset="0"/>
                                  </a:rPr>
                                  <m:t>!</m:t>
                                </m:r>
                              </m:den>
                            </m:f>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m:t>
                                    </m:r>
                                    <m:r>
                                      <a:rPr lang="en-US" sz="2400" i="1">
                                        <a:latin typeface="Cambria Math" panose="02040503050406030204" pitchFamily="18" charset="0"/>
                                      </a:rPr>
                                      <m:t>𝑏𝑥</m:t>
                                    </m:r>
                                  </m:e>
                                </m:d>
                              </m:e>
                              <m:sup>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𝑚</m:t>
                                </m:r>
                              </m:sup>
                            </m:sSup>
                          </m:e>
                        </m:d>
                      </m:e>
                    </m:nary>
                  </m:oMath>
                </a14:m>
                <a:r>
                  <a:rPr lang="en-US" sz="2400" dirty="0"/>
                  <a:t> satisfy the form.</a:t>
                </a:r>
                <a:br>
                  <a:rPr lang="en-US" sz="2400" dirty="0"/>
                </a:br>
                <a:endParaRPr lang="en-US" sz="2400" i="1"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607088" y="1600200"/>
                <a:ext cx="9782801" cy="4572000"/>
              </a:xfrm>
              <a:blipFill rotWithShape="0">
                <a:blip r:embed="rId2"/>
                <a:stretch>
                  <a:fillRect l="-1808" t="-2400" r="-374" b="-15333"/>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357381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The Improvement - Lemma 2</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607088" y="1600200"/>
                <a:ext cx="9782801" cy="4572000"/>
              </a:xfrm>
            </p:spPr>
            <p:txBody>
              <a:bodyPr>
                <a:normAutofit fontScale="92500"/>
              </a:bodyPr>
              <a:lstStyle/>
              <a:p>
                <a:pPr marL="0" indent="0">
                  <a:buNone/>
                </a:pPr>
                <a:r>
                  <a:rPr lang="en-US" sz="2400" b="1" dirty="0"/>
                  <a:t>Lemma 2.</a:t>
                </a:r>
                <a:r>
                  <a:rPr lang="en-US" sz="2400" dirty="0"/>
                  <a:t> the calculation of </a:t>
                </a:r>
                <a14:m>
                  <m:oMath xmlns:m="http://schemas.openxmlformats.org/officeDocument/2006/math">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𝑘</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i="1">
                                            <a:latin typeface="Cambria Math" panose="02040503050406030204" pitchFamily="18" charset="0"/>
                                          </a:rPr>
                                          <m:t>𝑥</m:t>
                                        </m:r>
                                      </m:sup>
                                    </m:sSup>
                                  </m:e>
                                </m:d>
                              </m:e>
                            </m:nary>
                          </m:e>
                        </m:d>
                        <m:r>
                          <a:rPr lang="en-US" sz="2400" i="1">
                            <a:latin typeface="Cambria Math" panose="02040503050406030204" pitchFamily="18" charset="0"/>
                          </a:rPr>
                          <m:t>𝑑𝑥</m:t>
                        </m:r>
                      </m:e>
                    </m:nary>
                  </m:oMath>
                </a14:m>
                <a:r>
                  <a:rPr lang="en-US" sz="2400" dirty="0"/>
                  <a:t> is stable.</a:t>
                </a:r>
              </a:p>
              <a:p>
                <a:pPr marL="0" indent="0">
                  <a:buNone/>
                </a:pPr>
                <a:endParaRPr lang="en-US" sz="2400" i="1" dirty="0"/>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𝑘</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i="1">
                                              <a:latin typeface="Cambria Math" panose="02040503050406030204" pitchFamily="18" charset="0"/>
                                            </a:rPr>
                                            <m:t>𝑥</m:t>
                                          </m:r>
                                        </m:sup>
                                      </m:sSup>
                                    </m:e>
                                  </m:d>
                                </m:e>
                              </m:nary>
                            </m:e>
                          </m:d>
                          <m:r>
                            <a:rPr lang="en-US" sz="2400" i="1">
                              <a:latin typeface="Cambria Math" panose="02040503050406030204" pitchFamily="18" charset="0"/>
                            </a:rPr>
                            <m:t>𝑑𝑥</m:t>
                          </m:r>
                        </m:e>
                      </m:nary>
                      <m:r>
                        <a:rPr lang="en-US" sz="2400" i="1">
                          <a:latin typeface="Cambria Math" panose="02040503050406030204" pitchFamily="18" charset="0"/>
                        </a:rPr>
                        <m:t>= </m:t>
                      </m:r>
                      <m:nary>
                        <m:naryPr>
                          <m:chr m:val="∑"/>
                          <m:limLoc m:val="subSup"/>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d>
                            <m:dPr>
                              <m:ctrlPr>
                                <a:rPr lang="en-US" sz="2400" i="1">
                                  <a:latin typeface="Cambria Math" panose="02040503050406030204" pitchFamily="18" charset="0"/>
                                </a:rPr>
                              </m:ctrlPr>
                            </m:dPr>
                            <m:e>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𝑘</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i="1">
                                              <a:latin typeface="Cambria Math" panose="02040503050406030204" pitchFamily="18" charset="0"/>
                                            </a:rPr>
                                            <m:t>𝑥</m:t>
                                          </m:r>
                                        </m:sup>
                                      </m:sSup>
                                    </m:e>
                                  </m:d>
                                  <m:r>
                                    <a:rPr lang="en-US" sz="2400" i="1">
                                      <a:latin typeface="Cambria Math" panose="02040503050406030204" pitchFamily="18" charset="0"/>
                                    </a:rPr>
                                    <m:t>𝑑𝑥</m:t>
                                  </m:r>
                                </m:e>
                              </m:nary>
                            </m:e>
                          </m:d>
                        </m:e>
                      </m:nary>
                      <m:r>
                        <a:rPr lang="en-US" sz="2400" i="1">
                          <a:latin typeface="Cambria Math" panose="02040503050406030204" pitchFamily="18" charset="0"/>
                        </a:rPr>
                        <m:t>=</m:t>
                      </m:r>
                      <m:nary>
                        <m:naryPr>
                          <m:chr m:val="∑"/>
                          <m:limLoc m:val="subSup"/>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nary>
                            <m:naryPr>
                              <m:chr m:val="∑"/>
                              <m:limLoc m:val="subSup"/>
                              <m:supHide m:val="on"/>
                              <m:ctrlPr>
                                <a:rPr lang="en-US" sz="2400" i="1">
                                  <a:latin typeface="Cambria Math" panose="02040503050406030204" pitchFamily="18" charset="0"/>
                                </a:rPr>
                              </m:ctrlPr>
                            </m:naryPr>
                            <m:sub>
                              <m:r>
                                <a:rPr lang="en-US" sz="2400" i="1">
                                  <a:latin typeface="Cambria Math" panose="02040503050406030204" pitchFamily="18" charset="0"/>
                                </a:rPr>
                                <m:t>𝑏</m:t>
                              </m:r>
                            </m:sub>
                            <m:sup/>
                            <m:e>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𝑏</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𝑏</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i="1">
                                              <a:latin typeface="Cambria Math" panose="02040503050406030204" pitchFamily="18" charset="0"/>
                                            </a:rPr>
                                            <m:t>𝑥</m:t>
                                          </m:r>
                                        </m:sup>
                                      </m:sSup>
                                    </m:e>
                                  </m:d>
                                  <m:r>
                                    <a:rPr lang="en-US" sz="2400" i="1">
                                      <a:latin typeface="Cambria Math" panose="02040503050406030204" pitchFamily="18" charset="0"/>
                                    </a:rPr>
                                    <m:t>𝑑𝑥</m:t>
                                  </m:r>
                                </m:e>
                              </m:nary>
                              <m:r>
                                <a:rPr lang="en-US" sz="2400" i="1">
                                  <a:latin typeface="Cambria Math" panose="02040503050406030204" pitchFamily="18" charset="0"/>
                                </a:rPr>
                                <m:t>=</m:t>
                              </m:r>
                            </m:e>
                          </m:nary>
                        </m:e>
                      </m:nary>
                    </m:oMath>
                  </m:oMathPara>
                </a14:m>
                <a:endParaRPr lang="he-IL" sz="2400" i="1" dirty="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nary>
                            <m:naryPr>
                              <m:chr m:val="∑"/>
                              <m:limLoc m:val="subSup"/>
                              <m:supHide m:val="on"/>
                              <m:ctrlPr>
                                <a:rPr lang="en-US" sz="2400" i="1">
                                  <a:latin typeface="Cambria Math" panose="02040503050406030204" pitchFamily="18" charset="0"/>
                                </a:rPr>
                              </m:ctrlPr>
                            </m:naryPr>
                            <m:sub>
                              <m:r>
                                <a:rPr lang="en-US" sz="2400" i="1">
                                  <a:latin typeface="Cambria Math" panose="02040503050406030204" pitchFamily="18" charset="0"/>
                                </a:rPr>
                                <m:t>𝑏</m:t>
                              </m:r>
                            </m:sub>
                            <m:sup/>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m:t>
                                                  </m:r>
                                                  <m:r>
                                                    <a:rPr lang="en-US" sz="2400" i="1">
                                                      <a:latin typeface="Cambria Math" panose="02040503050406030204" pitchFamily="18" charset="0"/>
                                                    </a:rPr>
                                                    <m:t>1</m:t>
                                                  </m:r>
                                                </m:e>
                                              </m:d>
                                            </m:e>
                                            <m:sup>
                                              <m:r>
                                                <a:rPr lang="en-US" sz="2400" b="0" i="1" smtClean="0">
                                                  <a:latin typeface="Cambria Math" panose="02040503050406030204" pitchFamily="18" charset="0"/>
                                                </a:rPr>
                                                <m:t>𝑏</m:t>
                                              </m:r>
                                            </m:sup>
                                          </m:sSup>
                                          <m:r>
                                            <a:rPr lang="en-US" sz="2400" i="1">
                                              <a:latin typeface="Cambria Math" panose="02040503050406030204" pitchFamily="18" charset="0"/>
                                            </a:rPr>
                                            <m:t>𝑐</m:t>
                                          </m:r>
                                        </m:e>
                                        <m:sub>
                                          <m:r>
                                            <a:rPr lang="en-US" sz="2400" i="1">
                                              <a:latin typeface="Cambria Math" panose="02040503050406030204" pitchFamily="18" charset="0"/>
                                            </a:rPr>
                                            <m:t>𝑏</m:t>
                                          </m:r>
                                        </m:sub>
                                      </m:sSub>
                                    </m:num>
                                    <m:den>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𝑘</m:t>
                                          </m:r>
                                        </m:sub>
                                        <m:sup>
                                          <m:r>
                                            <a:rPr lang="en-US" sz="2400" b="0" i="1" smtClean="0">
                                              <a:latin typeface="Cambria Math" panose="02040503050406030204" pitchFamily="18" charset="0"/>
                                            </a:rPr>
                                            <m:t>𝑏</m:t>
                                          </m:r>
                                          <m:r>
                                            <a:rPr lang="en-US" sz="2400" i="1">
                                              <a:latin typeface="Cambria Math" panose="02040503050406030204" pitchFamily="18" charset="0"/>
                                            </a:rPr>
                                            <m:t>+</m:t>
                                          </m:r>
                                          <m:r>
                                            <a:rPr lang="en-US" sz="2400" i="1">
                                              <a:latin typeface="Cambria Math" panose="02040503050406030204" pitchFamily="18" charset="0"/>
                                            </a:rPr>
                                            <m:t>1</m:t>
                                          </m:r>
                                        </m:sup>
                                      </m:sSubSup>
                                    </m:den>
                                  </m:f>
                                  <m:r>
                                    <a:rPr lang="en-US" sz="2400" i="1">
                                      <a:latin typeface="Cambria Math" panose="02040503050406030204" pitchFamily="18" charset="0"/>
                                    </a:rPr>
                                    <m:t>∗</m:t>
                                  </m:r>
                                  <m:r>
                                    <a:rPr lang="en-US" sz="2400" i="1">
                                      <a:latin typeface="Cambria Math" panose="02040503050406030204" pitchFamily="18" charset="0"/>
                                    </a:rPr>
                                    <m:t>𝑖𝑔𝑎𝑚𝑚𝑎</m:t>
                                  </m:r>
                                  <m:d>
                                    <m:dPr>
                                      <m:ctrlPr>
                                        <a:rPr lang="en-US" sz="2400" i="1">
                                          <a:latin typeface="Cambria Math" panose="02040503050406030204" pitchFamily="18" charset="0"/>
                                        </a:rPr>
                                      </m:ctrlPr>
                                    </m:dPr>
                                    <m:e>
                                      <m:r>
                                        <a:rPr lang="en-US" sz="2400" b="0" i="1" smtClean="0">
                                          <a:latin typeface="Cambria Math" panose="02040503050406030204" pitchFamily="18" charset="0"/>
                                        </a:rPr>
                                        <m:t>𝑏</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𝑘</m:t>
                                          </m:r>
                                        </m:sub>
                                      </m:sSub>
                                      <m:r>
                                        <a:rPr lang="en-US" sz="2400" i="1">
                                          <a:latin typeface="Cambria Math" panose="02040503050406030204" pitchFamily="18" charset="0"/>
                                        </a:rPr>
                                        <m:t>𝑥</m:t>
                                      </m:r>
                                    </m:e>
                                  </m:d>
                                </m:e>
                              </m:d>
                              <m:r>
                                <a:rPr lang="en-US" sz="2400" i="1">
                                  <a:latin typeface="Cambria Math" panose="02040503050406030204" pitchFamily="18" charset="0"/>
                                </a:rPr>
                                <m:t>=</m:t>
                              </m:r>
                            </m:e>
                          </m:nary>
                        </m:e>
                      </m:nary>
                    </m:oMath>
                  </m:oMathPara>
                </a14:m>
                <a:endParaRPr lang="he-IL" sz="2400" i="1" dirty="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nary>
                            <m:naryPr>
                              <m:chr m:val="∑"/>
                              <m:limLoc m:val="subSup"/>
                              <m:supHide m:val="on"/>
                              <m:ctrlPr>
                                <a:rPr lang="en-US" sz="2400" i="1">
                                  <a:latin typeface="Cambria Math" panose="02040503050406030204" pitchFamily="18" charset="0"/>
                                </a:rPr>
                              </m:ctrlPr>
                            </m:naryPr>
                            <m:sub>
                              <m:r>
                                <a:rPr lang="en-US" sz="2400" i="1">
                                  <a:latin typeface="Cambria Math" panose="02040503050406030204" pitchFamily="18" charset="0"/>
                                </a:rPr>
                                <m:t>𝑏</m:t>
                              </m:r>
                            </m:sub>
                            <m:sup/>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m:t>
                                                  </m:r>
                                                  <m:r>
                                                    <a:rPr lang="en-US" sz="2400" i="1">
                                                      <a:latin typeface="Cambria Math" panose="02040503050406030204" pitchFamily="18" charset="0"/>
                                                    </a:rPr>
                                                    <m:t>1</m:t>
                                                  </m:r>
                                                </m:e>
                                              </m:d>
                                            </m:e>
                                            <m:sup>
                                              <m:r>
                                                <a:rPr lang="en-US" sz="2400" i="1">
                                                  <a:latin typeface="Cambria Math" panose="02040503050406030204" pitchFamily="18" charset="0"/>
                                                </a:rPr>
                                                <m:t>𝑓𝑙𝑜𝑜𝑟</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i="1">
                                                  <a:latin typeface="Cambria Math" panose="02040503050406030204" pitchFamily="18" charset="0"/>
                                                </a:rPr>
                                                <m:t>)</m:t>
                                              </m:r>
                                            </m:sup>
                                          </m:sSup>
                                          <m:r>
                                            <a:rPr lang="en-US" sz="2400" i="1">
                                              <a:latin typeface="Cambria Math" panose="02040503050406030204" pitchFamily="18" charset="0"/>
                                            </a:rPr>
                                            <m:t>𝑐</m:t>
                                          </m:r>
                                        </m:e>
                                        <m:sub>
                                          <m:r>
                                            <a:rPr lang="en-US" sz="2400" i="1">
                                              <a:latin typeface="Cambria Math" panose="02040503050406030204" pitchFamily="18" charset="0"/>
                                            </a:rPr>
                                            <m:t>𝑏</m:t>
                                          </m:r>
                                        </m:sub>
                                      </m:sSub>
                                    </m:num>
                                    <m:den>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𝑘</m:t>
                                          </m:r>
                                        </m:sub>
                                        <m:sup>
                                          <m:r>
                                            <a:rPr lang="en-US" sz="2400" i="1">
                                              <a:latin typeface="Cambria Math" panose="02040503050406030204" pitchFamily="18" charset="0"/>
                                            </a:rPr>
                                            <m:t>𝑓𝑙𝑜𝑜𝑟</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1</m:t>
                                          </m:r>
                                        </m:sup>
                                      </m:sSubSup>
                                    </m:den>
                                  </m:f>
                                  <m:r>
                                    <a:rPr lang="en-US" sz="2400" i="1">
                                      <a:latin typeface="Cambria Math" panose="02040503050406030204" pitchFamily="18" charset="0"/>
                                    </a:rPr>
                                    <m:t>∗</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0</m:t>
                                      </m:r>
                                    </m:sub>
                                    <m:sup>
                                      <m:r>
                                        <a:rPr lang="en-US" sz="2400" b="0" i="1" smtClean="0">
                                          <a:latin typeface="Cambria Math" panose="02040503050406030204" pitchFamily="18" charset="0"/>
                                        </a:rPr>
                                        <m:t>𝑓𝑙𝑜𝑜𝑟</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b="0" i="1" smtClean="0">
                                          <a:latin typeface="Cambria Math" panose="02040503050406030204" pitchFamily="18" charset="0"/>
                                        </a:rPr>
                                        <m:t>)</m:t>
                                      </m:r>
                                    </m:sup>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𝑓𝑙𝑜𝑜𝑟</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i="1">
                                                  <a:latin typeface="Cambria Math" panose="02040503050406030204" pitchFamily="18" charset="0"/>
                                                </a:rPr>
                                                <m:t>)!</m:t>
                                              </m:r>
                                            </m:num>
                                            <m:den>
                                              <m:d>
                                                <m:dPr>
                                                  <m:ctrlPr>
                                                    <a:rPr lang="en-US" sz="2400" i="1">
                                                      <a:latin typeface="Cambria Math" panose="02040503050406030204" pitchFamily="18" charset="0"/>
                                                    </a:rPr>
                                                  </m:ctrlPr>
                                                </m:dPr>
                                                <m:e>
                                                  <m:r>
                                                    <a:rPr lang="en-US" sz="2400" i="1">
                                                      <a:latin typeface="Cambria Math" panose="02040503050406030204" pitchFamily="18" charset="0"/>
                                                    </a:rPr>
                                                    <m:t>𝑓𝑙𝑜𝑜𝑟</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𝑚</m:t>
                                                  </m:r>
                                                </m:e>
                                              </m:d>
                                              <m:r>
                                                <a:rPr lang="en-US" sz="2400" i="1">
                                                  <a:latin typeface="Cambria Math" panose="02040503050406030204" pitchFamily="18" charset="0"/>
                                                </a:rPr>
                                                <m:t>!</m:t>
                                              </m:r>
                                            </m:den>
                                          </m:f>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𝑘</m:t>
                                                      </m:r>
                                                    </m:sub>
                                                  </m:sSub>
                                                  <m:r>
                                                    <a:rPr lang="en-US" sz="2400" i="1">
                                                      <a:latin typeface="Cambria Math" panose="02040503050406030204" pitchFamily="18" charset="0"/>
                                                    </a:rPr>
                                                    <m:t>𝑥</m:t>
                                                  </m:r>
                                                </m:e>
                                              </m:d>
                                            </m:e>
                                            <m:sup>
                                              <m:r>
                                                <a:rPr lang="en-US" sz="2400" i="1">
                                                  <a:latin typeface="Cambria Math" panose="02040503050406030204" pitchFamily="18" charset="0"/>
                                                </a:rPr>
                                                <m:t>𝑓𝑙𝑜𝑜𝑟</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𝑚</m:t>
                                              </m:r>
                                            </m:sup>
                                          </m:sSup>
                                        </m:e>
                                      </m:d>
                                    </m:e>
                                  </m:nary>
                                </m:e>
                              </m:d>
                            </m:e>
                          </m:nary>
                        </m:e>
                      </m:nary>
                      <m:r>
                        <a:rPr lang="en-US" sz="2400" b="0" i="1" smtClean="0">
                          <a:latin typeface="Cambria Math" panose="02040503050406030204" pitchFamily="18" charset="0"/>
                        </a:rPr>
                        <m:t> </m:t>
                      </m:r>
                    </m:oMath>
                  </m:oMathPara>
                </a14:m>
                <a:endParaRPr lang="en-US" sz="2400"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607088" y="1600200"/>
                <a:ext cx="9782801" cy="4572000"/>
              </a:xfrm>
              <a:blipFill rotWithShape="0">
                <a:blip r:embed="rId2"/>
                <a:stretch>
                  <a:fillRect l="-810" t="-15067"/>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27399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fade">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fade">
                                      <p:cBhvr>
                                        <p:cTn id="22"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The Improvement - Lemma 2</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607088" y="1600200"/>
                <a:ext cx="9782801" cy="5257800"/>
              </a:xfrm>
            </p:spPr>
            <p:txBody>
              <a:bodyPr>
                <a:normAutofit fontScale="92500" lnSpcReduction="10000"/>
              </a:bodyPr>
              <a:lstStyle/>
              <a:p>
                <a:pPr marL="0" indent="0">
                  <a:buNone/>
                </a:pPr>
                <a:r>
                  <a:rPr lang="en-US" sz="2400" dirty="0"/>
                  <a:t>The error in calculation of sum of elements is equals to the sum of the errors in the elements it sums.</a:t>
                </a:r>
                <a:br>
                  <a:rPr lang="en-US" sz="2400" dirty="0"/>
                </a:br>
                <a:r>
                  <a:rPr lang="en-US" sz="2400" dirty="0"/>
                  <a:t>In this case, the error is just round off error and equals to</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 </m:t>
                        </m:r>
                        <m:r>
                          <a:rPr lang="en-US" sz="2400" i="1">
                            <a:latin typeface="Cambria Math" panose="02040503050406030204" pitchFamily="18" charset="0"/>
                          </a:rPr>
                          <m:t>10</m:t>
                        </m:r>
                      </m:e>
                      <m:sup>
                        <m:r>
                          <a:rPr lang="en-US" sz="2400" i="1">
                            <a:latin typeface="Cambria Math" panose="02040503050406030204" pitchFamily="18" charset="0"/>
                          </a:rPr>
                          <m:t>−</m:t>
                        </m:r>
                        <m:r>
                          <a:rPr lang="en-US" sz="2400" i="1">
                            <a:latin typeface="Cambria Math" panose="02040503050406030204" pitchFamily="18" charset="0"/>
                          </a:rPr>
                          <m:t>𝑘</m:t>
                        </m:r>
                      </m:sup>
                    </m:sSup>
                  </m:oMath>
                </a14:m>
                <a:r>
                  <a:rPr lang="en-US" sz="2400" dirty="0"/>
                  <a:t>. Therefore, the sum is stable if there are less then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10</m:t>
                        </m:r>
                      </m:e>
                      <m:sup>
                        <m:r>
                          <a:rPr lang="en-US" sz="2400" i="1">
                            <a:latin typeface="Cambria Math" panose="02040503050406030204" pitchFamily="18" charset="0"/>
                          </a:rPr>
                          <m:t>𝑙</m:t>
                        </m:r>
                      </m:sup>
                    </m:sSup>
                  </m:oMath>
                </a14:m>
                <a:r>
                  <a:rPr lang="en-US" sz="2400" dirty="0"/>
                  <a:t> elements to gain precision of </a:t>
                </a:r>
                <a14:m>
                  <m:oMath xmlns:m="http://schemas.openxmlformats.org/officeDocument/2006/math">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𝑙</m:t>
                    </m:r>
                  </m:oMath>
                </a14:m>
                <a:r>
                  <a:rPr lang="he-IL" sz="2400" dirty="0"/>
                  <a:t> </a:t>
                </a:r>
                <a:r>
                  <a:rPr lang="en-US" sz="2400" dirty="0"/>
                  <a:t>significant digits.</a:t>
                </a:r>
                <a:endParaRPr lang="he-IL" sz="2400" dirty="0"/>
              </a:p>
              <a:p>
                <a:pPr marL="0" indent="0">
                  <a:buNone/>
                </a:pPr>
                <a:r>
                  <a:rPr lang="en-US" sz="2400" dirty="0"/>
                  <a:t>The calculation of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𝑛</m:t>
                        </m:r>
                        <m:r>
                          <a:rPr lang="en-US" sz="2400" i="1">
                            <a:latin typeface="Cambria Math" panose="02040503050406030204" pitchFamily="18" charset="0"/>
                          </a:rPr>
                          <m:t>!</m:t>
                        </m:r>
                      </m:num>
                      <m:den>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𝑚</m:t>
                            </m:r>
                          </m:e>
                        </m:d>
                        <m:r>
                          <a:rPr lang="en-US" sz="2400" i="1">
                            <a:latin typeface="Cambria Math" panose="02040503050406030204" pitchFamily="18" charset="0"/>
                          </a:rPr>
                          <m:t>!</m:t>
                        </m:r>
                      </m:den>
                    </m:f>
                    <m:r>
                      <a:rPr lang="en-US" sz="2400" i="1">
                        <a:latin typeface="Cambria Math" panose="02040503050406030204" pitchFamily="18" charset="0"/>
                      </a:rPr>
                      <m:t>=</m:t>
                    </m:r>
                    <m:r>
                      <a:rPr lang="en-US" sz="2400" i="1">
                        <a:latin typeface="Cambria Math" panose="02040503050406030204" pitchFamily="18" charset="0"/>
                      </a:rPr>
                      <m:t>𝑛</m:t>
                    </m:r>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1</m:t>
                        </m:r>
                      </m:e>
                    </m:d>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1</m:t>
                        </m:r>
                      </m:e>
                    </m:d>
                  </m:oMath>
                </a14:m>
                <a:r>
                  <a:rPr lang="en-US" sz="2400" dirty="0"/>
                  <a:t> and therefore stable as well as result of pure calculation.</a:t>
                </a:r>
                <a:br>
                  <a:rPr lang="en-US" sz="2400" dirty="0"/>
                </a:br>
                <a:r>
                  <a:rPr lang="en-US" sz="2400" dirty="0"/>
                  <a:t>The calculation of </a:t>
                </a:r>
                <a14:m>
                  <m:oMath xmlns:m="http://schemas.openxmlformats.org/officeDocument/2006/math">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m:t>
                                    </m:r>
                                    <m:r>
                                      <a:rPr lang="en-US" sz="2400" i="1">
                                        <a:latin typeface="Cambria Math" panose="02040503050406030204" pitchFamily="18" charset="0"/>
                                      </a:rPr>
                                      <m:t>1</m:t>
                                    </m:r>
                                  </m:e>
                                </m:d>
                              </m:e>
                              <m:sup>
                                <m:r>
                                  <a:rPr lang="en-US" sz="2400" i="1">
                                    <a:latin typeface="Cambria Math" panose="02040503050406030204" pitchFamily="18" charset="0"/>
                                  </a:rPr>
                                  <m:t>𝑛</m:t>
                                </m:r>
                              </m:sup>
                            </m:sSup>
                            <m:r>
                              <a:rPr lang="en-US" sz="2400" i="1">
                                <a:latin typeface="Cambria Math" panose="02040503050406030204" pitchFamily="18" charset="0"/>
                              </a:rPr>
                              <m:t>𝑐</m:t>
                            </m:r>
                          </m:e>
                          <m:sub>
                            <m:r>
                              <a:rPr lang="en-US" sz="2400" i="1">
                                <a:latin typeface="Cambria Math" panose="02040503050406030204" pitchFamily="18" charset="0"/>
                              </a:rPr>
                              <m:t>𝑏</m:t>
                            </m:r>
                          </m:sub>
                        </m:sSub>
                      </m:num>
                      <m:den>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𝑘</m:t>
                            </m:r>
                          </m:sub>
                          <m:sup>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1</m:t>
                            </m:r>
                          </m:sup>
                        </m:sSubSup>
                      </m:den>
                    </m:f>
                  </m:oMath>
                </a14:m>
                <a:r>
                  <a:rPr lang="en-US" sz="2400" dirty="0"/>
                  <a:t> is stable because</a:t>
                </a:r>
                <a14:m>
                  <m:oMath xmlns:m="http://schemas.openxmlformats.org/officeDocument/2006/math">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𝑏</m:t>
                            </m:r>
                          </m:sub>
                        </m:sSub>
                      </m:num>
                      <m:den>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𝑘</m:t>
                            </m:r>
                          </m:sub>
                          <m:sup>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1</m:t>
                            </m:r>
                          </m:sup>
                        </m:sSubSup>
                      </m:den>
                    </m:f>
                  </m:oMath>
                </a14:m>
                <a:r>
                  <a:rPr lang="en-US" sz="2400" dirty="0"/>
                  <a:t> 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oMath>
                </a14:m>
                <a:r>
                  <a:rPr lang="en-US" sz="2400" dirty="0"/>
                  <a:t>equals 0 then the process does not calculate the sum and this action never take place, elsewhere </a:t>
                </a:r>
                <a14:m>
                  <m:oMath xmlns:m="http://schemas.openxmlformats.org/officeDocument/2006/math">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𝑏</m:t>
                            </m:r>
                          </m:sub>
                        </m:sSub>
                      </m:num>
                      <m:den>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𝑘</m:t>
                            </m:r>
                          </m:sub>
                          <m:sup>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1</m:t>
                            </m:r>
                          </m:sup>
                        </m:sSubSup>
                      </m:den>
                    </m:f>
                  </m:oMath>
                </a14:m>
                <a:r>
                  <a:rPr lang="en-US" sz="2400" dirty="0"/>
                  <a:t> can produce big cancelation error if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𝑘</m:t>
                        </m:r>
                      </m:sub>
                      <m:sup>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1</m:t>
                        </m:r>
                      </m:sup>
                    </m:sSubSup>
                    <m:r>
                      <a:rPr lang="en-US" sz="2400" i="1">
                        <a:latin typeface="Cambria Math" panose="02040503050406030204" pitchFamily="18" charset="0"/>
                      </a:rPr>
                      <m:t>→</m:t>
                    </m:r>
                    <m:r>
                      <a:rPr lang="en-US" sz="2400" i="1">
                        <a:latin typeface="Cambria Math" panose="02040503050406030204" pitchFamily="18" charset="0"/>
                      </a:rPr>
                      <m:t>0</m:t>
                    </m:r>
                  </m:oMath>
                </a14:m>
                <a:r>
                  <a:rPr lang="en-US" sz="2400" dirty="0"/>
                  <a:t> this happens 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0</m:t>
                    </m:r>
                  </m:oMath>
                </a14:m>
                <a:r>
                  <a:rPr lang="en-US" sz="2400" dirty="0"/>
                  <a:t>, if it does, then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sup>
                    </m:sSup>
                    <m:r>
                      <a:rPr lang="en-US" sz="2400" i="1">
                        <a:latin typeface="Cambria Math" panose="02040503050406030204" pitchFamily="18" charset="0"/>
                      </a:rPr>
                      <m:t>→</m:t>
                    </m:r>
                    <m:r>
                      <a:rPr lang="en-US" sz="2400" i="1">
                        <a:latin typeface="Cambria Math" panose="02040503050406030204" pitchFamily="18" charset="0"/>
                      </a:rPr>
                      <m:t>1</m:t>
                    </m:r>
                  </m:oMath>
                </a14:m>
                <a:r>
                  <a:rPr lang="en-US" sz="2400" dirty="0"/>
                  <a:t> and can be replaced by 1 to reduce the cancelation error to round off error with is much smaller and produce more accurate result. In any other case, </a:t>
                </a:r>
                <a14:m>
                  <m:oMath xmlns:m="http://schemas.openxmlformats.org/officeDocument/2006/math">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𝑏</m:t>
                            </m:r>
                          </m:sub>
                        </m:sSub>
                      </m:num>
                      <m:den>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𝑘</m:t>
                            </m:r>
                          </m:sub>
                          <m:sup>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1</m:t>
                            </m:r>
                          </m:sup>
                        </m:sSubSup>
                      </m:den>
                    </m:f>
                  </m:oMath>
                </a14:m>
                <a:r>
                  <a:rPr lang="en-US" sz="2400" dirty="0"/>
                  <a:t> is like multiply 2 numbers which is stable.</a:t>
                </a:r>
                <a:br>
                  <a:rPr lang="en-US" sz="2400" dirty="0"/>
                </a:br>
                <a:r>
                  <a:rPr lang="en-US" sz="2400" dirty="0"/>
                  <a:t>In conclusion, the calculation of </a:t>
                </a:r>
                <a14:m>
                  <m:oMath xmlns:m="http://schemas.openxmlformats.org/officeDocument/2006/math">
                    <m:nary>
                      <m:naryPr>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𝑘</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i="1">
                                            <a:latin typeface="Cambria Math" panose="02040503050406030204" pitchFamily="18" charset="0"/>
                                          </a:rPr>
                                          <m:t>𝑥</m:t>
                                        </m:r>
                                      </m:sup>
                                    </m:sSup>
                                  </m:e>
                                </m:d>
                              </m:e>
                            </m:nary>
                          </m:e>
                        </m:d>
                        <m:r>
                          <a:rPr lang="en-US" sz="2400" i="1">
                            <a:latin typeface="Cambria Math" panose="02040503050406030204" pitchFamily="18" charset="0"/>
                          </a:rPr>
                          <m:t>𝑑𝑥</m:t>
                        </m:r>
                      </m:e>
                    </m:nary>
                  </m:oMath>
                </a14:m>
                <a:r>
                  <a:rPr lang="en-US" sz="2400" dirty="0"/>
                  <a:t> is stable. </a:t>
                </a: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607088" y="1600200"/>
                <a:ext cx="9782801" cy="5257800"/>
              </a:xfrm>
              <a:blipFill rotWithShape="0">
                <a:blip r:embed="rId2"/>
                <a:stretch>
                  <a:fillRect l="-810" t="-1972" r="-1621" b="-8121"/>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192909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Examples</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p:txBody>
              <a:bodyPr>
                <a:normAutofit lnSpcReduction="10000"/>
              </a:bodyPr>
              <a:lstStyle/>
              <a:p>
                <a:pPr marL="0" indent="0">
                  <a:buNone/>
                </a:pPr>
                <a:r>
                  <a:rPr lang="en-US" sz="2200" dirty="0"/>
                  <a:t>Consider a general </a:t>
                </a:r>
                <a14:m>
                  <m:oMath xmlns:m="http://schemas.openxmlformats.org/officeDocument/2006/math">
                    <m:r>
                      <a:rPr lang="en-US" sz="2200" b="0" i="1" smtClean="0">
                        <a:latin typeface="Cambria Math" panose="02040503050406030204" pitchFamily="18" charset="0"/>
                      </a:rPr>
                      <m:t>2</m:t>
                    </m:r>
                    <m:r>
                      <a:rPr lang="en-US" sz="2200" b="0" i="1" smtClean="0">
                        <a:latin typeface="Cambria Math" panose="02040503050406030204" pitchFamily="18" charset="0"/>
                      </a:rPr>
                      <m:t>×</m:t>
                    </m:r>
                    <m:r>
                      <a:rPr lang="en-US" sz="2200" b="0" i="1" smtClean="0">
                        <a:latin typeface="Cambria Math" panose="02040503050406030204" pitchFamily="18" charset="0"/>
                      </a:rPr>
                      <m:t>2</m:t>
                    </m:r>
                  </m:oMath>
                </a14:m>
                <a:r>
                  <a:rPr lang="en-US" sz="2200" dirty="0"/>
                  <a:t> matrix </a:t>
                </a:r>
                <a14:m>
                  <m:oMath xmlns:m="http://schemas.openxmlformats.org/officeDocument/2006/math">
                    <m:r>
                      <a:rPr lang="en-US" sz="2200" b="0" i="1" smtClean="0">
                        <a:latin typeface="Cambria Math" panose="02040503050406030204" pitchFamily="18" charset="0"/>
                      </a:rPr>
                      <m:t>𝐴</m:t>
                    </m:r>
                  </m:oMath>
                </a14:m>
                <a:r>
                  <a:rPr lang="en-US" sz="2200" dirty="0"/>
                  <a:t>.</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𝐴</m:t>
                      </m:r>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r>
                                  <a:rPr lang="en-US" sz="2200" b="0" i="1" smtClean="0">
                                    <a:latin typeface="Cambria Math" panose="02040503050406030204" pitchFamily="18" charset="0"/>
                                  </a:rPr>
                                  <m:t>1</m:t>
                                </m:r>
                              </m:e>
                              <m:e>
                                <m:r>
                                  <a:rPr lang="en-US" sz="2200" b="0" i="1" smtClean="0">
                                    <a:latin typeface="Cambria Math" panose="02040503050406030204" pitchFamily="18" charset="0"/>
                                  </a:rPr>
                                  <m:t>2</m:t>
                                </m:r>
                              </m:e>
                            </m:mr>
                            <m:mr>
                              <m:e>
                                <m:r>
                                  <a:rPr lang="en-US" sz="2200" b="0" i="1" smtClean="0">
                                    <a:latin typeface="Cambria Math" panose="02040503050406030204" pitchFamily="18" charset="0"/>
                                  </a:rPr>
                                  <m:t>−</m:t>
                                </m:r>
                                <m:r>
                                  <a:rPr lang="en-US" sz="2200" b="0" i="1" smtClean="0">
                                    <a:latin typeface="Cambria Math" panose="02040503050406030204" pitchFamily="18" charset="0"/>
                                  </a:rPr>
                                  <m:t>1</m:t>
                                </m:r>
                              </m:e>
                              <m:e>
                                <m:r>
                                  <a:rPr lang="en-US" sz="2200" b="0" i="1" smtClean="0">
                                    <a:latin typeface="Cambria Math" panose="02040503050406030204" pitchFamily="18" charset="0"/>
                                  </a:rPr>
                                  <m:t>4</m:t>
                                </m:r>
                              </m:e>
                            </m:mr>
                          </m:m>
                        </m:e>
                      </m:d>
                      <m:r>
                        <a:rPr lang="en-US" sz="2200" b="0" i="0" smtClean="0">
                          <a:latin typeface="Cambria Math" panose="02040503050406030204" pitchFamily="18" charset="0"/>
                        </a:rPr>
                        <m:t>, </m:t>
                      </m:r>
                      <m:sSup>
                        <m:sSupPr>
                          <m:ctrlPr>
                            <a:rPr lang="en-US" sz="2200" b="0" i="1" smtClean="0">
                              <a:latin typeface="Cambria Math" panose="02040503050406030204" pitchFamily="18" charset="0"/>
                            </a:rPr>
                          </m:ctrlPr>
                        </m:sSupPr>
                        <m:e>
                          <m:r>
                            <m:rPr>
                              <m:sty m:val="p"/>
                            </m:rPr>
                            <a:rPr lang="en-US" sz="2200" b="0" i="0" smtClean="0">
                              <a:latin typeface="Cambria Math" panose="02040503050406030204" pitchFamily="18" charset="0"/>
                            </a:rPr>
                            <m:t>e</m:t>
                          </m:r>
                        </m:e>
                        <m:sup>
                          <m:r>
                            <m:rPr>
                              <m:sty m:val="p"/>
                            </m:rPr>
                            <a:rPr lang="en-US" sz="2200" b="0" i="0" smtClean="0">
                              <a:latin typeface="Cambria Math" panose="02040503050406030204" pitchFamily="18" charset="0"/>
                            </a:rPr>
                            <m:t>Ax</m:t>
                          </m:r>
                        </m:sup>
                      </m:sSup>
                      <m:r>
                        <a:rPr lang="en-US" sz="2200" b="0" i="0" smtClean="0">
                          <a:latin typeface="Cambria Math" panose="02040503050406030204" pitchFamily="18" charset="0"/>
                        </a:rPr>
                        <m:t>= ?</m:t>
                      </m:r>
                    </m:oMath>
                  </m:oMathPara>
                </a14:m>
                <a:endParaRPr lang="en-US" sz="2200" dirty="0"/>
              </a:p>
              <a:p>
                <a:pPr marL="0" indent="0">
                  <a:buNone/>
                </a:pPr>
                <a:r>
                  <a:rPr lang="en-US" sz="2200" dirty="0"/>
                  <a:t>First, we want to find the eigenvalues of </a:t>
                </a:r>
                <a14:m>
                  <m:oMath xmlns:m="http://schemas.openxmlformats.org/officeDocument/2006/math">
                    <m:r>
                      <a:rPr lang="en-US" sz="2200" b="0" i="1" smtClean="0">
                        <a:latin typeface="Cambria Math" panose="02040503050406030204" pitchFamily="18" charset="0"/>
                      </a:rPr>
                      <m:t>𝐴</m:t>
                    </m:r>
                  </m:oMath>
                </a14:m>
                <a:r>
                  <a:rPr lang="en-US" sz="2200" dirty="0"/>
                  <a:t> using Lanczos algorithm.</a:t>
                </a:r>
                <a:br>
                  <a:rPr lang="en-US" sz="2200" dirty="0"/>
                </a:br>
                <a:endParaRPr lang="en-US" sz="2200" dirty="0"/>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solidFill>
                                <a:schemeClr val="tx2"/>
                              </a:solidFill>
                              <a:latin typeface="Cambria Math" panose="02040503050406030204" pitchFamily="18" charset="0"/>
                              <a:ea typeface="Cambria Math" panose="02040503050406030204" pitchFamily="18" charset="0"/>
                            </a:rPr>
                          </m:ctrlPr>
                        </m:sSubPr>
                        <m:e>
                          <m:r>
                            <a:rPr lang="en-US" sz="2200" b="0" i="1" smtClean="0">
                              <a:solidFill>
                                <a:schemeClr val="tx2"/>
                              </a:solidFill>
                              <a:latin typeface="Cambria Math" panose="02040503050406030204" pitchFamily="18" charset="0"/>
                              <a:ea typeface="Cambria Math" panose="02040503050406030204" pitchFamily="18" charset="0"/>
                            </a:rPr>
                            <m:t>𝑇</m:t>
                          </m:r>
                        </m:e>
                        <m:sub>
                          <m:r>
                            <a:rPr lang="en-US" sz="2200" b="0" i="1" smtClean="0">
                              <a:solidFill>
                                <a:schemeClr val="tx2"/>
                              </a:solidFill>
                              <a:latin typeface="Cambria Math" panose="02040503050406030204" pitchFamily="18" charset="0"/>
                              <a:ea typeface="Cambria Math" panose="02040503050406030204" pitchFamily="18" charset="0"/>
                            </a:rPr>
                            <m:t>𝑚𝑚</m:t>
                          </m:r>
                        </m:sub>
                      </m:sSub>
                      <m:r>
                        <a:rPr lang="en-US" sz="2200" b="0" i="1" smtClean="0">
                          <a:solidFill>
                            <a:schemeClr val="tx2"/>
                          </a:solidFill>
                          <a:latin typeface="Cambria Math" panose="02040503050406030204" pitchFamily="18" charset="0"/>
                          <a:ea typeface="Cambria Math" panose="02040503050406030204" pitchFamily="18" charset="0"/>
                        </a:rPr>
                        <m:t>=</m:t>
                      </m:r>
                      <m:d>
                        <m:dPr>
                          <m:ctrlPr>
                            <a:rPr lang="en-US" sz="2200" b="0" i="1" smtClean="0">
                              <a:solidFill>
                                <a:schemeClr val="tx2"/>
                              </a:solidFill>
                              <a:latin typeface="Cambria Math" panose="02040503050406030204" pitchFamily="18" charset="0"/>
                              <a:ea typeface="Cambria Math" panose="02040503050406030204" pitchFamily="18" charset="0"/>
                            </a:rPr>
                          </m:ctrlPr>
                        </m:dPr>
                        <m:e>
                          <m:m>
                            <m:mPr>
                              <m:mcs>
                                <m:mc>
                                  <m:mcPr>
                                    <m:count m:val="2"/>
                                    <m:mcJc m:val="center"/>
                                  </m:mcPr>
                                </m:mc>
                              </m:mcs>
                              <m:ctrlPr>
                                <a:rPr lang="en-US" sz="2200" b="0" i="1" smtClean="0">
                                  <a:solidFill>
                                    <a:schemeClr val="tx2"/>
                                  </a:solidFill>
                                  <a:latin typeface="Cambria Math" panose="02040503050406030204" pitchFamily="18" charset="0"/>
                                  <a:ea typeface="Cambria Math" panose="02040503050406030204" pitchFamily="18" charset="0"/>
                                </a:rPr>
                              </m:ctrlPr>
                            </m:mPr>
                            <m:mr>
                              <m:e>
                                <m:r>
                                  <m:rPr>
                                    <m:brk m:alnAt="7"/>
                                  </m:rPr>
                                  <a:rPr lang="he-IL" sz="2200" b="0" i="1" smtClean="0">
                                    <a:solidFill>
                                      <a:schemeClr val="tx2"/>
                                    </a:solidFill>
                                    <a:latin typeface="Cambria Math" panose="02040503050406030204" pitchFamily="18" charset="0"/>
                                    <a:ea typeface="Cambria Math" panose="02040503050406030204" pitchFamily="18" charset="0"/>
                                  </a:rPr>
                                  <m:t>6</m:t>
                                </m:r>
                              </m:e>
                              <m:e>
                                <m:r>
                                  <a:rPr lang="en-US" sz="2200" b="0" i="1" smtClean="0">
                                    <a:solidFill>
                                      <a:schemeClr val="tx2"/>
                                    </a:solidFill>
                                    <a:latin typeface="Cambria Math" panose="02040503050406030204" pitchFamily="18" charset="0"/>
                                    <a:ea typeface="Cambria Math" panose="02040503050406030204" pitchFamily="18" charset="0"/>
                                  </a:rPr>
                                  <m:t>4</m:t>
                                </m:r>
                                <m:r>
                                  <a:rPr lang="en-US" sz="2200" b="0" i="1" smtClean="0">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242</m:t>
                                </m:r>
                              </m:e>
                            </m:mr>
                            <m:mr>
                              <m:e>
                                <m:r>
                                  <a:rPr lang="en-US" sz="2200" i="1">
                                    <a:solidFill>
                                      <a:schemeClr val="tx2"/>
                                    </a:solidFill>
                                    <a:latin typeface="Cambria Math" panose="02040503050406030204" pitchFamily="18" charset="0"/>
                                    <a:ea typeface="Cambria Math" panose="02040503050406030204" pitchFamily="18" charset="0"/>
                                  </a:rPr>
                                  <m:t>4</m:t>
                                </m:r>
                                <m:r>
                                  <a:rPr lang="en-US" sz="2200" i="1">
                                    <a:solidFill>
                                      <a:schemeClr val="tx2"/>
                                    </a:solidFill>
                                    <a:latin typeface="Cambria Math" panose="02040503050406030204" pitchFamily="18" charset="0"/>
                                    <a:ea typeface="Cambria Math" panose="02040503050406030204" pitchFamily="18" charset="0"/>
                                  </a:rPr>
                                  <m:t>.</m:t>
                                </m:r>
                                <m:r>
                                  <a:rPr lang="en-US" sz="2200" i="1">
                                    <a:solidFill>
                                      <a:schemeClr val="tx2"/>
                                    </a:solidFill>
                                    <a:latin typeface="Cambria Math" panose="02040503050406030204" pitchFamily="18" charset="0"/>
                                    <a:ea typeface="Cambria Math" panose="02040503050406030204" pitchFamily="18" charset="0"/>
                                  </a:rPr>
                                  <m:t>242</m:t>
                                </m:r>
                              </m:e>
                              <m:e>
                                <m:r>
                                  <a:rPr lang="en-US" sz="2200" b="0" i="1" smtClean="0">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4</m:t>
                                </m:r>
                                <m:r>
                                  <a:rPr lang="en-US" sz="2200" b="0" i="1" smtClean="0">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242</m:t>
                                </m:r>
                              </m:e>
                            </m:mr>
                          </m:m>
                        </m:e>
                      </m:d>
                    </m:oMath>
                  </m:oMathPara>
                </a14:m>
                <a:endParaRPr lang="en-US" sz="2200" i="1" dirty="0">
                  <a:solidFill>
                    <a:schemeClr val="tx2"/>
                  </a:solidFill>
                  <a:latin typeface="Cambria Math" panose="02040503050406030204" pitchFamily="18" charset="0"/>
                  <a:ea typeface="Cambria Math" panose="02040503050406030204" pitchFamily="18" charset="0"/>
                </a:endParaRPr>
              </a:p>
              <a:p>
                <a:pPr marL="0" indent="0">
                  <a:buNone/>
                </a:pPr>
                <a:endParaRPr lang="en-US" sz="2200" i="1" dirty="0">
                  <a:solidFill>
                    <a:schemeClr val="tx2"/>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l-GR" sz="2200" i="1" smtClean="0">
                          <a:solidFill>
                            <a:schemeClr val="tx2"/>
                          </a:solidFill>
                          <a:latin typeface="Cambria Math" panose="02040503050406030204" pitchFamily="18" charset="0"/>
                          <a:ea typeface="Cambria Math" panose="02040503050406030204" pitchFamily="18" charset="0"/>
                        </a:rPr>
                        <m:t>Λ</m:t>
                      </m:r>
                      <m:d>
                        <m:dPr>
                          <m:begChr m:val="["/>
                          <m:endChr m:val="]"/>
                          <m:ctrlPr>
                            <a:rPr lang="en-US" sz="2200" b="0" i="1" smtClean="0">
                              <a:solidFill>
                                <a:schemeClr val="tx2"/>
                              </a:solidFill>
                              <a:latin typeface="Cambria Math" panose="02040503050406030204" pitchFamily="18" charset="0"/>
                              <a:ea typeface="Cambria Math" panose="02040503050406030204" pitchFamily="18" charset="0"/>
                            </a:rPr>
                          </m:ctrlPr>
                        </m:dPr>
                        <m:e>
                          <m:r>
                            <a:rPr lang="en-US" sz="2200" b="0" i="1" smtClean="0">
                              <a:solidFill>
                                <a:schemeClr val="tx2"/>
                              </a:solidFill>
                              <a:latin typeface="Cambria Math" panose="02040503050406030204" pitchFamily="18" charset="0"/>
                              <a:ea typeface="Cambria Math" panose="02040503050406030204" pitchFamily="18" charset="0"/>
                            </a:rPr>
                            <m:t>𝐴</m:t>
                          </m:r>
                        </m:e>
                      </m:d>
                      <m:r>
                        <a:rPr lang="en-US" sz="2200" b="0" i="1" smtClean="0">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2</m:t>
                      </m:r>
                      <m:r>
                        <a:rPr lang="en-US" sz="2200" b="0" i="1" smtClean="0">
                          <a:solidFill>
                            <a:schemeClr val="tx2"/>
                          </a:solidFill>
                          <a:latin typeface="Cambria Math" panose="02040503050406030204" pitchFamily="18" charset="0"/>
                          <a:ea typeface="Cambria Math" panose="02040503050406030204" pitchFamily="18" charset="0"/>
                        </a:rPr>
                        <m:t>, </m:t>
                      </m:r>
                      <m:r>
                        <a:rPr lang="en-US" sz="2200" b="0" i="1" smtClean="0">
                          <a:solidFill>
                            <a:schemeClr val="tx2"/>
                          </a:solidFill>
                          <a:latin typeface="Cambria Math" panose="02040503050406030204" pitchFamily="18" charset="0"/>
                          <a:ea typeface="Cambria Math" panose="02040503050406030204" pitchFamily="18" charset="0"/>
                        </a:rPr>
                        <m:t>3</m:t>
                      </m:r>
                      <m:r>
                        <a:rPr lang="en-US" sz="2200" b="0" i="1" smtClean="0">
                          <a:solidFill>
                            <a:schemeClr val="tx2"/>
                          </a:solidFill>
                          <a:latin typeface="Cambria Math" panose="02040503050406030204" pitchFamily="18" charset="0"/>
                          <a:ea typeface="Cambria Math" panose="02040503050406030204" pitchFamily="18" charset="0"/>
                        </a:rPr>
                        <m:t>}</m:t>
                      </m:r>
                    </m:oMath>
                  </m:oMathPara>
                </a14:m>
                <a:endParaRPr lang="en-US" sz="2200" dirty="0">
                  <a:solidFill>
                    <a:schemeClr val="tx2"/>
                  </a:solidFill>
                </a:endParaRPr>
              </a:p>
              <a:p>
                <a:pPr marL="0" indent="0">
                  <a:buNone/>
                </a:pPr>
                <a:r>
                  <a:rPr lang="en-US" sz="2200" dirty="0">
                    <a:solidFill>
                      <a:schemeClr val="tx2"/>
                    </a:solidFill>
                  </a:rPr>
                  <a:t>Now, using Putzer’s algorithm with the improvement:</a:t>
                </a: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solidFill>
                                <a:schemeClr val="tx2"/>
                              </a:solidFill>
                              <a:latin typeface="Cambria Math" panose="02040503050406030204" pitchFamily="18" charset="0"/>
                            </a:rPr>
                          </m:ctrlPr>
                        </m:sSubPr>
                        <m:e>
                          <m:r>
                            <a:rPr lang="en-US" sz="2200" b="0" i="1" smtClean="0">
                              <a:solidFill>
                                <a:schemeClr val="tx2"/>
                              </a:solidFill>
                              <a:latin typeface="Cambria Math" panose="02040503050406030204" pitchFamily="18" charset="0"/>
                            </a:rPr>
                            <m:t>𝑃</m:t>
                          </m:r>
                        </m:e>
                        <m:sub>
                          <m:r>
                            <a:rPr lang="en-US" sz="2200" b="0" i="1" smtClean="0">
                              <a:solidFill>
                                <a:schemeClr val="tx2"/>
                              </a:solidFill>
                              <a:latin typeface="Cambria Math" panose="02040503050406030204" pitchFamily="18" charset="0"/>
                            </a:rPr>
                            <m:t>0</m:t>
                          </m:r>
                        </m:sub>
                      </m:sSub>
                      <m:r>
                        <a:rPr lang="en-US" sz="2200" b="0" i="1" smtClean="0">
                          <a:solidFill>
                            <a:schemeClr val="tx2"/>
                          </a:solidFill>
                          <a:latin typeface="Cambria Math" panose="02040503050406030204" pitchFamily="18" charset="0"/>
                        </a:rPr>
                        <m:t>=</m:t>
                      </m:r>
                      <m:r>
                        <a:rPr lang="en-US" sz="2200" b="0" i="1" smtClean="0">
                          <a:solidFill>
                            <a:schemeClr val="tx2"/>
                          </a:solidFill>
                          <a:latin typeface="Cambria Math" panose="02040503050406030204" pitchFamily="18" charset="0"/>
                        </a:rPr>
                        <m:t>𝐼</m:t>
                      </m:r>
                      <m:r>
                        <a:rPr lang="en-US" sz="2200" b="0" i="1" smtClean="0">
                          <a:solidFill>
                            <a:schemeClr val="tx2"/>
                          </a:solidFill>
                          <a:latin typeface="Cambria Math" panose="02040503050406030204" pitchFamily="18" charset="0"/>
                        </a:rPr>
                        <m:t>,  </m:t>
                      </m:r>
                      <m:sSub>
                        <m:sSubPr>
                          <m:ctrlPr>
                            <a:rPr lang="en-US" sz="2200" b="0" i="1" smtClean="0">
                              <a:solidFill>
                                <a:schemeClr val="tx2"/>
                              </a:solidFill>
                              <a:latin typeface="Cambria Math" panose="02040503050406030204" pitchFamily="18" charset="0"/>
                            </a:rPr>
                          </m:ctrlPr>
                        </m:sSubPr>
                        <m:e>
                          <m:r>
                            <a:rPr lang="en-US" sz="2200" b="0" i="1" smtClean="0">
                              <a:solidFill>
                                <a:schemeClr val="tx2"/>
                              </a:solidFill>
                              <a:latin typeface="Cambria Math" panose="02040503050406030204" pitchFamily="18" charset="0"/>
                            </a:rPr>
                            <m:t>𝑃</m:t>
                          </m:r>
                        </m:e>
                        <m:sub>
                          <m:r>
                            <a:rPr lang="en-US" sz="2200" b="0" i="1" smtClean="0">
                              <a:solidFill>
                                <a:schemeClr val="tx2"/>
                              </a:solidFill>
                              <a:latin typeface="Cambria Math" panose="02040503050406030204" pitchFamily="18" charset="0"/>
                            </a:rPr>
                            <m:t>1</m:t>
                          </m:r>
                        </m:sub>
                      </m:sSub>
                      <m:r>
                        <a:rPr lang="en-US" sz="2200" b="0" i="1" smtClean="0">
                          <a:solidFill>
                            <a:schemeClr val="tx2"/>
                          </a:solidFill>
                          <a:latin typeface="Cambria Math" panose="02040503050406030204" pitchFamily="18" charset="0"/>
                        </a:rPr>
                        <m:t>=</m:t>
                      </m:r>
                      <m:sSub>
                        <m:sSubPr>
                          <m:ctrlPr>
                            <a:rPr lang="en-US" sz="2200" b="0" i="1" smtClean="0">
                              <a:solidFill>
                                <a:schemeClr val="tx2"/>
                              </a:solidFill>
                              <a:latin typeface="Cambria Math" panose="02040503050406030204" pitchFamily="18" charset="0"/>
                            </a:rPr>
                          </m:ctrlPr>
                        </m:sSubPr>
                        <m:e>
                          <m:r>
                            <a:rPr lang="en-US" sz="2200" b="0" i="1" smtClean="0">
                              <a:solidFill>
                                <a:schemeClr val="tx2"/>
                              </a:solidFill>
                              <a:latin typeface="Cambria Math" panose="02040503050406030204" pitchFamily="18" charset="0"/>
                            </a:rPr>
                            <m:t>𝑃</m:t>
                          </m:r>
                        </m:e>
                        <m:sub>
                          <m:r>
                            <a:rPr lang="en-US" sz="2200" b="0" i="1" smtClean="0">
                              <a:solidFill>
                                <a:schemeClr val="tx2"/>
                              </a:solidFill>
                              <a:latin typeface="Cambria Math" panose="02040503050406030204" pitchFamily="18" charset="0"/>
                            </a:rPr>
                            <m:t>0</m:t>
                          </m:r>
                        </m:sub>
                      </m:sSub>
                      <m:d>
                        <m:dPr>
                          <m:ctrlPr>
                            <a:rPr lang="en-US" sz="2200" b="0" i="1" smtClean="0">
                              <a:solidFill>
                                <a:schemeClr val="tx2"/>
                              </a:solidFill>
                              <a:latin typeface="Cambria Math" panose="02040503050406030204" pitchFamily="18" charset="0"/>
                            </a:rPr>
                          </m:ctrlPr>
                        </m:dPr>
                        <m:e>
                          <m:r>
                            <a:rPr lang="en-US" sz="2200" b="0" i="1" smtClean="0">
                              <a:solidFill>
                                <a:schemeClr val="tx2"/>
                              </a:solidFill>
                              <a:latin typeface="Cambria Math" panose="02040503050406030204" pitchFamily="18" charset="0"/>
                            </a:rPr>
                            <m:t>𝐴</m:t>
                          </m:r>
                          <m:r>
                            <a:rPr lang="en-US" sz="2200" b="0" i="1" smtClean="0">
                              <a:solidFill>
                                <a:schemeClr val="tx2"/>
                              </a:solidFill>
                              <a:latin typeface="Cambria Math" panose="02040503050406030204" pitchFamily="18" charset="0"/>
                            </a:rPr>
                            <m:t>−</m:t>
                          </m:r>
                          <m:r>
                            <a:rPr lang="en-US" sz="2200" b="0" i="1" smtClean="0">
                              <a:solidFill>
                                <a:schemeClr val="tx2"/>
                              </a:solidFill>
                              <a:latin typeface="Cambria Math" panose="02040503050406030204" pitchFamily="18" charset="0"/>
                            </a:rPr>
                            <m:t>2</m:t>
                          </m:r>
                          <m:r>
                            <a:rPr lang="en-US" sz="2200" b="0" i="1" smtClean="0">
                              <a:solidFill>
                                <a:schemeClr val="tx2"/>
                              </a:solidFill>
                              <a:latin typeface="Cambria Math" panose="02040503050406030204" pitchFamily="18" charset="0"/>
                            </a:rPr>
                            <m:t>𝐼</m:t>
                          </m:r>
                        </m:e>
                      </m:d>
                      <m:r>
                        <a:rPr lang="en-US" sz="2200" b="0" i="0" smtClean="0">
                          <a:solidFill>
                            <a:schemeClr val="tx2"/>
                          </a:solidFill>
                          <a:latin typeface="Cambria Math" panose="02040503050406030204" pitchFamily="18" charset="0"/>
                        </a:rPr>
                        <m:t>=</m:t>
                      </m:r>
                      <m:r>
                        <m:rPr>
                          <m:sty m:val="p"/>
                        </m:rPr>
                        <a:rPr lang="en-US" sz="2200" b="0" i="0" smtClean="0">
                          <a:solidFill>
                            <a:schemeClr val="tx2"/>
                          </a:solidFill>
                          <a:latin typeface="Cambria Math" panose="02040503050406030204" pitchFamily="18" charset="0"/>
                        </a:rPr>
                        <m:t>A</m:t>
                      </m:r>
                      <m:r>
                        <a:rPr lang="en-US" sz="2200" b="0" i="0" smtClean="0">
                          <a:solidFill>
                            <a:schemeClr val="tx2"/>
                          </a:solidFill>
                          <a:latin typeface="Cambria Math" panose="02040503050406030204" pitchFamily="18" charset="0"/>
                        </a:rPr>
                        <m:t>−</m:t>
                      </m:r>
                      <m:r>
                        <a:rPr lang="en-US" sz="2200" b="0" i="0" smtClean="0">
                          <a:solidFill>
                            <a:schemeClr val="tx2"/>
                          </a:solidFill>
                          <a:latin typeface="Cambria Math" panose="02040503050406030204" pitchFamily="18" charset="0"/>
                        </a:rPr>
                        <m:t>2</m:t>
                      </m:r>
                      <m:r>
                        <m:rPr>
                          <m:sty m:val="p"/>
                        </m:rPr>
                        <a:rPr lang="en-US" sz="2200" b="0" i="0" smtClean="0">
                          <a:solidFill>
                            <a:schemeClr val="tx2"/>
                          </a:solidFill>
                          <a:latin typeface="Cambria Math" panose="02040503050406030204" pitchFamily="18" charset="0"/>
                        </a:rPr>
                        <m:t>I</m:t>
                      </m:r>
                      <m:r>
                        <a:rPr lang="en-US" sz="2200" b="0" i="0" smtClean="0">
                          <a:solidFill>
                            <a:schemeClr val="tx2"/>
                          </a:solidFill>
                          <a:latin typeface="Cambria Math" panose="02040503050406030204" pitchFamily="18" charset="0"/>
                        </a:rPr>
                        <m:t>=</m:t>
                      </m:r>
                      <m:d>
                        <m:dPr>
                          <m:ctrlPr>
                            <a:rPr lang="en-US" sz="2200" i="1">
                              <a:latin typeface="Cambria Math" panose="02040503050406030204" pitchFamily="18" charset="0"/>
                            </a:rPr>
                          </m:ctrlPr>
                        </m:dPr>
                        <m:e>
                          <m:m>
                            <m:mPr>
                              <m:mcs>
                                <m:mc>
                                  <m:mcPr>
                                    <m:count m:val="2"/>
                                    <m:mcJc m:val="center"/>
                                  </m:mcPr>
                                </m:mc>
                              </m:mcs>
                              <m:ctrlPr>
                                <a:rPr lang="en-US" sz="2200" i="1">
                                  <a:latin typeface="Cambria Math" panose="02040503050406030204" pitchFamily="18" charset="0"/>
                                </a:rPr>
                              </m:ctrlPr>
                            </m:mPr>
                            <m:mr>
                              <m:e>
                                <m:r>
                                  <m:rPr>
                                    <m:brk m:alnAt="7"/>
                                  </m:rPr>
                                  <a:rPr lang="en-US" sz="2200" b="0" i="1" smtClean="0">
                                    <a:latin typeface="Cambria Math" panose="02040503050406030204" pitchFamily="18" charset="0"/>
                                  </a:rPr>
                                  <m:t>−</m:t>
                                </m:r>
                                <m:r>
                                  <a:rPr lang="en-US" sz="2200" i="1">
                                    <a:latin typeface="Cambria Math" panose="02040503050406030204" pitchFamily="18" charset="0"/>
                                  </a:rPr>
                                  <m:t>1</m:t>
                                </m:r>
                              </m:e>
                              <m:e>
                                <m:r>
                                  <a:rPr lang="en-US" sz="2200" i="1">
                                    <a:latin typeface="Cambria Math" panose="02040503050406030204" pitchFamily="18" charset="0"/>
                                  </a:rPr>
                                  <m:t>2</m:t>
                                </m:r>
                              </m:e>
                            </m:mr>
                            <m:mr>
                              <m:e>
                                <m:r>
                                  <a:rPr lang="en-US" sz="2200" i="1">
                                    <a:latin typeface="Cambria Math" panose="02040503050406030204" pitchFamily="18" charset="0"/>
                                  </a:rPr>
                                  <m:t>−</m:t>
                                </m:r>
                                <m:r>
                                  <a:rPr lang="en-US" sz="2200" i="1">
                                    <a:latin typeface="Cambria Math" panose="02040503050406030204" pitchFamily="18" charset="0"/>
                                  </a:rPr>
                                  <m:t>1</m:t>
                                </m:r>
                              </m:e>
                              <m:e>
                                <m:r>
                                  <a:rPr lang="en-US" sz="2200" b="0" i="1" smtClean="0">
                                    <a:latin typeface="Cambria Math" panose="02040503050406030204" pitchFamily="18" charset="0"/>
                                  </a:rPr>
                                  <m:t>2</m:t>
                                </m:r>
                              </m:e>
                            </m:mr>
                          </m:m>
                        </m:e>
                      </m:d>
                    </m:oMath>
                  </m:oMathPara>
                </a14:m>
                <a:endParaRPr lang="en-US" sz="2200" b="0" dirty="0">
                  <a:solidFill>
                    <a:schemeClr val="tx2"/>
                  </a:solidFill>
                </a:endParaRPr>
              </a:p>
              <a:p>
                <a:pPr marL="0" indent="0">
                  <a:buNone/>
                </a:pPr>
                <a:endParaRPr lang="en-US" sz="2200" b="0" dirty="0">
                  <a:solidFill>
                    <a:schemeClr val="tx2"/>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solidFill>
                                <a:schemeClr val="tx2"/>
                              </a:solidFill>
                              <a:latin typeface="Cambria Math" panose="02040503050406030204" pitchFamily="18" charset="0"/>
                            </a:rPr>
                          </m:ctrlPr>
                        </m:sSubPr>
                        <m:e>
                          <m:r>
                            <a:rPr lang="en-US" sz="2200" b="0" i="1" smtClean="0">
                              <a:solidFill>
                                <a:schemeClr val="tx2"/>
                              </a:solidFill>
                              <a:latin typeface="Cambria Math" panose="02040503050406030204" pitchFamily="18" charset="0"/>
                            </a:rPr>
                            <m:t>𝑟</m:t>
                          </m:r>
                        </m:e>
                        <m:sub>
                          <m:r>
                            <a:rPr lang="en-US" sz="2200" b="0" i="1" smtClean="0">
                              <a:solidFill>
                                <a:schemeClr val="tx2"/>
                              </a:solidFill>
                              <a:latin typeface="Cambria Math" panose="02040503050406030204" pitchFamily="18" charset="0"/>
                            </a:rPr>
                            <m:t>1</m:t>
                          </m:r>
                        </m:sub>
                      </m:sSub>
                      <m:r>
                        <a:rPr lang="en-US" sz="2200" b="0" i="1" smtClean="0">
                          <a:solidFill>
                            <a:schemeClr val="tx2"/>
                          </a:solidFill>
                          <a:latin typeface="Cambria Math" panose="02040503050406030204" pitchFamily="18" charset="0"/>
                        </a:rPr>
                        <m:t>=</m:t>
                      </m:r>
                      <m:sSup>
                        <m:sSupPr>
                          <m:ctrlPr>
                            <a:rPr lang="en-US" sz="2200" b="0" i="1" smtClean="0">
                              <a:solidFill>
                                <a:schemeClr val="tx2"/>
                              </a:solidFill>
                              <a:latin typeface="Cambria Math" panose="02040503050406030204" pitchFamily="18" charset="0"/>
                            </a:rPr>
                          </m:ctrlPr>
                        </m:sSupPr>
                        <m:e>
                          <m:r>
                            <a:rPr lang="en-US" sz="2200" b="0" i="1" smtClean="0">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2</m:t>
                          </m:r>
                          <m:r>
                            <a:rPr lang="en-US" sz="2200" b="0" i="1" smtClean="0">
                              <a:solidFill>
                                <a:schemeClr val="tx2"/>
                              </a:solidFill>
                              <a:latin typeface="Cambria Math" panose="02040503050406030204" pitchFamily="18" charset="0"/>
                            </a:rPr>
                            <m:t>𝑥</m:t>
                          </m:r>
                        </m:sup>
                      </m:sSup>
                    </m:oMath>
                  </m:oMathPara>
                </a14:m>
                <a:endParaRPr lang="en-US" sz="2200" b="0" dirty="0">
                  <a:solidFill>
                    <a:schemeClr val="tx2"/>
                  </a:solidFill>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blipFill rotWithShape="0">
                <a:blip r:embed="rId2"/>
                <a:stretch>
                  <a:fillRect l="-810" t="-2267"/>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112577" y="220052"/>
                <a:ext cx="1508105" cy="47000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𝑨</m:t>
                      </m:r>
                      <m:r>
                        <a:rPr lang="en-US" sz="2400" b="1" i="1" smtClean="0">
                          <a:latin typeface="Cambria Math" panose="02040503050406030204" pitchFamily="18" charset="0"/>
                        </a:rPr>
                        <m:t>∈</m:t>
                      </m:r>
                      <m:sSup>
                        <m:sSupPr>
                          <m:ctrlPr>
                            <a:rPr lang="en-US" sz="2400" b="1" i="1">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ℝ</m:t>
                          </m:r>
                        </m:e>
                        <m:sup>
                          <m:r>
                            <a:rPr lang="en-US" sz="2400" b="1" i="1" smtClean="0">
                              <a:latin typeface="Cambria Math" panose="02040503050406030204" pitchFamily="18" charset="0"/>
                              <a:ea typeface="Cambria Math" panose="02040503050406030204" pitchFamily="18" charset="0"/>
                            </a:rPr>
                            <m:t>𝟐</m:t>
                          </m:r>
                          <m:r>
                            <a:rPr lang="en-US" sz="2400" b="1"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𝟐</m:t>
                          </m:r>
                        </m:sup>
                      </m:sSup>
                    </m:oMath>
                  </m:oMathPara>
                </a14:m>
                <a:endParaRPr lang="en-US" sz="2400" b="1" dirty="0"/>
              </a:p>
            </p:txBody>
          </p:sp>
        </mc:Choice>
        <mc:Fallback xmlns="">
          <p:sp>
            <p:nvSpPr>
              <p:cNvPr id="6" name="Rectangle 5"/>
              <p:cNvSpPr>
                <a:spLocks noRot="1" noChangeAspect="1" noMove="1" noResize="1" noEditPoints="1" noAdjustHandles="1" noChangeArrowheads="1" noChangeShapeType="1" noTextEdit="1"/>
              </p:cNvSpPr>
              <p:nvPr/>
            </p:nvSpPr>
            <p:spPr>
              <a:xfrm>
                <a:off x="10112577" y="220052"/>
                <a:ext cx="1508105" cy="470000"/>
              </a:xfrm>
              <a:prstGeom prst="rect">
                <a:avLst/>
              </a:prstGeom>
              <a:blipFill rotWithShape="0">
                <a:blip r:embed="rId4"/>
                <a:stretch>
                  <a:fillRect l="-405"/>
                </a:stretch>
              </a:blipFill>
            </p:spPr>
            <p:txBody>
              <a:bodyPr/>
              <a:lstStyle/>
              <a:p>
                <a:r>
                  <a:rPr lang="en-US">
                    <a:noFill/>
                  </a:rPr>
                  <a:t> </a:t>
                </a:r>
              </a:p>
            </p:txBody>
          </p:sp>
        </mc:Fallback>
      </mc:AlternateContent>
    </p:spTree>
    <p:extLst>
      <p:ext uri="{BB962C8B-B14F-4D97-AF65-F5344CB8AC3E}">
        <p14:creationId xmlns:p14="http://schemas.microsoft.com/office/powerpoint/2010/main" val="149655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Effect transition="in" filter="fade">
                                      <p:cBhvr>
                                        <p:cTn id="27" dur="500"/>
                                        <p:tgtEl>
                                          <p:spTgt spid="1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6" end="6"/>
                                            </p:txEl>
                                          </p:spTgt>
                                        </p:tgtEl>
                                        <p:attrNameLst>
                                          <p:attrName>style.visibility</p:attrName>
                                        </p:attrNameLst>
                                      </p:cBhvr>
                                      <p:to>
                                        <p:strVal val="visible"/>
                                      </p:to>
                                    </p:set>
                                    <p:animEffect transition="in" filter="fade">
                                      <p:cBhvr>
                                        <p:cTn id="32" dur="500"/>
                                        <p:tgtEl>
                                          <p:spTgt spid="1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xEl>
                                              <p:pRg st="7" end="7"/>
                                            </p:txEl>
                                          </p:spTgt>
                                        </p:tgtEl>
                                        <p:attrNameLst>
                                          <p:attrName>style.visibility</p:attrName>
                                        </p:attrNameLst>
                                      </p:cBhvr>
                                      <p:to>
                                        <p:strVal val="visible"/>
                                      </p:to>
                                    </p:set>
                                    <p:animEffect transition="in" filter="fade">
                                      <p:cBhvr>
                                        <p:cTn id="37" dur="500"/>
                                        <p:tgtEl>
                                          <p:spTgt spid="1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xEl>
                                              <p:pRg st="9" end="9"/>
                                            </p:txEl>
                                          </p:spTgt>
                                        </p:tgtEl>
                                        <p:attrNameLst>
                                          <p:attrName>style.visibility</p:attrName>
                                        </p:attrNameLst>
                                      </p:cBhvr>
                                      <p:to>
                                        <p:strVal val="visible"/>
                                      </p:to>
                                    </p:set>
                                    <p:animEffect transition="in" filter="fade">
                                      <p:cBhvr>
                                        <p:cTn id="42"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Examples</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200" b="0" i="1" smtClean="0">
                              <a:solidFill>
                                <a:schemeClr val="tx2"/>
                              </a:solidFill>
                              <a:latin typeface="Cambria Math" panose="02040503050406030204" pitchFamily="18" charset="0"/>
                            </a:rPr>
                          </m:ctrlPr>
                        </m:sSubPr>
                        <m:e>
                          <m:r>
                            <a:rPr lang="en-US" sz="2200" b="0" i="1" smtClean="0">
                              <a:solidFill>
                                <a:schemeClr val="tx2"/>
                              </a:solidFill>
                              <a:latin typeface="Cambria Math" panose="02040503050406030204" pitchFamily="18" charset="0"/>
                            </a:rPr>
                            <m:t>𝑟</m:t>
                          </m:r>
                        </m:e>
                        <m:sub>
                          <m:r>
                            <a:rPr lang="en-US" sz="2200" b="0" i="1" smtClean="0">
                              <a:solidFill>
                                <a:schemeClr val="tx2"/>
                              </a:solidFill>
                              <a:latin typeface="Cambria Math" panose="02040503050406030204" pitchFamily="18" charset="0"/>
                            </a:rPr>
                            <m:t>2</m:t>
                          </m:r>
                        </m:sub>
                      </m:sSub>
                      <m:r>
                        <a:rPr lang="en-US" sz="2200" i="1">
                          <a:latin typeface="Cambria Math" panose="02040503050406030204" pitchFamily="18" charset="0"/>
                        </a:rPr>
                        <m:t>=</m:t>
                      </m:r>
                      <m:d>
                        <m:dPr>
                          <m:ctrlPr>
                            <a:rPr lang="en-US" sz="2200" i="1">
                              <a:latin typeface="Cambria Math" panose="02040503050406030204" pitchFamily="18" charset="0"/>
                            </a:rPr>
                          </m:ctrlPr>
                        </m:dPr>
                        <m:e>
                          <m:nary>
                            <m:naryPr>
                              <m:limLoc m:val="undOvr"/>
                              <m:subHide m:val="on"/>
                              <m:supHide m:val="on"/>
                              <m:ctrlPr>
                                <a:rPr lang="en-US" sz="2200" i="1">
                                  <a:latin typeface="Cambria Math" panose="02040503050406030204" pitchFamily="18" charset="0"/>
                                </a:rPr>
                              </m:ctrlPr>
                            </m:naryPr>
                            <m:sub/>
                            <m:sup/>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b="0" i="1" smtClean="0">
                                          <a:latin typeface="Cambria Math" panose="02040503050406030204" pitchFamily="18" charset="0"/>
                                        </a:rPr>
                                        <m:t>−</m:t>
                                      </m:r>
                                      <m:r>
                                        <a:rPr lang="en-US" sz="2200" b="0" i="1" smtClean="0">
                                          <a:latin typeface="Cambria Math" panose="02040503050406030204" pitchFamily="18" charset="0"/>
                                        </a:rPr>
                                        <m:t>3</m:t>
                                      </m:r>
                                      <m:r>
                                        <a:rPr lang="en-US" sz="2200" i="1">
                                          <a:latin typeface="Cambria Math" panose="02040503050406030204" pitchFamily="18" charset="0"/>
                                        </a:rPr>
                                        <m:t>𝑥</m:t>
                                      </m:r>
                                    </m:sup>
                                  </m:sSup>
                                  <m:sSup>
                                    <m:sSupPr>
                                      <m:ctrlPr>
                                        <a:rPr lang="en-US" sz="2200" i="1">
                                          <a:solidFill>
                                            <a:schemeClr val="tx2"/>
                                          </a:solidFill>
                                          <a:latin typeface="Cambria Math" panose="02040503050406030204" pitchFamily="18" charset="0"/>
                                        </a:rPr>
                                      </m:ctrlPr>
                                    </m:sSupPr>
                                    <m:e>
                                      <m:r>
                                        <a:rPr lang="en-US" sz="2200" i="1">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2</m:t>
                                      </m:r>
                                      <m:r>
                                        <a:rPr lang="en-US" sz="2200" i="1">
                                          <a:solidFill>
                                            <a:schemeClr val="tx2"/>
                                          </a:solidFill>
                                          <a:latin typeface="Cambria Math" panose="02040503050406030204" pitchFamily="18" charset="0"/>
                                        </a:rPr>
                                        <m:t>𝑥</m:t>
                                      </m:r>
                                    </m:sup>
                                  </m:sSup>
                                </m:e>
                              </m:d>
                              <m:r>
                                <a:rPr lang="en-US" sz="2200" i="1">
                                  <a:latin typeface="Cambria Math" panose="02040503050406030204" pitchFamily="18" charset="0"/>
                                </a:rPr>
                                <m:t>𝑑𝑥</m:t>
                              </m:r>
                              <m:r>
                                <a:rPr lang="en-US" sz="2200" i="1">
                                  <a:latin typeface="Cambria Math" panose="02040503050406030204" pitchFamily="18" charset="0"/>
                                </a:rPr>
                                <m:t>−</m:t>
                              </m:r>
                              <m:sSub>
                                <m:sSubPr>
                                  <m:ctrlPr>
                                    <a:rPr lang="en-US" sz="2200" i="1">
                                      <a:latin typeface="Cambria Math" panose="02040503050406030204" pitchFamily="18" charset="0"/>
                                    </a:rPr>
                                  </m:ctrlPr>
                                </m:sSubPr>
                                <m:e>
                                  <m:d>
                                    <m:dPr>
                                      <m:begChr m:val=""/>
                                      <m:endChr m:val="|"/>
                                      <m:ctrlPr>
                                        <a:rPr lang="en-US" sz="2200" i="1">
                                          <a:latin typeface="Cambria Math" panose="02040503050406030204" pitchFamily="18" charset="0"/>
                                        </a:rPr>
                                      </m:ctrlPr>
                                    </m:dPr>
                                    <m:e>
                                      <m:nary>
                                        <m:naryPr>
                                          <m:limLoc m:val="undOvr"/>
                                          <m:subHide m:val="on"/>
                                          <m:supHide m:val="on"/>
                                          <m:ctrlPr>
                                            <a:rPr lang="en-US" sz="2200" i="1">
                                              <a:latin typeface="Cambria Math" panose="02040503050406030204" pitchFamily="18" charset="0"/>
                                            </a:rPr>
                                          </m:ctrlPr>
                                        </m:naryPr>
                                        <m:sub/>
                                        <m:sup/>
                                        <m:e>
                                          <m:d>
                                            <m:dPr>
                                              <m:ctrlPr>
                                                <a:rPr lang="en-US" sz="2200" i="1">
                                                  <a:latin typeface="Cambria Math" panose="02040503050406030204" pitchFamily="18" charset="0"/>
                                                </a:rPr>
                                              </m:ctrlPr>
                                            </m:dPr>
                                            <m:e>
                                              <m:sSup>
                                                <m:sSupPr>
                                                  <m:ctrlPr>
                                                    <a:rPr lang="en-US" sz="2200" i="1">
                                                      <a:solidFill>
                                                        <a:schemeClr val="tx2"/>
                                                      </a:solidFill>
                                                      <a:latin typeface="Cambria Math" panose="02040503050406030204" pitchFamily="18" charset="0"/>
                                                    </a:rPr>
                                                  </m:ctrlPr>
                                                </m:sSupPr>
                                                <m:e>
                                                  <m:r>
                                                    <a:rPr lang="en-US" sz="2200" i="1">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2</m:t>
                                                  </m:r>
                                                  <m:r>
                                                    <a:rPr lang="en-US" sz="2200" i="1">
                                                      <a:solidFill>
                                                        <a:schemeClr val="tx2"/>
                                                      </a:solidFill>
                                                      <a:latin typeface="Cambria Math" panose="02040503050406030204" pitchFamily="18" charset="0"/>
                                                    </a:rPr>
                                                    <m:t>𝑥</m:t>
                                                  </m:r>
                                                </m:sup>
                                              </m:sSup>
                                            </m:e>
                                          </m:d>
                                          <m:r>
                                            <a:rPr lang="en-US" sz="2200" i="1">
                                              <a:latin typeface="Cambria Math" panose="02040503050406030204" pitchFamily="18" charset="0"/>
                                            </a:rPr>
                                            <m:t>𝑑𝑥</m:t>
                                          </m:r>
                                        </m:e>
                                      </m:nary>
                                    </m:e>
                                  </m:d>
                                </m:e>
                                <m:sub>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0</m:t>
                                  </m:r>
                                </m:sub>
                              </m:sSub>
                            </m:e>
                          </m:nary>
                        </m:e>
                      </m:d>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b="0" i="1" smtClean="0">
                              <a:latin typeface="Cambria Math" panose="02040503050406030204" pitchFamily="18" charset="0"/>
                            </a:rPr>
                            <m:t>3</m:t>
                          </m:r>
                          <m:r>
                            <a:rPr lang="en-US" sz="2200" i="1">
                              <a:latin typeface="Cambria Math" panose="02040503050406030204" pitchFamily="18" charset="0"/>
                            </a:rPr>
                            <m:t>𝑥</m:t>
                          </m:r>
                        </m:sup>
                      </m:sSup>
                    </m:oMath>
                  </m:oMathPara>
                </a14:m>
                <a:endParaRPr lang="en-US" sz="2200" dirty="0"/>
              </a:p>
              <a:p>
                <a:pPr marL="0" indent="0">
                  <a:buNone/>
                </a:pPr>
                <a:endParaRPr lang="en-US" sz="2200" b="0" dirty="0">
                  <a:solidFill>
                    <a:schemeClr val="tx2"/>
                  </a:solidFill>
                </a:endParaRPr>
              </a:p>
              <a:p>
                <a:pPr marL="0" indent="0">
                  <a:buNone/>
                </a:pPr>
                <a14:m>
                  <m:oMathPara xmlns:m="http://schemas.openxmlformats.org/officeDocument/2006/math">
                    <m:oMathParaPr>
                      <m:jc m:val="centerGroup"/>
                    </m:oMathParaPr>
                    <m:oMath xmlns:m="http://schemas.openxmlformats.org/officeDocument/2006/math">
                      <m:r>
                        <a:rPr lang="en-US" sz="2200" i="1">
                          <a:solidFill>
                            <a:schemeClr val="tx2"/>
                          </a:solidFill>
                          <a:latin typeface="Cambria Math" panose="02040503050406030204" pitchFamily="18" charset="0"/>
                        </a:rPr>
                        <m:t>=</m:t>
                      </m:r>
                      <m:d>
                        <m:dPr>
                          <m:ctrlPr>
                            <a:rPr lang="en-US" sz="2200" i="1">
                              <a:latin typeface="Cambria Math" panose="02040503050406030204" pitchFamily="18" charset="0"/>
                            </a:rPr>
                          </m:ctrlPr>
                        </m:dPr>
                        <m:e>
                          <m:nary>
                            <m:naryPr>
                              <m:limLoc m:val="undOvr"/>
                              <m:subHide m:val="on"/>
                              <m:supHide m:val="on"/>
                              <m:ctrlPr>
                                <a:rPr lang="en-US" sz="2200" i="1">
                                  <a:latin typeface="Cambria Math" panose="02040503050406030204" pitchFamily="18" charset="0"/>
                                </a:rPr>
                              </m:ctrlPr>
                            </m:naryPr>
                            <m:sub/>
                            <m:sup/>
                            <m:e>
                              <m:d>
                                <m:dPr>
                                  <m:ctrlPr>
                                    <a:rPr lang="en-US" sz="2200" i="1">
                                      <a:latin typeface="Cambria Math" panose="02040503050406030204" pitchFamily="18" charset="0"/>
                                    </a:rPr>
                                  </m:ctrlPr>
                                </m:dPr>
                                <m:e>
                                  <m:sSup>
                                    <m:sSupPr>
                                      <m:ctrlPr>
                                        <a:rPr lang="en-US" sz="2200" i="1">
                                          <a:solidFill>
                                            <a:schemeClr val="tx2"/>
                                          </a:solidFill>
                                          <a:latin typeface="Cambria Math" panose="02040503050406030204" pitchFamily="18" charset="0"/>
                                        </a:rPr>
                                      </m:ctrlPr>
                                    </m:sSupPr>
                                    <m:e>
                                      <m:r>
                                        <a:rPr lang="en-US" sz="2200" i="1">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m:t>
                                      </m:r>
                                      <m:r>
                                        <a:rPr lang="en-US" sz="2200" i="1">
                                          <a:solidFill>
                                            <a:schemeClr val="tx2"/>
                                          </a:solidFill>
                                          <a:latin typeface="Cambria Math" panose="02040503050406030204" pitchFamily="18" charset="0"/>
                                        </a:rPr>
                                        <m:t>𝑥</m:t>
                                      </m:r>
                                    </m:sup>
                                  </m:sSup>
                                </m:e>
                              </m:d>
                              <m:r>
                                <a:rPr lang="en-US" sz="2200" i="1">
                                  <a:latin typeface="Cambria Math" panose="02040503050406030204" pitchFamily="18" charset="0"/>
                                </a:rPr>
                                <m:t>𝑑𝑥</m:t>
                              </m:r>
                              <m:r>
                                <a:rPr lang="en-US" sz="2200" i="1">
                                  <a:latin typeface="Cambria Math" panose="02040503050406030204" pitchFamily="18" charset="0"/>
                                </a:rPr>
                                <m:t>−</m:t>
                              </m:r>
                              <m:sSub>
                                <m:sSubPr>
                                  <m:ctrlPr>
                                    <a:rPr lang="en-US" sz="2200" i="1">
                                      <a:latin typeface="Cambria Math" panose="02040503050406030204" pitchFamily="18" charset="0"/>
                                    </a:rPr>
                                  </m:ctrlPr>
                                </m:sSubPr>
                                <m:e>
                                  <m:d>
                                    <m:dPr>
                                      <m:begChr m:val=""/>
                                      <m:endChr m:val="|"/>
                                      <m:ctrlPr>
                                        <a:rPr lang="en-US" sz="2200" i="1">
                                          <a:latin typeface="Cambria Math" panose="02040503050406030204" pitchFamily="18" charset="0"/>
                                        </a:rPr>
                                      </m:ctrlPr>
                                    </m:dPr>
                                    <m:e>
                                      <m:f>
                                        <m:fPr>
                                          <m:ctrlPr>
                                            <a:rPr lang="en-US" sz="2200" i="1">
                                              <a:solidFill>
                                                <a:schemeClr val="tx2"/>
                                              </a:solidFill>
                                              <a:latin typeface="Cambria Math" panose="02040503050406030204" pitchFamily="18" charset="0"/>
                                            </a:rPr>
                                          </m:ctrlPr>
                                        </m:fPr>
                                        <m:num>
                                          <m:sSup>
                                            <m:sSupPr>
                                              <m:ctrlPr>
                                                <a:rPr lang="en-US" sz="2200" i="1">
                                                  <a:solidFill>
                                                    <a:schemeClr val="tx2"/>
                                                  </a:solidFill>
                                                  <a:latin typeface="Cambria Math" panose="02040503050406030204" pitchFamily="18" charset="0"/>
                                                </a:rPr>
                                              </m:ctrlPr>
                                            </m:sSupPr>
                                            <m:e>
                                              <m:r>
                                                <a:rPr lang="en-US" sz="2200" i="1">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2</m:t>
                                              </m:r>
                                              <m:r>
                                                <a:rPr lang="en-US" sz="2200" i="1">
                                                  <a:solidFill>
                                                    <a:schemeClr val="tx2"/>
                                                  </a:solidFill>
                                                  <a:latin typeface="Cambria Math" panose="02040503050406030204" pitchFamily="18" charset="0"/>
                                                </a:rPr>
                                                <m:t>𝑥</m:t>
                                              </m:r>
                                            </m:sup>
                                          </m:sSup>
                                        </m:num>
                                        <m:den>
                                          <m:r>
                                            <a:rPr lang="en-US" sz="2200" b="0" i="1" smtClean="0">
                                              <a:solidFill>
                                                <a:schemeClr val="tx2"/>
                                              </a:solidFill>
                                              <a:latin typeface="Cambria Math" panose="02040503050406030204" pitchFamily="18" charset="0"/>
                                            </a:rPr>
                                            <m:t>2</m:t>
                                          </m:r>
                                        </m:den>
                                      </m:f>
                                    </m:e>
                                  </m:d>
                                </m:e>
                                <m:sub>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0</m:t>
                                  </m:r>
                                </m:sub>
                              </m:sSub>
                            </m:e>
                          </m:nary>
                        </m:e>
                      </m:d>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b="0" i="1" smtClean="0">
                              <a:latin typeface="Cambria Math" panose="02040503050406030204" pitchFamily="18" charset="0"/>
                            </a:rPr>
                            <m:t>3</m:t>
                          </m:r>
                          <m:r>
                            <a:rPr lang="en-US" sz="2200" i="1">
                              <a:latin typeface="Cambria Math" panose="02040503050406030204" pitchFamily="18" charset="0"/>
                            </a:rPr>
                            <m:t>𝑥</m:t>
                          </m:r>
                        </m:sup>
                      </m:sSup>
                    </m:oMath>
                  </m:oMathPara>
                </a14:m>
                <a:endParaRPr lang="en-US" sz="2200" b="0" dirty="0">
                  <a:solidFill>
                    <a:schemeClr val="tx2"/>
                  </a:solidFill>
                </a:endParaRPr>
              </a:p>
              <a:p>
                <a:pPr marL="0" indent="0">
                  <a:buNone/>
                </a:pPr>
                <a:endParaRPr lang="en-US" sz="2200" dirty="0">
                  <a:solidFill>
                    <a:schemeClr val="tx2"/>
                  </a:solidFill>
                </a:endParaRPr>
              </a:p>
              <a:p>
                <a:pPr marL="0" indent="0">
                  <a:buNone/>
                </a:pPr>
                <a14:m>
                  <m:oMathPara xmlns:m="http://schemas.openxmlformats.org/officeDocument/2006/math">
                    <m:oMathParaPr>
                      <m:jc m:val="centerGroup"/>
                    </m:oMathParaPr>
                    <m:oMath xmlns:m="http://schemas.openxmlformats.org/officeDocument/2006/math">
                      <m:r>
                        <a:rPr lang="en-US" sz="2200" i="1">
                          <a:solidFill>
                            <a:schemeClr val="tx2"/>
                          </a:solidFill>
                          <a:latin typeface="Cambria Math" panose="02040503050406030204" pitchFamily="18" charset="0"/>
                        </a:rPr>
                        <m:t>=</m:t>
                      </m:r>
                      <m:d>
                        <m:dPr>
                          <m:ctrlPr>
                            <a:rPr lang="en-US" sz="2200" i="1">
                              <a:latin typeface="Cambria Math" panose="02040503050406030204" pitchFamily="18" charset="0"/>
                            </a:rPr>
                          </m:ctrlPr>
                        </m:dPr>
                        <m:e>
                          <m:f>
                            <m:fPr>
                              <m:ctrlPr>
                                <a:rPr lang="en-US" sz="2200" b="0" i="1" smtClean="0">
                                  <a:solidFill>
                                    <a:schemeClr val="tx2"/>
                                  </a:solidFill>
                                  <a:latin typeface="Cambria Math" panose="02040503050406030204" pitchFamily="18" charset="0"/>
                                </a:rPr>
                              </m:ctrlPr>
                            </m:fPr>
                            <m:num>
                              <m:sSup>
                                <m:sSupPr>
                                  <m:ctrlPr>
                                    <a:rPr lang="en-US" sz="2200" i="1">
                                      <a:solidFill>
                                        <a:schemeClr val="tx2"/>
                                      </a:solidFill>
                                      <a:latin typeface="Cambria Math" panose="02040503050406030204" pitchFamily="18" charset="0"/>
                                    </a:rPr>
                                  </m:ctrlPr>
                                </m:sSupPr>
                                <m:e>
                                  <m:r>
                                    <a:rPr lang="en-US" sz="2200" i="1">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m:t>
                                  </m:r>
                                  <m:r>
                                    <a:rPr lang="en-US" sz="2200" i="1">
                                      <a:solidFill>
                                        <a:schemeClr val="tx2"/>
                                      </a:solidFill>
                                      <a:latin typeface="Cambria Math" panose="02040503050406030204" pitchFamily="18" charset="0"/>
                                    </a:rPr>
                                    <m:t>𝑥</m:t>
                                  </m:r>
                                </m:sup>
                              </m:sSup>
                            </m:num>
                            <m:den>
                              <m:r>
                                <a:rPr lang="en-US" sz="2200" b="0" i="1" smtClean="0">
                                  <a:solidFill>
                                    <a:schemeClr val="tx2"/>
                                  </a:solidFill>
                                  <a:latin typeface="Cambria Math" panose="02040503050406030204" pitchFamily="18" charset="0"/>
                                </a:rPr>
                                <m:t>−</m:t>
                              </m:r>
                              <m:r>
                                <a:rPr lang="en-US" sz="2200" b="0" i="1" smtClean="0">
                                  <a:solidFill>
                                    <a:schemeClr val="tx2"/>
                                  </a:solidFill>
                                  <a:latin typeface="Cambria Math" panose="02040503050406030204" pitchFamily="18" charset="0"/>
                                </a:rPr>
                                <m:t>1</m:t>
                              </m:r>
                            </m:den>
                          </m:f>
                          <m:r>
                            <a:rPr lang="en-US" sz="2200" b="0" i="1" smtClean="0">
                              <a:solidFill>
                                <a:schemeClr val="tx2"/>
                              </a:solidFill>
                              <a:latin typeface="Cambria Math" panose="02040503050406030204" pitchFamily="18" charset="0"/>
                            </a:rPr>
                            <m:t>−</m:t>
                          </m:r>
                          <m:f>
                            <m:fPr>
                              <m:ctrlPr>
                                <a:rPr lang="en-US" sz="2200" b="0" i="1" smtClean="0">
                                  <a:solidFill>
                                    <a:schemeClr val="tx2"/>
                                  </a:solidFill>
                                  <a:latin typeface="Cambria Math" panose="02040503050406030204" pitchFamily="18" charset="0"/>
                                </a:rPr>
                              </m:ctrlPr>
                            </m:fPr>
                            <m:num>
                              <m:r>
                                <a:rPr lang="en-US" sz="2200" b="0" i="1" smtClean="0">
                                  <a:solidFill>
                                    <a:schemeClr val="tx2"/>
                                  </a:solidFill>
                                  <a:latin typeface="Cambria Math" panose="02040503050406030204" pitchFamily="18" charset="0"/>
                                </a:rPr>
                                <m:t>1</m:t>
                              </m:r>
                            </m:num>
                            <m:den>
                              <m:r>
                                <a:rPr lang="en-US" sz="2200" b="0" i="1" smtClean="0">
                                  <a:solidFill>
                                    <a:schemeClr val="tx2"/>
                                  </a:solidFill>
                                  <a:latin typeface="Cambria Math" panose="02040503050406030204" pitchFamily="18" charset="0"/>
                                </a:rPr>
                                <m:t>2</m:t>
                              </m:r>
                            </m:den>
                          </m:f>
                        </m:e>
                      </m:d>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b="0" i="1" smtClean="0">
                              <a:latin typeface="Cambria Math" panose="02040503050406030204" pitchFamily="18" charset="0"/>
                            </a:rPr>
                            <m:t>3</m:t>
                          </m:r>
                          <m:r>
                            <a:rPr lang="en-US" sz="2200" i="1">
                              <a:latin typeface="Cambria Math" panose="02040503050406030204" pitchFamily="18" charset="0"/>
                            </a:rPr>
                            <m:t>𝑥</m:t>
                          </m:r>
                        </m:sup>
                      </m:sSup>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2</m:t>
                              </m:r>
                              <m:r>
                                <a:rPr lang="en-US" sz="2200" b="0" i="1" smtClean="0">
                                  <a:latin typeface="Cambria Math" panose="02040503050406030204" pitchFamily="18" charset="0"/>
                                </a:rPr>
                                <m:t>𝑥</m:t>
                              </m:r>
                            </m:sup>
                          </m:sSup>
                        </m:num>
                        <m:den>
                          <m:r>
                            <a:rPr lang="en-US" sz="2200" b="0" i="1" smtClean="0">
                              <a:latin typeface="Cambria Math" panose="02040503050406030204" pitchFamily="18" charset="0"/>
                            </a:rPr>
                            <m:t>−</m:t>
                          </m:r>
                          <m:r>
                            <a:rPr lang="en-US" sz="2200" b="0" i="1" smtClean="0">
                              <a:latin typeface="Cambria Math" panose="02040503050406030204" pitchFamily="18" charset="0"/>
                            </a:rPr>
                            <m:t>1</m:t>
                          </m:r>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3</m:t>
                              </m:r>
                              <m:r>
                                <a:rPr lang="en-US" sz="2200" b="0" i="1" smtClean="0">
                                  <a:latin typeface="Cambria Math" panose="02040503050406030204" pitchFamily="18" charset="0"/>
                                </a:rPr>
                                <m:t>𝑥</m:t>
                              </m:r>
                            </m:sup>
                          </m:sSup>
                        </m:num>
                        <m:den>
                          <m:r>
                            <a:rPr lang="en-US" sz="2200" b="0" i="1" smtClean="0">
                              <a:latin typeface="Cambria Math" panose="02040503050406030204" pitchFamily="18" charset="0"/>
                            </a:rPr>
                            <m:t>2</m:t>
                          </m:r>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d>
                            <m:dPr>
                              <m:ctrlPr>
                                <a:rPr lang="en-US" sz="2200" b="0" i="1" smtClean="0">
                                  <a:latin typeface="Cambria Math" panose="02040503050406030204" pitchFamily="18" charset="0"/>
                                </a:rPr>
                              </m:ctrlPr>
                            </m:dPr>
                            <m:e>
                              <m:r>
                                <a:rPr lang="en-US" sz="2200" b="0" i="1" smtClean="0">
                                  <a:latin typeface="Cambria Math" panose="02040503050406030204" pitchFamily="18" charset="0"/>
                                </a:rPr>
                                <m:t>2</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2</m:t>
                                  </m:r>
                                  <m:r>
                                    <a:rPr lang="en-US" sz="2200" b="0" i="1" smtClean="0">
                                      <a:latin typeface="Cambria Math" panose="02040503050406030204" pitchFamily="18" charset="0"/>
                                    </a:rPr>
                                    <m:t>𝑥</m:t>
                                  </m:r>
                                </m:sup>
                              </m:s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3</m:t>
                                  </m:r>
                                  <m:r>
                                    <a:rPr lang="en-US" sz="2200" b="0" i="1" smtClean="0">
                                      <a:latin typeface="Cambria Math" panose="02040503050406030204" pitchFamily="18" charset="0"/>
                                    </a:rPr>
                                    <m:t>𝑥</m:t>
                                  </m:r>
                                </m:sup>
                              </m:sSup>
                            </m:e>
                          </m:d>
                        </m:num>
                        <m:den>
                          <m:r>
                            <a:rPr lang="en-US" sz="2200" b="0" i="1" smtClean="0">
                              <a:latin typeface="Cambria Math" panose="02040503050406030204" pitchFamily="18" charset="0"/>
                            </a:rPr>
                            <m:t>2</m:t>
                          </m:r>
                        </m:den>
                      </m:f>
                    </m:oMath>
                  </m:oMathPara>
                </a14:m>
                <a:endParaRPr lang="en-US" sz="2200" b="0" dirty="0">
                  <a:solidFill>
                    <a:schemeClr val="tx2"/>
                  </a:solidFill>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blipFill rotWithShape="0">
                <a:blip r:embed="rId2"/>
                <a:stretch>
                  <a:fillRect t="-400"/>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112577" y="220052"/>
                <a:ext cx="1508105" cy="47000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𝑨</m:t>
                      </m:r>
                      <m:r>
                        <a:rPr lang="en-US" sz="2400" b="1" i="1" smtClean="0">
                          <a:latin typeface="Cambria Math" panose="02040503050406030204" pitchFamily="18" charset="0"/>
                        </a:rPr>
                        <m:t>∈</m:t>
                      </m:r>
                      <m:sSup>
                        <m:sSupPr>
                          <m:ctrlPr>
                            <a:rPr lang="en-US" sz="2400" b="1" i="1">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ℝ</m:t>
                          </m:r>
                        </m:e>
                        <m:sup>
                          <m:r>
                            <a:rPr lang="en-US" sz="2400" b="1" i="1" smtClean="0">
                              <a:latin typeface="Cambria Math" panose="02040503050406030204" pitchFamily="18" charset="0"/>
                              <a:ea typeface="Cambria Math" panose="02040503050406030204" pitchFamily="18" charset="0"/>
                            </a:rPr>
                            <m:t>𝟐</m:t>
                          </m:r>
                          <m:r>
                            <a:rPr lang="en-US" sz="2400" b="1"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𝟐</m:t>
                          </m:r>
                        </m:sup>
                      </m:sSup>
                    </m:oMath>
                  </m:oMathPara>
                </a14:m>
                <a:endParaRPr lang="en-US" sz="2400" b="1" dirty="0"/>
              </a:p>
            </p:txBody>
          </p:sp>
        </mc:Choice>
        <mc:Fallback xmlns="">
          <p:sp>
            <p:nvSpPr>
              <p:cNvPr id="6" name="Rectangle 5"/>
              <p:cNvSpPr>
                <a:spLocks noRot="1" noChangeAspect="1" noMove="1" noResize="1" noEditPoints="1" noAdjustHandles="1" noChangeArrowheads="1" noChangeShapeType="1" noTextEdit="1"/>
              </p:cNvSpPr>
              <p:nvPr/>
            </p:nvSpPr>
            <p:spPr>
              <a:xfrm>
                <a:off x="10112577" y="220052"/>
                <a:ext cx="1508105" cy="470000"/>
              </a:xfrm>
              <a:prstGeom prst="rect">
                <a:avLst/>
              </a:prstGeom>
              <a:blipFill rotWithShape="0">
                <a:blip r:embed="rId4"/>
                <a:stretch>
                  <a:fillRect l="-405"/>
                </a:stretch>
              </a:blipFill>
            </p:spPr>
            <p:txBody>
              <a:bodyPr/>
              <a:lstStyle/>
              <a:p>
                <a:r>
                  <a:rPr lang="en-US">
                    <a:noFill/>
                  </a:rPr>
                  <a:t> </a:t>
                </a:r>
              </a:p>
            </p:txBody>
          </p:sp>
        </mc:Fallback>
      </mc:AlternateContent>
    </p:spTree>
    <p:extLst>
      <p:ext uri="{BB962C8B-B14F-4D97-AF65-F5344CB8AC3E}">
        <p14:creationId xmlns:p14="http://schemas.microsoft.com/office/powerpoint/2010/main" val="140021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1000"/>
                                        <p:tgtEl>
                                          <p:spTgt spid="14">
                                            <p:txEl>
                                              <p:pRg st="2" end="2"/>
                                            </p:txEl>
                                          </p:spTgt>
                                        </p:tgtEl>
                                      </p:cBhvr>
                                    </p:animEffect>
                                    <p:anim calcmode="lin" valueType="num">
                                      <p:cBhvr>
                                        <p:cTn id="1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fade">
                                      <p:cBhvr>
                                        <p:cTn id="21" dur="1000"/>
                                        <p:tgtEl>
                                          <p:spTgt spid="14">
                                            <p:txEl>
                                              <p:pRg st="4" end="4"/>
                                            </p:txEl>
                                          </p:spTgt>
                                        </p:tgtEl>
                                      </p:cBhvr>
                                    </p:animEffect>
                                    <p:anim calcmode="lin" valueType="num">
                                      <p:cBhvr>
                                        <p:cTn id="22"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Motivation to solve</a:t>
            </a:r>
            <a:r>
              <a:rPr lang="he-IL" dirty="0"/>
              <a:t> </a:t>
            </a:r>
            <a:r>
              <a:rPr lang="en-US" dirty="0"/>
              <a:t>matrix exponent</a:t>
            </a:r>
          </a:p>
        </p:txBody>
      </p:sp>
      <p:sp>
        <p:nvSpPr>
          <p:cNvPr id="14" name="Content Placeholder 13"/>
          <p:cNvSpPr>
            <a:spLocks noGrp="1"/>
          </p:cNvSpPr>
          <p:nvPr>
            <p:ph idx="1"/>
          </p:nvPr>
        </p:nvSpPr>
        <p:spPr/>
        <p:txBody>
          <a:bodyPr>
            <a:normAutofit/>
          </a:bodyPr>
          <a:lstStyle/>
          <a:p>
            <a:pPr marL="0" indent="0">
              <a:buNone/>
            </a:pPr>
            <a:r>
              <a:rPr lang="en-US" sz="2200" dirty="0"/>
              <a:t>Matrix exponent can be found in many areas of applied mathematics, for example:</a:t>
            </a:r>
          </a:p>
          <a:p>
            <a:pPr marL="0" indent="0">
              <a:buNone/>
            </a:pPr>
            <a:r>
              <a:rPr lang="en-US" sz="2200" dirty="0"/>
              <a:t>In control theory, A linear control system with continues time measurement described by O.D.E. When the system is presented as a combination of smaller systems it describes as a vector and the mathematical model describes such systems is a matrix exponent.</a:t>
            </a:r>
          </a:p>
          <a:p>
            <a:pPr marL="0" indent="0">
              <a:buNone/>
            </a:pPr>
            <a:r>
              <a:rPr lang="en-US" sz="2200" dirty="0"/>
              <a:t>Other example can be the ability to convert continuous-time system into discrete-time state-space system.</a:t>
            </a:r>
          </a:p>
        </p:txBody>
      </p:sp>
      <p:sp>
        <p:nvSpPr>
          <p:cNvPr id="6" name="Rectangle 5"/>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
        <p:nvSpPr>
          <p:cNvPr id="4" name="Right Triangle 3"/>
          <p:cNvSpPr/>
          <p:nvPr/>
        </p:nvSpPr>
        <p:spPr>
          <a:xfrm>
            <a:off x="8685212" y="5257800"/>
            <a:ext cx="609600" cy="109696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p:cNvSpPr/>
          <p:nvPr/>
        </p:nvSpPr>
        <p:spPr>
          <a:xfrm>
            <a:off x="9129067" y="5740184"/>
            <a:ext cx="1473644" cy="659416"/>
          </a:xfrm>
          <a:custGeom>
            <a:avLst/>
            <a:gdLst>
              <a:gd name="connsiteX0" fmla="*/ 0 w 1066800"/>
              <a:gd name="connsiteY0" fmla="*/ 944562 h 944562"/>
              <a:gd name="connsiteX1" fmla="*/ 0 w 1066800"/>
              <a:gd name="connsiteY1" fmla="*/ 0 h 944562"/>
              <a:gd name="connsiteX2" fmla="*/ 1066800 w 1066800"/>
              <a:gd name="connsiteY2" fmla="*/ 944562 h 944562"/>
              <a:gd name="connsiteX3" fmla="*/ 0 w 1066800"/>
              <a:gd name="connsiteY3" fmla="*/ 944562 h 944562"/>
              <a:gd name="connsiteX0" fmla="*/ 0 w 1106424"/>
              <a:gd name="connsiteY0" fmla="*/ 953706 h 953706"/>
              <a:gd name="connsiteX1" fmla="*/ 1106424 w 1106424"/>
              <a:gd name="connsiteY1" fmla="*/ 0 h 953706"/>
              <a:gd name="connsiteX2" fmla="*/ 1066800 w 1106424"/>
              <a:gd name="connsiteY2" fmla="*/ 953706 h 953706"/>
              <a:gd name="connsiteX3" fmla="*/ 0 w 1106424"/>
              <a:gd name="connsiteY3" fmla="*/ 953706 h 953706"/>
            </a:gdLst>
            <a:ahLst/>
            <a:cxnLst>
              <a:cxn ang="0">
                <a:pos x="connsiteX0" y="connsiteY0"/>
              </a:cxn>
              <a:cxn ang="0">
                <a:pos x="connsiteX1" y="connsiteY1"/>
              </a:cxn>
              <a:cxn ang="0">
                <a:pos x="connsiteX2" y="connsiteY2"/>
              </a:cxn>
              <a:cxn ang="0">
                <a:pos x="connsiteX3" y="connsiteY3"/>
              </a:cxn>
            </a:cxnLst>
            <a:rect l="l" t="t" r="r" b="b"/>
            <a:pathLst>
              <a:path w="1106424" h="953706">
                <a:moveTo>
                  <a:pt x="0" y="953706"/>
                </a:moveTo>
                <a:lnTo>
                  <a:pt x="1106424" y="0"/>
                </a:lnTo>
                <a:lnTo>
                  <a:pt x="1066800" y="953706"/>
                </a:lnTo>
                <a:lnTo>
                  <a:pt x="0" y="95370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8"/>
          <p:cNvSpPr/>
          <p:nvPr/>
        </p:nvSpPr>
        <p:spPr>
          <a:xfrm>
            <a:off x="9731662" y="4420133"/>
            <a:ext cx="878733" cy="1274331"/>
          </a:xfrm>
          <a:custGeom>
            <a:avLst/>
            <a:gdLst>
              <a:gd name="connsiteX0" fmla="*/ 0 w 1066800"/>
              <a:gd name="connsiteY0" fmla="*/ 944562 h 944562"/>
              <a:gd name="connsiteX1" fmla="*/ 0 w 1066800"/>
              <a:gd name="connsiteY1" fmla="*/ 0 h 944562"/>
              <a:gd name="connsiteX2" fmla="*/ 1066800 w 1066800"/>
              <a:gd name="connsiteY2" fmla="*/ 944562 h 944562"/>
              <a:gd name="connsiteX3" fmla="*/ 0 w 1066800"/>
              <a:gd name="connsiteY3" fmla="*/ 944562 h 944562"/>
              <a:gd name="connsiteX0" fmla="*/ 0 w 1106424"/>
              <a:gd name="connsiteY0" fmla="*/ 953706 h 953706"/>
              <a:gd name="connsiteX1" fmla="*/ 1106424 w 1106424"/>
              <a:gd name="connsiteY1" fmla="*/ 0 h 953706"/>
              <a:gd name="connsiteX2" fmla="*/ 1066800 w 1106424"/>
              <a:gd name="connsiteY2" fmla="*/ 953706 h 953706"/>
              <a:gd name="connsiteX3" fmla="*/ 0 w 1106424"/>
              <a:gd name="connsiteY3" fmla="*/ 953706 h 953706"/>
              <a:gd name="connsiteX0" fmla="*/ 0 w 1147616"/>
              <a:gd name="connsiteY0" fmla="*/ 1072730 h 1072730"/>
              <a:gd name="connsiteX1" fmla="*/ 1147616 w 1147616"/>
              <a:gd name="connsiteY1" fmla="*/ 0 h 1072730"/>
              <a:gd name="connsiteX2" fmla="*/ 1066800 w 1147616"/>
              <a:gd name="connsiteY2" fmla="*/ 1072730 h 1072730"/>
              <a:gd name="connsiteX3" fmla="*/ 0 w 1147616"/>
              <a:gd name="connsiteY3" fmla="*/ 1072730 h 1072730"/>
              <a:gd name="connsiteX0" fmla="*/ 0 w 1197242"/>
              <a:gd name="connsiteY0" fmla="*/ 1072730 h 1443026"/>
              <a:gd name="connsiteX1" fmla="*/ 1147616 w 1197242"/>
              <a:gd name="connsiteY1" fmla="*/ 0 h 1443026"/>
              <a:gd name="connsiteX2" fmla="*/ 1197242 w 1197242"/>
              <a:gd name="connsiteY2" fmla="*/ 1443026 h 1443026"/>
              <a:gd name="connsiteX3" fmla="*/ 0 w 1197242"/>
              <a:gd name="connsiteY3" fmla="*/ 1072730 h 1443026"/>
              <a:gd name="connsiteX0" fmla="*/ 0 w 538165"/>
              <a:gd name="connsiteY0" fmla="*/ 0 h 1600209"/>
              <a:gd name="connsiteX1" fmla="*/ 488539 w 538165"/>
              <a:gd name="connsiteY1" fmla="*/ 157183 h 1600209"/>
              <a:gd name="connsiteX2" fmla="*/ 538165 w 538165"/>
              <a:gd name="connsiteY2" fmla="*/ 1600209 h 1600209"/>
              <a:gd name="connsiteX3" fmla="*/ 0 w 538165"/>
              <a:gd name="connsiteY3" fmla="*/ 0 h 1600209"/>
              <a:gd name="connsiteX0" fmla="*/ 0 w 538165"/>
              <a:gd name="connsiteY0" fmla="*/ 0 h 1666333"/>
              <a:gd name="connsiteX1" fmla="*/ 488539 w 538165"/>
              <a:gd name="connsiteY1" fmla="*/ 157183 h 1666333"/>
              <a:gd name="connsiteX2" fmla="*/ 538165 w 538165"/>
              <a:gd name="connsiteY2" fmla="*/ 1666333 h 1666333"/>
              <a:gd name="connsiteX3" fmla="*/ 0 w 538165"/>
              <a:gd name="connsiteY3" fmla="*/ 0 h 1666333"/>
              <a:gd name="connsiteX0" fmla="*/ 0 w 496807"/>
              <a:gd name="connsiteY0" fmla="*/ 0 h 1809129"/>
              <a:gd name="connsiteX1" fmla="*/ 488539 w 496807"/>
              <a:gd name="connsiteY1" fmla="*/ 157183 h 1809129"/>
              <a:gd name="connsiteX2" fmla="*/ 496807 w 496807"/>
              <a:gd name="connsiteY2" fmla="*/ 1809129 h 1809129"/>
              <a:gd name="connsiteX3" fmla="*/ 0 w 496807"/>
              <a:gd name="connsiteY3" fmla="*/ 0 h 1809129"/>
            </a:gdLst>
            <a:ahLst/>
            <a:cxnLst>
              <a:cxn ang="0">
                <a:pos x="connsiteX0" y="connsiteY0"/>
              </a:cxn>
              <a:cxn ang="0">
                <a:pos x="connsiteX1" y="connsiteY1"/>
              </a:cxn>
              <a:cxn ang="0">
                <a:pos x="connsiteX2" y="connsiteY2"/>
              </a:cxn>
              <a:cxn ang="0">
                <a:pos x="connsiteX3" y="connsiteY3"/>
              </a:cxn>
            </a:cxnLst>
            <a:rect l="l" t="t" r="r" b="b"/>
            <a:pathLst>
              <a:path w="496807" h="1809129">
                <a:moveTo>
                  <a:pt x="0" y="0"/>
                </a:moveTo>
                <a:lnTo>
                  <a:pt x="488539" y="157183"/>
                </a:lnTo>
                <a:lnTo>
                  <a:pt x="496807" y="180912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a:off x="8633396" y="4571841"/>
            <a:ext cx="1575816" cy="630936"/>
          </a:xfrm>
          <a:custGeom>
            <a:avLst/>
            <a:gdLst>
              <a:gd name="connsiteX0" fmla="*/ 0 w 381000"/>
              <a:gd name="connsiteY0" fmla="*/ 548481 h 548481"/>
              <a:gd name="connsiteX1" fmla="*/ 0 w 381000"/>
              <a:gd name="connsiteY1" fmla="*/ 0 h 548481"/>
              <a:gd name="connsiteX2" fmla="*/ 381000 w 381000"/>
              <a:gd name="connsiteY2" fmla="*/ 548481 h 548481"/>
              <a:gd name="connsiteX3" fmla="*/ 0 w 381000"/>
              <a:gd name="connsiteY3" fmla="*/ 548481 h 548481"/>
              <a:gd name="connsiteX0" fmla="*/ 0 w 3090672"/>
              <a:gd name="connsiteY0" fmla="*/ 1170273 h 1170273"/>
              <a:gd name="connsiteX1" fmla="*/ 3090672 w 3090672"/>
              <a:gd name="connsiteY1" fmla="*/ 0 h 1170273"/>
              <a:gd name="connsiteX2" fmla="*/ 381000 w 3090672"/>
              <a:gd name="connsiteY2" fmla="*/ 1170273 h 1170273"/>
              <a:gd name="connsiteX3" fmla="*/ 0 w 3090672"/>
              <a:gd name="connsiteY3" fmla="*/ 1170273 h 1170273"/>
              <a:gd name="connsiteX0" fmla="*/ 1539240 w 2709672"/>
              <a:gd name="connsiteY0" fmla="*/ 0 h 1234440"/>
              <a:gd name="connsiteX1" fmla="*/ 2709672 w 2709672"/>
              <a:gd name="connsiteY1" fmla="*/ 64167 h 1234440"/>
              <a:gd name="connsiteX2" fmla="*/ 0 w 2709672"/>
              <a:gd name="connsiteY2" fmla="*/ 1234440 h 1234440"/>
              <a:gd name="connsiteX3" fmla="*/ 1539240 w 2709672"/>
              <a:gd name="connsiteY3" fmla="*/ 0 h 1234440"/>
              <a:gd name="connsiteX0" fmla="*/ 67056 w 1237488"/>
              <a:gd name="connsiteY0" fmla="*/ 0 h 630936"/>
              <a:gd name="connsiteX1" fmla="*/ 1237488 w 1237488"/>
              <a:gd name="connsiteY1" fmla="*/ 64167 h 630936"/>
              <a:gd name="connsiteX2" fmla="*/ 0 w 1237488"/>
              <a:gd name="connsiteY2" fmla="*/ 630936 h 630936"/>
              <a:gd name="connsiteX3" fmla="*/ 67056 w 1237488"/>
              <a:gd name="connsiteY3" fmla="*/ 0 h 630936"/>
              <a:gd name="connsiteX0" fmla="*/ 67056 w 1575816"/>
              <a:gd name="connsiteY0" fmla="*/ 0 h 630936"/>
              <a:gd name="connsiteX1" fmla="*/ 1575816 w 1575816"/>
              <a:gd name="connsiteY1" fmla="*/ 159 h 630936"/>
              <a:gd name="connsiteX2" fmla="*/ 0 w 1575816"/>
              <a:gd name="connsiteY2" fmla="*/ 630936 h 630936"/>
              <a:gd name="connsiteX3" fmla="*/ 67056 w 1575816"/>
              <a:gd name="connsiteY3" fmla="*/ 0 h 630936"/>
            </a:gdLst>
            <a:ahLst/>
            <a:cxnLst>
              <a:cxn ang="0">
                <a:pos x="connsiteX0" y="connsiteY0"/>
              </a:cxn>
              <a:cxn ang="0">
                <a:pos x="connsiteX1" y="connsiteY1"/>
              </a:cxn>
              <a:cxn ang="0">
                <a:pos x="connsiteX2" y="connsiteY2"/>
              </a:cxn>
              <a:cxn ang="0">
                <a:pos x="connsiteX3" y="connsiteY3"/>
              </a:cxn>
            </a:cxnLst>
            <a:rect l="l" t="t" r="r" b="b"/>
            <a:pathLst>
              <a:path w="1575816" h="630936">
                <a:moveTo>
                  <a:pt x="67056" y="0"/>
                </a:moveTo>
                <a:lnTo>
                  <a:pt x="1575816" y="159"/>
                </a:lnTo>
                <a:lnTo>
                  <a:pt x="0" y="630936"/>
                </a:lnTo>
                <a:lnTo>
                  <a:pt x="67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69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Examples</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rPr>
                        <m:t>𝑌</m:t>
                      </m:r>
                      <m:r>
                        <a:rPr lang="en-US" sz="2200" b="0" i="1" smtClean="0">
                          <a:solidFill>
                            <a:schemeClr val="tx2"/>
                          </a:solidFill>
                          <a:latin typeface="Cambria Math" panose="02040503050406030204" pitchFamily="18" charset="0"/>
                        </a:rPr>
                        <m:t>=</m:t>
                      </m:r>
                      <m:sSub>
                        <m:sSubPr>
                          <m:ctrlPr>
                            <a:rPr lang="en-US" sz="2200" b="0" i="1" smtClean="0">
                              <a:solidFill>
                                <a:schemeClr val="tx2"/>
                              </a:solidFill>
                              <a:latin typeface="Cambria Math" panose="02040503050406030204" pitchFamily="18" charset="0"/>
                            </a:rPr>
                          </m:ctrlPr>
                        </m:sSubPr>
                        <m:e>
                          <m:r>
                            <a:rPr lang="en-US" sz="2200" b="0" i="1" smtClean="0">
                              <a:solidFill>
                                <a:schemeClr val="tx2"/>
                              </a:solidFill>
                              <a:latin typeface="Cambria Math" panose="02040503050406030204" pitchFamily="18" charset="0"/>
                            </a:rPr>
                            <m:t>𝑟</m:t>
                          </m:r>
                        </m:e>
                        <m:sub>
                          <m:r>
                            <a:rPr lang="en-US" sz="2200" b="0" i="1" smtClean="0">
                              <a:solidFill>
                                <a:schemeClr val="tx2"/>
                              </a:solidFill>
                              <a:latin typeface="Cambria Math" panose="02040503050406030204" pitchFamily="18" charset="0"/>
                            </a:rPr>
                            <m:t>1</m:t>
                          </m:r>
                        </m:sub>
                      </m:sSub>
                      <m:sSub>
                        <m:sSubPr>
                          <m:ctrlPr>
                            <a:rPr lang="en-US" sz="2200" b="0" i="1" smtClean="0">
                              <a:solidFill>
                                <a:schemeClr val="tx2"/>
                              </a:solidFill>
                              <a:latin typeface="Cambria Math" panose="02040503050406030204" pitchFamily="18" charset="0"/>
                            </a:rPr>
                          </m:ctrlPr>
                        </m:sSubPr>
                        <m:e>
                          <m:r>
                            <a:rPr lang="en-US" sz="2200" b="0" i="1" smtClean="0">
                              <a:solidFill>
                                <a:schemeClr val="tx2"/>
                              </a:solidFill>
                              <a:latin typeface="Cambria Math" panose="02040503050406030204" pitchFamily="18" charset="0"/>
                            </a:rPr>
                            <m:t>𝑃</m:t>
                          </m:r>
                        </m:e>
                        <m:sub>
                          <m:r>
                            <a:rPr lang="en-US" sz="2200" b="0" i="1" smtClean="0">
                              <a:solidFill>
                                <a:schemeClr val="tx2"/>
                              </a:solidFill>
                              <a:latin typeface="Cambria Math" panose="02040503050406030204" pitchFamily="18" charset="0"/>
                            </a:rPr>
                            <m:t>0</m:t>
                          </m:r>
                        </m:sub>
                      </m:sSub>
                      <m:r>
                        <a:rPr lang="en-US" sz="2200" b="0" i="1" smtClean="0">
                          <a:solidFill>
                            <a:schemeClr val="tx2"/>
                          </a:solidFill>
                          <a:latin typeface="Cambria Math" panose="02040503050406030204" pitchFamily="18" charset="0"/>
                        </a:rPr>
                        <m:t>+</m:t>
                      </m:r>
                      <m:sSub>
                        <m:sSubPr>
                          <m:ctrlPr>
                            <a:rPr lang="en-US" sz="2200" b="0" i="1" smtClean="0">
                              <a:solidFill>
                                <a:schemeClr val="tx2"/>
                              </a:solidFill>
                              <a:latin typeface="Cambria Math" panose="02040503050406030204" pitchFamily="18" charset="0"/>
                            </a:rPr>
                          </m:ctrlPr>
                        </m:sSubPr>
                        <m:e>
                          <m:r>
                            <a:rPr lang="en-US" sz="2200" b="0" i="1" smtClean="0">
                              <a:solidFill>
                                <a:schemeClr val="tx2"/>
                              </a:solidFill>
                              <a:latin typeface="Cambria Math" panose="02040503050406030204" pitchFamily="18" charset="0"/>
                            </a:rPr>
                            <m:t>𝑟</m:t>
                          </m:r>
                        </m:e>
                        <m:sub>
                          <m:r>
                            <a:rPr lang="en-US" sz="2200" b="0" i="1" smtClean="0">
                              <a:solidFill>
                                <a:schemeClr val="tx2"/>
                              </a:solidFill>
                              <a:latin typeface="Cambria Math" panose="02040503050406030204" pitchFamily="18" charset="0"/>
                            </a:rPr>
                            <m:t>2</m:t>
                          </m:r>
                        </m:sub>
                      </m:sSub>
                      <m:sSub>
                        <m:sSubPr>
                          <m:ctrlPr>
                            <a:rPr lang="en-US" sz="2200" b="0" i="1" smtClean="0">
                              <a:solidFill>
                                <a:schemeClr val="tx2"/>
                              </a:solidFill>
                              <a:latin typeface="Cambria Math" panose="02040503050406030204" pitchFamily="18" charset="0"/>
                            </a:rPr>
                          </m:ctrlPr>
                        </m:sSubPr>
                        <m:e>
                          <m:r>
                            <a:rPr lang="en-US" sz="2200" b="0" i="1" smtClean="0">
                              <a:solidFill>
                                <a:schemeClr val="tx2"/>
                              </a:solidFill>
                              <a:latin typeface="Cambria Math" panose="02040503050406030204" pitchFamily="18" charset="0"/>
                            </a:rPr>
                            <m:t>𝑃</m:t>
                          </m:r>
                        </m:e>
                        <m:sub>
                          <m:r>
                            <a:rPr lang="en-US" sz="2200" b="0" i="1" smtClean="0">
                              <a:solidFill>
                                <a:schemeClr val="tx2"/>
                              </a:solidFill>
                              <a:latin typeface="Cambria Math" panose="02040503050406030204" pitchFamily="18" charset="0"/>
                            </a:rPr>
                            <m:t>1</m:t>
                          </m:r>
                        </m:sub>
                      </m:sSub>
                    </m:oMath>
                  </m:oMathPara>
                </a14:m>
                <a:endParaRPr lang="en-US" sz="2200" b="0" dirty="0">
                  <a:solidFill>
                    <a:schemeClr val="tx2"/>
                  </a:solidFill>
                </a:endParaRPr>
              </a:p>
              <a:p>
                <a:pPr marL="0" indent="0">
                  <a:buNone/>
                </a:pPr>
                <a:endParaRPr lang="en-US" sz="2200" b="0" dirty="0">
                  <a:solidFill>
                    <a:schemeClr val="tx2"/>
                  </a:solidFill>
                </a:endParaRPr>
              </a:p>
              <a:p>
                <a:pPr marL="0" indent="0">
                  <a:buNone/>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rPr>
                        <m:t>𝑌</m:t>
                      </m:r>
                      <m:r>
                        <a:rPr lang="en-US" sz="2200" b="0" i="1" smtClean="0">
                          <a:solidFill>
                            <a:schemeClr val="tx2"/>
                          </a:solidFill>
                          <a:latin typeface="Cambria Math" panose="02040503050406030204" pitchFamily="18" charset="0"/>
                        </a:rPr>
                        <m:t>=</m:t>
                      </m:r>
                      <m:sSup>
                        <m:sSupPr>
                          <m:ctrlPr>
                            <a:rPr lang="en-US" sz="2200" i="1" smtClean="0">
                              <a:solidFill>
                                <a:schemeClr val="tx2"/>
                              </a:solidFill>
                              <a:latin typeface="Cambria Math" panose="02040503050406030204" pitchFamily="18" charset="0"/>
                            </a:rPr>
                          </m:ctrlPr>
                        </m:sSupPr>
                        <m:e>
                          <m:r>
                            <a:rPr lang="en-US" sz="2200" i="1">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2</m:t>
                          </m:r>
                          <m:r>
                            <a:rPr lang="en-US" sz="2200" i="1">
                              <a:solidFill>
                                <a:schemeClr val="tx2"/>
                              </a:solidFill>
                              <a:latin typeface="Cambria Math" panose="02040503050406030204" pitchFamily="18" charset="0"/>
                            </a:rPr>
                            <m:t>𝑥</m:t>
                          </m:r>
                        </m:sup>
                      </m:sSup>
                      <m:r>
                        <a:rPr lang="en-US" sz="2200" b="0" i="1" smtClean="0">
                          <a:solidFill>
                            <a:schemeClr val="tx2"/>
                          </a:solidFill>
                          <a:latin typeface="Cambria Math" panose="02040503050406030204" pitchFamily="18" charset="0"/>
                        </a:rPr>
                        <m:t>∗</m:t>
                      </m:r>
                      <m:d>
                        <m:dPr>
                          <m:ctrlPr>
                            <a:rPr lang="en-US" sz="2200" i="1">
                              <a:latin typeface="Cambria Math" panose="02040503050406030204" pitchFamily="18" charset="0"/>
                            </a:rPr>
                          </m:ctrlPr>
                        </m:dPr>
                        <m:e>
                          <m:m>
                            <m:mPr>
                              <m:mcs>
                                <m:mc>
                                  <m:mcPr>
                                    <m:count m:val="2"/>
                                    <m:mcJc m:val="center"/>
                                  </m:mcPr>
                                </m:mc>
                              </m:mcs>
                              <m:ctrlPr>
                                <a:rPr lang="en-US" sz="2200" i="1">
                                  <a:latin typeface="Cambria Math" panose="02040503050406030204" pitchFamily="18" charset="0"/>
                                </a:rPr>
                              </m:ctrlPr>
                            </m:mPr>
                            <m:mr>
                              <m:e>
                                <m:r>
                                  <a:rPr lang="en-US" sz="2200" b="0" i="1" smtClean="0">
                                    <a:latin typeface="Cambria Math" panose="02040503050406030204" pitchFamily="18" charset="0"/>
                                  </a:rPr>
                                  <m:t>1</m:t>
                                </m:r>
                              </m:e>
                              <m:e>
                                <m:r>
                                  <a:rPr lang="en-US" sz="2200" b="0" i="1" smtClean="0">
                                    <a:latin typeface="Cambria Math" panose="02040503050406030204" pitchFamily="18" charset="0"/>
                                  </a:rPr>
                                  <m:t>0</m:t>
                                </m:r>
                              </m:e>
                            </m:mr>
                            <m:mr>
                              <m:e>
                                <m:r>
                                  <a:rPr lang="en-US" sz="2200" b="0" i="1" smtClean="0">
                                    <a:latin typeface="Cambria Math" panose="02040503050406030204" pitchFamily="18" charset="0"/>
                                  </a:rPr>
                                  <m:t>0</m:t>
                                </m:r>
                              </m:e>
                              <m:e>
                                <m:r>
                                  <a:rPr lang="en-US" sz="2200" b="0" i="1" smtClean="0">
                                    <a:latin typeface="Cambria Math" panose="02040503050406030204" pitchFamily="18" charset="0"/>
                                  </a:rPr>
                                  <m:t>1</m:t>
                                </m:r>
                              </m:e>
                            </m:mr>
                          </m:m>
                        </m:e>
                      </m:d>
                      <m:r>
                        <a:rPr lang="en-US" sz="2200" i="1">
                          <a:latin typeface="Cambria Math" panose="02040503050406030204" pitchFamily="18" charset="0"/>
                        </a:rPr>
                        <m:t>−</m:t>
                      </m:r>
                      <m:f>
                        <m:fPr>
                          <m:ctrlPr>
                            <a:rPr lang="en-US" sz="2200" i="1">
                              <a:latin typeface="Cambria Math" panose="02040503050406030204" pitchFamily="18" charset="0"/>
                            </a:rPr>
                          </m:ctrlPr>
                        </m:fPr>
                        <m:num>
                          <m:d>
                            <m:dPr>
                              <m:ctrlPr>
                                <a:rPr lang="en-US" sz="2200" i="1">
                                  <a:latin typeface="Cambria Math" panose="02040503050406030204" pitchFamily="18" charset="0"/>
                                </a:rPr>
                              </m:ctrlPr>
                            </m:dPr>
                            <m:e>
                              <m:r>
                                <a:rPr lang="en-US" sz="2200" i="1">
                                  <a:latin typeface="Cambria Math" panose="02040503050406030204" pitchFamily="18" charset="0"/>
                                </a:rPr>
                                <m:t>2</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2</m:t>
                                  </m:r>
                                  <m:r>
                                    <a:rPr lang="en-US" sz="2200" i="1">
                                      <a:latin typeface="Cambria Math" panose="02040503050406030204" pitchFamily="18" charset="0"/>
                                    </a:rPr>
                                    <m:t>𝑥</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3</m:t>
                                  </m:r>
                                  <m:r>
                                    <a:rPr lang="en-US" sz="2200" i="1">
                                      <a:latin typeface="Cambria Math" panose="02040503050406030204" pitchFamily="18" charset="0"/>
                                    </a:rPr>
                                    <m:t>𝑥</m:t>
                                  </m:r>
                                </m:sup>
                              </m:sSup>
                            </m:e>
                          </m:d>
                        </m:num>
                        <m:den>
                          <m:r>
                            <a:rPr lang="en-US" sz="2200" i="1">
                              <a:latin typeface="Cambria Math" panose="02040503050406030204" pitchFamily="18" charset="0"/>
                            </a:rPr>
                            <m:t>2</m:t>
                          </m:r>
                        </m:den>
                      </m:f>
                      <m:r>
                        <a:rPr lang="en-US" sz="2200" b="0" i="1" smtClean="0">
                          <a:solidFill>
                            <a:schemeClr val="tx2"/>
                          </a:solidFill>
                          <a:latin typeface="Cambria Math" panose="02040503050406030204" pitchFamily="18" charset="0"/>
                        </a:rPr>
                        <m:t>∗</m:t>
                      </m:r>
                      <m:d>
                        <m:dPr>
                          <m:ctrlPr>
                            <a:rPr lang="en-US" sz="2200" i="1">
                              <a:latin typeface="Cambria Math" panose="02040503050406030204" pitchFamily="18" charset="0"/>
                            </a:rPr>
                          </m:ctrlPr>
                        </m:dPr>
                        <m:e>
                          <m:m>
                            <m:mPr>
                              <m:mcs>
                                <m:mc>
                                  <m:mcPr>
                                    <m:count m:val="2"/>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m:t>
                                </m:r>
                                <m:r>
                                  <a:rPr lang="en-US" sz="2200" i="1">
                                    <a:latin typeface="Cambria Math" panose="02040503050406030204" pitchFamily="18" charset="0"/>
                                  </a:rPr>
                                  <m:t>1</m:t>
                                </m:r>
                              </m:e>
                              <m:e>
                                <m:r>
                                  <a:rPr lang="en-US" sz="2200" i="1">
                                    <a:latin typeface="Cambria Math" panose="02040503050406030204" pitchFamily="18" charset="0"/>
                                  </a:rPr>
                                  <m:t>2</m:t>
                                </m:r>
                              </m:e>
                            </m:mr>
                            <m:mr>
                              <m:e>
                                <m:r>
                                  <a:rPr lang="en-US" sz="2200" i="1">
                                    <a:latin typeface="Cambria Math" panose="02040503050406030204" pitchFamily="18" charset="0"/>
                                  </a:rPr>
                                  <m:t>−</m:t>
                                </m:r>
                                <m:r>
                                  <a:rPr lang="en-US" sz="2200" i="1">
                                    <a:latin typeface="Cambria Math" panose="02040503050406030204" pitchFamily="18" charset="0"/>
                                  </a:rPr>
                                  <m:t>1</m:t>
                                </m:r>
                              </m:e>
                              <m:e>
                                <m:r>
                                  <a:rPr lang="en-US" sz="2200" i="1">
                                    <a:latin typeface="Cambria Math" panose="02040503050406030204" pitchFamily="18" charset="0"/>
                                  </a:rPr>
                                  <m:t>2</m:t>
                                </m:r>
                              </m:e>
                            </m:mr>
                          </m:m>
                        </m:e>
                      </m:d>
                    </m:oMath>
                  </m:oMathPara>
                </a14:m>
                <a:endParaRPr lang="en-US" sz="2200" b="0" dirty="0">
                  <a:solidFill>
                    <a:schemeClr val="tx2"/>
                  </a:solidFill>
                </a:endParaRPr>
              </a:p>
              <a:p>
                <a:pPr marL="0" indent="0">
                  <a:buNone/>
                </a:pPr>
                <a:endParaRPr lang="en-US" sz="2200" dirty="0">
                  <a:solidFill>
                    <a:schemeClr val="tx2"/>
                  </a:solidFill>
                </a:endParaRPr>
              </a:p>
              <a:p>
                <a:pPr marL="0" indent="0">
                  <a:buNone/>
                </a:pPr>
                <a14:m>
                  <m:oMathPara xmlns:m="http://schemas.openxmlformats.org/officeDocument/2006/math">
                    <m:oMathParaPr>
                      <m:jc m:val="centerGroup"/>
                    </m:oMathParaPr>
                    <m:oMath xmlns:m="http://schemas.openxmlformats.org/officeDocument/2006/math">
                      <m:r>
                        <a:rPr lang="en-US" sz="2200" i="1">
                          <a:solidFill>
                            <a:schemeClr val="tx2"/>
                          </a:solidFill>
                          <a:latin typeface="Cambria Math" panose="02040503050406030204" pitchFamily="18" charset="0"/>
                        </a:rPr>
                        <m:t>𝑌</m:t>
                      </m:r>
                      <m:r>
                        <a:rPr lang="en-US" sz="2200" i="1">
                          <a:solidFill>
                            <a:schemeClr val="tx2"/>
                          </a:solidFill>
                          <a:latin typeface="Cambria Math" panose="02040503050406030204" pitchFamily="18" charset="0"/>
                        </a:rPr>
                        <m:t>= </m:t>
                      </m:r>
                      <m:d>
                        <m:dPr>
                          <m:ctrlPr>
                            <a:rPr lang="en-US" sz="2200" i="1">
                              <a:latin typeface="Cambria Math" panose="02040503050406030204" pitchFamily="18" charset="0"/>
                            </a:rPr>
                          </m:ctrlPr>
                        </m:dPr>
                        <m:e>
                          <m:m>
                            <m:mPr>
                              <m:mcs>
                                <m:mc>
                                  <m:mcPr>
                                    <m:count m:val="2"/>
                                    <m:mcJc m:val="center"/>
                                  </m:mcPr>
                                </m:mc>
                              </m:mcs>
                              <m:ctrlPr>
                                <a:rPr lang="en-US" sz="2200" i="1">
                                  <a:latin typeface="Cambria Math" panose="02040503050406030204" pitchFamily="18" charset="0"/>
                                </a:rPr>
                              </m:ctrlPr>
                            </m:mPr>
                            <m:mr>
                              <m:e>
                                <m:r>
                                  <a:rPr lang="en-US" sz="2200" i="1">
                                    <a:latin typeface="Cambria Math" panose="02040503050406030204" pitchFamily="18" charset="0"/>
                                  </a:rPr>
                                  <m:t>2</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2</m:t>
                                    </m:r>
                                    <m:r>
                                      <a:rPr lang="en-US" sz="2200" i="1">
                                        <a:latin typeface="Cambria Math" panose="02040503050406030204" pitchFamily="18" charset="0"/>
                                      </a:rPr>
                                      <m:t>𝑥</m:t>
                                    </m:r>
                                  </m:sup>
                                </m:sSup>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3</m:t>
                                        </m:r>
                                        <m:r>
                                          <a:rPr lang="en-US" sz="2200" i="1">
                                            <a:latin typeface="Cambria Math" panose="02040503050406030204" pitchFamily="18" charset="0"/>
                                          </a:rPr>
                                          <m:t>𝑥</m:t>
                                        </m:r>
                                      </m:sup>
                                    </m:sSup>
                                  </m:num>
                                  <m:den>
                                    <m:r>
                                      <a:rPr lang="en-US" sz="2200" i="1">
                                        <a:latin typeface="Cambria Math" panose="02040503050406030204" pitchFamily="18" charset="0"/>
                                      </a:rPr>
                                      <m:t>2</m:t>
                                    </m:r>
                                  </m:den>
                                </m:f>
                              </m:e>
                              <m:e>
                                <m:r>
                                  <a:rPr lang="en-US" sz="2200" i="1">
                                    <a:latin typeface="Cambria Math" panose="02040503050406030204" pitchFamily="18" charset="0"/>
                                  </a:rPr>
                                  <m:t>−</m:t>
                                </m:r>
                                <m:r>
                                  <a:rPr lang="en-US" sz="2200" i="1">
                                    <a:latin typeface="Cambria Math" panose="02040503050406030204" pitchFamily="18" charset="0"/>
                                  </a:rPr>
                                  <m:t>2</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2</m:t>
                                    </m:r>
                                    <m:r>
                                      <a:rPr lang="en-US" sz="2200" i="1">
                                        <a:latin typeface="Cambria Math" panose="02040503050406030204" pitchFamily="18" charset="0"/>
                                      </a:rPr>
                                      <m:t>𝑥</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3</m:t>
                                    </m:r>
                                    <m:r>
                                      <a:rPr lang="en-US" sz="2200" i="1">
                                        <a:latin typeface="Cambria Math" panose="02040503050406030204" pitchFamily="18" charset="0"/>
                                      </a:rPr>
                                      <m:t>𝑥</m:t>
                                    </m:r>
                                  </m:sup>
                                </m:sSup>
                              </m:e>
                            </m:mr>
                            <m:mr>
                              <m:e>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2</m:t>
                                    </m:r>
                                    <m:r>
                                      <a:rPr lang="en-US" sz="2200" i="1">
                                        <a:latin typeface="Cambria Math" panose="02040503050406030204" pitchFamily="18" charset="0"/>
                                      </a:rPr>
                                      <m:t>𝑥</m:t>
                                    </m:r>
                                  </m:sup>
                                </m:sSup>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3</m:t>
                                        </m:r>
                                        <m:r>
                                          <a:rPr lang="en-US" sz="2200" i="1">
                                            <a:latin typeface="Cambria Math" panose="02040503050406030204" pitchFamily="18" charset="0"/>
                                          </a:rPr>
                                          <m:t>𝑥</m:t>
                                        </m:r>
                                      </m:sup>
                                    </m:sSup>
                                  </m:num>
                                  <m:den>
                                    <m:r>
                                      <a:rPr lang="en-US" sz="2200" i="1">
                                        <a:latin typeface="Cambria Math" panose="02040503050406030204" pitchFamily="18" charset="0"/>
                                      </a:rPr>
                                      <m:t>2</m:t>
                                    </m:r>
                                  </m:den>
                                </m:f>
                              </m:e>
                              <m:e>
                                <m:sSup>
                                  <m:sSupPr>
                                    <m:ctrlPr>
                                      <a:rPr lang="en-US" sz="2200" i="1">
                                        <a:latin typeface="Cambria Math" panose="02040503050406030204" pitchFamily="18" charset="0"/>
                                      </a:rPr>
                                    </m:ctrlPr>
                                  </m:sSupPr>
                                  <m:e>
                                    <m:r>
                                      <a:rPr lang="en-US" sz="2200" i="1">
                                        <a:latin typeface="Cambria Math" panose="02040503050406030204" pitchFamily="18" charset="0"/>
                                      </a:rPr>
                                      <m:t>−</m:t>
                                    </m:r>
                                    <m:r>
                                      <a:rPr lang="en-US" sz="2200" i="1">
                                        <a:latin typeface="Cambria Math" panose="02040503050406030204" pitchFamily="18" charset="0"/>
                                      </a:rPr>
                                      <m:t>𝑒</m:t>
                                    </m:r>
                                  </m:e>
                                  <m:sup>
                                    <m:r>
                                      <a:rPr lang="en-US" sz="2200" i="1">
                                        <a:latin typeface="Cambria Math" panose="02040503050406030204" pitchFamily="18" charset="0"/>
                                      </a:rPr>
                                      <m:t>2</m:t>
                                    </m:r>
                                    <m:r>
                                      <a:rPr lang="en-US" sz="2200" i="1">
                                        <a:latin typeface="Cambria Math" panose="02040503050406030204" pitchFamily="18" charset="0"/>
                                      </a:rPr>
                                      <m:t>𝑥</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3</m:t>
                                    </m:r>
                                    <m:r>
                                      <a:rPr lang="en-US" sz="2200" i="1">
                                        <a:latin typeface="Cambria Math" panose="02040503050406030204" pitchFamily="18" charset="0"/>
                                      </a:rPr>
                                      <m:t>𝑥</m:t>
                                    </m:r>
                                  </m:sup>
                                </m:sSup>
                              </m:e>
                            </m:mr>
                          </m:m>
                        </m:e>
                      </m:d>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𝐴𝑥</m:t>
                          </m:r>
                        </m:sup>
                      </m:sSup>
                    </m:oMath>
                  </m:oMathPara>
                </a14:m>
                <a:endParaRPr lang="en-US" sz="2200" b="0" dirty="0">
                  <a:solidFill>
                    <a:schemeClr val="tx2"/>
                  </a:solidFill>
                </a:endParaRPr>
              </a:p>
              <a:p>
                <a:pPr marL="0" indent="0">
                  <a:buNone/>
                </a:pPr>
                <a:endParaRPr lang="en-US" sz="2200" i="1" dirty="0">
                  <a:solidFill>
                    <a:schemeClr val="tx2"/>
                  </a:solidFill>
                  <a:latin typeface="Cambria Math" panose="02040503050406030204" pitchFamily="18" charset="0"/>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112577" y="220052"/>
                <a:ext cx="1508105" cy="47000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𝑨</m:t>
                      </m:r>
                      <m:r>
                        <a:rPr lang="en-US" sz="2400" b="1" i="1" smtClean="0">
                          <a:latin typeface="Cambria Math" panose="02040503050406030204" pitchFamily="18" charset="0"/>
                        </a:rPr>
                        <m:t>∈</m:t>
                      </m:r>
                      <m:sSup>
                        <m:sSupPr>
                          <m:ctrlPr>
                            <a:rPr lang="en-US" sz="2400" b="1" i="1">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ℝ</m:t>
                          </m:r>
                        </m:e>
                        <m:sup>
                          <m:r>
                            <a:rPr lang="en-US" sz="2400" b="1" i="1" smtClean="0">
                              <a:latin typeface="Cambria Math" panose="02040503050406030204" pitchFamily="18" charset="0"/>
                              <a:ea typeface="Cambria Math" panose="02040503050406030204" pitchFamily="18" charset="0"/>
                            </a:rPr>
                            <m:t>𝟐</m:t>
                          </m:r>
                          <m:r>
                            <a:rPr lang="en-US" sz="2400" b="1"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𝟐</m:t>
                          </m:r>
                        </m:sup>
                      </m:sSup>
                    </m:oMath>
                  </m:oMathPara>
                </a14:m>
                <a:endParaRPr lang="en-US" sz="2400" b="1" dirty="0"/>
              </a:p>
            </p:txBody>
          </p:sp>
        </mc:Choice>
        <mc:Fallback xmlns="">
          <p:sp>
            <p:nvSpPr>
              <p:cNvPr id="6" name="Rectangle 5"/>
              <p:cNvSpPr>
                <a:spLocks noRot="1" noChangeAspect="1" noMove="1" noResize="1" noEditPoints="1" noAdjustHandles="1" noChangeArrowheads="1" noChangeShapeType="1" noTextEdit="1"/>
              </p:cNvSpPr>
              <p:nvPr/>
            </p:nvSpPr>
            <p:spPr>
              <a:xfrm>
                <a:off x="10112577" y="220052"/>
                <a:ext cx="1508105" cy="470000"/>
              </a:xfrm>
              <a:prstGeom prst="rect">
                <a:avLst/>
              </a:prstGeom>
              <a:blipFill rotWithShape="0">
                <a:blip r:embed="rId4"/>
                <a:stretch>
                  <a:fillRect l="-405"/>
                </a:stretch>
              </a:blipFill>
            </p:spPr>
            <p:txBody>
              <a:bodyPr/>
              <a:lstStyle/>
              <a:p>
                <a:r>
                  <a:rPr lang="en-US">
                    <a:noFill/>
                  </a:rPr>
                  <a:t> </a:t>
                </a:r>
              </a:p>
            </p:txBody>
          </p:sp>
        </mc:Fallback>
      </mc:AlternateContent>
    </p:spTree>
    <p:extLst>
      <p:ext uri="{BB962C8B-B14F-4D97-AF65-F5344CB8AC3E}">
        <p14:creationId xmlns:p14="http://schemas.microsoft.com/office/powerpoint/2010/main" val="179375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1000"/>
                                        <p:tgtEl>
                                          <p:spTgt spid="14">
                                            <p:txEl>
                                              <p:pRg st="2" end="2"/>
                                            </p:txEl>
                                          </p:spTgt>
                                        </p:tgtEl>
                                      </p:cBhvr>
                                    </p:animEffect>
                                    <p:anim calcmode="lin" valueType="num">
                                      <p:cBhvr>
                                        <p:cTn id="1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fade">
                                      <p:cBhvr>
                                        <p:cTn id="21" dur="1000"/>
                                        <p:tgtEl>
                                          <p:spTgt spid="14">
                                            <p:txEl>
                                              <p:pRg st="4" end="4"/>
                                            </p:txEl>
                                          </p:spTgt>
                                        </p:tgtEl>
                                      </p:cBhvr>
                                    </p:animEffect>
                                    <p:anim calcmode="lin" valueType="num">
                                      <p:cBhvr>
                                        <p:cTn id="22"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Stability of the algorithm</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p:txBody>
              <a:bodyPr>
                <a:noAutofit/>
              </a:bodyPr>
              <a:lstStyle/>
              <a:p>
                <a:pPr marL="0" indent="0">
                  <a:buNone/>
                </a:pPr>
                <a:r>
                  <a:rPr lang="en-US" sz="2200" dirty="0"/>
                  <a:t>In order to prove that this algorithm is stable it suffices enough to show that the error in each step of the algorithm is stable.</a:t>
                </a:r>
              </a:p>
              <a:p>
                <a:pPr marL="0" indent="0">
                  <a:buNone/>
                </a:pPr>
                <a:r>
                  <a:rPr lang="en-US" sz="2200" dirty="0"/>
                  <a:t>First step – finding the eigenvalues of </a:t>
                </a:r>
                <a14:m>
                  <m:oMath xmlns:m="http://schemas.openxmlformats.org/officeDocument/2006/math">
                    <m:r>
                      <a:rPr lang="en-US" sz="2200" b="0" i="1" smtClean="0">
                        <a:latin typeface="Cambria Math" panose="02040503050406030204" pitchFamily="18" charset="0"/>
                      </a:rPr>
                      <m:t>𝐴</m:t>
                    </m:r>
                  </m:oMath>
                </a14:m>
                <a:r>
                  <a:rPr lang="en-US" sz="2200" dirty="0"/>
                  <a:t>.</a:t>
                </a:r>
                <a:br>
                  <a:rPr lang="en-US" sz="2200" dirty="0"/>
                </a:br>
                <a:r>
                  <a:rPr lang="en-US" sz="2200" dirty="0"/>
                  <a:t>According to </a:t>
                </a:r>
                <a:r>
                  <a:rPr lang="en-US" sz="2200" dirty="0" err="1"/>
                  <a:t>Ojalvo</a:t>
                </a:r>
                <a:r>
                  <a:rPr lang="en-US" sz="2200" dirty="0"/>
                  <a:t> and Newman [7] this process is stable and we can get the eigenvalues of A in precision as good as we want using spectral bisection.</a:t>
                </a:r>
              </a:p>
              <a:p>
                <a:pPr marL="0" indent="0">
                  <a:buNone/>
                </a:pPr>
                <a:r>
                  <a:rPr lang="en-US" sz="2200" dirty="0"/>
                  <a:t>Step two – finding all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𝑖</m:t>
                        </m:r>
                      </m:sub>
                    </m:sSub>
                  </m:oMath>
                </a14:m>
                <a:r>
                  <a:rPr lang="en-US" sz="2200" dirty="0"/>
                  <a:t> for </a:t>
                </a:r>
                <a14:m>
                  <m:oMath xmlns:m="http://schemas.openxmlformats.org/officeDocument/2006/math">
                    <m:r>
                      <a:rPr lang="en-US" sz="2200" b="0" i="0" smtClean="0">
                        <a:latin typeface="Cambria Math" panose="02040503050406030204" pitchFamily="18" charset="0"/>
                      </a:rPr>
                      <m:t>1</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1</m:t>
                    </m:r>
                  </m:oMath>
                </a14:m>
                <a:r>
                  <a:rPr lang="en-US" sz="2200" dirty="0"/>
                  <a:t>.</a:t>
                </a:r>
                <a:br>
                  <a:rPr lang="en-US" sz="2200" dirty="0"/>
                </a:br>
                <a:r>
                  <a:rPr lang="en-US" sz="2200" dirty="0"/>
                  <a:t>According to James </a:t>
                </a:r>
                <a:r>
                  <a:rPr lang="en-US" sz="2200" dirty="0" err="1"/>
                  <a:t>Demmel</a:t>
                </a:r>
                <a:r>
                  <a:rPr lang="en-US" sz="2200" dirty="0"/>
                  <a:t>, </a:t>
                </a:r>
                <a:r>
                  <a:rPr lang="en-US" sz="2200" dirty="0" err="1"/>
                  <a:t>Loana</a:t>
                </a:r>
                <a:r>
                  <a:rPr lang="en-US" sz="2200" dirty="0"/>
                  <a:t> </a:t>
                </a:r>
                <a:r>
                  <a:rPr lang="en-US" sz="2200" dirty="0" err="1"/>
                  <a:t>Dumitriu</a:t>
                </a:r>
                <a:r>
                  <a:rPr lang="en-US" sz="2200" dirty="0"/>
                  <a:t>, Olga Holtz and Robert Kleinberg [3] matrix multiplication is stable so the calculation of each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𝑖</m:t>
                        </m:r>
                      </m:sub>
                    </m:sSub>
                    <m:r>
                      <a:rPr lang="en-US" sz="2200" b="0" i="0" smtClean="0">
                        <a:latin typeface="Cambria Math" panose="02040503050406030204" pitchFamily="18" charset="0"/>
                      </a:rPr>
                      <m:t> </m:t>
                    </m:r>
                  </m:oMath>
                </a14:m>
                <a:r>
                  <a:rPr lang="en-US" sz="2200" dirty="0"/>
                  <a:t>is stable.</a:t>
                </a:r>
              </a:p>
              <a:p>
                <a:pPr marL="0" indent="0">
                  <a:buNone/>
                </a:pPr>
                <a:r>
                  <a:rPr lang="en-US" sz="2200" dirty="0"/>
                  <a:t>Step three – finding all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𝑖</m:t>
                        </m:r>
                      </m:sub>
                    </m:sSub>
                  </m:oMath>
                </a14:m>
                <a:r>
                  <a:rPr lang="en-US" sz="2200" dirty="0"/>
                  <a:t> for </a:t>
                </a:r>
                <a14:m>
                  <m:oMath xmlns:m="http://schemas.openxmlformats.org/officeDocument/2006/math">
                    <m:r>
                      <a:rPr lang="en-US" sz="2200" b="0" i="1" smtClean="0">
                        <a:latin typeface="Cambria Math" panose="02040503050406030204" pitchFamily="18" charset="0"/>
                      </a:rPr>
                      <m:t>1</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𝑛</m:t>
                    </m:r>
                  </m:oMath>
                </a14:m>
                <a:r>
                  <a:rPr lang="en-US" sz="2200" b="0" dirty="0"/>
                  <a:t>.</a:t>
                </a:r>
                <a:br>
                  <a:rPr lang="en-US" sz="2200" b="0" dirty="0"/>
                </a:br>
                <a:r>
                  <a:rPr lang="en-US" sz="2200" dirty="0"/>
                  <a:t>Present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𝑖</m:t>
                        </m:r>
                      </m:sub>
                    </m:sSub>
                  </m:oMath>
                </a14:m>
                <a:r>
                  <a:rPr lang="en-US" sz="2200" dirty="0"/>
                  <a:t> as </a:t>
                </a:r>
                <a14:m>
                  <m:oMath xmlns:m="http://schemas.openxmlformats.org/officeDocument/2006/math">
                    <m:nary>
                      <m:naryPr>
                        <m:chr m:val="∑"/>
                        <m:limLoc m:val="undOvr"/>
                        <m:supHide m:val="on"/>
                        <m:ctrlPr>
                          <a:rPr lang="en-US" sz="2200" i="1">
                            <a:latin typeface="Cambria Math" panose="02040503050406030204" pitchFamily="18" charset="0"/>
                          </a:rPr>
                        </m:ctrlPr>
                      </m:naryPr>
                      <m:sub>
                        <m:r>
                          <a:rPr lang="en-US" sz="2200" i="1">
                            <a:latin typeface="Cambria Math" panose="02040503050406030204" pitchFamily="18" charset="0"/>
                          </a:rPr>
                          <m:t>𝑘</m:t>
                        </m:r>
                      </m:sub>
                      <m:sup/>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𝑘</m:t>
                                </m:r>
                              </m:sub>
                            </m:sSub>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𝑘</m:t>
                                    </m:r>
                                  </m:sub>
                                </m:sSub>
                                <m:r>
                                  <a:rPr lang="en-US" sz="2200" i="1">
                                    <a:latin typeface="Cambria Math" panose="02040503050406030204" pitchFamily="18" charset="0"/>
                                  </a:rPr>
                                  <m:t>𝑥</m:t>
                                </m:r>
                              </m:sup>
                            </m:sSup>
                          </m:e>
                        </m:d>
                      </m:e>
                    </m:nary>
                  </m:oMath>
                </a14:m>
                <a:r>
                  <a:rPr lang="en-US" sz="2200" dirty="0"/>
                  <a:t> where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𝑘</m:t>
                        </m:r>
                      </m:sub>
                    </m:sSub>
                    <m:d>
                      <m:dPr>
                        <m:ctrlPr>
                          <a:rPr lang="en-US" sz="2200" i="1">
                            <a:latin typeface="Cambria Math" panose="02040503050406030204" pitchFamily="18" charset="0"/>
                          </a:rPr>
                        </m:ctrlPr>
                      </m:dPr>
                      <m:e>
                        <m:r>
                          <a:rPr lang="en-US" sz="2200" i="1">
                            <a:latin typeface="Cambria Math" panose="02040503050406030204" pitchFamily="18" charset="0"/>
                          </a:rPr>
                          <m:t>𝑥</m:t>
                        </m:r>
                      </m:e>
                    </m:d>
                  </m:oMath>
                </a14:m>
                <a:r>
                  <a:rPr lang="en-US" sz="2200" dirty="0"/>
                  <a:t> are a polynomials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𝑘</m:t>
                        </m:r>
                      </m:sub>
                    </m:sSub>
                    <m:r>
                      <a:rPr lang="en-US" sz="2200" i="1">
                        <a:latin typeface="Cambria Math" panose="02040503050406030204" pitchFamily="18" charset="0"/>
                      </a:rPr>
                      <m:t>∈</m:t>
                    </m:r>
                    <m:r>
                      <a:rPr lang="en-US" sz="2200" i="1">
                        <a:latin typeface="Cambria Math" panose="02040503050406030204" pitchFamily="18" charset="0"/>
                      </a:rPr>
                      <m:t>ℂ</m:t>
                    </m:r>
                  </m:oMath>
                </a14:m>
                <a:r>
                  <a:rPr lang="en-US" sz="2200" dirty="0"/>
                  <a:t> are constants. Using this presentation, it is possible to show that the calculation of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1</m:t>
                        </m:r>
                      </m:sub>
                    </m:sSub>
                  </m:oMath>
                </a14:m>
                <a:r>
                  <a:rPr lang="en-US" sz="2200" b="0" dirty="0"/>
                  <a:t> is stable if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𝑖</m:t>
                        </m:r>
                      </m:sub>
                    </m:sSub>
                  </m:oMath>
                </a14:m>
                <a:r>
                  <a:rPr lang="en-US" sz="2200" b="0" dirty="0"/>
                  <a:t> is accurate and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𝜆</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𝑥</m:t>
                        </m:r>
                      </m:sup>
                    </m:sSup>
                  </m:oMath>
                </a14:m>
                <a:r>
                  <a:rPr lang="en-US" sz="2200" b="0" dirty="0"/>
                  <a:t> is </a:t>
                </a:r>
                <a:r>
                  <a:rPr lang="en-US" sz="2200" dirty="0"/>
                  <a:t>always stable.</a:t>
                </a:r>
                <a:endParaRPr lang="en-US" sz="2200" b="0"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blipFill rotWithShape="0">
                <a:blip r:embed="rId2"/>
                <a:stretch>
                  <a:fillRect l="-810" t="-1600" b="-10933"/>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147527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Numerical analysis</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p:txBody>
              <a:bodyPr>
                <a:normAutofit/>
              </a:bodyPr>
              <a:lstStyle/>
              <a:p>
                <a:pPr marL="0" indent="0">
                  <a:buNone/>
                </a:pPr>
                <a:r>
                  <a:rPr lang="en-US" sz="2200" dirty="0"/>
                  <a:t>For the worst case scenario in each step in the algorithm the absolute error is bounded by:</a:t>
                </a:r>
              </a:p>
              <a:p>
                <a:pPr marL="0" indent="0">
                  <a:buNone/>
                </a:pPr>
                <a:endParaRPr lang="en-US" sz="2200" dirty="0"/>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𝑑𝑖𝑚</m:t>
                      </m:r>
                      <m:d>
                        <m:dPr>
                          <m:ctrlPr>
                            <a:rPr lang="en-US" sz="2200" i="1">
                              <a:latin typeface="Cambria Math" panose="02040503050406030204" pitchFamily="18" charset="0"/>
                            </a:rPr>
                          </m:ctrlPr>
                        </m:dPr>
                        <m:e>
                          <m:r>
                            <a:rPr lang="en-US" sz="2200" b="0" i="1" smtClean="0">
                              <a:latin typeface="Cambria Math" panose="02040503050406030204" pitchFamily="18" charset="0"/>
                            </a:rPr>
                            <m:t>𝐴</m:t>
                          </m:r>
                        </m:e>
                      </m:d>
                      <m:r>
                        <a:rPr lang="en-US" sz="2200" b="1" i="1">
                          <a:latin typeface="Cambria Math" panose="02040503050406030204" pitchFamily="18" charset="0"/>
                        </a:rPr>
                        <m:t>∗</m:t>
                      </m:r>
                      <m:r>
                        <a:rPr lang="en-US" sz="2200" i="1">
                          <a:latin typeface="Cambria Math" panose="02040503050406030204" pitchFamily="18" charset="0"/>
                        </a:rPr>
                        <m:t>𝐾</m:t>
                      </m:r>
                      <m:r>
                        <a:rPr lang="en-US" sz="2200" i="1">
                          <a:latin typeface="Cambria Math" panose="02040503050406030204" pitchFamily="18" charset="0"/>
                        </a:rPr>
                        <m:t>∗</m:t>
                      </m:r>
                      <m:r>
                        <a:rPr lang="en-US" sz="2200" i="1">
                          <a:latin typeface="Cambria Math" panose="02040503050406030204" pitchFamily="18" charset="0"/>
                        </a:rPr>
                        <m:t>𝐵</m:t>
                      </m:r>
                      <m:r>
                        <a:rPr lang="en-US" sz="2200" i="1">
                          <a:latin typeface="Cambria Math" panose="02040503050406030204" pitchFamily="18" charset="0"/>
                        </a:rPr>
                        <m:t>∗</m:t>
                      </m:r>
                      <m:r>
                        <a:rPr lang="en-US" sz="2200" i="1">
                          <a:latin typeface="Cambria Math" panose="02040503050406030204" pitchFamily="18" charset="0"/>
                        </a:rPr>
                        <m:t>𝐸𝑟𝑟</m:t>
                      </m:r>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b="0" i="1" smtClean="0">
                                  <a:latin typeface="Cambria Math" panose="02040503050406030204" pitchFamily="18" charset="0"/>
                                </a:rPr>
                                <m:t>𝑑𝑖𝑚</m:t>
                              </m:r>
                              <m:d>
                                <m:dPr>
                                  <m:ctrlPr>
                                    <a:rPr lang="en-US" sz="2200" i="1">
                                      <a:latin typeface="Cambria Math" panose="02040503050406030204" pitchFamily="18" charset="0"/>
                                    </a:rPr>
                                  </m:ctrlPr>
                                </m:dPr>
                                <m:e>
                                  <m:r>
                                    <a:rPr lang="en-US" sz="2200" b="0" i="1" smtClean="0">
                                      <a:latin typeface="Cambria Math" panose="02040503050406030204" pitchFamily="18" charset="0"/>
                                    </a:rPr>
                                    <m:t>𝐴</m:t>
                                  </m:r>
                                </m:e>
                              </m:d>
                              <m:r>
                                <a:rPr lang="en-US" sz="2200" i="1">
                                  <a:latin typeface="Cambria Math" panose="02040503050406030204" pitchFamily="18" charset="0"/>
                                </a:rPr>
                                <m:t>−</m:t>
                              </m:r>
                              <m:r>
                                <a:rPr lang="en-US" sz="2200" i="1">
                                  <a:latin typeface="Cambria Math" panose="02040503050406030204" pitchFamily="18" charset="0"/>
                                </a:rPr>
                                <m:t>1</m:t>
                              </m:r>
                            </m:sub>
                          </m:sSub>
                          <m:r>
                            <a:rPr lang="en-US" sz="2200" i="1">
                              <a:latin typeface="Cambria Math" panose="02040503050406030204" pitchFamily="18" charset="0"/>
                            </a:rPr>
                            <m:t> </m:t>
                          </m:r>
                        </m:e>
                      </m:d>
                    </m:oMath>
                  </m:oMathPara>
                </a14:m>
                <a:endParaRPr lang="en-US" sz="2200" dirty="0"/>
              </a:p>
              <a:p>
                <a:pPr marL="0" indent="0">
                  <a:buNone/>
                </a:pPr>
                <a:r>
                  <a:rPr lang="en-US" sz="2200" dirty="0"/>
                  <a:t>When:</a:t>
                </a:r>
              </a:p>
              <a:p>
                <a:pPr marL="0" indent="0">
                  <a:buNone/>
                </a:pPr>
                <a:r>
                  <a:rPr lang="en-US" sz="2200" dirty="0"/>
                  <a:t>K – the number of elements in the form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𝑘</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𝑘</m:t>
                            </m:r>
                          </m:sub>
                        </m:sSub>
                        <m:r>
                          <a:rPr lang="en-US" sz="2200" b="0" i="1" smtClean="0">
                            <a:latin typeface="Cambria Math" panose="02040503050406030204" pitchFamily="18" charset="0"/>
                          </a:rPr>
                          <m:t>𝑥</m:t>
                        </m:r>
                      </m:sup>
                    </m:sSup>
                  </m:oMath>
                </a14:m>
                <a:r>
                  <a:rPr lang="en-US" sz="2200" dirty="0"/>
                  <a:t> to present the worst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𝑖</m:t>
                        </m:r>
                      </m:sub>
                    </m:sSub>
                  </m:oMath>
                </a14:m>
                <a:endParaRPr lang="en-US" sz="2200" b="0" dirty="0"/>
              </a:p>
              <a:p>
                <a:pPr marL="0" indent="0">
                  <a:buNone/>
                </a:pPr>
                <a:r>
                  <a:rPr lang="en-US" sz="2200" dirty="0"/>
                  <a:t>B – the number of elements in the form </a:t>
                </a:r>
                <a14:m>
                  <m:oMath xmlns:m="http://schemas.openxmlformats.org/officeDocument/2006/math">
                    <m:nary>
                      <m:naryPr>
                        <m:chr m:val="∑"/>
                        <m:limLoc m:val="subSup"/>
                        <m:supHide m:val="on"/>
                        <m:ctrlPr>
                          <a:rPr lang="en-US" sz="2200" i="1" smtClean="0">
                            <a:latin typeface="Cambria Math" panose="02040503050406030204" pitchFamily="18" charset="0"/>
                          </a:rPr>
                        </m:ctrlPr>
                      </m:naryPr>
                      <m:sub>
                        <m:r>
                          <m:rPr>
                            <m:brk m:alnAt="9"/>
                          </m:rPr>
                          <a:rPr lang="en-US" sz="2200" b="0" i="1" smtClean="0">
                            <a:latin typeface="Cambria Math" panose="02040503050406030204" pitchFamily="18" charset="0"/>
                          </a:rPr>
                          <m:t>𝑘</m:t>
                        </m:r>
                      </m:sub>
                      <m:sup/>
                      <m:e>
                        <m:d>
                          <m:dPr>
                            <m:ctrlPr>
                              <a:rPr lang="en-US" sz="220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𝑘</m:t>
                                </m:r>
                              </m:sub>
                            </m:sSub>
                            <m:d>
                              <m:dPr>
                                <m:ctrlPr>
                                  <a:rPr lang="en-US" sz="2200" i="1">
                                    <a:latin typeface="Cambria Math" panose="02040503050406030204" pitchFamily="18" charset="0"/>
                                  </a:rPr>
                                </m:ctrlPr>
                              </m:dPr>
                              <m:e>
                                <m:r>
                                  <a:rPr lang="en-US" sz="2200" i="1">
                                    <a:latin typeface="Cambria Math" panose="02040503050406030204" pitchFamily="18" charset="0"/>
                                  </a:rPr>
                                  <m:t>𝑥</m:t>
                                </m:r>
                              </m:e>
                            </m:d>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𝑘</m:t>
                                    </m:r>
                                  </m:sub>
                                </m:sSub>
                                <m:r>
                                  <a:rPr lang="en-US" sz="2200" i="1">
                                    <a:latin typeface="Cambria Math" panose="02040503050406030204" pitchFamily="18" charset="0"/>
                                  </a:rPr>
                                  <m:t>𝑥</m:t>
                                </m:r>
                              </m:sup>
                            </m:sSup>
                          </m:e>
                        </m:d>
                      </m:e>
                    </m:nary>
                  </m:oMath>
                </a14:m>
                <a:r>
                  <a:rPr lang="en-US" sz="2200" dirty="0"/>
                  <a:t> to present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𝑖</m:t>
                        </m:r>
                      </m:sub>
                    </m:sSub>
                  </m:oMath>
                </a14:m>
                <a:endParaRPr lang="en-US" sz="2200" dirty="0"/>
              </a:p>
              <a:p>
                <a:pPr marL="0" indent="0">
                  <a:buNone/>
                </a:pPr>
                <a:endParaRPr lang="en-US" sz="1900" dirty="0"/>
              </a:p>
              <a:p>
                <a:pPr marL="0" indent="0">
                  <a:buNone/>
                </a:pPr>
                <a:endParaRPr lang="en-US" sz="2200"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blipFill rotWithShape="0">
                <a:blip r:embed="rId2"/>
                <a:stretch>
                  <a:fillRect l="-810" t="-1600" r="-1246"/>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ounded Rectangle 1"/>
              <p:cNvSpPr/>
              <p:nvPr/>
            </p:nvSpPr>
            <p:spPr>
              <a:xfrm>
                <a:off x="1674812" y="4724400"/>
                <a:ext cx="9829800" cy="1905000"/>
              </a:xfrm>
              <a:prstGeom prst="roundRect">
                <a:avLst/>
              </a:prstGeom>
              <a:ln w="38100">
                <a:solidFill>
                  <a:srgbClr val="7C8FA0"/>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𝑏</m:t>
                              </m:r>
                            </m:sub>
                          </m:sSub>
                          <m:r>
                            <a:rPr lang="en-US" i="1">
                              <a:latin typeface="Cambria Math" panose="02040503050406030204" pitchFamily="18" charset="0"/>
                            </a:rPr>
                            <m:t>+</m:t>
                          </m:r>
                          <m:r>
                            <a:rPr lang="en-US" i="1">
                              <a:latin typeface="Cambria Math" panose="02040503050406030204" pitchFamily="18" charset="0"/>
                            </a:rPr>
                            <m:t>𝜀</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𝜀</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 </m:t>
                                      </m:r>
                                    </m:sup>
                                  </m:sSubSup>
                                </m:e>
                              </m:d>
                            </m:e>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p>
                          </m:sSup>
                        </m:e>
                      </m:d>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𝑛</m:t>
                          </m:r>
                        </m:sup>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num>
                                <m:den>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𝑚</m:t>
                                      </m:r>
                                    </m:e>
                                  </m:d>
                                  <m:r>
                                    <a:rPr lang="en-US" i="1">
                                      <a:latin typeface="Cambria Math" panose="02040503050406030204" pitchFamily="18" charset="0"/>
                                    </a:rPr>
                                    <m:t>!</m:t>
                                  </m:r>
                                </m:den>
                              </m:f>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𝑏𝑥</m:t>
                                      </m:r>
                                    </m:e>
                                  </m:d>
                                </m:e>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𝑚</m:t>
                                  </m:r>
                                </m:sup>
                              </m:sSup>
                            </m:e>
                          </m:d>
                        </m:e>
                      </m:nary>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𝑛</m:t>
                                  </m:r>
                                </m:sup>
                              </m:sSup>
                              <m:r>
                                <a:rPr lang="en-US" i="1">
                                  <a:latin typeface="Cambria Math" panose="02040503050406030204" pitchFamily="18" charset="0"/>
                                </a:rPr>
                                <m:t>𝑐</m:t>
                              </m:r>
                            </m:e>
                            <m:sub>
                              <m:r>
                                <a:rPr lang="en-US" i="1">
                                  <a:latin typeface="Cambria Math" panose="02040503050406030204" pitchFamily="18" charset="0"/>
                                </a:rPr>
                                <m:t>𝑏</m:t>
                              </m:r>
                            </m:sub>
                          </m:sSub>
                        </m:num>
                        <m:den>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p>
                          </m:sSubSup>
                        </m:den>
                      </m:f>
                      <m:r>
                        <a:rPr lang="en-US" i="1">
                          <a:latin typeface="Cambria Math" panose="02040503050406030204" pitchFamily="18" charset="0"/>
                        </a:rPr>
                        <m:t>∗</m:t>
                      </m:r>
                      <m:r>
                        <a:rPr lang="en-US" i="1">
                          <a:latin typeface="Cambria Math" panose="02040503050406030204" pitchFamily="18" charset="0"/>
                        </a:rPr>
                        <m:t>𝑛</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e>
                              </m:d>
                              <m:r>
                                <a:rPr lang="en-US" i="1">
                                  <a:latin typeface="Cambria Math" panose="02040503050406030204" pitchFamily="18" charset="0"/>
                                </a:rPr>
                                <m:t>!+</m:t>
                              </m:r>
                              <m:r>
                                <a:rPr lang="en-US" i="1">
                                  <a:latin typeface="Cambria Math" panose="02040503050406030204" pitchFamily="18" charset="0"/>
                                </a:rPr>
                                <m:t>1</m:t>
                              </m:r>
                            </m:e>
                          </m:d>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𝜀</m:t>
                                  </m:r>
                                  <m:r>
                                    <a:rPr lang="en-US" i="1">
                                      <a:latin typeface="Cambria Math" panose="02040503050406030204" pitchFamily="18" charset="0"/>
                                    </a:rPr>
                                    <m:t>−</m:t>
                                  </m:r>
                                  <m:r>
                                    <a:rPr lang="en-US" i="1">
                                      <a:latin typeface="Cambria Math" panose="02040503050406030204" pitchFamily="18" charset="0"/>
                                    </a:rPr>
                                    <m:t>1</m:t>
                                  </m:r>
                                </m:e>
                              </m:d>
                            </m:e>
                            <m:sup>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sup>
                          </m:sSup>
                          <m:r>
                            <a:rPr lang="en-US" i="1">
                              <a:latin typeface="Cambria Math" panose="02040503050406030204" pitchFamily="18" charset="0"/>
                            </a:rPr>
                            <m:t>+</m:t>
                          </m:r>
                          <m:r>
                            <a:rPr lang="en-US" i="1">
                              <a:latin typeface="Cambria Math" panose="02040503050406030204" pitchFamily="18" charset="0"/>
                            </a:rPr>
                            <m:t>𝜀</m:t>
                          </m:r>
                        </m:e>
                      </m:d>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𝑏</m:t>
                              </m:r>
                            </m:e>
                          </m:d>
                        </m:e>
                        <m:sup>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sup>
                      </m:sSup>
                      <m:r>
                        <a:rPr lang="en-US" i="1">
                          <a:latin typeface="Cambria Math" panose="02040503050406030204" pitchFamily="18" charset="0"/>
                        </a:rPr>
                        <m:t>+</m:t>
                      </m:r>
                      <m:r>
                        <a:rPr lang="en-US" i="1">
                          <a:latin typeface="Cambria Math" panose="02040503050406030204" pitchFamily="18" charset="0"/>
                        </a:rPr>
                        <m:t>𝑛</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e>
                              </m:d>
                              <m:r>
                                <a:rPr lang="en-US" i="1">
                                  <a:latin typeface="Cambria Math" panose="02040503050406030204" pitchFamily="18" charset="0"/>
                                </a:rPr>
                                <m:t>!+</m:t>
                              </m:r>
                              <m:r>
                                <a:rPr lang="en-US" i="1">
                                  <a:latin typeface="Cambria Math" panose="02040503050406030204" pitchFamily="18" charset="0"/>
                                </a:rPr>
                                <m:t>1</m:t>
                              </m:r>
                            </m:e>
                          </m:d>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𝜀</m:t>
                                  </m:r>
                                  <m:r>
                                    <a:rPr lang="en-US" i="1">
                                      <a:latin typeface="Cambria Math" panose="02040503050406030204" pitchFamily="18" charset="0"/>
                                    </a:rPr>
                                    <m:t>−</m:t>
                                  </m:r>
                                  <m:r>
                                    <a:rPr lang="en-US" i="1">
                                      <a:latin typeface="Cambria Math" panose="02040503050406030204" pitchFamily="18" charset="0"/>
                                    </a:rPr>
                                    <m:t>1</m:t>
                                  </m:r>
                                </m:e>
                              </m:d>
                            </m:e>
                            <m:sup>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sup>
                          </m:sSup>
                          <m:r>
                            <a:rPr lang="en-US" i="1">
                              <a:latin typeface="Cambria Math" panose="02040503050406030204" pitchFamily="18" charset="0"/>
                            </a:rPr>
                            <m:t>+</m:t>
                          </m:r>
                          <m:r>
                            <a:rPr lang="en-US" i="1">
                              <a:latin typeface="Cambria Math" panose="02040503050406030204" pitchFamily="18" charset="0"/>
                            </a:rPr>
                            <m:t>𝜀</m:t>
                          </m:r>
                        </m:e>
                      </m:d>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𝑏</m:t>
                              </m:r>
                            </m:e>
                          </m:d>
                        </m:e>
                        <m:sup>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𝑏</m:t>
                              </m:r>
                            </m:sub>
                          </m:sSub>
                          <m:r>
                            <a:rPr lang="en-US" i="1">
                              <a:latin typeface="Cambria Math" panose="02040503050406030204" pitchFamily="18" charset="0"/>
                            </a:rPr>
                            <m:t>+</m:t>
                          </m:r>
                          <m:r>
                            <a:rPr lang="en-US" i="1">
                              <a:latin typeface="Cambria Math" panose="02040503050406030204" pitchFamily="18" charset="0"/>
                            </a:rPr>
                            <m:t>𝜀</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𝜀</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 </m:t>
                                      </m:r>
                                    </m:sup>
                                  </m:sSubSup>
                                </m:e>
                              </m:d>
                            </m:e>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p>
                          </m:sSup>
                        </m:e>
                      </m:d>
                    </m:oMath>
                  </m:oMathPara>
                </a14:m>
                <a:endParaRPr lang="en-US" dirty="0"/>
              </a:p>
            </p:txBody>
          </p:sp>
        </mc:Choice>
        <mc:Fallback xmlns="">
          <p:sp>
            <p:nvSpPr>
              <p:cNvPr id="2" name="Rounded Rectangle 1"/>
              <p:cNvSpPr>
                <a:spLocks noRot="1" noChangeAspect="1" noMove="1" noResize="1" noEditPoints="1" noAdjustHandles="1" noChangeArrowheads="1" noChangeShapeType="1" noTextEdit="1"/>
              </p:cNvSpPr>
              <p:nvPr/>
            </p:nvSpPr>
            <p:spPr>
              <a:xfrm>
                <a:off x="1674812" y="4724400"/>
                <a:ext cx="9829800" cy="1905000"/>
              </a:xfrm>
              <a:prstGeom prst="roundRect">
                <a:avLst/>
              </a:prstGeom>
              <a:blipFill rotWithShape="0">
                <a:blip r:embed="rId4"/>
                <a:stretch>
                  <a:fillRect/>
                </a:stretch>
              </a:blipFill>
              <a:ln w="38100">
                <a:solidFill>
                  <a:srgbClr val="7C8F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903412" y="4876800"/>
                <a:ext cx="609600" cy="304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𝐸𝑟𝑟</m:t>
                      </m:r>
                    </m:oMath>
                  </m:oMathPara>
                </a14:m>
                <a:endParaRPr lang="en-US" b="1" dirty="0"/>
              </a:p>
            </p:txBody>
          </p:sp>
        </mc:Choice>
        <mc:Fallback xmlns="">
          <p:sp>
            <p:nvSpPr>
              <p:cNvPr id="3" name="Rectangle 2"/>
              <p:cNvSpPr>
                <a:spLocks noRot="1" noChangeAspect="1" noMove="1" noResize="1" noEditPoints="1" noAdjustHandles="1" noChangeArrowheads="1" noChangeShapeType="1" noTextEdit="1"/>
              </p:cNvSpPr>
              <p:nvPr/>
            </p:nvSpPr>
            <p:spPr>
              <a:xfrm>
                <a:off x="1903412" y="4876800"/>
                <a:ext cx="609600" cy="304800"/>
              </a:xfrm>
              <a:prstGeom prst="rect">
                <a:avLst/>
              </a:prstGeom>
              <a:blipFill rotWithShape="0">
                <a:blip r:embed="rId5"/>
                <a:stretch>
                  <a:fillRect b="-400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3693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4">
                                            <p:txEl>
                                              <p:pRg st="2" end="2"/>
                                            </p:txEl>
                                          </p:spTgt>
                                        </p:tgtEl>
                                        <p:attrNameLst>
                                          <p:attrName>style.visibility</p:attrName>
                                        </p:attrNameLst>
                                      </p:cBhvr>
                                      <p:to>
                                        <p:strVal val="visible"/>
                                      </p:to>
                                    </p:set>
                                    <p:animEffect transition="in" filter="fade">
                                      <p:cBhvr>
                                        <p:cTn id="11" dur="500"/>
                                        <p:tgtEl>
                                          <p:spTgt spid="14">
                                            <p:txEl>
                                              <p:pRg st="2" end="2"/>
                                            </p:txEl>
                                          </p:spTgt>
                                        </p:tgtEl>
                                      </p:cBhvr>
                                    </p:animEffect>
                                  </p:childTnLst>
                                </p:cTn>
                              </p:par>
                            </p:childTnLst>
                          </p:cTn>
                        </p:par>
                        <p:par>
                          <p:cTn id="12" fill="hold">
                            <p:stCondLst>
                              <p:cond delay="1500"/>
                            </p:stCondLst>
                            <p:childTnLst>
                              <p:par>
                                <p:cTn id="13" presetID="10" presetClass="entr" presetSubtype="0" fill="hold" grpId="0" nodeType="afterEffect">
                                  <p:stCondLst>
                                    <p:cond delay="1000"/>
                                  </p:stCondLst>
                                  <p:childTnLst>
                                    <p:set>
                                      <p:cBhvr>
                                        <p:cTn id="14" dur="1" fill="hold">
                                          <p:stCondLst>
                                            <p:cond delay="0"/>
                                          </p:stCondLst>
                                        </p:cTn>
                                        <p:tgtEl>
                                          <p:spTgt spid="14">
                                            <p:txEl>
                                              <p:pRg st="3" end="3"/>
                                            </p:txEl>
                                          </p:spTgt>
                                        </p:tgtEl>
                                        <p:attrNameLst>
                                          <p:attrName>style.visibility</p:attrName>
                                        </p:attrNameLst>
                                      </p:cBhvr>
                                      <p:to>
                                        <p:strVal val="visible"/>
                                      </p:to>
                                    </p:set>
                                    <p:animEffect transition="in" filter="fade">
                                      <p:cBhvr>
                                        <p:cTn id="15" dur="500"/>
                                        <p:tgtEl>
                                          <p:spTgt spid="14">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500"/>
                                        <p:tgtEl>
                                          <p:spTgt spid="14">
                                            <p:txEl>
                                              <p:pRg st="4" end="4"/>
                                            </p:txEl>
                                          </p:spTgt>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animEffect transition="in" filter="fade">
                                      <p:cBhvr>
                                        <p:cTn id="23" dur="500"/>
                                        <p:tgtEl>
                                          <p:spTgt spid="1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ox(out)">
                                      <p:cBhvr>
                                        <p:cTn id="28" dur="1500"/>
                                        <p:tgtEl>
                                          <p:spTgt spid="2"/>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Storage requirements</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93436" y="1600200"/>
                <a:ext cx="9782801" cy="5181600"/>
              </a:xfrm>
            </p:spPr>
            <p:txBody>
              <a:bodyPr>
                <a:noAutofit/>
              </a:bodyPr>
              <a:lstStyle/>
              <a:p>
                <a:pPr marL="0" indent="0">
                  <a:buNone/>
                </a:pPr>
                <a:r>
                  <a:rPr lang="en-US" sz="2200" dirty="0"/>
                  <a:t>For finding the eigenvalues of the matrix using Lanczos algorithm with QR decomposition, the computer need to store </a:t>
                </a:r>
                <a14:m>
                  <m:oMath xmlns:m="http://schemas.openxmlformats.org/officeDocument/2006/math">
                    <m:r>
                      <a:rPr lang="en-US" sz="2200" i="1">
                        <a:latin typeface="Cambria Math" panose="02040503050406030204" pitchFamily="18" charset="0"/>
                      </a:rPr>
                      <m:t>𝑛</m:t>
                    </m:r>
                  </m:oMath>
                </a14:m>
                <a:r>
                  <a:rPr lang="en-US" sz="2200" dirty="0"/>
                  <a:t> vectors of </a:t>
                </a:r>
                <a14:m>
                  <m:oMath xmlns:m="http://schemas.openxmlformats.org/officeDocument/2006/math">
                    <m:r>
                      <a:rPr lang="en-US" sz="2200" i="1">
                        <a:latin typeface="Cambria Math" panose="02040503050406030204" pitchFamily="18" charset="0"/>
                      </a:rPr>
                      <m:t>𝑛</m:t>
                    </m:r>
                    <m:r>
                      <a:rPr lang="en-US" sz="2200" i="1">
                        <a:latin typeface="Cambria Math" panose="02040503050406030204" pitchFamily="18" charset="0"/>
                      </a:rPr>
                      <m:t> </m:t>
                    </m:r>
                  </m:oMath>
                </a14:m>
                <a:r>
                  <a:rPr lang="en-US" sz="2200" dirty="0"/>
                  <a:t>values as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𝑣</m:t>
                        </m:r>
                      </m:e>
                      <m:sub>
                        <m:r>
                          <a:rPr lang="en-US" sz="2200" i="1">
                            <a:latin typeface="Cambria Math" panose="02040503050406030204" pitchFamily="18" charset="0"/>
                          </a:rPr>
                          <m:t>𝑖</m:t>
                        </m:r>
                      </m:sub>
                    </m:sSub>
                  </m:oMath>
                </a14:m>
                <a:r>
                  <a:rPr lang="en-US" sz="2200" dirty="0"/>
                  <a:t> and the elements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𝑖</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𝑖</m:t>
                        </m:r>
                      </m:sub>
                    </m:sSub>
                    <m:r>
                      <a:rPr lang="en-US" sz="2200" i="1">
                        <a:latin typeface="Cambria Math" panose="02040503050406030204" pitchFamily="18" charset="0"/>
                      </a:rPr>
                      <m:t> </m:t>
                    </m:r>
                  </m:oMath>
                </a14:m>
                <a:r>
                  <a:rPr lang="en-US" sz="2200" dirty="0"/>
                  <a:t>for each</a:t>
                </a:r>
                <a14:m>
                  <m:oMath xmlns:m="http://schemas.openxmlformats.org/officeDocument/2006/math">
                    <m:r>
                      <a:rPr lang="en-US" sz="2200" i="1">
                        <a:latin typeface="Cambria Math" panose="02040503050406030204" pitchFamily="18" charset="0"/>
                      </a:rPr>
                      <m:t> </m:t>
                    </m:r>
                    <m:r>
                      <a:rPr lang="en-US" sz="2200" i="1">
                        <a:latin typeface="Cambria Math" panose="02040503050406030204" pitchFamily="18" charset="0"/>
                      </a:rPr>
                      <m:t>0</m:t>
                    </m:r>
                    <m:r>
                      <a:rPr lang="en-US" sz="2200" i="1">
                        <a:latin typeface="Cambria Math" panose="02040503050406030204" pitchFamily="18" charset="0"/>
                      </a:rPr>
                      <m:t>≤</m:t>
                    </m:r>
                    <m:r>
                      <a:rPr lang="en-US" sz="2200" i="1">
                        <a:latin typeface="Cambria Math" panose="02040503050406030204" pitchFamily="18" charset="0"/>
                      </a:rPr>
                      <m:t>𝑖</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1</m:t>
                    </m:r>
                  </m:oMath>
                </a14:m>
                <a:r>
                  <a:rPr lang="en-US" sz="2200" dirty="0"/>
                  <a:t>.</a:t>
                </a:r>
                <a:br>
                  <a:rPr lang="en-US" sz="2200" dirty="0"/>
                </a:br>
                <a:r>
                  <a:rPr lang="en-US" sz="2200" dirty="0"/>
                  <a:t>So, it is </a:t>
                </a:r>
                <a14:m>
                  <m:oMath xmlns:m="http://schemas.openxmlformats.org/officeDocument/2006/math">
                    <m:r>
                      <a:rPr lang="en-US" sz="2200" i="1">
                        <a:latin typeface="Cambria Math" panose="02040503050406030204" pitchFamily="18" charset="0"/>
                      </a:rPr>
                      <m:t>2</m:t>
                    </m:r>
                    <m:sSup>
                      <m:sSupPr>
                        <m:ctrlPr>
                          <a:rPr lang="en-US" sz="2200" i="1">
                            <a:latin typeface="Cambria Math" panose="02040503050406030204" pitchFamily="18" charset="0"/>
                          </a:rPr>
                        </m:ctrlPr>
                      </m:sSupPr>
                      <m:e>
                        <m:r>
                          <a:rPr lang="en-US" sz="2200" i="1">
                            <a:latin typeface="Cambria Math" panose="02040503050406030204" pitchFamily="18" charset="0"/>
                          </a:rPr>
                          <m:t>𝑛</m:t>
                        </m:r>
                      </m:e>
                      <m:sup>
                        <m:r>
                          <a:rPr lang="en-US" sz="2200" i="1">
                            <a:latin typeface="Cambria Math" panose="02040503050406030204" pitchFamily="18" charset="0"/>
                          </a:rPr>
                          <m:t>2</m:t>
                        </m:r>
                      </m:sup>
                    </m:sSup>
                  </m:oMath>
                </a14:m>
                <a:r>
                  <a:rPr lang="en-US" sz="2200" dirty="0"/>
                  <a:t>elements.</a:t>
                </a:r>
              </a:p>
              <a:p>
                <a:pPr marL="0" indent="0">
                  <a:buNone/>
                </a:pPr>
                <a:r>
                  <a:rPr lang="en-US" sz="2200" dirty="0"/>
                  <a:t>In addition, the computer need to store an array of square matrices</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 </m:t>
                        </m:r>
                        <m:r>
                          <a:rPr lang="en-US" sz="2200" i="1">
                            <a:latin typeface="Cambria Math" panose="02040503050406030204" pitchFamily="18" charset="0"/>
                          </a:rPr>
                          <m:t>𝑃</m:t>
                        </m:r>
                      </m:e>
                      <m:sub>
                        <m:r>
                          <a:rPr lang="en-US" sz="2200" i="1">
                            <a:latin typeface="Cambria Math" panose="02040503050406030204" pitchFamily="18" charset="0"/>
                          </a:rPr>
                          <m:t>𝑖</m:t>
                        </m:r>
                      </m:sub>
                    </m:sSub>
                  </m:oMath>
                </a14:m>
                <a:r>
                  <a:rPr lang="en-US" sz="2200" dirty="0"/>
                  <a:t> and array of functions;</a:t>
                </a:r>
              </a:p>
              <a:p>
                <a:pPr marL="0" indent="0">
                  <a:buNone/>
                </a:pPr>
                <a:r>
                  <a:rPr lang="en-US" sz="2200" dirty="0"/>
                  <a:t>So, there are </a:t>
                </a:r>
                <a14:m>
                  <m:oMath xmlns:m="http://schemas.openxmlformats.org/officeDocument/2006/math">
                    <m:r>
                      <a:rPr lang="en-US" sz="2200" i="1">
                        <a:latin typeface="Cambria Math" panose="02040503050406030204" pitchFamily="18" charset="0"/>
                      </a:rPr>
                      <m:t>𝑛</m:t>
                    </m:r>
                  </m:oMath>
                </a14:m>
                <a:r>
                  <a:rPr lang="en-US" sz="2200" dirty="0"/>
                  <a:t> matrices of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𝑛</m:t>
                        </m:r>
                      </m:e>
                      <m:sup>
                        <m:r>
                          <a:rPr lang="en-US" sz="2200" i="1">
                            <a:latin typeface="Cambria Math" panose="02040503050406030204" pitchFamily="18" charset="0"/>
                          </a:rPr>
                          <m:t>2</m:t>
                        </m:r>
                      </m:sup>
                    </m:sSup>
                  </m:oMath>
                </a14:m>
                <a:r>
                  <a:rPr lang="en-US" sz="2200" dirty="0"/>
                  <a:t> elements and </a:t>
                </a:r>
                <a14:m>
                  <m:oMath xmlns:m="http://schemas.openxmlformats.org/officeDocument/2006/math">
                    <m:r>
                      <a:rPr lang="en-US" sz="2200" i="1">
                        <a:latin typeface="Cambria Math" panose="02040503050406030204" pitchFamily="18" charset="0"/>
                      </a:rPr>
                      <m:t>𝑛</m:t>
                    </m:r>
                    <m:r>
                      <a:rPr lang="en-US" sz="2200" i="1">
                        <a:latin typeface="Cambria Math" panose="02040503050406030204" pitchFamily="18" charset="0"/>
                      </a:rPr>
                      <m:t> </m:t>
                    </m:r>
                  </m:oMath>
                </a14:m>
                <a:r>
                  <a:rPr lang="en-US" sz="2200" dirty="0"/>
                  <a:t>functions presented as 2 arrays with </a:t>
                </a:r>
                <a14:m>
                  <m:oMath xmlns:m="http://schemas.openxmlformats.org/officeDocument/2006/math">
                    <m:r>
                      <a:rPr lang="en-US" sz="2200" i="1">
                        <a:latin typeface="Cambria Math" panose="02040503050406030204" pitchFamily="18" charset="0"/>
                      </a:rPr>
                      <m:t>𝑛</m:t>
                    </m:r>
                  </m:oMath>
                </a14:m>
                <a:r>
                  <a:rPr lang="en-US" sz="2200" dirty="0"/>
                  <a:t> elements.</a:t>
                </a:r>
              </a:p>
              <a:p>
                <a:pPr marL="0" indent="0">
                  <a:buNone/>
                </a:pPr>
                <a:r>
                  <a:rPr lang="en-US" sz="2200" dirty="0"/>
                  <a:t>But, it is possible to compute in each iteration the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𝑖</m:t>
                        </m:r>
                      </m:sub>
                    </m:sSub>
                  </m:oMath>
                </a14:m>
                <a:r>
                  <a:rPr lang="en-US" sz="2200" dirty="0"/>
                  <a:t> matrix and multiply it with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𝑖</m:t>
                        </m:r>
                        <m:r>
                          <a:rPr lang="en-US" sz="2200" i="1">
                            <a:latin typeface="Cambria Math" panose="02040503050406030204" pitchFamily="18" charset="0"/>
                          </a:rPr>
                          <m:t>+</m:t>
                        </m:r>
                        <m:r>
                          <a:rPr lang="en-US" sz="2200" i="1">
                            <a:latin typeface="Cambria Math" panose="02040503050406030204" pitchFamily="18" charset="0"/>
                          </a:rPr>
                          <m:t>1</m:t>
                        </m:r>
                      </m:sub>
                    </m:sSub>
                  </m:oMath>
                </a14:m>
                <a:r>
                  <a:rPr lang="en-US" sz="2200" dirty="0"/>
                  <a:t> and then adding it to the answer matrix;</a:t>
                </a:r>
              </a:p>
              <a:p>
                <a:pPr marL="0" indent="0">
                  <a:buNone/>
                </a:pPr>
                <a:r>
                  <a:rPr lang="en-US" sz="2200" dirty="0"/>
                  <a:t>In this case, the computer stores 2 square matrices which storing function in each element.</a:t>
                </a:r>
              </a:p>
              <a:p>
                <a:pPr marL="0" indent="0">
                  <a:buNone/>
                </a:pPr>
                <a:r>
                  <a:rPr lang="en-US" sz="2200" dirty="0"/>
                  <a:t>Totality, the matrices store </a:t>
                </a:r>
                <a14:m>
                  <m:oMath xmlns:m="http://schemas.openxmlformats.org/officeDocument/2006/math">
                    <m:r>
                      <a:rPr lang="en-US" sz="2200" b="1" i="1">
                        <a:latin typeface="Cambria Math" panose="02040503050406030204" pitchFamily="18" charset="0"/>
                      </a:rPr>
                      <m:t>𝑶</m:t>
                    </m:r>
                    <m:d>
                      <m:dPr>
                        <m:ctrlPr>
                          <a:rPr lang="en-US" sz="2200" b="1" i="1" smtClean="0">
                            <a:latin typeface="Cambria Math" panose="02040503050406030204" pitchFamily="18" charset="0"/>
                          </a:rPr>
                        </m:ctrlPr>
                      </m:dPr>
                      <m:e>
                        <m:sSup>
                          <m:sSupPr>
                            <m:ctrlPr>
                              <a:rPr lang="en-US" sz="2200" b="1" i="1">
                                <a:latin typeface="Cambria Math" panose="02040503050406030204" pitchFamily="18" charset="0"/>
                              </a:rPr>
                            </m:ctrlPr>
                          </m:sSupPr>
                          <m:e>
                            <m:r>
                              <a:rPr lang="en-US" sz="2200" b="1" i="1">
                                <a:latin typeface="Cambria Math" panose="02040503050406030204" pitchFamily="18" charset="0"/>
                              </a:rPr>
                              <m:t>𝒏</m:t>
                            </m:r>
                          </m:e>
                          <m:sup>
                            <m:r>
                              <a:rPr lang="en-US" sz="2200" b="1" i="1">
                                <a:latin typeface="Cambria Math" panose="02040503050406030204" pitchFamily="18" charset="0"/>
                              </a:rPr>
                              <m:t>𝟑</m:t>
                            </m:r>
                          </m:sup>
                        </m:sSup>
                      </m:e>
                    </m:d>
                    <m:r>
                      <a:rPr lang="en-US" sz="2200" b="0" i="1" smtClean="0">
                        <a:latin typeface="Cambria Math" panose="02040503050406030204" pitchFamily="18" charset="0"/>
                      </a:rPr>
                      <m:t> </m:t>
                    </m:r>
                  </m:oMath>
                </a14:m>
                <a:r>
                  <a:rPr lang="en-US" sz="2200" dirty="0"/>
                  <a:t>elements.</a:t>
                </a: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93436" y="1600200"/>
                <a:ext cx="9782801" cy="5181600"/>
              </a:xfrm>
              <a:blipFill rotWithShape="0">
                <a:blip r:embed="rId2"/>
                <a:stretch>
                  <a:fillRect l="-810" t="-1412" r="-1495"/>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154375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wd">
                                    <p:tmPct val="0"/>
                                  </p:iterate>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childTnLst>
                          </p:cTn>
                        </p:par>
                        <p:par>
                          <p:cTn id="33" fill="hold">
                            <p:stCondLst>
                              <p:cond delay="500"/>
                            </p:stCondLst>
                            <p:childTnLst>
                              <p:par>
                                <p:cTn id="34" presetID="18" presetClass="emph" presetSubtype="0" fill="hold" grpId="1" nodeType="afterEffect">
                                  <p:stCondLst>
                                    <p:cond delay="1000"/>
                                  </p:stCondLst>
                                  <p:iterate type="wd">
                                    <p:tmPct val="4000"/>
                                  </p:iterate>
                                  <p:childTnLst>
                                    <p:set>
                                      <p:cBhvr override="childStyle">
                                        <p:cTn id="35" dur="500" fill="hold"/>
                                        <p:tgtEl>
                                          <p:spTgt spid="14">
                                            <p:txEl>
                                              <p:pRg st="5" end="5"/>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Complexity</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93436" y="1600200"/>
                <a:ext cx="9782801" cy="4724400"/>
              </a:xfrm>
            </p:spPr>
            <p:txBody>
              <a:bodyPr>
                <a:normAutofit/>
              </a:bodyPr>
              <a:lstStyle/>
              <a:p>
                <a:pPr marL="0" indent="0">
                  <a:buNone/>
                </a:pPr>
                <a:r>
                  <a:rPr lang="en-US" sz="2200" dirty="0"/>
                  <a:t>Lanczos algorithm calculate the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𝑇</m:t>
                        </m:r>
                      </m:e>
                      <m:sub>
                        <m:r>
                          <a:rPr lang="en-US" sz="2200" i="1">
                            <a:latin typeface="Cambria Math" panose="02040503050406030204" pitchFamily="18" charset="0"/>
                          </a:rPr>
                          <m:t>𝑚𝑚</m:t>
                        </m:r>
                      </m:sub>
                    </m:sSub>
                  </m:oMath>
                </a14:m>
                <a:r>
                  <a:rPr lang="en-US" sz="2200" dirty="0"/>
                  <a:t> matrix in </a:t>
                </a:r>
                <a14:m>
                  <m:oMath xmlns:m="http://schemas.openxmlformats.org/officeDocument/2006/math">
                    <m:r>
                      <a:rPr lang="en-US" sz="2200" i="1">
                        <a:latin typeface="Cambria Math" panose="02040503050406030204" pitchFamily="18" charset="0"/>
                      </a:rPr>
                      <m:t>𝑂</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𝑛</m:t>
                            </m:r>
                          </m:e>
                          <m:sup>
                            <m:r>
                              <a:rPr lang="en-US" sz="2200" i="1">
                                <a:latin typeface="Cambria Math" panose="02040503050406030204" pitchFamily="18" charset="0"/>
                              </a:rPr>
                              <m:t>3</m:t>
                            </m:r>
                          </m:sup>
                        </m:sSup>
                      </m:e>
                    </m:d>
                  </m:oMath>
                </a14:m>
                <a:r>
                  <a:rPr lang="en-US" sz="2200" dirty="0"/>
                  <a:t> as a result of multiplicity of matrix and vector </a:t>
                </a:r>
                <a14:m>
                  <m:oMath xmlns:m="http://schemas.openxmlformats.org/officeDocument/2006/math">
                    <m:r>
                      <a:rPr lang="en-US" sz="2200" i="1">
                        <a:latin typeface="Cambria Math" panose="02040503050406030204" pitchFamily="18" charset="0"/>
                      </a:rPr>
                      <m:t>𝑛</m:t>
                    </m:r>
                    <m:r>
                      <a:rPr lang="en-US" sz="2200" i="1">
                        <a:latin typeface="Cambria Math" panose="02040503050406030204" pitchFamily="18" charset="0"/>
                      </a:rPr>
                      <m:t> </m:t>
                    </m:r>
                  </m:oMath>
                </a14:m>
                <a:r>
                  <a:rPr lang="en-US" sz="2200" dirty="0"/>
                  <a:t>times.</a:t>
                </a:r>
              </a:p>
              <a:p>
                <a:pPr marL="0" indent="0">
                  <a:buNone/>
                </a:pPr>
                <a:r>
                  <a:rPr lang="en-US" sz="2200" dirty="0"/>
                  <a:t>With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𝑇</m:t>
                        </m:r>
                      </m:e>
                      <m:sub>
                        <m:r>
                          <a:rPr lang="en-US" sz="2200" i="1">
                            <a:latin typeface="Cambria Math" panose="02040503050406030204" pitchFamily="18" charset="0"/>
                          </a:rPr>
                          <m:t>𝑚𝑚</m:t>
                        </m:r>
                      </m:sub>
                    </m:sSub>
                  </m:oMath>
                </a14:m>
                <a:r>
                  <a:rPr lang="en-US" sz="2200" dirty="0"/>
                  <a:t> matrix is as low as </a:t>
                </a:r>
                <a14:m>
                  <m:oMath xmlns:m="http://schemas.openxmlformats.org/officeDocument/2006/math">
                    <m:r>
                      <a:rPr lang="en-US" sz="2200" i="1">
                        <a:latin typeface="Cambria Math" panose="02040503050406030204" pitchFamily="18" charset="0"/>
                      </a:rPr>
                      <m:t>𝑂</m:t>
                    </m:r>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𝑛</m:t>
                        </m:r>
                      </m:e>
                      <m:sup>
                        <m:r>
                          <a:rPr lang="en-US" sz="2200" i="1">
                            <a:latin typeface="Cambria Math" panose="02040503050406030204" pitchFamily="18" charset="0"/>
                          </a:rPr>
                          <m:t>2</m:t>
                        </m:r>
                      </m:sup>
                    </m:sSup>
                    <m:r>
                      <a:rPr lang="en-US" sz="2200" i="1">
                        <a:latin typeface="Cambria Math" panose="02040503050406030204" pitchFamily="18" charset="0"/>
                      </a:rPr>
                      <m:t>)</m:t>
                    </m:r>
                  </m:oMath>
                </a14:m>
                <a:r>
                  <a:rPr lang="en-US" sz="2200" dirty="0"/>
                  <a:t> to calculate the eigenvalues of the matrix using spectral bisection.</a:t>
                </a:r>
              </a:p>
              <a:p>
                <a:pPr marL="0" indent="0">
                  <a:buNone/>
                </a:pPr>
                <a:r>
                  <a:rPr lang="en-US" sz="2200" dirty="0"/>
                  <a:t>Computing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𝑖</m:t>
                        </m:r>
                      </m:sub>
                    </m:sSub>
                  </m:oMath>
                </a14:m>
                <a:r>
                  <a:rPr lang="en-US" sz="2200" dirty="0"/>
                  <a:t> takes multiply 2 matrices and subtraction 2 matrices each iteration with takes</a:t>
                </a:r>
                <a14:m>
                  <m:oMath xmlns:m="http://schemas.openxmlformats.org/officeDocument/2006/math">
                    <m:r>
                      <a:rPr lang="en-US" sz="2200" i="1">
                        <a:latin typeface="Cambria Math" panose="02040503050406030204" pitchFamily="18" charset="0"/>
                      </a:rPr>
                      <m:t> </m:t>
                    </m:r>
                    <m:r>
                      <a:rPr lang="en-US" sz="2200" i="1">
                        <a:latin typeface="Cambria Math" panose="02040503050406030204" pitchFamily="18" charset="0"/>
                      </a:rPr>
                      <m:t>𝑂</m:t>
                    </m:r>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𝑛</m:t>
                        </m:r>
                      </m:e>
                      <m:sup>
                        <m:r>
                          <a:rPr lang="en-US" sz="2200" i="1">
                            <a:latin typeface="Cambria Math" panose="02040503050406030204" pitchFamily="18" charset="0"/>
                          </a:rPr>
                          <m:t>3</m:t>
                        </m:r>
                      </m:sup>
                    </m:sSup>
                    <m:r>
                      <a:rPr lang="en-US" sz="2200" i="1">
                        <a:latin typeface="Cambria Math" panose="02040503050406030204" pitchFamily="18" charset="0"/>
                      </a:rPr>
                      <m:t>)</m:t>
                    </m:r>
                  </m:oMath>
                </a14:m>
                <a:r>
                  <a:rPr lang="en-US" sz="2200" dirty="0"/>
                  <a:t>.</a:t>
                </a:r>
              </a:p>
              <a:p>
                <a:pPr marL="0" indent="0">
                  <a:buNone/>
                </a:pPr>
                <a:r>
                  <a:rPr lang="en-US" sz="2200" dirty="0"/>
                  <a:t>There are </a:t>
                </a:r>
                <a14:m>
                  <m:oMath xmlns:m="http://schemas.openxmlformats.org/officeDocument/2006/math">
                    <m:d>
                      <m:dPr>
                        <m:ctrlPr>
                          <a:rPr lang="en-US" sz="2200" i="1">
                            <a:latin typeface="Cambria Math" panose="02040503050406030204" pitchFamily="18" charset="0"/>
                          </a:rPr>
                        </m:ctrlPr>
                      </m:dPr>
                      <m:e>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1</m:t>
                        </m:r>
                      </m:e>
                    </m:d>
                  </m:oMath>
                </a14:m>
                <a:r>
                  <a:rPr lang="en-US" sz="2200" dirty="0"/>
                  <a:t> matrices with we need to be computed so the complexity is</a:t>
                </a:r>
                <a14:m>
                  <m:oMath xmlns:m="http://schemas.openxmlformats.org/officeDocument/2006/math">
                    <m:r>
                      <a:rPr lang="en-US" sz="2200" i="1">
                        <a:latin typeface="Cambria Math" panose="02040503050406030204" pitchFamily="18" charset="0"/>
                      </a:rPr>
                      <m:t> </m:t>
                    </m:r>
                    <m:r>
                      <a:rPr lang="en-US" sz="2200" i="1">
                        <a:latin typeface="Cambria Math" panose="02040503050406030204" pitchFamily="18" charset="0"/>
                      </a:rPr>
                      <m:t>𝑂</m:t>
                    </m:r>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𝑛</m:t>
                        </m:r>
                      </m:e>
                      <m:sup>
                        <m:r>
                          <a:rPr lang="en-US" sz="2200" i="1">
                            <a:latin typeface="Cambria Math" panose="02040503050406030204" pitchFamily="18" charset="0"/>
                          </a:rPr>
                          <m:t>4</m:t>
                        </m:r>
                      </m:sup>
                    </m:sSup>
                    <m:r>
                      <a:rPr lang="en-US" sz="2200" i="1">
                        <a:latin typeface="Cambria Math" panose="02040503050406030204" pitchFamily="18" charset="0"/>
                      </a:rPr>
                      <m:t>)</m:t>
                    </m:r>
                  </m:oMath>
                </a14:m>
                <a:r>
                  <a:rPr lang="en-US" sz="2200" dirty="0"/>
                  <a:t>.</a:t>
                </a:r>
              </a:p>
              <a:p>
                <a:pPr marL="0" indent="0">
                  <a:buNone/>
                </a:pPr>
                <a:r>
                  <a:rPr lang="en-US" sz="2200" dirty="0"/>
                  <a:t>Assuming multiplication and addition of 2 numbers is</a:t>
                </a:r>
                <a14:m>
                  <m:oMath xmlns:m="http://schemas.openxmlformats.org/officeDocument/2006/math">
                    <m:r>
                      <a:rPr lang="en-US" sz="2200" i="1">
                        <a:latin typeface="Cambria Math" panose="02040503050406030204" pitchFamily="18" charset="0"/>
                      </a:rPr>
                      <m:t> </m:t>
                    </m:r>
                    <m:r>
                      <a:rPr lang="en-US" sz="2200" i="1">
                        <a:latin typeface="Cambria Math" panose="02040503050406030204" pitchFamily="18" charset="0"/>
                      </a:rPr>
                      <m:t>𝑂</m:t>
                    </m:r>
                    <m:r>
                      <a:rPr lang="en-US" sz="2200" i="1">
                        <a:latin typeface="Cambria Math" panose="02040503050406030204" pitchFamily="18" charset="0"/>
                      </a:rPr>
                      <m:t>(</m:t>
                    </m:r>
                    <m:r>
                      <a:rPr lang="en-US" sz="2200" i="1">
                        <a:latin typeface="Cambria Math" panose="02040503050406030204" pitchFamily="18" charset="0"/>
                      </a:rPr>
                      <m:t>1</m:t>
                    </m:r>
                    <m:r>
                      <a:rPr lang="en-US" sz="2200" i="1">
                        <a:latin typeface="Cambria Math" panose="02040503050406030204" pitchFamily="18" charset="0"/>
                      </a:rPr>
                      <m:t>)</m:t>
                    </m:r>
                  </m:oMath>
                </a14:m>
                <a:r>
                  <a:rPr lang="en-US" sz="2200" dirty="0"/>
                  <a:t>, the computation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𝑖</m:t>
                        </m:r>
                      </m:sub>
                    </m:sSub>
                  </m:oMath>
                </a14:m>
                <a:r>
                  <a:rPr lang="en-US" sz="2200" dirty="0"/>
                  <a:t> will only takes </a:t>
                </a:r>
                <a14:m>
                  <m:oMath xmlns:m="http://schemas.openxmlformats.org/officeDocument/2006/math">
                    <m:r>
                      <a:rPr lang="en-US" sz="2200" i="1">
                        <a:latin typeface="Cambria Math" panose="02040503050406030204" pitchFamily="18" charset="0"/>
                      </a:rPr>
                      <m:t>𝑂</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oMath>
                </a14:m>
                <a:r>
                  <a:rPr lang="en-US" sz="2200" dirty="0"/>
                  <a:t> for each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𝑖</m:t>
                        </m:r>
                      </m:sub>
                    </m:sSub>
                  </m:oMath>
                </a14:m>
                <a:r>
                  <a:rPr lang="en-US" sz="2200" dirty="0"/>
                  <a:t> and there are </a:t>
                </a:r>
                <a14:m>
                  <m:oMath xmlns:m="http://schemas.openxmlformats.org/officeDocument/2006/math">
                    <m:r>
                      <a:rPr lang="en-US" sz="2200" i="1">
                        <a:latin typeface="Cambria Math" panose="02040503050406030204" pitchFamily="18" charset="0"/>
                      </a:rPr>
                      <m:t>𝑛</m:t>
                    </m:r>
                    <m:r>
                      <a:rPr lang="en-US" sz="2200" i="1">
                        <a:latin typeface="Cambria Math" panose="02040503050406030204" pitchFamily="18" charset="0"/>
                      </a:rPr>
                      <m:t> </m:t>
                    </m:r>
                  </m:oMath>
                </a14:m>
                <a:r>
                  <a:rPr lang="en-US" sz="2200" dirty="0"/>
                  <a:t>of them so</a:t>
                </a:r>
                <a14:m>
                  <m:oMath xmlns:m="http://schemas.openxmlformats.org/officeDocument/2006/math">
                    <m:r>
                      <a:rPr lang="en-US" sz="2200" i="1">
                        <a:latin typeface="Cambria Math" panose="02040503050406030204" pitchFamily="18" charset="0"/>
                      </a:rPr>
                      <m:t> </m:t>
                    </m:r>
                    <m:r>
                      <a:rPr lang="en-US" sz="2200" i="1">
                        <a:latin typeface="Cambria Math" panose="02040503050406030204" pitchFamily="18" charset="0"/>
                      </a:rPr>
                      <m:t>𝑂</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𝑛</m:t>
                            </m:r>
                          </m:e>
                          <m:sup>
                            <m:r>
                              <a:rPr lang="en-US" sz="2200" i="1">
                                <a:latin typeface="Cambria Math" panose="02040503050406030204" pitchFamily="18" charset="0"/>
                              </a:rPr>
                              <m:t>2</m:t>
                            </m:r>
                          </m:sup>
                        </m:sSup>
                      </m:e>
                    </m:d>
                  </m:oMath>
                </a14:m>
                <a:r>
                  <a:rPr lang="en-US" sz="2200" dirty="0"/>
                  <a:t>.</a:t>
                </a:r>
              </a:p>
              <a:p>
                <a:pPr marL="0" indent="0">
                  <a:buNone/>
                </a:pPr>
                <a:r>
                  <a:rPr lang="en-US" sz="2200" dirty="0"/>
                  <a:t>In conclusion, the complexity of the algorithm is </a:t>
                </a:r>
                <a14:m>
                  <m:oMath xmlns:m="http://schemas.openxmlformats.org/officeDocument/2006/math">
                    <m:r>
                      <a:rPr lang="en-US" sz="2200" b="1" i="1">
                        <a:latin typeface="Cambria Math" panose="02040503050406030204" pitchFamily="18" charset="0"/>
                      </a:rPr>
                      <m:t>𝑶</m:t>
                    </m:r>
                    <m:d>
                      <m:dPr>
                        <m:ctrlPr>
                          <a:rPr lang="en-US" sz="2200" b="1" i="1">
                            <a:latin typeface="Cambria Math" panose="02040503050406030204" pitchFamily="18" charset="0"/>
                          </a:rPr>
                        </m:ctrlPr>
                      </m:dPr>
                      <m:e>
                        <m:sSup>
                          <m:sSupPr>
                            <m:ctrlPr>
                              <a:rPr lang="en-US" sz="2200" b="1" i="1">
                                <a:latin typeface="Cambria Math" panose="02040503050406030204" pitchFamily="18" charset="0"/>
                              </a:rPr>
                            </m:ctrlPr>
                          </m:sSupPr>
                          <m:e>
                            <m:r>
                              <a:rPr lang="en-US" sz="2200" b="1" i="1">
                                <a:latin typeface="Cambria Math" panose="02040503050406030204" pitchFamily="18" charset="0"/>
                              </a:rPr>
                              <m:t>𝒏</m:t>
                            </m:r>
                          </m:e>
                          <m:sup>
                            <m:r>
                              <a:rPr lang="en-US" sz="2200" b="1" i="1">
                                <a:latin typeface="Cambria Math" panose="02040503050406030204" pitchFamily="18" charset="0"/>
                              </a:rPr>
                              <m:t>𝟒</m:t>
                            </m:r>
                          </m:sup>
                        </m:sSup>
                      </m:e>
                    </m:d>
                  </m:oMath>
                </a14:m>
                <a:endParaRPr lang="en-US" sz="2200" b="1"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93436" y="1600200"/>
                <a:ext cx="9782801" cy="4724400"/>
              </a:xfrm>
              <a:blipFill rotWithShape="0">
                <a:blip r:embed="rId2"/>
                <a:stretch>
                  <a:fillRect l="-810" t="-1548" r="-561"/>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2663006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iterate type="wd">
                                    <p:tmPct val="0"/>
                                  </p:iterate>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childTnLst>
                          </p:cTn>
                        </p:par>
                        <p:par>
                          <p:cTn id="33" fill="hold">
                            <p:stCondLst>
                              <p:cond delay="500"/>
                            </p:stCondLst>
                            <p:childTnLst>
                              <p:par>
                                <p:cTn id="34" presetID="18" presetClass="emph" presetSubtype="0" fill="hold" nodeType="afterEffect">
                                  <p:stCondLst>
                                    <p:cond delay="750"/>
                                  </p:stCondLst>
                                  <p:iterate type="wd">
                                    <p:tmPct val="3000"/>
                                  </p:iterate>
                                  <p:childTnLst>
                                    <p:set>
                                      <p:cBhvr override="childStyle">
                                        <p:cTn id="35" dur="500" fill="hold"/>
                                        <p:tgtEl>
                                          <p:spTgt spid="14">
                                            <p:txEl>
                                              <p:pRg st="5" end="5"/>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with other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sz="2200" dirty="0"/>
                  <a:t>The complexity and the storage requirement of other known algorithms are:</a:t>
                </a:r>
              </a:p>
              <a:p>
                <a:pPr marL="0" indent="0">
                  <a:buNone/>
                </a:pPr>
                <a:r>
                  <a:rPr lang="en-US" sz="2200" dirty="0"/>
                  <a:t>The complexity of known algorithms are </a:t>
                </a:r>
                <a14:m>
                  <m:oMath xmlns:m="http://schemas.openxmlformats.org/officeDocument/2006/math">
                    <m:r>
                      <a:rPr lang="en-US" sz="2200" b="0" i="1" smtClean="0">
                        <a:latin typeface="Cambria Math" panose="02040503050406030204" pitchFamily="18" charset="0"/>
                      </a:rPr>
                      <m:t>𝑂</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𝑛</m:t>
                            </m:r>
                          </m:e>
                          <m:sup>
                            <m:r>
                              <a:rPr lang="en-US" sz="2200" b="0" i="1" smtClean="0">
                                <a:latin typeface="Cambria Math" panose="02040503050406030204" pitchFamily="18" charset="0"/>
                              </a:rPr>
                              <m:t>4</m:t>
                            </m:r>
                          </m:sup>
                        </m:sSup>
                      </m:e>
                    </m:d>
                  </m:oMath>
                </a14:m>
                <a:r>
                  <a:rPr lang="en-US" sz="2200" dirty="0"/>
                  <a:t> and most of the algorithms run asymptotically on </a:t>
                </a:r>
                <a14:m>
                  <m:oMath xmlns:m="http://schemas.openxmlformats.org/officeDocument/2006/math">
                    <m:r>
                      <a:rPr lang="en-US" sz="2200" b="0" i="1" smtClean="0">
                        <a:latin typeface="Cambria Math" panose="02040503050406030204" pitchFamily="18" charset="0"/>
                      </a:rPr>
                      <m:t>𝑂</m:t>
                    </m:r>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𝑛</m:t>
                        </m:r>
                      </m:e>
                      <m:sup>
                        <m:r>
                          <a:rPr lang="en-US" sz="2200" b="0" i="1" smtClean="0">
                            <a:latin typeface="Cambria Math" panose="02040503050406030204" pitchFamily="18" charset="0"/>
                          </a:rPr>
                          <m:t>5</m:t>
                        </m:r>
                      </m:sup>
                    </m:sSup>
                    <m:r>
                      <a:rPr lang="en-US" sz="2200" b="0" i="1" smtClean="0">
                        <a:latin typeface="Cambria Math" panose="02040503050406030204" pitchFamily="18" charset="0"/>
                      </a:rPr>
                      <m:t>)</m:t>
                    </m:r>
                  </m:oMath>
                </a14:m>
                <a:r>
                  <a:rPr lang="en-US" sz="2200" dirty="0"/>
                  <a:t>.</a:t>
                </a:r>
              </a:p>
              <a:p>
                <a:pPr marL="0" indent="0">
                  <a:buNone/>
                </a:pPr>
                <a:r>
                  <a:rPr lang="en-US" sz="2200" dirty="0"/>
                  <a:t>The storage requirements of most of the algorithms are </a:t>
                </a:r>
                <a14:m>
                  <m:oMath xmlns:m="http://schemas.openxmlformats.org/officeDocument/2006/math">
                    <m:r>
                      <a:rPr lang="en-US" sz="2200" b="0" i="1" smtClean="0">
                        <a:latin typeface="Cambria Math" panose="02040503050406030204" pitchFamily="18" charset="0"/>
                      </a:rPr>
                      <m:t>𝑂</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𝑛</m:t>
                            </m:r>
                          </m:e>
                          <m:sup>
                            <m:r>
                              <a:rPr lang="en-US" sz="2200" b="0" i="1" smtClean="0">
                                <a:latin typeface="Cambria Math" panose="02040503050406030204" pitchFamily="18" charset="0"/>
                              </a:rPr>
                              <m:t>3</m:t>
                            </m:r>
                          </m:sup>
                        </m:sSup>
                      </m:e>
                    </m:d>
                  </m:oMath>
                </a14:m>
                <a:r>
                  <a:rPr lang="en-US" sz="2200" dirty="0"/>
                  <a:t> some of the algorithms require </a:t>
                </a:r>
                <a14:m>
                  <m:oMath xmlns:m="http://schemas.openxmlformats.org/officeDocument/2006/math">
                    <m:r>
                      <a:rPr lang="en-US" sz="2200" b="0" i="1" smtClean="0">
                        <a:latin typeface="Cambria Math" panose="02040503050406030204" pitchFamily="18" charset="0"/>
                      </a:rPr>
                      <m:t>𝑂</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𝑛</m:t>
                            </m:r>
                          </m:e>
                          <m:sup>
                            <m:r>
                              <a:rPr lang="en-US" sz="2200" b="0" i="1" smtClean="0">
                                <a:latin typeface="Cambria Math" panose="02040503050406030204" pitchFamily="18" charset="0"/>
                              </a:rPr>
                              <m:t>4</m:t>
                            </m:r>
                          </m:sup>
                        </m:sSup>
                      </m:e>
                    </m:d>
                  </m:oMath>
                </a14:m>
                <a:r>
                  <a:rPr lang="en-US" sz="2200" dirty="0"/>
                  <a:t> to decries the complexity.</a:t>
                </a:r>
              </a:p>
              <a:p>
                <a:pPr marL="0" indent="0">
                  <a:buNone/>
                </a:pPr>
                <a:r>
                  <a:rPr lang="en-US" sz="2200" u="sng" dirty="0"/>
                  <a:t>Conclusion:</a:t>
                </a:r>
                <a:r>
                  <a:rPr lang="en-US" sz="2200" dirty="0"/>
                  <a:t> this algorithm is asymptotically the same as other algorithms.</a:t>
                </a:r>
              </a:p>
              <a:p>
                <a:pPr marL="0" indent="0">
                  <a:buNone/>
                </a:pPr>
                <a:r>
                  <a:rPr lang="en-US" sz="2200" dirty="0"/>
                  <a:t>The most used algorithm for the general matrix case is </a:t>
                </a:r>
                <a:r>
                  <a:rPr lang="en-US" sz="2200" dirty="0" err="1"/>
                  <a:t>Pade’s</a:t>
                </a:r>
                <a:r>
                  <a:rPr lang="en-US" sz="2200" dirty="0"/>
                  <a:t> algorithm.</a:t>
                </a:r>
                <a:br>
                  <a:rPr lang="en-US" sz="2200" dirty="0"/>
                </a:br>
                <a:r>
                  <a:rPr lang="en-US" sz="2200" dirty="0"/>
                  <a:t>The relative error of this algorithm is bounded by:</a:t>
                </a:r>
              </a:p>
              <a:p>
                <a:pPr marL="0" indent="0">
                  <a:buNone/>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𝜀</m:t>
                      </m:r>
                      <m:d>
                        <m:dPr>
                          <m:begChr m:val="‖"/>
                          <m:endChr m:val="‖"/>
                          <m:ctrlPr>
                            <a:rPr lang="en-US" sz="220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𝐴</m:t>
                          </m:r>
                        </m:e>
                      </m:d>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𝑒</m:t>
                          </m:r>
                        </m:e>
                        <m:sup>
                          <m:r>
                            <a:rPr lang="en-US" sz="2200" b="0" i="1" smtClean="0">
                              <a:latin typeface="Cambria Math" panose="02040503050406030204" pitchFamily="18" charset="0"/>
                              <a:ea typeface="Cambria Math" panose="02040503050406030204" pitchFamily="18" charset="0"/>
                            </a:rPr>
                            <m:t>𝜀</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𝐴</m:t>
                              </m:r>
                            </m:e>
                          </m:d>
                        </m:sup>
                      </m:sSup>
                    </m:oMath>
                  </m:oMathPara>
                </a14:m>
                <a:endParaRPr lang="en-US" sz="2200" dirty="0"/>
              </a:p>
              <a:p>
                <a:pPr marL="0" indent="0">
                  <a:buNone/>
                </a:pPr>
                <a:r>
                  <a:rPr lang="en-US" sz="2200" dirty="0"/>
                  <a:t>With is much bigger then the error gain by our algorithm when </a:t>
                </a:r>
                <a14:m>
                  <m:oMath xmlns:m="http://schemas.openxmlformats.org/officeDocument/2006/math">
                    <m:d>
                      <m:dPr>
                        <m:begChr m:val="‖"/>
                        <m:endChr m:val="‖"/>
                        <m:ctrlPr>
                          <a:rPr lang="en-US" sz="2200" i="1" smtClean="0">
                            <a:latin typeface="Cambria Math" panose="02040503050406030204" pitchFamily="18" charset="0"/>
                          </a:rPr>
                        </m:ctrlPr>
                      </m:dPr>
                      <m:e>
                        <m:r>
                          <a:rPr lang="en-US" sz="2200" b="0" i="1" smtClean="0">
                            <a:latin typeface="Cambria Math" panose="02040503050406030204" pitchFamily="18" charset="0"/>
                          </a:rPr>
                          <m:t>𝐴</m:t>
                        </m:r>
                      </m:e>
                    </m:d>
                  </m:oMath>
                </a14:m>
                <a:r>
                  <a:rPr lang="en-US" sz="2200" dirty="0"/>
                  <a:t> increses.</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0" t="-2400" r="-997"/>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60175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150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with other algorithms</a:t>
            </a:r>
          </a:p>
        </p:txBody>
      </p:sp>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B743811D-CCA1-4C5E-8CE5-2EFB685FEC52}"/>
                  </a:ext>
                </a:extLst>
              </p:cNvPr>
              <p:cNvGraphicFramePr>
                <a:graphicFrameLocks noGrp="1"/>
              </p:cNvGraphicFramePr>
              <p:nvPr>
                <p:extLst>
                  <p:ext uri="{D42A27DB-BD31-4B8C-83A1-F6EECF244321}">
                    <p14:modId xmlns:p14="http://schemas.microsoft.com/office/powerpoint/2010/main" val="3437095428"/>
                  </p:ext>
                </p:extLst>
              </p:nvPr>
            </p:nvGraphicFramePr>
            <p:xfrm>
              <a:off x="2055812" y="1981200"/>
              <a:ext cx="8887292" cy="4532353"/>
            </p:xfrm>
            <a:graphic>
              <a:graphicData uri="http://schemas.openxmlformats.org/drawingml/2006/table">
                <a:tbl>
                  <a:tblPr firstRow="1" firstCol="1" bandRow="1">
                    <a:tableStyleId>{5C22544A-7EE6-4342-B048-85BDC9FD1C3A}</a:tableStyleId>
                  </a:tblPr>
                  <a:tblGrid>
                    <a:gridCol w="990600">
                      <a:extLst>
                        <a:ext uri="{9D8B030D-6E8A-4147-A177-3AD203B41FA5}">
                          <a16:colId xmlns:a16="http://schemas.microsoft.com/office/drawing/2014/main" val="1548985357"/>
                        </a:ext>
                      </a:extLst>
                    </a:gridCol>
                    <a:gridCol w="802357">
                      <a:extLst>
                        <a:ext uri="{9D8B030D-6E8A-4147-A177-3AD203B41FA5}">
                          <a16:colId xmlns:a16="http://schemas.microsoft.com/office/drawing/2014/main" val="468915190"/>
                        </a:ext>
                      </a:extLst>
                    </a:gridCol>
                    <a:gridCol w="896930">
                      <a:extLst>
                        <a:ext uri="{9D8B030D-6E8A-4147-A177-3AD203B41FA5}">
                          <a16:colId xmlns:a16="http://schemas.microsoft.com/office/drawing/2014/main" val="2530269519"/>
                        </a:ext>
                      </a:extLst>
                    </a:gridCol>
                    <a:gridCol w="896027">
                      <a:extLst>
                        <a:ext uri="{9D8B030D-6E8A-4147-A177-3AD203B41FA5}">
                          <a16:colId xmlns:a16="http://schemas.microsoft.com/office/drawing/2014/main" val="1457543389"/>
                        </a:ext>
                      </a:extLst>
                    </a:gridCol>
                    <a:gridCol w="1152550">
                      <a:extLst>
                        <a:ext uri="{9D8B030D-6E8A-4147-A177-3AD203B41FA5}">
                          <a16:colId xmlns:a16="http://schemas.microsoft.com/office/drawing/2014/main" val="3702710278"/>
                        </a:ext>
                      </a:extLst>
                    </a:gridCol>
                    <a:gridCol w="135532">
                      <a:extLst>
                        <a:ext uri="{9D8B030D-6E8A-4147-A177-3AD203B41FA5}">
                          <a16:colId xmlns:a16="http://schemas.microsoft.com/office/drawing/2014/main" val="1306495467"/>
                        </a:ext>
                      </a:extLst>
                    </a:gridCol>
                    <a:gridCol w="707390">
                      <a:extLst>
                        <a:ext uri="{9D8B030D-6E8A-4147-A177-3AD203B41FA5}">
                          <a16:colId xmlns:a16="http://schemas.microsoft.com/office/drawing/2014/main" val="888151264"/>
                        </a:ext>
                      </a:extLst>
                    </a:gridCol>
                    <a:gridCol w="1152550">
                      <a:extLst>
                        <a:ext uri="{9D8B030D-6E8A-4147-A177-3AD203B41FA5}">
                          <a16:colId xmlns:a16="http://schemas.microsoft.com/office/drawing/2014/main" val="3717006449"/>
                        </a:ext>
                      </a:extLst>
                    </a:gridCol>
                    <a:gridCol w="979127">
                      <a:extLst>
                        <a:ext uri="{9D8B030D-6E8A-4147-A177-3AD203B41FA5}">
                          <a16:colId xmlns:a16="http://schemas.microsoft.com/office/drawing/2014/main" val="905230496"/>
                        </a:ext>
                      </a:extLst>
                    </a:gridCol>
                    <a:gridCol w="1174229">
                      <a:extLst>
                        <a:ext uri="{9D8B030D-6E8A-4147-A177-3AD203B41FA5}">
                          <a16:colId xmlns:a16="http://schemas.microsoft.com/office/drawing/2014/main" val="1796733136"/>
                        </a:ext>
                      </a:extLst>
                    </a:gridCol>
                  </a:tblGrid>
                  <a:tr h="1066800">
                    <a:tc>
                      <a:txBody>
                        <a:bodyPr/>
                        <a:lstStyle/>
                        <a:p>
                          <a:pPr marL="0" marR="0" algn="just"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𝟐</m:t>
                                </m:r>
                                <m:r>
                                  <a:rPr lang="en-US" sz="1200">
                                    <a:effectLst/>
                                    <a:latin typeface="Cambria Math" panose="02040503050406030204" pitchFamily="18" charset="0"/>
                                  </a:rPr>
                                  <m:t>×</m:t>
                                </m:r>
                                <m:r>
                                  <a:rPr lang="en-US" sz="1200">
                                    <a:effectLst/>
                                    <a:latin typeface="Cambria Math" panose="02040503050406030204" pitchFamily="18" charset="0"/>
                                  </a:rPr>
                                  <m:t>𝟐</m:t>
                                </m:r>
                              </m:oMath>
                            </m:oMathPara>
                          </a14:m>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he-IL" sz="1200" dirty="0">
                              <a:effectLst/>
                            </a:rPr>
                            <a:t> </a:t>
                          </a:r>
                          <a:r>
                            <a:rPr lang="en-US" sz="1200" dirty="0">
                              <a:effectLst/>
                            </a:rPr>
                            <a:t> case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en-US" sz="1200" dirty="0">
                              <a:effectLst/>
                            </a:rPr>
                            <a:t> case 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rtl="1">
                            <a:lnSpc>
                              <a:spcPct val="150000"/>
                            </a:lnSpc>
                            <a:spcBef>
                              <a:spcPts val="0"/>
                            </a:spcBef>
                            <a:spcAft>
                              <a:spcPts val="0"/>
                            </a:spcAft>
                          </a:pPr>
                          <a:r>
                            <a:rPr lang="en-US" sz="1200" dirty="0">
                              <a:effectLst/>
                            </a:rPr>
                            <a:t> case 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84708465"/>
                      </a:ext>
                    </a:extLst>
                  </a:tr>
                  <a:tr h="983063">
                    <a:tc>
                      <a:txBody>
                        <a:bodyPr/>
                        <a:lstStyle/>
                        <a:p>
                          <a:pPr marL="0" marR="0" algn="just" rtl="1">
                            <a:lnSpc>
                              <a:spcPct val="150000"/>
                            </a:lnSpc>
                            <a:spcBef>
                              <a:spcPts val="0"/>
                            </a:spcBef>
                            <a:spcAft>
                              <a:spcPts val="0"/>
                            </a:spcAft>
                          </a:pPr>
                          <a:r>
                            <a:rPr lang="en-US" sz="1200" dirty="0">
                              <a:effectLst/>
                            </a:rPr>
                            <a:t>Naive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1.09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O(10^-14)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gridSpan="2">
                      <a:txBody>
                        <a:bodyPr/>
                        <a:lstStyle/>
                        <a:p>
                          <a:pPr marL="0" marR="0" algn="just" rtl="1">
                            <a:lnSpc>
                              <a:spcPct val="150000"/>
                            </a:lnSpc>
                            <a:spcBef>
                              <a:spcPts val="0"/>
                            </a:spcBef>
                            <a:spcAft>
                              <a:spcPts val="0"/>
                            </a:spcAft>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rtl="1">
                            <a:lnSpc>
                              <a:spcPct val="150000"/>
                            </a:lnSpc>
                            <a:spcBef>
                              <a:spcPts val="0"/>
                            </a:spcBef>
                            <a:spcAft>
                              <a:spcPts val="0"/>
                            </a:spcAft>
                          </a:pPr>
                          <a:r>
                            <a:rPr lang="en-US" sz="1200">
                              <a:effectLst/>
                            </a:rPr>
                            <a:t>O(</a:t>
                          </a:r>
                          <a14:m>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m:t>
                                  </m:r>
                                  <m:r>
                                    <a:rPr lang="en-US" sz="1200">
                                      <a:effectLst/>
                                      <a:latin typeface="Cambria Math" panose="02040503050406030204" pitchFamily="18" charset="0"/>
                                    </a:rPr>
                                    <m:t>15</m:t>
                                  </m:r>
                                </m:sup>
                              </m:sSup>
                            </m:oMath>
                          </a14:m>
                          <a:r>
                            <a:rPr lang="en-US" sz="12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O(</a:t>
                          </a:r>
                          <a14:m>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45</m:t>
                                  </m:r>
                                </m:sup>
                              </m:sSup>
                            </m:oMath>
                          </a14:m>
                          <a:r>
                            <a:rPr lang="en-US" sz="12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O(</a:t>
                          </a:r>
                          <a14:m>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m:t>
                                  </m:r>
                                  <m:r>
                                    <a:rPr lang="en-US" sz="1200">
                                      <a:effectLst/>
                                      <a:latin typeface="Cambria Math" panose="02040503050406030204" pitchFamily="18" charset="0"/>
                                    </a:rPr>
                                    <m:t>14</m:t>
                                  </m:r>
                                </m:sup>
                              </m:sSup>
                            </m:oMath>
                          </a14:m>
                          <a:r>
                            <a:rPr lang="en-US" sz="12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90992525"/>
                      </a:ext>
                    </a:extLst>
                  </a:tr>
                  <a:tr h="464255">
                    <a:tc>
                      <a:txBody>
                        <a:bodyPr/>
                        <a:lstStyle/>
                        <a:p>
                          <a:pPr marL="0" marR="0" algn="just" rtl="1">
                            <a:lnSpc>
                              <a:spcPct val="150000"/>
                            </a:lnSpc>
                            <a:spcBef>
                              <a:spcPts val="0"/>
                            </a:spcBef>
                            <a:spcAft>
                              <a:spcPts val="0"/>
                            </a:spcAft>
                          </a:pPr>
                          <a:r>
                            <a:rPr lang="en-US" sz="1200" dirty="0">
                              <a:effectLst/>
                            </a:rPr>
                            <a:t>Pad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9.34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3.42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just" defTabSz="914400" rtl="1" eaLnBrk="1" fontAlgn="auto" latinLnBrk="0" hangingPunct="1">
                            <a:lnSpc>
                              <a:spcPct val="150000"/>
                            </a:lnSpc>
                            <a:spcBef>
                              <a:spcPts val="0"/>
                            </a:spcBef>
                            <a:spcAft>
                              <a:spcPts val="0"/>
                            </a:spcAft>
                            <a:buClrTx/>
                            <a:buSzTx/>
                            <a:buFontTx/>
                            <a:buNone/>
                            <a:tabLst/>
                            <a:defRPr/>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23.19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gridSpan="2">
                      <a:txBody>
                        <a:bodyPr/>
                        <a:lstStyle/>
                        <a:p>
                          <a:pPr marL="0" marR="0" algn="just" rtl="1">
                            <a:lnSpc>
                              <a:spcPct val="150000"/>
                            </a:lnSpc>
                            <a:spcBef>
                              <a:spcPts val="0"/>
                            </a:spcBef>
                            <a:spcAft>
                              <a:spcPts val="0"/>
                            </a:spcAft>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rtl="1">
                            <a:lnSpc>
                              <a:spcPct val="150000"/>
                            </a:lnSpc>
                            <a:spcBef>
                              <a:spcPts val="0"/>
                            </a:spcBef>
                            <a:spcAft>
                              <a:spcPts val="0"/>
                            </a:spcAft>
                          </a:pPr>
                          <a:r>
                            <a:rPr lang="en-US" sz="1200" dirty="0">
                              <a:effectLst/>
                            </a:rPr>
                            <a:t>6.03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35.92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155.98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24831569"/>
                      </a:ext>
                    </a:extLst>
                  </a:tr>
                  <a:tr h="464255">
                    <a:tc>
                      <a:txBody>
                        <a:bodyPr/>
                        <a:lstStyle/>
                        <a:p>
                          <a:pPr marL="0" marR="0" algn="just" rtl="1">
                            <a:lnSpc>
                              <a:spcPct val="150000"/>
                            </a:lnSpc>
                            <a:spcBef>
                              <a:spcPts val="0"/>
                            </a:spcBef>
                            <a:spcAft>
                              <a:spcPts val="0"/>
                            </a:spcAft>
                          </a:pPr>
                          <a:r>
                            <a:rPr lang="en-US" sz="1200" dirty="0">
                              <a:effectLst/>
                            </a:rPr>
                            <a:t>Newton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5.38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2.38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just" defTabSz="914400" rtl="1" eaLnBrk="1" fontAlgn="auto" latinLnBrk="0" hangingPunct="1">
                            <a:lnSpc>
                              <a:spcPct val="150000"/>
                            </a:lnSpc>
                            <a:spcBef>
                              <a:spcPts val="0"/>
                            </a:spcBef>
                            <a:spcAft>
                              <a:spcPts val="0"/>
                            </a:spcAft>
                            <a:buClrTx/>
                            <a:buSzTx/>
                            <a:buFontTx/>
                            <a:buNone/>
                            <a:tabLst/>
                            <a:defRPr/>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17.08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gridSpan="2">
                      <a:txBody>
                        <a:bodyPr/>
                        <a:lstStyle/>
                        <a:p>
                          <a:pPr marL="0" marR="0" algn="just" rtl="1">
                            <a:lnSpc>
                              <a:spcPct val="150000"/>
                            </a:lnSpc>
                            <a:spcBef>
                              <a:spcPts val="0"/>
                            </a:spcBef>
                            <a:spcAft>
                              <a:spcPts val="0"/>
                            </a:spcAft>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rtl="1">
                            <a:lnSpc>
                              <a:spcPct val="150000"/>
                            </a:lnSpc>
                            <a:spcBef>
                              <a:spcPts val="0"/>
                            </a:spcBef>
                            <a:spcAft>
                              <a:spcPts val="0"/>
                            </a:spcAft>
                          </a:pPr>
                          <a:r>
                            <a:rPr lang="en-US" sz="1200" dirty="0">
                              <a:effectLst/>
                            </a:rPr>
                            <a:t>2.98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182.74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143.41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62669197"/>
                      </a:ext>
                    </a:extLst>
                  </a:tr>
                  <a:tr h="464255">
                    <a:tc>
                      <a:txBody>
                        <a:bodyPr/>
                        <a:lstStyle/>
                        <a:p>
                          <a:pPr marL="0" marR="0" algn="just" rtl="1">
                            <a:lnSpc>
                              <a:spcPct val="150000"/>
                            </a:lnSpc>
                            <a:spcBef>
                              <a:spcPts val="0"/>
                            </a:spcBef>
                            <a:spcAft>
                              <a:spcPts val="0"/>
                            </a:spcAft>
                          </a:pPr>
                          <a:r>
                            <a:rPr lang="en-US" sz="1200" dirty="0">
                              <a:effectLst/>
                            </a:rPr>
                            <a:t>Lagrange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1.09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just" defTabSz="914400" rtl="1" eaLnBrk="1" fontAlgn="auto" latinLnBrk="0" hangingPunct="1">
                            <a:lnSpc>
                              <a:spcPct val="150000"/>
                            </a:lnSpc>
                            <a:spcBef>
                              <a:spcPts val="0"/>
                            </a:spcBef>
                            <a:spcAft>
                              <a:spcPts val="0"/>
                            </a:spcAft>
                            <a:buClrTx/>
                            <a:buSzTx/>
                            <a:buFontTx/>
                            <a:buNone/>
                            <a:tabLst/>
                            <a:defRPr/>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20.08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gridSpan="2">
                      <a:txBody>
                        <a:bodyPr/>
                        <a:lstStyle/>
                        <a:p>
                          <a:pPr marL="0" marR="0" algn="just" rtl="1">
                            <a:lnSpc>
                              <a:spcPct val="150000"/>
                            </a:lnSpc>
                            <a:spcBef>
                              <a:spcPts val="0"/>
                            </a:spcBef>
                            <a:spcAft>
                              <a:spcPts val="0"/>
                            </a:spcAft>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rtl="1">
                            <a:lnSpc>
                              <a:spcPct val="150000"/>
                            </a:lnSpc>
                            <a:spcBef>
                              <a:spcPts val="0"/>
                            </a:spcBef>
                            <a:spcAft>
                              <a:spcPts val="0"/>
                            </a:spcAft>
                          </a:pPr>
                          <a:r>
                            <a:rPr lang="en-US" sz="1200" dirty="0">
                              <a:effectLst/>
                            </a:rPr>
                            <a:t>4.48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0">
                            <a:lnSpc>
                              <a:spcPct val="150000"/>
                            </a:lnSpc>
                            <a:spcBef>
                              <a:spcPts val="0"/>
                            </a:spcBef>
                            <a:spcAft>
                              <a:spcPts val="0"/>
                            </a:spcAft>
                          </a:pPr>
                          <a:r>
                            <a:rPr lang="en-US" sz="1200">
                              <a:effectLst/>
                            </a:rPr>
                            <a:t>78.46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148.41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46871831"/>
                      </a:ext>
                    </a:extLst>
                  </a:tr>
                  <a:tr h="983063">
                    <a:tc>
                      <a:txBody>
                        <a:bodyPr/>
                        <a:lstStyle/>
                        <a:p>
                          <a:pPr marL="0" marR="0" algn="just" rtl="1">
                            <a:lnSpc>
                              <a:spcPct val="150000"/>
                            </a:lnSpc>
                            <a:spcBef>
                              <a:spcPts val="0"/>
                            </a:spcBef>
                            <a:spcAft>
                              <a:spcPts val="0"/>
                            </a:spcAft>
                          </a:pPr>
                          <a:r>
                            <a:rPr lang="en-US" sz="1200" dirty="0">
                              <a:effectLst/>
                            </a:rPr>
                            <a:t>Teddy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0.07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0.98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just" defTabSz="914400" rtl="1" eaLnBrk="1" fontAlgn="auto" latinLnBrk="0" hangingPunct="1">
                            <a:lnSpc>
                              <a:spcPct val="150000"/>
                            </a:lnSpc>
                            <a:spcBef>
                              <a:spcPts val="0"/>
                            </a:spcBef>
                            <a:spcAft>
                              <a:spcPts val="0"/>
                            </a:spcAft>
                            <a:buClrTx/>
                            <a:buSzTx/>
                            <a:buFontTx/>
                            <a:buNone/>
                            <a:tabLst/>
                            <a:defRPr/>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O(10^-15)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gridSpan="2">
                      <a:txBody>
                        <a:bodyPr/>
                        <a:lstStyle/>
                        <a:p>
                          <a:pPr marL="0" marR="0" algn="just" rtl="1">
                            <a:lnSpc>
                              <a:spcPct val="150000"/>
                            </a:lnSpc>
                            <a:spcBef>
                              <a:spcPts val="0"/>
                            </a:spcBef>
                            <a:spcAft>
                              <a:spcPts val="0"/>
                            </a:spcAft>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dirty="0"/>
                        </a:p>
                      </a:txBody>
                      <a:tcPr/>
                    </a:tc>
                    <a:tc>
                      <a:txBody>
                        <a:bodyPr/>
                        <a:lstStyle/>
                        <a:p>
                          <a:pPr marL="0" marR="0" algn="just" rtl="1">
                            <a:lnSpc>
                              <a:spcPct val="150000"/>
                            </a:lnSpc>
                            <a:spcBef>
                              <a:spcPts val="0"/>
                            </a:spcBef>
                            <a:spcAft>
                              <a:spcPts val="0"/>
                            </a:spcAft>
                          </a:pPr>
                          <a:r>
                            <a:rPr lang="en-US" sz="1200">
                              <a:effectLst/>
                            </a:rPr>
                            <a:t>O(</a:t>
                          </a:r>
                          <a14:m>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m:t>
                                  </m:r>
                                  <m:r>
                                    <a:rPr lang="en-US" sz="1200">
                                      <a:effectLst/>
                                      <a:latin typeface="Cambria Math" panose="02040503050406030204" pitchFamily="18" charset="0"/>
                                    </a:rPr>
                                    <m:t>16</m:t>
                                  </m:r>
                                </m:sup>
                              </m:sSup>
                            </m:oMath>
                          </a14:m>
                          <a:r>
                            <a:rPr lang="en-US" sz="12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133.81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O(</a:t>
                          </a:r>
                          <a14:m>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m:t>
                                  </m:r>
                                  <m:r>
                                    <a:rPr lang="en-US" sz="1200">
                                      <a:effectLst/>
                                      <a:latin typeface="Cambria Math" panose="02040503050406030204" pitchFamily="18" charset="0"/>
                                    </a:rPr>
                                    <m:t>14</m:t>
                                  </m:r>
                                </m:sup>
                              </m:sSup>
                            </m:oMath>
                          </a14:m>
                          <a:r>
                            <a:rPr lang="en-US" sz="12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28836821"/>
                      </a:ext>
                    </a:extLst>
                  </a:tr>
                </a:tbl>
              </a:graphicData>
            </a:graphic>
          </p:graphicFrame>
        </mc:Choice>
        <mc:Fallback xmlns="">
          <p:graphicFrame>
            <p:nvGraphicFramePr>
              <p:cNvPr id="8" name="Table 7">
                <a:extLst>
                  <a:ext uri="{FF2B5EF4-FFF2-40B4-BE49-F238E27FC236}">
                    <a16:creationId xmlns:a16="http://schemas.microsoft.com/office/drawing/2014/main" id="{B743811D-CCA1-4C5E-8CE5-2EFB685FEC52}"/>
                  </a:ext>
                </a:extLst>
              </p:cNvPr>
              <p:cNvGraphicFramePr>
                <a:graphicFrameLocks noGrp="1"/>
              </p:cNvGraphicFramePr>
              <p:nvPr>
                <p:extLst>
                  <p:ext uri="{D42A27DB-BD31-4B8C-83A1-F6EECF244321}">
                    <p14:modId xmlns:p14="http://schemas.microsoft.com/office/powerpoint/2010/main" val="3437095428"/>
                  </p:ext>
                </p:extLst>
              </p:nvPr>
            </p:nvGraphicFramePr>
            <p:xfrm>
              <a:off x="2055812" y="1981200"/>
              <a:ext cx="8887292" cy="4532353"/>
            </p:xfrm>
            <a:graphic>
              <a:graphicData uri="http://schemas.openxmlformats.org/drawingml/2006/table">
                <a:tbl>
                  <a:tblPr firstRow="1" firstCol="1" bandRow="1">
                    <a:tableStyleId>{5C22544A-7EE6-4342-B048-85BDC9FD1C3A}</a:tableStyleId>
                  </a:tblPr>
                  <a:tblGrid>
                    <a:gridCol w="990600">
                      <a:extLst>
                        <a:ext uri="{9D8B030D-6E8A-4147-A177-3AD203B41FA5}">
                          <a16:colId xmlns:a16="http://schemas.microsoft.com/office/drawing/2014/main" val="1548985357"/>
                        </a:ext>
                      </a:extLst>
                    </a:gridCol>
                    <a:gridCol w="802357">
                      <a:extLst>
                        <a:ext uri="{9D8B030D-6E8A-4147-A177-3AD203B41FA5}">
                          <a16:colId xmlns:a16="http://schemas.microsoft.com/office/drawing/2014/main" val="468915190"/>
                        </a:ext>
                      </a:extLst>
                    </a:gridCol>
                    <a:gridCol w="896930">
                      <a:extLst>
                        <a:ext uri="{9D8B030D-6E8A-4147-A177-3AD203B41FA5}">
                          <a16:colId xmlns:a16="http://schemas.microsoft.com/office/drawing/2014/main" val="2530269519"/>
                        </a:ext>
                      </a:extLst>
                    </a:gridCol>
                    <a:gridCol w="896027">
                      <a:extLst>
                        <a:ext uri="{9D8B030D-6E8A-4147-A177-3AD203B41FA5}">
                          <a16:colId xmlns:a16="http://schemas.microsoft.com/office/drawing/2014/main" val="1457543389"/>
                        </a:ext>
                      </a:extLst>
                    </a:gridCol>
                    <a:gridCol w="1152550">
                      <a:extLst>
                        <a:ext uri="{9D8B030D-6E8A-4147-A177-3AD203B41FA5}">
                          <a16:colId xmlns:a16="http://schemas.microsoft.com/office/drawing/2014/main" val="3702710278"/>
                        </a:ext>
                      </a:extLst>
                    </a:gridCol>
                    <a:gridCol w="135532">
                      <a:extLst>
                        <a:ext uri="{9D8B030D-6E8A-4147-A177-3AD203B41FA5}">
                          <a16:colId xmlns:a16="http://schemas.microsoft.com/office/drawing/2014/main" val="1306495467"/>
                        </a:ext>
                      </a:extLst>
                    </a:gridCol>
                    <a:gridCol w="707390">
                      <a:extLst>
                        <a:ext uri="{9D8B030D-6E8A-4147-A177-3AD203B41FA5}">
                          <a16:colId xmlns:a16="http://schemas.microsoft.com/office/drawing/2014/main" val="888151264"/>
                        </a:ext>
                      </a:extLst>
                    </a:gridCol>
                    <a:gridCol w="1152550">
                      <a:extLst>
                        <a:ext uri="{9D8B030D-6E8A-4147-A177-3AD203B41FA5}">
                          <a16:colId xmlns:a16="http://schemas.microsoft.com/office/drawing/2014/main" val="3717006449"/>
                        </a:ext>
                      </a:extLst>
                    </a:gridCol>
                    <a:gridCol w="979127">
                      <a:extLst>
                        <a:ext uri="{9D8B030D-6E8A-4147-A177-3AD203B41FA5}">
                          <a16:colId xmlns:a16="http://schemas.microsoft.com/office/drawing/2014/main" val="905230496"/>
                        </a:ext>
                      </a:extLst>
                    </a:gridCol>
                    <a:gridCol w="1174229">
                      <a:extLst>
                        <a:ext uri="{9D8B030D-6E8A-4147-A177-3AD203B41FA5}">
                          <a16:colId xmlns:a16="http://schemas.microsoft.com/office/drawing/2014/main" val="1796733136"/>
                        </a:ext>
                      </a:extLst>
                    </a:gridCol>
                  </a:tblGrid>
                  <a:tr h="1066800">
                    <a:tc>
                      <a:txBody>
                        <a:bodyPr/>
                        <a:lstStyle/>
                        <a:p>
                          <a:endParaRPr lang="en-US"/>
                        </a:p>
                      </a:txBody>
                      <a:tcPr marL="68580" marR="68580" marT="0" marB="0">
                        <a:blipFill>
                          <a:blip r:embed="rId4"/>
                          <a:stretch>
                            <a:fillRect l="-613" t="-1143" r="-797546" b="-326286"/>
                          </a:stretch>
                        </a:blipFill>
                      </a:tcPr>
                    </a:tc>
                    <a:tc>
                      <a:txBody>
                        <a:bodyPr/>
                        <a:lstStyle/>
                        <a:p>
                          <a:pPr marL="0" marR="0" algn="ctr" rtl="1">
                            <a:lnSpc>
                              <a:spcPct val="150000"/>
                            </a:lnSpc>
                            <a:spcBef>
                              <a:spcPts val="0"/>
                            </a:spcBef>
                            <a:spcAft>
                              <a:spcPts val="0"/>
                            </a:spcAft>
                          </a:pPr>
                          <a:r>
                            <a:rPr lang="he-IL" sz="1200" dirty="0">
                              <a:effectLst/>
                            </a:rPr>
                            <a:t> </a:t>
                          </a:r>
                          <a:r>
                            <a:rPr lang="en-US" sz="1200" dirty="0">
                              <a:effectLst/>
                            </a:rPr>
                            <a:t> case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en-US" sz="1200" dirty="0">
                              <a:effectLst/>
                            </a:rPr>
                            <a:t> case 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rtl="1">
                            <a:lnSpc>
                              <a:spcPct val="150000"/>
                            </a:lnSpc>
                            <a:spcBef>
                              <a:spcPts val="0"/>
                            </a:spcBef>
                            <a:spcAft>
                              <a:spcPts val="0"/>
                            </a:spcAft>
                          </a:pPr>
                          <a:r>
                            <a:rPr lang="en-US" sz="1200" dirty="0">
                              <a:effectLst/>
                            </a:rPr>
                            <a:t> case 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84708465"/>
                      </a:ext>
                    </a:extLst>
                  </a:tr>
                  <a:tr h="983063">
                    <a:tc>
                      <a:txBody>
                        <a:bodyPr/>
                        <a:lstStyle/>
                        <a:p>
                          <a:pPr marL="0" marR="0" algn="just" rtl="1">
                            <a:lnSpc>
                              <a:spcPct val="150000"/>
                            </a:lnSpc>
                            <a:spcBef>
                              <a:spcPts val="0"/>
                            </a:spcBef>
                            <a:spcAft>
                              <a:spcPts val="0"/>
                            </a:spcAft>
                          </a:pPr>
                          <a:r>
                            <a:rPr lang="en-US" sz="1200" dirty="0">
                              <a:effectLst/>
                            </a:rPr>
                            <a:t>Naive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1.09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O(10^-14)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gridSpan="2">
                      <a:txBody>
                        <a:bodyPr/>
                        <a:lstStyle/>
                        <a:p>
                          <a:pPr marL="0" marR="0" algn="just" rtl="1">
                            <a:lnSpc>
                              <a:spcPct val="150000"/>
                            </a:lnSpc>
                            <a:spcBef>
                              <a:spcPts val="0"/>
                            </a:spcBef>
                            <a:spcAft>
                              <a:spcPts val="0"/>
                            </a:spcAft>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endParaRPr lang="en-US"/>
                        </a:p>
                      </a:txBody>
                      <a:tcPr marL="68580" marR="68580" marT="0" marB="0">
                        <a:blipFill>
                          <a:blip r:embed="rId4"/>
                          <a:stretch>
                            <a:fillRect l="-485185" t="-109938" r="-189418" b="-254658"/>
                          </a:stretch>
                        </a:blipFill>
                      </a:tcPr>
                    </a:tc>
                    <a:tc>
                      <a:txBody>
                        <a:bodyPr/>
                        <a:lstStyle/>
                        <a:p>
                          <a:endParaRPr lang="en-US"/>
                        </a:p>
                      </a:txBody>
                      <a:tcPr marL="68580" marR="68580" marT="0" marB="0">
                        <a:blipFill>
                          <a:blip r:embed="rId4"/>
                          <a:stretch>
                            <a:fillRect l="-686957" t="-109938" r="-122360" b="-254658"/>
                          </a:stretch>
                        </a:blipFill>
                      </a:tcPr>
                    </a:tc>
                    <a:tc>
                      <a:txBody>
                        <a:bodyPr/>
                        <a:lstStyle/>
                        <a:p>
                          <a:endParaRPr lang="en-US"/>
                        </a:p>
                      </a:txBody>
                      <a:tcPr marL="68580" marR="68580" marT="0" marB="0">
                        <a:blipFill>
                          <a:blip r:embed="rId4"/>
                          <a:stretch>
                            <a:fillRect l="-656477" t="-109938" r="-2073" b="-254658"/>
                          </a:stretch>
                        </a:blipFill>
                      </a:tcPr>
                    </a:tc>
                    <a:extLst>
                      <a:ext uri="{0D108BD9-81ED-4DB2-BD59-A6C34878D82A}">
                        <a16:rowId xmlns:a16="http://schemas.microsoft.com/office/drawing/2014/main" val="3390992525"/>
                      </a:ext>
                    </a:extLst>
                  </a:tr>
                  <a:tr h="499809">
                    <a:tc>
                      <a:txBody>
                        <a:bodyPr/>
                        <a:lstStyle/>
                        <a:p>
                          <a:pPr marL="0" marR="0" algn="just" rtl="1">
                            <a:lnSpc>
                              <a:spcPct val="150000"/>
                            </a:lnSpc>
                            <a:spcBef>
                              <a:spcPts val="0"/>
                            </a:spcBef>
                            <a:spcAft>
                              <a:spcPts val="0"/>
                            </a:spcAft>
                          </a:pPr>
                          <a:r>
                            <a:rPr lang="en-US" sz="1200" dirty="0">
                              <a:effectLst/>
                            </a:rPr>
                            <a:t>Pad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9.34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3.42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just" defTabSz="914400" rtl="1" eaLnBrk="1" fontAlgn="auto" latinLnBrk="0" hangingPunct="1">
                            <a:lnSpc>
                              <a:spcPct val="150000"/>
                            </a:lnSpc>
                            <a:spcBef>
                              <a:spcPts val="0"/>
                            </a:spcBef>
                            <a:spcAft>
                              <a:spcPts val="0"/>
                            </a:spcAft>
                            <a:buClrTx/>
                            <a:buSzTx/>
                            <a:buFontTx/>
                            <a:buNone/>
                            <a:tabLst/>
                            <a:defRPr/>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23.19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gridSpan="2">
                      <a:txBody>
                        <a:bodyPr/>
                        <a:lstStyle/>
                        <a:p>
                          <a:pPr marL="0" marR="0" algn="just" rtl="1">
                            <a:lnSpc>
                              <a:spcPct val="150000"/>
                            </a:lnSpc>
                            <a:spcBef>
                              <a:spcPts val="0"/>
                            </a:spcBef>
                            <a:spcAft>
                              <a:spcPts val="0"/>
                            </a:spcAft>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rtl="1">
                            <a:lnSpc>
                              <a:spcPct val="150000"/>
                            </a:lnSpc>
                            <a:spcBef>
                              <a:spcPts val="0"/>
                            </a:spcBef>
                            <a:spcAft>
                              <a:spcPts val="0"/>
                            </a:spcAft>
                          </a:pPr>
                          <a:r>
                            <a:rPr lang="en-US" sz="1200" dirty="0">
                              <a:effectLst/>
                            </a:rPr>
                            <a:t>6.03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35.92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155.98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24831569"/>
                      </a:ext>
                    </a:extLst>
                  </a:tr>
                  <a:tr h="499809">
                    <a:tc>
                      <a:txBody>
                        <a:bodyPr/>
                        <a:lstStyle/>
                        <a:p>
                          <a:pPr marL="0" marR="0" algn="just" rtl="1">
                            <a:lnSpc>
                              <a:spcPct val="150000"/>
                            </a:lnSpc>
                            <a:spcBef>
                              <a:spcPts val="0"/>
                            </a:spcBef>
                            <a:spcAft>
                              <a:spcPts val="0"/>
                            </a:spcAft>
                          </a:pPr>
                          <a:r>
                            <a:rPr lang="en-US" sz="1200" dirty="0">
                              <a:effectLst/>
                            </a:rPr>
                            <a:t>Newton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5.38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2.38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just" defTabSz="914400" rtl="1" eaLnBrk="1" fontAlgn="auto" latinLnBrk="0" hangingPunct="1">
                            <a:lnSpc>
                              <a:spcPct val="150000"/>
                            </a:lnSpc>
                            <a:spcBef>
                              <a:spcPts val="0"/>
                            </a:spcBef>
                            <a:spcAft>
                              <a:spcPts val="0"/>
                            </a:spcAft>
                            <a:buClrTx/>
                            <a:buSzTx/>
                            <a:buFontTx/>
                            <a:buNone/>
                            <a:tabLst/>
                            <a:defRPr/>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17.08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gridSpan="2">
                      <a:txBody>
                        <a:bodyPr/>
                        <a:lstStyle/>
                        <a:p>
                          <a:pPr marL="0" marR="0" algn="just" rtl="1">
                            <a:lnSpc>
                              <a:spcPct val="150000"/>
                            </a:lnSpc>
                            <a:spcBef>
                              <a:spcPts val="0"/>
                            </a:spcBef>
                            <a:spcAft>
                              <a:spcPts val="0"/>
                            </a:spcAft>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rtl="1">
                            <a:lnSpc>
                              <a:spcPct val="150000"/>
                            </a:lnSpc>
                            <a:spcBef>
                              <a:spcPts val="0"/>
                            </a:spcBef>
                            <a:spcAft>
                              <a:spcPts val="0"/>
                            </a:spcAft>
                          </a:pPr>
                          <a:r>
                            <a:rPr lang="en-US" sz="1200" dirty="0">
                              <a:effectLst/>
                            </a:rPr>
                            <a:t>2.98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182.74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143.41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62669197"/>
                      </a:ext>
                    </a:extLst>
                  </a:tr>
                  <a:tr h="499809">
                    <a:tc>
                      <a:txBody>
                        <a:bodyPr/>
                        <a:lstStyle/>
                        <a:p>
                          <a:pPr marL="0" marR="0" algn="just" rtl="1">
                            <a:lnSpc>
                              <a:spcPct val="150000"/>
                            </a:lnSpc>
                            <a:spcBef>
                              <a:spcPts val="0"/>
                            </a:spcBef>
                            <a:spcAft>
                              <a:spcPts val="0"/>
                            </a:spcAft>
                          </a:pPr>
                          <a:r>
                            <a:rPr lang="en-US" sz="1200" dirty="0">
                              <a:effectLst/>
                            </a:rPr>
                            <a:t>Lagrange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1.09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just" defTabSz="914400" rtl="1" eaLnBrk="1" fontAlgn="auto" latinLnBrk="0" hangingPunct="1">
                            <a:lnSpc>
                              <a:spcPct val="150000"/>
                            </a:lnSpc>
                            <a:spcBef>
                              <a:spcPts val="0"/>
                            </a:spcBef>
                            <a:spcAft>
                              <a:spcPts val="0"/>
                            </a:spcAft>
                            <a:buClrTx/>
                            <a:buSzTx/>
                            <a:buFontTx/>
                            <a:buNone/>
                            <a:tabLst/>
                            <a:defRPr/>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20.08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gridSpan="2">
                      <a:txBody>
                        <a:bodyPr/>
                        <a:lstStyle/>
                        <a:p>
                          <a:pPr marL="0" marR="0" algn="just" rtl="1">
                            <a:lnSpc>
                              <a:spcPct val="150000"/>
                            </a:lnSpc>
                            <a:spcBef>
                              <a:spcPts val="0"/>
                            </a:spcBef>
                            <a:spcAft>
                              <a:spcPts val="0"/>
                            </a:spcAft>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rtl="1">
                            <a:lnSpc>
                              <a:spcPct val="150000"/>
                            </a:lnSpc>
                            <a:spcBef>
                              <a:spcPts val="0"/>
                            </a:spcBef>
                            <a:spcAft>
                              <a:spcPts val="0"/>
                            </a:spcAft>
                          </a:pPr>
                          <a:r>
                            <a:rPr lang="en-US" sz="1200" dirty="0">
                              <a:effectLst/>
                            </a:rPr>
                            <a:t>4.48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0">
                            <a:lnSpc>
                              <a:spcPct val="150000"/>
                            </a:lnSpc>
                            <a:spcBef>
                              <a:spcPts val="0"/>
                            </a:spcBef>
                            <a:spcAft>
                              <a:spcPts val="0"/>
                            </a:spcAft>
                          </a:pPr>
                          <a:r>
                            <a:rPr lang="en-US" sz="1200">
                              <a:effectLst/>
                            </a:rPr>
                            <a:t>78.46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148.41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46871831"/>
                      </a:ext>
                    </a:extLst>
                  </a:tr>
                  <a:tr h="983063">
                    <a:tc>
                      <a:txBody>
                        <a:bodyPr/>
                        <a:lstStyle/>
                        <a:p>
                          <a:pPr marL="0" marR="0" algn="just" rtl="1">
                            <a:lnSpc>
                              <a:spcPct val="150000"/>
                            </a:lnSpc>
                            <a:spcBef>
                              <a:spcPts val="0"/>
                            </a:spcBef>
                            <a:spcAft>
                              <a:spcPts val="0"/>
                            </a:spcAft>
                          </a:pPr>
                          <a:r>
                            <a:rPr lang="en-US" sz="1200" dirty="0">
                              <a:effectLst/>
                            </a:rPr>
                            <a:t>Teddy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0.07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0.98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just" defTabSz="914400" rtl="1" eaLnBrk="1" fontAlgn="auto" latinLnBrk="0" hangingPunct="1">
                            <a:lnSpc>
                              <a:spcPct val="150000"/>
                            </a:lnSpc>
                            <a:spcBef>
                              <a:spcPts val="0"/>
                            </a:spcBef>
                            <a:spcAft>
                              <a:spcPts val="0"/>
                            </a:spcAft>
                            <a:buClrTx/>
                            <a:buSzTx/>
                            <a:buFontTx/>
                            <a:buNone/>
                            <a:tabLst/>
                            <a:defRPr/>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O(10^-15)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gridSpan="2">
                      <a:txBody>
                        <a:bodyPr/>
                        <a:lstStyle/>
                        <a:p>
                          <a:pPr marL="0" marR="0" algn="just" rtl="1">
                            <a:lnSpc>
                              <a:spcPct val="150000"/>
                            </a:lnSpc>
                            <a:spcBef>
                              <a:spcPts val="0"/>
                            </a:spcBef>
                            <a:spcAft>
                              <a:spcPts val="0"/>
                            </a:spcAft>
                          </a:pPr>
                          <a:r>
                            <a:rPr lang="en-US" sz="1200" dirty="0">
                              <a:effectLst/>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dirty="0"/>
                        </a:p>
                      </a:txBody>
                      <a:tcPr/>
                    </a:tc>
                    <a:tc>
                      <a:txBody>
                        <a:bodyPr/>
                        <a:lstStyle/>
                        <a:p>
                          <a:endParaRPr lang="en-US"/>
                        </a:p>
                      </a:txBody>
                      <a:tcPr marL="68580" marR="68580" marT="0" marB="0">
                        <a:blipFill>
                          <a:blip r:embed="rId4"/>
                          <a:stretch>
                            <a:fillRect l="-485185" t="-363354" r="-189418" b="-1242"/>
                          </a:stretch>
                        </a:blipFill>
                      </a:tcPr>
                    </a:tc>
                    <a:tc>
                      <a:txBody>
                        <a:bodyPr/>
                        <a:lstStyle/>
                        <a:p>
                          <a:pPr marL="0" marR="0" algn="just" rtl="1">
                            <a:lnSpc>
                              <a:spcPct val="150000"/>
                            </a:lnSpc>
                            <a:spcBef>
                              <a:spcPts val="0"/>
                            </a:spcBef>
                            <a:spcAft>
                              <a:spcPts val="0"/>
                            </a:spcAft>
                          </a:pPr>
                          <a:r>
                            <a:rPr lang="en-US" sz="1200">
                              <a:effectLst/>
                            </a:rPr>
                            <a:t>133.81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4"/>
                          <a:stretch>
                            <a:fillRect l="-656477" t="-363354" r="-2073" b="-1242"/>
                          </a:stretch>
                        </a:blipFill>
                      </a:tcPr>
                    </a:tc>
                    <a:extLst>
                      <a:ext uri="{0D108BD9-81ED-4DB2-BD59-A6C34878D82A}">
                        <a16:rowId xmlns:a16="http://schemas.microsoft.com/office/drawing/2014/main" val="828836821"/>
                      </a:ext>
                    </a:extLst>
                  </a:tr>
                </a:tbl>
              </a:graphicData>
            </a:graphic>
          </p:graphicFrame>
        </mc:Fallback>
      </mc:AlternateContent>
    </p:spTree>
    <p:extLst>
      <p:ext uri="{BB962C8B-B14F-4D97-AF65-F5344CB8AC3E}">
        <p14:creationId xmlns:p14="http://schemas.microsoft.com/office/powerpoint/2010/main" val="148084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with other algorithms</a:t>
            </a:r>
          </a:p>
        </p:txBody>
      </p:sp>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AF54D6F0-0801-4EB2-B699-D12D4CA9B706}"/>
                  </a:ext>
                </a:extLst>
              </p:cNvPr>
              <p:cNvGraphicFramePr>
                <a:graphicFrameLocks noGrp="1"/>
              </p:cNvGraphicFramePr>
              <p:nvPr>
                <p:extLst>
                  <p:ext uri="{D42A27DB-BD31-4B8C-83A1-F6EECF244321}">
                    <p14:modId xmlns:p14="http://schemas.microsoft.com/office/powerpoint/2010/main" val="2138247093"/>
                  </p:ext>
                </p:extLst>
              </p:nvPr>
            </p:nvGraphicFramePr>
            <p:xfrm>
              <a:off x="2055812" y="2286000"/>
              <a:ext cx="8458200" cy="3657601"/>
            </p:xfrm>
            <a:graphic>
              <a:graphicData uri="http://schemas.openxmlformats.org/drawingml/2006/table">
                <a:tbl>
                  <a:tblPr firstRow="1" firstCol="1" bandRow="1">
                    <a:tableStyleId>{5C22544A-7EE6-4342-B048-85BDC9FD1C3A}</a:tableStyleId>
                  </a:tblPr>
                  <a:tblGrid>
                    <a:gridCol w="869461">
                      <a:extLst>
                        <a:ext uri="{9D8B030D-6E8A-4147-A177-3AD203B41FA5}">
                          <a16:colId xmlns:a16="http://schemas.microsoft.com/office/drawing/2014/main" val="3763981900"/>
                        </a:ext>
                      </a:extLst>
                    </a:gridCol>
                    <a:gridCol w="868586">
                      <a:extLst>
                        <a:ext uri="{9D8B030D-6E8A-4147-A177-3AD203B41FA5}">
                          <a16:colId xmlns:a16="http://schemas.microsoft.com/office/drawing/2014/main" val="3354263044"/>
                        </a:ext>
                      </a:extLst>
                    </a:gridCol>
                    <a:gridCol w="906236">
                      <a:extLst>
                        <a:ext uri="{9D8B030D-6E8A-4147-A177-3AD203B41FA5}">
                          <a16:colId xmlns:a16="http://schemas.microsoft.com/office/drawing/2014/main" val="3020297123"/>
                        </a:ext>
                      </a:extLst>
                    </a:gridCol>
                    <a:gridCol w="956144">
                      <a:extLst>
                        <a:ext uri="{9D8B030D-6E8A-4147-A177-3AD203B41FA5}">
                          <a16:colId xmlns:a16="http://schemas.microsoft.com/office/drawing/2014/main" val="762698916"/>
                        </a:ext>
                      </a:extLst>
                    </a:gridCol>
                    <a:gridCol w="992919">
                      <a:extLst>
                        <a:ext uri="{9D8B030D-6E8A-4147-A177-3AD203B41FA5}">
                          <a16:colId xmlns:a16="http://schemas.microsoft.com/office/drawing/2014/main" val="265598944"/>
                        </a:ext>
                      </a:extLst>
                    </a:gridCol>
                    <a:gridCol w="893054">
                      <a:extLst>
                        <a:ext uri="{9D8B030D-6E8A-4147-A177-3AD203B41FA5}">
                          <a16:colId xmlns:a16="http://schemas.microsoft.com/office/drawing/2014/main" val="1690624178"/>
                        </a:ext>
                      </a:extLst>
                    </a:gridCol>
                    <a:gridCol w="1114674">
                      <a:extLst>
                        <a:ext uri="{9D8B030D-6E8A-4147-A177-3AD203B41FA5}">
                          <a16:colId xmlns:a16="http://schemas.microsoft.com/office/drawing/2014/main" val="954673762"/>
                        </a:ext>
                      </a:extLst>
                    </a:gridCol>
                    <a:gridCol w="902733">
                      <a:extLst>
                        <a:ext uri="{9D8B030D-6E8A-4147-A177-3AD203B41FA5}">
                          <a16:colId xmlns:a16="http://schemas.microsoft.com/office/drawing/2014/main" val="2083278966"/>
                        </a:ext>
                      </a:extLst>
                    </a:gridCol>
                    <a:gridCol w="954393">
                      <a:extLst>
                        <a:ext uri="{9D8B030D-6E8A-4147-A177-3AD203B41FA5}">
                          <a16:colId xmlns:a16="http://schemas.microsoft.com/office/drawing/2014/main" val="724375871"/>
                        </a:ext>
                      </a:extLst>
                    </a:gridCol>
                  </a:tblGrid>
                  <a:tr h="738815">
                    <a:tc>
                      <a:txBody>
                        <a:bodyPr/>
                        <a:lstStyle/>
                        <a:p>
                          <a:pPr marL="0" marR="0" algn="just"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1" i="0" smtClean="0">
                                    <a:effectLst/>
                                    <a:latin typeface="Cambria Math" panose="02040503050406030204" pitchFamily="18" charset="0"/>
                                  </a:rPr>
                                  <m:t>𝟑</m:t>
                                </m:r>
                                <m:r>
                                  <a:rPr lang="en-US" sz="1200">
                                    <a:effectLst/>
                                    <a:latin typeface="Cambria Math" panose="02040503050406030204" pitchFamily="18" charset="0"/>
                                  </a:rPr>
                                  <m:t>×</m:t>
                                </m:r>
                                <m:r>
                                  <a:rPr lang="en-US" sz="1200" b="1" i="0" smtClean="0">
                                    <a:effectLst/>
                                    <a:latin typeface="Cambria Math" panose="02040503050406030204" pitchFamily="18" charset="0"/>
                                  </a:rPr>
                                  <m:t>𝟑</m:t>
                                </m:r>
                              </m:oMath>
                            </m:oMathPara>
                          </a14:m>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he-IL" sz="1200" dirty="0">
                              <a:effectLst/>
                            </a:rPr>
                            <a:t> </a:t>
                          </a:r>
                          <a:r>
                            <a:rPr lang="en-US" sz="1200" dirty="0">
                              <a:effectLst/>
                            </a:rPr>
                            <a:t> case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en-US" sz="1200" dirty="0">
                              <a:effectLst/>
                            </a:rPr>
                            <a:t> case 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rtl="1">
                            <a:lnSpc>
                              <a:spcPct val="150000"/>
                            </a:lnSpc>
                            <a:spcBef>
                              <a:spcPts val="0"/>
                            </a:spcBef>
                            <a:spcAft>
                              <a:spcPts val="0"/>
                            </a:spcAft>
                          </a:pPr>
                          <a:r>
                            <a:rPr lang="en-US" sz="1200" dirty="0">
                              <a:effectLst/>
                            </a:rPr>
                            <a:t> case 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23535491"/>
                      </a:ext>
                    </a:extLst>
                  </a:tr>
                  <a:tr h="743340">
                    <a:tc>
                      <a:txBody>
                        <a:bodyPr/>
                        <a:lstStyle/>
                        <a:p>
                          <a:pPr marL="0" marR="0" algn="just" rtl="1">
                            <a:lnSpc>
                              <a:spcPct val="150000"/>
                            </a:lnSpc>
                            <a:spcBef>
                              <a:spcPts val="0"/>
                            </a:spcBef>
                            <a:spcAft>
                              <a:spcPts val="0"/>
                            </a:spcAft>
                          </a:pPr>
                          <a:r>
                            <a:rPr lang="en-US" sz="1200" dirty="0">
                              <a:effectLst/>
                            </a:rPr>
                            <a:t>Naive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0">
                            <a:lnSpc>
                              <a:spcPct val="150000"/>
                            </a:lnSpc>
                            <a:spcBef>
                              <a:spcPts val="0"/>
                            </a:spcBef>
                            <a:spcAft>
                              <a:spcPts val="0"/>
                            </a:spcAft>
                          </a:pPr>
                          <a:r>
                            <a:rPr lang="en-US" sz="1200">
                              <a:effectLst/>
                            </a:rPr>
                            <a:t>1.63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65.59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O(</a:t>
                          </a:r>
                          <a14:m>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m:t>
                                  </m:r>
                                  <m:r>
                                    <a:rPr lang="en-US" sz="1200">
                                      <a:effectLst/>
                                      <a:latin typeface="Cambria Math" panose="02040503050406030204" pitchFamily="18" charset="0"/>
                                    </a:rPr>
                                    <m:t>14</m:t>
                                  </m:r>
                                </m:sup>
                              </m:sSup>
                            </m:oMath>
                          </a14:m>
                          <a:r>
                            <a:rPr lang="en-US" sz="12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O(</a:t>
                          </a:r>
                          <a14:m>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15</m:t>
                                  </m:r>
                                </m:sup>
                              </m:sSup>
                            </m:oMath>
                          </a14:m>
                          <a:r>
                            <a:rPr lang="en-US" sz="12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5.47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85619021"/>
                      </a:ext>
                    </a:extLst>
                  </a:tr>
                  <a:tr h="348908">
                    <a:tc>
                      <a:txBody>
                        <a:bodyPr/>
                        <a:lstStyle/>
                        <a:p>
                          <a:pPr marL="0" marR="0" algn="just" rtl="1">
                            <a:lnSpc>
                              <a:spcPct val="150000"/>
                            </a:lnSpc>
                            <a:spcBef>
                              <a:spcPts val="0"/>
                            </a:spcBef>
                            <a:spcAft>
                              <a:spcPts val="0"/>
                            </a:spcAft>
                          </a:pPr>
                          <a:r>
                            <a:rPr lang="en-US" sz="1200" dirty="0">
                              <a:effectLst/>
                            </a:rPr>
                            <a:t>Pad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0">
                            <a:lnSpc>
                              <a:spcPct val="150000"/>
                            </a:lnSpc>
                            <a:spcBef>
                              <a:spcPts val="0"/>
                            </a:spcBef>
                            <a:spcAft>
                              <a:spcPts val="0"/>
                            </a:spcAft>
                          </a:pPr>
                          <a:r>
                            <a:rPr lang="en-US" sz="1200">
                              <a:effectLst/>
                            </a:rPr>
                            <a:t>37.37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1.88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9.49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37.01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7.94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8.92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99017869"/>
                      </a:ext>
                    </a:extLst>
                  </a:tr>
                  <a:tr h="348908">
                    <a:tc>
                      <a:txBody>
                        <a:bodyPr/>
                        <a:lstStyle/>
                        <a:p>
                          <a:pPr marL="0" marR="0" algn="just" rtl="1">
                            <a:lnSpc>
                              <a:spcPct val="150000"/>
                            </a:lnSpc>
                            <a:spcBef>
                              <a:spcPts val="0"/>
                            </a:spcBef>
                            <a:spcAft>
                              <a:spcPts val="0"/>
                            </a:spcAft>
                          </a:pPr>
                          <a:r>
                            <a:rPr lang="en-US" sz="1200" dirty="0">
                              <a:effectLst/>
                            </a:rPr>
                            <a:t>Newton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29.97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1.07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8.47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29.61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45.30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7.13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01047890"/>
                      </a:ext>
                    </a:extLst>
                  </a:tr>
                  <a:tr h="738815">
                    <a:tc>
                      <a:txBody>
                        <a:bodyPr/>
                        <a:lstStyle/>
                        <a:p>
                          <a:pPr marL="0" marR="0" algn="just" rtl="1">
                            <a:lnSpc>
                              <a:spcPct val="150000"/>
                            </a:lnSpc>
                            <a:spcBef>
                              <a:spcPts val="0"/>
                            </a:spcBef>
                            <a:spcAft>
                              <a:spcPts val="0"/>
                            </a:spcAft>
                          </a:pPr>
                          <a:r>
                            <a:rPr lang="en-US" sz="1200" dirty="0">
                              <a:effectLst/>
                            </a:rPr>
                            <a:t>Lagrange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0.45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0.05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5.27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O(</a:t>
                          </a:r>
                          <a14:m>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m:t>
                                  </m:r>
                                  <m:r>
                                    <a:rPr lang="en-US" sz="1200">
                                      <a:effectLst/>
                                      <a:latin typeface="Cambria Math" panose="02040503050406030204" pitchFamily="18" charset="0"/>
                                    </a:rPr>
                                    <m:t>14</m:t>
                                  </m:r>
                                </m:sup>
                              </m:sSup>
                            </m:oMath>
                          </a14:m>
                          <a:r>
                            <a:rPr lang="en-US" sz="12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8.17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5.55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75617744"/>
                      </a:ext>
                    </a:extLst>
                  </a:tr>
                  <a:tr h="738815">
                    <a:tc>
                      <a:txBody>
                        <a:bodyPr/>
                        <a:lstStyle/>
                        <a:p>
                          <a:pPr marL="0" marR="0" algn="just" rtl="1">
                            <a:lnSpc>
                              <a:spcPct val="150000"/>
                            </a:lnSpc>
                            <a:spcBef>
                              <a:spcPts val="0"/>
                            </a:spcBef>
                            <a:spcAft>
                              <a:spcPts val="0"/>
                            </a:spcAft>
                          </a:pPr>
                          <a:r>
                            <a:rPr lang="en-US" sz="1200" dirty="0">
                              <a:effectLst/>
                            </a:rPr>
                            <a:t>Teddy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0.65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dirty="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2.37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dirty="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O(</a:t>
                          </a:r>
                          <a14:m>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m:t>
                                  </m:r>
                                  <m:r>
                                    <a:rPr lang="en-US" sz="1200">
                                      <a:effectLst/>
                                      <a:latin typeface="Cambria Math" panose="02040503050406030204" pitchFamily="18" charset="0"/>
                                    </a:rPr>
                                    <m:t>14</m:t>
                                  </m:r>
                                </m:sup>
                              </m:sSup>
                            </m:oMath>
                          </a14:m>
                          <a:r>
                            <a:rPr lang="en-US" sz="12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12.05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13.06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28772677"/>
                      </a:ext>
                    </a:extLst>
                  </a:tr>
                </a:tbl>
              </a:graphicData>
            </a:graphic>
          </p:graphicFrame>
        </mc:Choice>
        <mc:Fallback xmlns="">
          <p:graphicFrame>
            <p:nvGraphicFramePr>
              <p:cNvPr id="3" name="Table 2">
                <a:extLst>
                  <a:ext uri="{FF2B5EF4-FFF2-40B4-BE49-F238E27FC236}">
                    <a16:creationId xmlns:a16="http://schemas.microsoft.com/office/drawing/2014/main" id="{AF54D6F0-0801-4EB2-B699-D12D4CA9B706}"/>
                  </a:ext>
                </a:extLst>
              </p:cNvPr>
              <p:cNvGraphicFramePr>
                <a:graphicFrameLocks noGrp="1"/>
              </p:cNvGraphicFramePr>
              <p:nvPr>
                <p:extLst>
                  <p:ext uri="{D42A27DB-BD31-4B8C-83A1-F6EECF244321}">
                    <p14:modId xmlns:p14="http://schemas.microsoft.com/office/powerpoint/2010/main" val="2138247093"/>
                  </p:ext>
                </p:extLst>
              </p:nvPr>
            </p:nvGraphicFramePr>
            <p:xfrm>
              <a:off x="2055812" y="2286000"/>
              <a:ext cx="8458200" cy="3657601"/>
            </p:xfrm>
            <a:graphic>
              <a:graphicData uri="http://schemas.openxmlformats.org/drawingml/2006/table">
                <a:tbl>
                  <a:tblPr firstRow="1" firstCol="1" bandRow="1">
                    <a:tableStyleId>{5C22544A-7EE6-4342-B048-85BDC9FD1C3A}</a:tableStyleId>
                  </a:tblPr>
                  <a:tblGrid>
                    <a:gridCol w="869461">
                      <a:extLst>
                        <a:ext uri="{9D8B030D-6E8A-4147-A177-3AD203B41FA5}">
                          <a16:colId xmlns:a16="http://schemas.microsoft.com/office/drawing/2014/main" val="3763981900"/>
                        </a:ext>
                      </a:extLst>
                    </a:gridCol>
                    <a:gridCol w="868586">
                      <a:extLst>
                        <a:ext uri="{9D8B030D-6E8A-4147-A177-3AD203B41FA5}">
                          <a16:colId xmlns:a16="http://schemas.microsoft.com/office/drawing/2014/main" val="3354263044"/>
                        </a:ext>
                      </a:extLst>
                    </a:gridCol>
                    <a:gridCol w="906236">
                      <a:extLst>
                        <a:ext uri="{9D8B030D-6E8A-4147-A177-3AD203B41FA5}">
                          <a16:colId xmlns:a16="http://schemas.microsoft.com/office/drawing/2014/main" val="3020297123"/>
                        </a:ext>
                      </a:extLst>
                    </a:gridCol>
                    <a:gridCol w="956144">
                      <a:extLst>
                        <a:ext uri="{9D8B030D-6E8A-4147-A177-3AD203B41FA5}">
                          <a16:colId xmlns:a16="http://schemas.microsoft.com/office/drawing/2014/main" val="762698916"/>
                        </a:ext>
                      </a:extLst>
                    </a:gridCol>
                    <a:gridCol w="992919">
                      <a:extLst>
                        <a:ext uri="{9D8B030D-6E8A-4147-A177-3AD203B41FA5}">
                          <a16:colId xmlns:a16="http://schemas.microsoft.com/office/drawing/2014/main" val="265598944"/>
                        </a:ext>
                      </a:extLst>
                    </a:gridCol>
                    <a:gridCol w="893054">
                      <a:extLst>
                        <a:ext uri="{9D8B030D-6E8A-4147-A177-3AD203B41FA5}">
                          <a16:colId xmlns:a16="http://schemas.microsoft.com/office/drawing/2014/main" val="1690624178"/>
                        </a:ext>
                      </a:extLst>
                    </a:gridCol>
                    <a:gridCol w="1114674">
                      <a:extLst>
                        <a:ext uri="{9D8B030D-6E8A-4147-A177-3AD203B41FA5}">
                          <a16:colId xmlns:a16="http://schemas.microsoft.com/office/drawing/2014/main" val="954673762"/>
                        </a:ext>
                      </a:extLst>
                    </a:gridCol>
                    <a:gridCol w="902733">
                      <a:extLst>
                        <a:ext uri="{9D8B030D-6E8A-4147-A177-3AD203B41FA5}">
                          <a16:colId xmlns:a16="http://schemas.microsoft.com/office/drawing/2014/main" val="2083278966"/>
                        </a:ext>
                      </a:extLst>
                    </a:gridCol>
                    <a:gridCol w="954393">
                      <a:extLst>
                        <a:ext uri="{9D8B030D-6E8A-4147-A177-3AD203B41FA5}">
                          <a16:colId xmlns:a16="http://schemas.microsoft.com/office/drawing/2014/main" val="724375871"/>
                        </a:ext>
                      </a:extLst>
                    </a:gridCol>
                  </a:tblGrid>
                  <a:tr h="738815">
                    <a:tc>
                      <a:txBody>
                        <a:bodyPr/>
                        <a:lstStyle/>
                        <a:p>
                          <a:endParaRPr lang="en-US"/>
                        </a:p>
                      </a:txBody>
                      <a:tcPr marL="68580" marR="68580" marT="0" marB="0">
                        <a:blipFill>
                          <a:blip r:embed="rId4"/>
                          <a:stretch>
                            <a:fillRect l="-699" t="-1653" r="-873427" b="-398347"/>
                          </a:stretch>
                        </a:blipFill>
                      </a:tcPr>
                    </a:tc>
                    <a:tc>
                      <a:txBody>
                        <a:bodyPr/>
                        <a:lstStyle/>
                        <a:p>
                          <a:pPr marL="0" marR="0" algn="ctr" rtl="1">
                            <a:lnSpc>
                              <a:spcPct val="150000"/>
                            </a:lnSpc>
                            <a:spcBef>
                              <a:spcPts val="0"/>
                            </a:spcBef>
                            <a:spcAft>
                              <a:spcPts val="0"/>
                            </a:spcAft>
                          </a:pPr>
                          <a:r>
                            <a:rPr lang="he-IL" sz="1200" dirty="0">
                              <a:effectLst/>
                            </a:rPr>
                            <a:t> </a:t>
                          </a:r>
                          <a:r>
                            <a:rPr lang="en-US" sz="1200" dirty="0">
                              <a:effectLst/>
                            </a:rPr>
                            <a:t> case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en-US" sz="1200" dirty="0">
                              <a:effectLst/>
                            </a:rPr>
                            <a:t> case 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rtl="1">
                            <a:lnSpc>
                              <a:spcPct val="150000"/>
                            </a:lnSpc>
                            <a:spcBef>
                              <a:spcPts val="0"/>
                            </a:spcBef>
                            <a:spcAft>
                              <a:spcPts val="0"/>
                            </a:spcAft>
                          </a:pPr>
                          <a:r>
                            <a:rPr lang="en-US" sz="1200" dirty="0">
                              <a:effectLst/>
                            </a:rPr>
                            <a:t> case 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23535491"/>
                      </a:ext>
                    </a:extLst>
                  </a:tr>
                  <a:tr h="743340">
                    <a:tc>
                      <a:txBody>
                        <a:bodyPr/>
                        <a:lstStyle/>
                        <a:p>
                          <a:pPr marL="0" marR="0" algn="just" rtl="1">
                            <a:lnSpc>
                              <a:spcPct val="150000"/>
                            </a:lnSpc>
                            <a:spcBef>
                              <a:spcPts val="0"/>
                            </a:spcBef>
                            <a:spcAft>
                              <a:spcPts val="0"/>
                            </a:spcAft>
                          </a:pPr>
                          <a:r>
                            <a:rPr lang="en-US" sz="1200" dirty="0">
                              <a:effectLst/>
                            </a:rPr>
                            <a:t>Naive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0">
                            <a:lnSpc>
                              <a:spcPct val="150000"/>
                            </a:lnSpc>
                            <a:spcBef>
                              <a:spcPts val="0"/>
                            </a:spcBef>
                            <a:spcAft>
                              <a:spcPts val="0"/>
                            </a:spcAft>
                          </a:pPr>
                          <a:r>
                            <a:rPr lang="en-US" sz="1200">
                              <a:effectLst/>
                            </a:rPr>
                            <a:t>1.63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65.59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4"/>
                          <a:stretch>
                            <a:fillRect l="-492350" t="-100000" r="-168852" b="-291870"/>
                          </a:stretch>
                        </a:blipFill>
                      </a:tcPr>
                    </a:tc>
                    <a:tc>
                      <a:txBody>
                        <a:bodyPr/>
                        <a:lstStyle/>
                        <a:p>
                          <a:endParaRPr lang="en-US"/>
                        </a:p>
                      </a:txBody>
                      <a:tcPr marL="68580" marR="68580" marT="0" marB="0">
                        <a:blipFill>
                          <a:blip r:embed="rId4"/>
                          <a:stretch>
                            <a:fillRect l="-732432" t="-100000" r="-108784" b="-291870"/>
                          </a:stretch>
                        </a:blipFill>
                      </a:tcPr>
                    </a:tc>
                    <a:tc>
                      <a:txBody>
                        <a:bodyPr/>
                        <a:lstStyle/>
                        <a:p>
                          <a:pPr marL="0" marR="0" algn="just" rtl="1">
                            <a:lnSpc>
                              <a:spcPct val="150000"/>
                            </a:lnSpc>
                            <a:spcBef>
                              <a:spcPts val="0"/>
                            </a:spcBef>
                            <a:spcAft>
                              <a:spcPts val="0"/>
                            </a:spcAft>
                          </a:pPr>
                          <a:r>
                            <a:rPr lang="en-US" sz="1200">
                              <a:effectLst/>
                            </a:rPr>
                            <a:t>5.47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85619021"/>
                      </a:ext>
                    </a:extLst>
                  </a:tr>
                  <a:tr h="348908">
                    <a:tc>
                      <a:txBody>
                        <a:bodyPr/>
                        <a:lstStyle/>
                        <a:p>
                          <a:pPr marL="0" marR="0" algn="just" rtl="1">
                            <a:lnSpc>
                              <a:spcPct val="150000"/>
                            </a:lnSpc>
                            <a:spcBef>
                              <a:spcPts val="0"/>
                            </a:spcBef>
                            <a:spcAft>
                              <a:spcPts val="0"/>
                            </a:spcAft>
                          </a:pPr>
                          <a:r>
                            <a:rPr lang="en-US" sz="1200" dirty="0">
                              <a:effectLst/>
                            </a:rPr>
                            <a:t>Pad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0">
                            <a:lnSpc>
                              <a:spcPct val="150000"/>
                            </a:lnSpc>
                            <a:spcBef>
                              <a:spcPts val="0"/>
                            </a:spcBef>
                            <a:spcAft>
                              <a:spcPts val="0"/>
                            </a:spcAft>
                          </a:pPr>
                          <a:r>
                            <a:rPr lang="en-US" sz="1200">
                              <a:effectLst/>
                            </a:rPr>
                            <a:t>37.37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1.88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9.49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37.01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7.94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8.92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99017869"/>
                      </a:ext>
                    </a:extLst>
                  </a:tr>
                  <a:tr h="348908">
                    <a:tc>
                      <a:txBody>
                        <a:bodyPr/>
                        <a:lstStyle/>
                        <a:p>
                          <a:pPr marL="0" marR="0" algn="just" rtl="1">
                            <a:lnSpc>
                              <a:spcPct val="150000"/>
                            </a:lnSpc>
                            <a:spcBef>
                              <a:spcPts val="0"/>
                            </a:spcBef>
                            <a:spcAft>
                              <a:spcPts val="0"/>
                            </a:spcAft>
                          </a:pPr>
                          <a:r>
                            <a:rPr lang="en-US" sz="1200" dirty="0">
                              <a:effectLst/>
                            </a:rPr>
                            <a:t>Newton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29.97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1.07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8.47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29.61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45.30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7.13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01047890"/>
                      </a:ext>
                    </a:extLst>
                  </a:tr>
                  <a:tr h="738815">
                    <a:tc>
                      <a:txBody>
                        <a:bodyPr/>
                        <a:lstStyle/>
                        <a:p>
                          <a:pPr marL="0" marR="0" algn="just" rtl="1">
                            <a:lnSpc>
                              <a:spcPct val="150000"/>
                            </a:lnSpc>
                            <a:spcBef>
                              <a:spcPts val="0"/>
                            </a:spcBef>
                            <a:spcAft>
                              <a:spcPts val="0"/>
                            </a:spcAft>
                          </a:pPr>
                          <a:r>
                            <a:rPr lang="en-US" sz="1200" dirty="0">
                              <a:effectLst/>
                            </a:rPr>
                            <a:t>Lagrange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0.45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0.05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5.27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4"/>
                          <a:stretch>
                            <a:fillRect l="-492350" t="-295082" r="-168852" b="-100820"/>
                          </a:stretch>
                        </a:blipFill>
                      </a:tcPr>
                    </a:tc>
                    <a:tc>
                      <a:txBody>
                        <a:bodyPr/>
                        <a:lstStyle/>
                        <a:p>
                          <a:pPr marL="0" marR="0" algn="just" rtl="1">
                            <a:lnSpc>
                              <a:spcPct val="150000"/>
                            </a:lnSpc>
                            <a:spcBef>
                              <a:spcPts val="0"/>
                            </a:spcBef>
                            <a:spcAft>
                              <a:spcPts val="0"/>
                            </a:spcAft>
                          </a:pPr>
                          <a:r>
                            <a:rPr lang="en-US" sz="1200">
                              <a:effectLst/>
                            </a:rPr>
                            <a:t>8.17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5.55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75617744"/>
                      </a:ext>
                    </a:extLst>
                  </a:tr>
                  <a:tr h="738815">
                    <a:tc>
                      <a:txBody>
                        <a:bodyPr/>
                        <a:lstStyle/>
                        <a:p>
                          <a:pPr marL="0" marR="0" algn="just" rtl="1">
                            <a:lnSpc>
                              <a:spcPct val="150000"/>
                            </a:lnSpc>
                            <a:spcBef>
                              <a:spcPts val="0"/>
                            </a:spcBef>
                            <a:spcAft>
                              <a:spcPts val="0"/>
                            </a:spcAft>
                          </a:pPr>
                          <a:r>
                            <a:rPr lang="en-US" sz="1200" dirty="0">
                              <a:effectLst/>
                            </a:rPr>
                            <a:t>Teddy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0.65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dirty="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2.37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dirty="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4"/>
                          <a:stretch>
                            <a:fillRect l="-492350" t="-398347" r="-168852" b="-1653"/>
                          </a:stretch>
                        </a:blipFill>
                      </a:tcPr>
                    </a:tc>
                    <a:tc>
                      <a:txBody>
                        <a:bodyPr/>
                        <a:lstStyle/>
                        <a:p>
                          <a:pPr marL="0" marR="0" algn="just" rtl="1">
                            <a:lnSpc>
                              <a:spcPct val="150000"/>
                            </a:lnSpc>
                            <a:spcBef>
                              <a:spcPts val="0"/>
                            </a:spcBef>
                            <a:spcAft>
                              <a:spcPts val="0"/>
                            </a:spcAft>
                          </a:pPr>
                          <a:r>
                            <a:rPr lang="en-US" sz="1200">
                              <a:effectLst/>
                            </a:rPr>
                            <a:t>12.05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13.06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28772677"/>
                      </a:ext>
                    </a:extLst>
                  </a:tr>
                </a:tbl>
              </a:graphicData>
            </a:graphic>
          </p:graphicFrame>
        </mc:Fallback>
      </mc:AlternateContent>
    </p:spTree>
    <p:extLst>
      <p:ext uri="{BB962C8B-B14F-4D97-AF65-F5344CB8AC3E}">
        <p14:creationId xmlns:p14="http://schemas.microsoft.com/office/powerpoint/2010/main" val="210965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with other algorithms</a:t>
            </a:r>
          </a:p>
        </p:txBody>
      </p:sp>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8691AA34-2CFD-4FE6-A514-A35AC440674A}"/>
                  </a:ext>
                </a:extLst>
              </p:cNvPr>
              <p:cNvGraphicFramePr>
                <a:graphicFrameLocks noGrp="1"/>
              </p:cNvGraphicFramePr>
              <p:nvPr>
                <p:extLst>
                  <p:ext uri="{D42A27DB-BD31-4B8C-83A1-F6EECF244321}">
                    <p14:modId xmlns:p14="http://schemas.microsoft.com/office/powerpoint/2010/main" val="2064449120"/>
                  </p:ext>
                </p:extLst>
              </p:nvPr>
            </p:nvGraphicFramePr>
            <p:xfrm>
              <a:off x="1903412" y="2057400"/>
              <a:ext cx="8839200" cy="4191002"/>
            </p:xfrm>
            <a:graphic>
              <a:graphicData uri="http://schemas.openxmlformats.org/drawingml/2006/table">
                <a:tbl>
                  <a:tblPr firstRow="1" firstCol="1" bandRow="1">
                    <a:tableStyleId>{5C22544A-7EE6-4342-B048-85BDC9FD1C3A}</a:tableStyleId>
                  </a:tblPr>
                  <a:tblGrid>
                    <a:gridCol w="780307">
                      <a:extLst>
                        <a:ext uri="{9D8B030D-6E8A-4147-A177-3AD203B41FA5}">
                          <a16:colId xmlns:a16="http://schemas.microsoft.com/office/drawing/2014/main" val="2531361360"/>
                        </a:ext>
                      </a:extLst>
                    </a:gridCol>
                    <a:gridCol w="910511">
                      <a:extLst>
                        <a:ext uri="{9D8B030D-6E8A-4147-A177-3AD203B41FA5}">
                          <a16:colId xmlns:a16="http://schemas.microsoft.com/office/drawing/2014/main" val="1801947629"/>
                        </a:ext>
                      </a:extLst>
                    </a:gridCol>
                    <a:gridCol w="909594">
                      <a:extLst>
                        <a:ext uri="{9D8B030D-6E8A-4147-A177-3AD203B41FA5}">
                          <a16:colId xmlns:a16="http://schemas.microsoft.com/office/drawing/2014/main" val="4081352319"/>
                        </a:ext>
                      </a:extLst>
                    </a:gridCol>
                    <a:gridCol w="909594">
                      <a:extLst>
                        <a:ext uri="{9D8B030D-6E8A-4147-A177-3AD203B41FA5}">
                          <a16:colId xmlns:a16="http://schemas.microsoft.com/office/drawing/2014/main" val="1084878773"/>
                        </a:ext>
                      </a:extLst>
                    </a:gridCol>
                    <a:gridCol w="1039798">
                      <a:extLst>
                        <a:ext uri="{9D8B030D-6E8A-4147-A177-3AD203B41FA5}">
                          <a16:colId xmlns:a16="http://schemas.microsoft.com/office/drawing/2014/main" val="1432552383"/>
                        </a:ext>
                      </a:extLst>
                    </a:gridCol>
                    <a:gridCol w="1039798">
                      <a:extLst>
                        <a:ext uri="{9D8B030D-6E8A-4147-A177-3AD203B41FA5}">
                          <a16:colId xmlns:a16="http://schemas.microsoft.com/office/drawing/2014/main" val="1973874027"/>
                        </a:ext>
                      </a:extLst>
                    </a:gridCol>
                    <a:gridCol w="1170002">
                      <a:extLst>
                        <a:ext uri="{9D8B030D-6E8A-4147-A177-3AD203B41FA5}">
                          <a16:colId xmlns:a16="http://schemas.microsoft.com/office/drawing/2014/main" val="1200106637"/>
                        </a:ext>
                      </a:extLst>
                    </a:gridCol>
                    <a:gridCol w="1039798">
                      <a:extLst>
                        <a:ext uri="{9D8B030D-6E8A-4147-A177-3AD203B41FA5}">
                          <a16:colId xmlns:a16="http://schemas.microsoft.com/office/drawing/2014/main" val="641937005"/>
                        </a:ext>
                      </a:extLst>
                    </a:gridCol>
                    <a:gridCol w="1039798">
                      <a:extLst>
                        <a:ext uri="{9D8B030D-6E8A-4147-A177-3AD203B41FA5}">
                          <a16:colId xmlns:a16="http://schemas.microsoft.com/office/drawing/2014/main" val="3235126557"/>
                        </a:ext>
                      </a:extLst>
                    </a:gridCol>
                  </a:tblGrid>
                  <a:tr h="1243860">
                    <a:tc>
                      <a:txBody>
                        <a:bodyPr/>
                        <a:lstStyle/>
                        <a:p>
                          <a:pPr marL="0" marR="0" algn="just"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1" i="0" smtClean="0">
                                    <a:effectLst/>
                                    <a:latin typeface="Cambria Math" panose="02040503050406030204" pitchFamily="18" charset="0"/>
                                  </a:rPr>
                                  <m:t>𝟕</m:t>
                                </m:r>
                                <m:r>
                                  <a:rPr lang="en-US" sz="1200">
                                    <a:effectLst/>
                                    <a:latin typeface="Cambria Math" panose="02040503050406030204" pitchFamily="18" charset="0"/>
                                  </a:rPr>
                                  <m:t>×</m:t>
                                </m:r>
                                <m:r>
                                  <a:rPr lang="en-US" sz="1200" b="1" i="0" smtClean="0">
                                    <a:effectLst/>
                                    <a:latin typeface="Cambria Math" panose="02040503050406030204" pitchFamily="18" charset="0"/>
                                  </a:rPr>
                                  <m:t>𝟕</m:t>
                                </m:r>
                              </m:oMath>
                            </m:oMathPara>
                          </a14:m>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he-IL" sz="1200" dirty="0">
                              <a:effectLst/>
                            </a:rPr>
                            <a:t> </a:t>
                          </a:r>
                          <a:r>
                            <a:rPr lang="en-US" sz="1200" dirty="0">
                              <a:effectLst/>
                            </a:rPr>
                            <a:t> case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en-US" sz="1200" dirty="0">
                              <a:effectLst/>
                            </a:rPr>
                            <a:t> case 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rtl="1">
                            <a:lnSpc>
                              <a:spcPct val="150000"/>
                            </a:lnSpc>
                            <a:spcBef>
                              <a:spcPts val="0"/>
                            </a:spcBef>
                            <a:spcAft>
                              <a:spcPts val="0"/>
                            </a:spcAft>
                          </a:pPr>
                          <a:r>
                            <a:rPr lang="en-US" sz="1200" dirty="0">
                              <a:effectLst/>
                            </a:rPr>
                            <a:t> case 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32596159"/>
                      </a:ext>
                    </a:extLst>
                  </a:tr>
                  <a:tr h="592444">
                    <a:tc>
                      <a:txBody>
                        <a:bodyPr/>
                        <a:lstStyle/>
                        <a:p>
                          <a:pPr marL="0" marR="0" algn="just" rtl="1">
                            <a:lnSpc>
                              <a:spcPct val="150000"/>
                            </a:lnSpc>
                            <a:spcBef>
                              <a:spcPts val="0"/>
                            </a:spcBef>
                            <a:spcAft>
                              <a:spcPts val="0"/>
                            </a:spcAft>
                          </a:pPr>
                          <a:r>
                            <a:rPr lang="en-US" sz="1200" dirty="0">
                              <a:effectLst/>
                            </a:rPr>
                            <a:t>Naive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1.63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65.59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O(</a:t>
                          </a:r>
                          <a14:m>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m:t>
                                  </m:r>
                                  <m:r>
                                    <a:rPr lang="en-US" sz="1200">
                                      <a:effectLst/>
                                      <a:latin typeface="Cambria Math" panose="02040503050406030204" pitchFamily="18" charset="0"/>
                                    </a:rPr>
                                    <m:t>16</m:t>
                                  </m:r>
                                </m:sup>
                              </m:sSup>
                            </m:oMath>
                          </a14:m>
                          <a:r>
                            <a:rPr lang="en-US" sz="12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O(</a:t>
                          </a:r>
                          <a14:m>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55</m:t>
                                  </m:r>
                                </m:sup>
                              </m:sSup>
                            </m:oMath>
                          </a14:m>
                          <a:r>
                            <a:rPr lang="en-US" sz="12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72.58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05847107"/>
                      </a:ext>
                    </a:extLst>
                  </a:tr>
                  <a:tr h="587418">
                    <a:tc>
                      <a:txBody>
                        <a:bodyPr/>
                        <a:lstStyle/>
                        <a:p>
                          <a:pPr marL="0" marR="0" algn="just" rtl="1">
                            <a:lnSpc>
                              <a:spcPct val="150000"/>
                            </a:lnSpc>
                            <a:spcBef>
                              <a:spcPts val="0"/>
                            </a:spcBef>
                            <a:spcAft>
                              <a:spcPts val="0"/>
                            </a:spcAft>
                          </a:pPr>
                          <a:r>
                            <a:rPr lang="en-US" sz="1200" dirty="0">
                              <a:effectLst/>
                            </a:rPr>
                            <a:t>Pad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4.67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1.84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48.61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0.76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168.17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58.79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480287"/>
                      </a:ext>
                    </a:extLst>
                  </a:tr>
                  <a:tr h="587418">
                    <a:tc>
                      <a:txBody>
                        <a:bodyPr/>
                        <a:lstStyle/>
                        <a:p>
                          <a:pPr marL="0" marR="0" algn="just" rtl="1">
                            <a:lnSpc>
                              <a:spcPct val="150000"/>
                            </a:lnSpc>
                            <a:spcBef>
                              <a:spcPts val="0"/>
                            </a:spcBef>
                            <a:spcAft>
                              <a:spcPts val="0"/>
                            </a:spcAft>
                          </a:pPr>
                          <a:r>
                            <a:rPr lang="en-US" sz="1200" dirty="0">
                              <a:effectLst/>
                            </a:rPr>
                            <a:t>Newton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2.58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47.88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319.22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57.56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90102351"/>
                      </a:ext>
                    </a:extLst>
                  </a:tr>
                  <a:tr h="587418">
                    <a:tc>
                      <a:txBody>
                        <a:bodyPr/>
                        <a:lstStyle/>
                        <a:p>
                          <a:pPr marL="0" marR="0" algn="just" rtl="1">
                            <a:lnSpc>
                              <a:spcPct val="150000"/>
                            </a:lnSpc>
                            <a:spcBef>
                              <a:spcPts val="0"/>
                            </a:spcBef>
                            <a:spcAft>
                              <a:spcPts val="0"/>
                            </a:spcAft>
                          </a:pPr>
                          <a:r>
                            <a:rPr lang="en-US" sz="1200" dirty="0">
                              <a:effectLst/>
                            </a:rPr>
                            <a:t>Lagrange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1.637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O(</a:t>
                          </a:r>
                          <a14:m>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16</m:t>
                                  </m:r>
                                </m:sup>
                              </m:sSup>
                            </m:oMath>
                          </a14:m>
                          <a:r>
                            <a:rPr lang="en-US" sz="12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3.42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193.18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O(</a:t>
                          </a:r>
                          <a14:m>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16</m:t>
                                  </m:r>
                                </m:sup>
                              </m:sSup>
                            </m:oMath>
                          </a14:m>
                          <a:r>
                            <a:rPr lang="en-US" sz="12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2954301"/>
                      </a:ext>
                    </a:extLst>
                  </a:tr>
                  <a:tr h="592444">
                    <a:tc>
                      <a:txBody>
                        <a:bodyPr/>
                        <a:lstStyle/>
                        <a:p>
                          <a:pPr marL="0" marR="0" algn="just" rtl="1">
                            <a:lnSpc>
                              <a:spcPct val="150000"/>
                            </a:lnSpc>
                            <a:spcBef>
                              <a:spcPts val="0"/>
                            </a:spcBef>
                            <a:spcAft>
                              <a:spcPts val="0"/>
                            </a:spcAft>
                          </a:pPr>
                          <a:r>
                            <a:rPr lang="en-US" sz="1200" dirty="0">
                              <a:effectLst/>
                            </a:rPr>
                            <a:t>Teddy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1.42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0.06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dirty="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38.19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dirty="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O(</a:t>
                          </a:r>
                          <a14:m>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m:t>
                                  </m:r>
                                  <m:r>
                                    <a:rPr lang="en-US" sz="1200">
                                      <a:effectLst/>
                                      <a:latin typeface="Cambria Math" panose="02040503050406030204" pitchFamily="18" charset="0"/>
                                    </a:rPr>
                                    <m:t>15</m:t>
                                  </m:r>
                                </m:sup>
                              </m:sSup>
                            </m:oMath>
                          </a14:m>
                          <a:r>
                            <a:rPr lang="en-US" sz="12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541.01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112.90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58041732"/>
                      </a:ext>
                    </a:extLst>
                  </a:tr>
                </a:tbl>
              </a:graphicData>
            </a:graphic>
          </p:graphicFrame>
        </mc:Choice>
        <mc:Fallback xmlns="">
          <p:graphicFrame>
            <p:nvGraphicFramePr>
              <p:cNvPr id="3" name="Table 2">
                <a:extLst>
                  <a:ext uri="{FF2B5EF4-FFF2-40B4-BE49-F238E27FC236}">
                    <a16:creationId xmlns:a16="http://schemas.microsoft.com/office/drawing/2014/main" id="{8691AA34-2CFD-4FE6-A514-A35AC440674A}"/>
                  </a:ext>
                </a:extLst>
              </p:cNvPr>
              <p:cNvGraphicFramePr>
                <a:graphicFrameLocks noGrp="1"/>
              </p:cNvGraphicFramePr>
              <p:nvPr>
                <p:extLst>
                  <p:ext uri="{D42A27DB-BD31-4B8C-83A1-F6EECF244321}">
                    <p14:modId xmlns:p14="http://schemas.microsoft.com/office/powerpoint/2010/main" val="2064449120"/>
                  </p:ext>
                </p:extLst>
              </p:nvPr>
            </p:nvGraphicFramePr>
            <p:xfrm>
              <a:off x="1903412" y="2057400"/>
              <a:ext cx="8839200" cy="4191002"/>
            </p:xfrm>
            <a:graphic>
              <a:graphicData uri="http://schemas.openxmlformats.org/drawingml/2006/table">
                <a:tbl>
                  <a:tblPr firstRow="1" firstCol="1" bandRow="1">
                    <a:tableStyleId>{5C22544A-7EE6-4342-B048-85BDC9FD1C3A}</a:tableStyleId>
                  </a:tblPr>
                  <a:tblGrid>
                    <a:gridCol w="780307">
                      <a:extLst>
                        <a:ext uri="{9D8B030D-6E8A-4147-A177-3AD203B41FA5}">
                          <a16:colId xmlns:a16="http://schemas.microsoft.com/office/drawing/2014/main" val="2531361360"/>
                        </a:ext>
                      </a:extLst>
                    </a:gridCol>
                    <a:gridCol w="910511">
                      <a:extLst>
                        <a:ext uri="{9D8B030D-6E8A-4147-A177-3AD203B41FA5}">
                          <a16:colId xmlns:a16="http://schemas.microsoft.com/office/drawing/2014/main" val="1801947629"/>
                        </a:ext>
                      </a:extLst>
                    </a:gridCol>
                    <a:gridCol w="909594">
                      <a:extLst>
                        <a:ext uri="{9D8B030D-6E8A-4147-A177-3AD203B41FA5}">
                          <a16:colId xmlns:a16="http://schemas.microsoft.com/office/drawing/2014/main" val="4081352319"/>
                        </a:ext>
                      </a:extLst>
                    </a:gridCol>
                    <a:gridCol w="909594">
                      <a:extLst>
                        <a:ext uri="{9D8B030D-6E8A-4147-A177-3AD203B41FA5}">
                          <a16:colId xmlns:a16="http://schemas.microsoft.com/office/drawing/2014/main" val="1084878773"/>
                        </a:ext>
                      </a:extLst>
                    </a:gridCol>
                    <a:gridCol w="1039798">
                      <a:extLst>
                        <a:ext uri="{9D8B030D-6E8A-4147-A177-3AD203B41FA5}">
                          <a16:colId xmlns:a16="http://schemas.microsoft.com/office/drawing/2014/main" val="1432552383"/>
                        </a:ext>
                      </a:extLst>
                    </a:gridCol>
                    <a:gridCol w="1039798">
                      <a:extLst>
                        <a:ext uri="{9D8B030D-6E8A-4147-A177-3AD203B41FA5}">
                          <a16:colId xmlns:a16="http://schemas.microsoft.com/office/drawing/2014/main" val="1973874027"/>
                        </a:ext>
                      </a:extLst>
                    </a:gridCol>
                    <a:gridCol w="1170002">
                      <a:extLst>
                        <a:ext uri="{9D8B030D-6E8A-4147-A177-3AD203B41FA5}">
                          <a16:colId xmlns:a16="http://schemas.microsoft.com/office/drawing/2014/main" val="1200106637"/>
                        </a:ext>
                      </a:extLst>
                    </a:gridCol>
                    <a:gridCol w="1039798">
                      <a:extLst>
                        <a:ext uri="{9D8B030D-6E8A-4147-A177-3AD203B41FA5}">
                          <a16:colId xmlns:a16="http://schemas.microsoft.com/office/drawing/2014/main" val="641937005"/>
                        </a:ext>
                      </a:extLst>
                    </a:gridCol>
                    <a:gridCol w="1039798">
                      <a:extLst>
                        <a:ext uri="{9D8B030D-6E8A-4147-A177-3AD203B41FA5}">
                          <a16:colId xmlns:a16="http://schemas.microsoft.com/office/drawing/2014/main" val="3235126557"/>
                        </a:ext>
                      </a:extLst>
                    </a:gridCol>
                  </a:tblGrid>
                  <a:tr h="1243860">
                    <a:tc>
                      <a:txBody>
                        <a:bodyPr/>
                        <a:lstStyle/>
                        <a:p>
                          <a:endParaRPr lang="en-US"/>
                        </a:p>
                      </a:txBody>
                      <a:tcPr marL="68580" marR="68580" marT="0" marB="0">
                        <a:blipFill>
                          <a:blip r:embed="rId4"/>
                          <a:stretch>
                            <a:fillRect l="-781" t="-490" r="-1036719" b="-238725"/>
                          </a:stretch>
                        </a:blipFill>
                      </a:tcPr>
                    </a:tc>
                    <a:tc>
                      <a:txBody>
                        <a:bodyPr/>
                        <a:lstStyle/>
                        <a:p>
                          <a:pPr marL="0" marR="0" algn="ctr" rtl="1">
                            <a:lnSpc>
                              <a:spcPct val="150000"/>
                            </a:lnSpc>
                            <a:spcBef>
                              <a:spcPts val="0"/>
                            </a:spcBef>
                            <a:spcAft>
                              <a:spcPts val="0"/>
                            </a:spcAft>
                          </a:pPr>
                          <a:r>
                            <a:rPr lang="he-IL" sz="1200" dirty="0">
                              <a:effectLst/>
                            </a:rPr>
                            <a:t> </a:t>
                          </a:r>
                          <a:r>
                            <a:rPr lang="en-US" sz="1200" dirty="0">
                              <a:effectLst/>
                            </a:rPr>
                            <a:t> case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en-US" sz="1200" dirty="0">
                              <a:effectLst/>
                            </a:rPr>
                            <a:t> case 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rtl="1">
                            <a:lnSpc>
                              <a:spcPct val="150000"/>
                            </a:lnSpc>
                            <a:spcBef>
                              <a:spcPts val="0"/>
                            </a:spcBef>
                            <a:spcAft>
                              <a:spcPts val="0"/>
                            </a:spcAft>
                          </a:pPr>
                          <a:r>
                            <a:rPr lang="en-US" sz="1200" dirty="0">
                              <a:effectLst/>
                            </a:rPr>
                            <a:t> case 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32596159"/>
                      </a:ext>
                    </a:extLst>
                  </a:tr>
                  <a:tr h="592444">
                    <a:tc>
                      <a:txBody>
                        <a:bodyPr/>
                        <a:lstStyle/>
                        <a:p>
                          <a:pPr marL="0" marR="0" algn="just" rtl="1">
                            <a:lnSpc>
                              <a:spcPct val="150000"/>
                            </a:lnSpc>
                            <a:spcBef>
                              <a:spcPts val="0"/>
                            </a:spcBef>
                            <a:spcAft>
                              <a:spcPts val="0"/>
                            </a:spcAft>
                          </a:pPr>
                          <a:r>
                            <a:rPr lang="en-US" sz="1200" dirty="0">
                              <a:effectLst/>
                            </a:rPr>
                            <a:t>Naive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1.63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65.59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4"/>
                          <a:stretch>
                            <a:fillRect l="-478646" t="-209184" r="-179688" b="-396939"/>
                          </a:stretch>
                        </a:blipFill>
                      </a:tcPr>
                    </a:tc>
                    <a:tc>
                      <a:txBody>
                        <a:bodyPr/>
                        <a:lstStyle/>
                        <a:p>
                          <a:endParaRPr lang="en-US"/>
                        </a:p>
                      </a:txBody>
                      <a:tcPr marL="68580" marR="68580" marT="0" marB="0">
                        <a:blipFill>
                          <a:blip r:embed="rId4"/>
                          <a:stretch>
                            <a:fillRect l="-653529" t="-209184" r="-102941" b="-396939"/>
                          </a:stretch>
                        </a:blipFill>
                      </a:tcPr>
                    </a:tc>
                    <a:tc>
                      <a:txBody>
                        <a:bodyPr/>
                        <a:lstStyle/>
                        <a:p>
                          <a:pPr marL="0" marR="0" algn="just" rtl="1">
                            <a:lnSpc>
                              <a:spcPct val="150000"/>
                            </a:lnSpc>
                            <a:spcBef>
                              <a:spcPts val="0"/>
                            </a:spcBef>
                            <a:spcAft>
                              <a:spcPts val="0"/>
                            </a:spcAft>
                          </a:pPr>
                          <a:r>
                            <a:rPr lang="en-US" sz="1200">
                              <a:effectLst/>
                            </a:rPr>
                            <a:t>72.58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05847107"/>
                      </a:ext>
                    </a:extLst>
                  </a:tr>
                  <a:tr h="587418">
                    <a:tc>
                      <a:txBody>
                        <a:bodyPr/>
                        <a:lstStyle/>
                        <a:p>
                          <a:pPr marL="0" marR="0" algn="just" rtl="1">
                            <a:lnSpc>
                              <a:spcPct val="150000"/>
                            </a:lnSpc>
                            <a:spcBef>
                              <a:spcPts val="0"/>
                            </a:spcBef>
                            <a:spcAft>
                              <a:spcPts val="0"/>
                            </a:spcAft>
                          </a:pPr>
                          <a:r>
                            <a:rPr lang="en-US" sz="1200" dirty="0">
                              <a:effectLst/>
                            </a:rPr>
                            <a:t>Pad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4.67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1.84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48.61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0.76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168.17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58.79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480287"/>
                      </a:ext>
                    </a:extLst>
                  </a:tr>
                  <a:tr h="587418">
                    <a:tc>
                      <a:txBody>
                        <a:bodyPr/>
                        <a:lstStyle/>
                        <a:p>
                          <a:pPr marL="0" marR="0" algn="just" rtl="1">
                            <a:lnSpc>
                              <a:spcPct val="150000"/>
                            </a:lnSpc>
                            <a:spcBef>
                              <a:spcPts val="0"/>
                            </a:spcBef>
                            <a:spcAft>
                              <a:spcPts val="0"/>
                            </a:spcAft>
                          </a:pPr>
                          <a:r>
                            <a:rPr lang="en-US" sz="1200" dirty="0">
                              <a:effectLst/>
                            </a:rPr>
                            <a:t>Newton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2.58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47.88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319.22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57.56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90102351"/>
                      </a:ext>
                    </a:extLst>
                  </a:tr>
                  <a:tr h="587418">
                    <a:tc>
                      <a:txBody>
                        <a:bodyPr/>
                        <a:lstStyle/>
                        <a:p>
                          <a:pPr marL="0" marR="0" algn="just" rtl="1">
                            <a:lnSpc>
                              <a:spcPct val="150000"/>
                            </a:lnSpc>
                            <a:spcBef>
                              <a:spcPts val="0"/>
                            </a:spcBef>
                            <a:spcAft>
                              <a:spcPts val="0"/>
                            </a:spcAft>
                          </a:pPr>
                          <a:r>
                            <a:rPr lang="en-US" sz="1200" dirty="0">
                              <a:effectLst/>
                            </a:rPr>
                            <a:t>Lagrange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1.637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0.10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4"/>
                          <a:stretch>
                            <a:fillRect l="-337427" t="-511340" r="-414035" b="-102062"/>
                          </a:stretch>
                        </a:blipFill>
                      </a:tcPr>
                    </a:tc>
                    <a:tc>
                      <a:txBody>
                        <a:bodyPr/>
                        <a:lstStyle/>
                        <a:p>
                          <a:pPr marL="0" marR="0" algn="just" rtl="1">
                            <a:lnSpc>
                              <a:spcPct val="150000"/>
                            </a:lnSpc>
                            <a:spcBef>
                              <a:spcPts val="0"/>
                            </a:spcBef>
                            <a:spcAft>
                              <a:spcPts val="0"/>
                            </a:spcAft>
                          </a:pPr>
                          <a:r>
                            <a:rPr kumimoji="0" lang="en-US" sz="1200" b="0" i="0" u="none" strike="noStrike" kern="1200" cap="none" spc="0" normalizeH="0" baseline="0" noProof="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3.42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193.18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4"/>
                          <a:stretch>
                            <a:fillRect l="-749123" t="-511340" r="-2339" b="-102062"/>
                          </a:stretch>
                        </a:blipFill>
                      </a:tcPr>
                    </a:tc>
                    <a:extLst>
                      <a:ext uri="{0D108BD9-81ED-4DB2-BD59-A6C34878D82A}">
                        <a16:rowId xmlns:a16="http://schemas.microsoft.com/office/drawing/2014/main" val="1182954301"/>
                      </a:ext>
                    </a:extLst>
                  </a:tr>
                  <a:tr h="592444">
                    <a:tc>
                      <a:txBody>
                        <a:bodyPr/>
                        <a:lstStyle/>
                        <a:p>
                          <a:pPr marL="0" marR="0" algn="just" rtl="1">
                            <a:lnSpc>
                              <a:spcPct val="150000"/>
                            </a:lnSpc>
                            <a:spcBef>
                              <a:spcPts val="0"/>
                            </a:spcBef>
                            <a:spcAft>
                              <a:spcPts val="0"/>
                            </a:spcAft>
                          </a:pPr>
                          <a:r>
                            <a:rPr lang="en-US" sz="1200" dirty="0">
                              <a:effectLst/>
                            </a:rPr>
                            <a:t>Teddy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1.42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0.06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dirty="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a:effectLst/>
                            </a:rPr>
                            <a:t>38.19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kumimoji="0" lang="en-US" sz="1200" b="0" i="0" u="none" strike="noStrike" kern="1200" cap="none" spc="0" normalizeH="0" baseline="0" noProof="0" dirty="0">
                              <a:ln>
                                <a:noFill/>
                              </a:ln>
                              <a:solidFill>
                                <a:srgbClr val="465562"/>
                              </a:solidFill>
                              <a:effectLst/>
                              <a:uLnTx/>
                              <a:uFillTx/>
                              <a:latin typeface="Euphemia"/>
                              <a:ea typeface="+mn-ea"/>
                              <a:cs typeface="+mn-cs"/>
                            </a:rPr>
                            <a:t>Error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4"/>
                          <a:stretch>
                            <a:fillRect l="-478646" t="-611340" r="-179688" b="-2062"/>
                          </a:stretch>
                        </a:blipFill>
                      </a:tcPr>
                    </a:tc>
                    <a:tc>
                      <a:txBody>
                        <a:bodyPr/>
                        <a:lstStyle/>
                        <a:p>
                          <a:pPr marL="0" marR="0" algn="just" rtl="1">
                            <a:lnSpc>
                              <a:spcPct val="150000"/>
                            </a:lnSpc>
                            <a:spcBef>
                              <a:spcPts val="0"/>
                            </a:spcBef>
                            <a:spcAft>
                              <a:spcPts val="0"/>
                            </a:spcAft>
                          </a:pPr>
                          <a:r>
                            <a:rPr lang="en-US" sz="1200" dirty="0">
                              <a:effectLst/>
                            </a:rPr>
                            <a:t>541.01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rtl="1">
                            <a:lnSpc>
                              <a:spcPct val="150000"/>
                            </a:lnSpc>
                            <a:spcBef>
                              <a:spcPts val="0"/>
                            </a:spcBef>
                            <a:spcAft>
                              <a:spcPts val="0"/>
                            </a:spcAft>
                          </a:pPr>
                          <a:r>
                            <a:rPr lang="en-US" sz="1200" dirty="0">
                              <a:effectLst/>
                            </a:rPr>
                            <a:t>112.90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58041732"/>
                      </a:ext>
                    </a:extLst>
                  </a:tr>
                </a:tbl>
              </a:graphicData>
            </a:graphic>
          </p:graphicFrame>
        </mc:Fallback>
      </mc:AlternateContent>
    </p:spTree>
    <p:extLst>
      <p:ext uri="{BB962C8B-B14F-4D97-AF65-F5344CB8AC3E}">
        <p14:creationId xmlns:p14="http://schemas.microsoft.com/office/powerpoint/2010/main" val="209735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algorithm</a:t>
            </a:r>
          </a:p>
        </p:txBody>
      </p:sp>
      <p:sp>
        <p:nvSpPr>
          <p:cNvPr id="3" name="Content Placeholder 2"/>
          <p:cNvSpPr>
            <a:spLocks noGrp="1"/>
          </p:cNvSpPr>
          <p:nvPr>
            <p:ph idx="1"/>
          </p:nvPr>
        </p:nvSpPr>
        <p:spPr/>
        <p:txBody>
          <a:bodyPr>
            <a:normAutofit/>
          </a:bodyPr>
          <a:lstStyle/>
          <a:p>
            <a:pPr marL="0" indent="0">
              <a:buNone/>
            </a:pPr>
            <a:r>
              <a:rPr lang="en-US" sz="2200" dirty="0"/>
              <a:t>The new algorithm presented is stable but not the most effective</a:t>
            </a:r>
            <a:r>
              <a:rPr lang="ru-RU" sz="2200" dirty="0"/>
              <a:t> </a:t>
            </a:r>
            <a:r>
              <a:rPr lang="en-US" sz="2200" dirty="0"/>
              <a:t>in most of the cases.</a:t>
            </a:r>
          </a:p>
          <a:p>
            <a:pPr marL="0" indent="0">
              <a:buNone/>
            </a:pPr>
            <a:endParaRPr lang="en-US" sz="2200" dirty="0"/>
          </a:p>
          <a:p>
            <a:pPr marL="0" indent="0">
              <a:buNone/>
            </a:pPr>
            <a:r>
              <a:rPr lang="en-US" sz="2200" dirty="0"/>
              <a:t>Therefore, we developed an algorithm which preservative</a:t>
            </a:r>
            <a:r>
              <a:rPr lang="he-IL" sz="2200" dirty="0"/>
              <a:t> </a:t>
            </a:r>
            <a:r>
              <a:rPr lang="en-US" sz="2200" dirty="0"/>
              <a:t>stability and trying to improve efficiency</a:t>
            </a:r>
            <a:r>
              <a:rPr lang="ru-RU" sz="2200" dirty="0"/>
              <a:t> </a:t>
            </a:r>
            <a:r>
              <a:rPr lang="en-US" sz="2200" dirty="0"/>
              <a:t>as much as possible…</a:t>
            </a:r>
          </a:p>
          <a:p>
            <a:pPr marL="0" indent="0">
              <a:buNone/>
            </a:pPr>
            <a:endParaRPr lang="en-US" sz="2200" dirty="0"/>
          </a:p>
          <a:p>
            <a:pPr marL="0" indent="0">
              <a:buNone/>
            </a:pPr>
            <a:r>
              <a:rPr lang="en-US" sz="2200" dirty="0"/>
              <a:t>The algorithm based on a choosing tree when the leafs are algorithms for matrix exponent and the other nodes operates as a condition – state for the matrix. </a:t>
            </a:r>
          </a:p>
        </p:txBody>
      </p:sp>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384808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Motivation to solve</a:t>
            </a:r>
            <a:r>
              <a:rPr lang="he-IL" dirty="0"/>
              <a:t> </a:t>
            </a:r>
            <a:r>
              <a:rPr lang="en-US" dirty="0"/>
              <a:t>matrix exponent</a:t>
            </a:r>
          </a:p>
        </p:txBody>
      </p:sp>
      <p:sp>
        <p:nvSpPr>
          <p:cNvPr id="14" name="Content Placeholder 13"/>
          <p:cNvSpPr>
            <a:spLocks noGrp="1"/>
          </p:cNvSpPr>
          <p:nvPr>
            <p:ph idx="1"/>
          </p:nvPr>
        </p:nvSpPr>
        <p:spPr/>
        <p:txBody>
          <a:bodyPr>
            <a:normAutofit/>
          </a:bodyPr>
          <a:lstStyle/>
          <a:p>
            <a:pPr marL="0" indent="0">
              <a:buNone/>
            </a:pPr>
            <a:r>
              <a:rPr lang="en-US" sz="2200" dirty="0"/>
              <a:t>When looking on a robotic system mimics the walking process of a person we can describe the dynamics of the system by a discrete – continues function described by continues ODE of space, time when the “foot” of the robot is in the air and a shock functions when making a “step” on the ground.</a:t>
            </a:r>
          </a:p>
          <a:p>
            <a:pPr marL="0" indent="0">
              <a:buNone/>
            </a:pPr>
            <a:endParaRPr lang="en-US" sz="2200" dirty="0"/>
          </a:p>
          <a:p>
            <a:pPr marL="0" indent="0">
              <a:buNone/>
            </a:pPr>
            <a:r>
              <a:rPr lang="en-US" sz="2200" dirty="0"/>
              <a:t>To make sure the robot is not falling as a result of the noise in a real world system; one can use a control system to supervise the right operation of the robot. These systems use several sensors to retrieve the information but putting sensor and analyze it’s signal on all the needed parameters is costly and not efficient technic. </a:t>
            </a:r>
          </a:p>
        </p:txBody>
      </p:sp>
      <p:sp>
        <p:nvSpPr>
          <p:cNvPr id="6" name="Rectangle 5"/>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280027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tree algorithm – structure</a:t>
            </a:r>
          </a:p>
        </p:txBody>
      </p:sp>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15B5C78-ACA4-4921-800E-4427D38B2A73}"/>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3427412" y="1676400"/>
            <a:ext cx="5651500" cy="4859020"/>
          </a:xfrm>
          <a:prstGeom prst="rect">
            <a:avLst/>
          </a:prstGeom>
          <a:noFill/>
          <a:ln>
            <a:noFill/>
          </a:ln>
        </p:spPr>
      </p:pic>
    </p:spTree>
    <p:extLst>
      <p:ext uri="{BB962C8B-B14F-4D97-AF65-F5344CB8AC3E}">
        <p14:creationId xmlns:p14="http://schemas.microsoft.com/office/powerpoint/2010/main" val="69055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1315720"/>
          </a:xfrm>
        </p:spPr>
        <p:txBody>
          <a:bodyPr/>
          <a:lstStyle/>
          <a:p>
            <a:r>
              <a:rPr lang="en-US" dirty="0"/>
              <a:t>Choose tree algorithm – Compare</a:t>
            </a:r>
          </a:p>
        </p:txBody>
      </p:sp>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4B528148-CF2B-4544-9A89-85BD0D499D7C}"/>
                  </a:ext>
                </a:extLst>
              </p:cNvPr>
              <p:cNvGraphicFramePr>
                <a:graphicFrameLocks noGrp="1"/>
              </p:cNvGraphicFramePr>
              <p:nvPr>
                <p:extLst>
                  <p:ext uri="{D42A27DB-BD31-4B8C-83A1-F6EECF244321}">
                    <p14:modId xmlns:p14="http://schemas.microsoft.com/office/powerpoint/2010/main" val="2662757323"/>
                  </p:ext>
                </p:extLst>
              </p:nvPr>
            </p:nvGraphicFramePr>
            <p:xfrm>
              <a:off x="1595859" y="1712151"/>
              <a:ext cx="7091778" cy="1319340"/>
            </p:xfrm>
            <a:graphic>
              <a:graphicData uri="http://schemas.openxmlformats.org/drawingml/2006/table">
                <a:tbl>
                  <a:tblPr firstRow="1" firstCol="1" bandRow="1">
                    <a:tableStyleId>{5C22544A-7EE6-4342-B048-85BDC9FD1C3A}</a:tableStyleId>
                  </a:tblPr>
                  <a:tblGrid>
                    <a:gridCol w="1069553">
                      <a:extLst>
                        <a:ext uri="{9D8B030D-6E8A-4147-A177-3AD203B41FA5}">
                          <a16:colId xmlns:a16="http://schemas.microsoft.com/office/drawing/2014/main" val="788018845"/>
                        </a:ext>
                      </a:extLst>
                    </a:gridCol>
                    <a:gridCol w="621002">
                      <a:extLst>
                        <a:ext uri="{9D8B030D-6E8A-4147-A177-3AD203B41FA5}">
                          <a16:colId xmlns:a16="http://schemas.microsoft.com/office/drawing/2014/main" val="375446709"/>
                        </a:ext>
                      </a:extLst>
                    </a:gridCol>
                    <a:gridCol w="714506">
                      <a:extLst>
                        <a:ext uri="{9D8B030D-6E8A-4147-A177-3AD203B41FA5}">
                          <a16:colId xmlns:a16="http://schemas.microsoft.com/office/drawing/2014/main" val="2183868387"/>
                        </a:ext>
                      </a:extLst>
                    </a:gridCol>
                    <a:gridCol w="743957">
                      <a:extLst>
                        <a:ext uri="{9D8B030D-6E8A-4147-A177-3AD203B41FA5}">
                          <a16:colId xmlns:a16="http://schemas.microsoft.com/office/drawing/2014/main" val="2889069148"/>
                        </a:ext>
                      </a:extLst>
                    </a:gridCol>
                    <a:gridCol w="827398">
                      <a:extLst>
                        <a:ext uri="{9D8B030D-6E8A-4147-A177-3AD203B41FA5}">
                          <a16:colId xmlns:a16="http://schemas.microsoft.com/office/drawing/2014/main" val="1712433273"/>
                        </a:ext>
                      </a:extLst>
                    </a:gridCol>
                    <a:gridCol w="695575">
                      <a:extLst>
                        <a:ext uri="{9D8B030D-6E8A-4147-A177-3AD203B41FA5}">
                          <a16:colId xmlns:a16="http://schemas.microsoft.com/office/drawing/2014/main" val="1640987892"/>
                        </a:ext>
                      </a:extLst>
                    </a:gridCol>
                    <a:gridCol w="795143">
                      <a:extLst>
                        <a:ext uri="{9D8B030D-6E8A-4147-A177-3AD203B41FA5}">
                          <a16:colId xmlns:a16="http://schemas.microsoft.com/office/drawing/2014/main" val="2554810959"/>
                        </a:ext>
                      </a:extLst>
                    </a:gridCol>
                    <a:gridCol w="795143">
                      <a:extLst>
                        <a:ext uri="{9D8B030D-6E8A-4147-A177-3AD203B41FA5}">
                          <a16:colId xmlns:a16="http://schemas.microsoft.com/office/drawing/2014/main" val="3868560591"/>
                        </a:ext>
                      </a:extLst>
                    </a:gridCol>
                    <a:gridCol w="829501">
                      <a:extLst>
                        <a:ext uri="{9D8B030D-6E8A-4147-A177-3AD203B41FA5}">
                          <a16:colId xmlns:a16="http://schemas.microsoft.com/office/drawing/2014/main" val="1817696853"/>
                        </a:ext>
                      </a:extLst>
                    </a:gridCol>
                  </a:tblGrid>
                  <a:tr h="0">
                    <a:tc>
                      <a:txBody>
                        <a:bodyPr/>
                        <a:lstStyle/>
                        <a:p>
                          <a:pPr marL="0" marR="0" algn="ct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𝟐</m:t>
                                </m:r>
                                <m:r>
                                  <a:rPr lang="en-US" sz="1200">
                                    <a:effectLst/>
                                    <a:latin typeface="Cambria Math" panose="02040503050406030204" pitchFamily="18" charset="0"/>
                                  </a:rPr>
                                  <m:t>×</m:t>
                                </m:r>
                                <m:r>
                                  <a:rPr lang="en-US" sz="1200">
                                    <a:effectLst/>
                                    <a:latin typeface="Cambria Math" panose="02040503050406030204" pitchFamily="18" charset="0"/>
                                  </a:rPr>
                                  <m:t>𝟐</m:t>
                                </m:r>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he-IL" sz="1200" dirty="0">
                              <a:effectLst/>
                            </a:rPr>
                            <a:t> </a:t>
                          </a:r>
                          <a:r>
                            <a:rPr lang="en-US" sz="1200" dirty="0">
                              <a:effectLst/>
                            </a:rPr>
                            <a:t> case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en-US" sz="1200" dirty="0">
                              <a:effectLst/>
                            </a:rPr>
                            <a:t> case 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rtl="1">
                            <a:lnSpc>
                              <a:spcPct val="150000"/>
                            </a:lnSpc>
                            <a:spcBef>
                              <a:spcPts val="0"/>
                            </a:spcBef>
                            <a:spcAft>
                              <a:spcPts val="0"/>
                            </a:spcAft>
                          </a:pPr>
                          <a:r>
                            <a:rPr lang="en-US" sz="1200" dirty="0">
                              <a:effectLst/>
                            </a:rPr>
                            <a:t> case 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94781672"/>
                      </a:ext>
                    </a:extLst>
                  </a:tr>
                  <a:tr h="0">
                    <a:tc>
                      <a:txBody>
                        <a:bodyPr/>
                        <a:lstStyle/>
                        <a:p>
                          <a:pPr marL="0" marR="0" algn="ctr" rtl="1">
                            <a:lnSpc>
                              <a:spcPct val="150000"/>
                            </a:lnSpc>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Decision tree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0.07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2.38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Not 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𝑂</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m:t>
                                    </m:r>
                                    <m:r>
                                      <a:rPr lang="en-US" sz="1200">
                                        <a:effectLst/>
                                        <a:latin typeface="Cambria Math" panose="02040503050406030204" pitchFamily="18" charset="0"/>
                                      </a:rPr>
                                      <m:t>15</m:t>
                                    </m:r>
                                  </m:sup>
                                </m:sSup>
                                <m:r>
                                  <a:rPr lang="en-US" sz="1200">
                                    <a:effectLst/>
                                    <a:latin typeface="Cambria Math" panose="02040503050406030204" pitchFamily="18" charset="0"/>
                                  </a:rPr>
                                  <m:t>)</m:t>
                                </m:r>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50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133.81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𝑂</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m:t>
                                    </m:r>
                                    <m:r>
                                      <a:rPr lang="en-US" sz="1200">
                                        <a:effectLst/>
                                        <a:latin typeface="Cambria Math" panose="02040503050406030204" pitchFamily="18" charset="0"/>
                                      </a:rPr>
                                      <m:t>14</m:t>
                                    </m:r>
                                  </m:sup>
                                </m:sSup>
                                <m:r>
                                  <a:rPr lang="en-US" sz="1200">
                                    <a:effectLst/>
                                    <a:latin typeface="Cambria Math" panose="02040503050406030204" pitchFamily="18" charset="0"/>
                                  </a:rPr>
                                  <m:t>)</m:t>
                                </m:r>
                              </m:oMath>
                            </m:oMathPara>
                          </a14:m>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1378614"/>
                      </a:ext>
                    </a:extLst>
                  </a:tr>
                  <a:tr h="0">
                    <a:tc>
                      <a:txBody>
                        <a:bodyPr/>
                        <a:lstStyle/>
                        <a:p>
                          <a:pPr marL="0" marR="0" algn="ctr" rtl="1">
                            <a:lnSpc>
                              <a:spcPct val="150000"/>
                            </a:lnSpc>
                            <a:spcBef>
                              <a:spcPts val="0"/>
                            </a:spcBef>
                            <a:spcAft>
                              <a:spcPts val="0"/>
                            </a:spcAft>
                          </a:pPr>
                          <a:r>
                            <a:rPr lang="en-US" sz="1200" dirty="0">
                              <a:effectLst/>
                            </a:rPr>
                            <a:t>Best result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50000"/>
                            </a:lnSpc>
                            <a:spcBef>
                              <a:spcPts val="0"/>
                            </a:spcBef>
                            <a:spcAft>
                              <a:spcPts val="0"/>
                            </a:spcAft>
                          </a:pPr>
                          <a:r>
                            <a:rPr lang="en-US" sz="1200">
                              <a:effectLst/>
                            </a:rPr>
                            <a:t>0.01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1.09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𝑂</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m:t>
                                    </m:r>
                                    <m:r>
                                      <a:rPr lang="en-US" sz="1200">
                                        <a:effectLst/>
                                        <a:latin typeface="Cambria Math" panose="02040503050406030204" pitchFamily="18" charset="0"/>
                                      </a:rPr>
                                      <m:t>15</m:t>
                                    </m:r>
                                  </m:sup>
                                </m:sSup>
                                <m:r>
                                  <a:rPr lang="en-US" sz="1200">
                                    <a:effectLst/>
                                    <a:latin typeface="Cambria Math" panose="02040503050406030204" pitchFamily="18" charset="0"/>
                                  </a:rPr>
                                  <m:t>)</m:t>
                                </m:r>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𝑂</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m:t>
                                    </m:r>
                                    <m:r>
                                      <a:rPr lang="en-US" sz="1200">
                                        <a:effectLst/>
                                        <a:latin typeface="Cambria Math" panose="02040503050406030204" pitchFamily="18" charset="0"/>
                                      </a:rPr>
                                      <m:t>16</m:t>
                                    </m:r>
                                  </m:sup>
                                </m:sSup>
                                <m:r>
                                  <a:rPr lang="en-US" sz="1200">
                                    <a:effectLst/>
                                    <a:latin typeface="Cambria Math" panose="02040503050406030204" pitchFamily="18" charset="0"/>
                                  </a:rPr>
                                  <m:t>)</m:t>
                                </m:r>
                              </m:oMath>
                            </m:oMathPara>
                          </a14:m>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35.92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𝑂</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m:t>
                                    </m:r>
                                    <m:r>
                                      <a:rPr lang="en-US" sz="1200">
                                        <a:effectLst/>
                                        <a:latin typeface="Cambria Math" panose="02040503050406030204" pitchFamily="18" charset="0"/>
                                      </a:rPr>
                                      <m:t>14</m:t>
                                    </m:r>
                                  </m:sup>
                                </m:sSup>
                                <m:r>
                                  <a:rPr lang="en-US" sz="1200">
                                    <a:effectLst/>
                                    <a:latin typeface="Cambria Math" panose="02040503050406030204" pitchFamily="18" charset="0"/>
                                  </a:rPr>
                                  <m:t>)</m:t>
                                </m:r>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52625686"/>
                      </a:ext>
                    </a:extLst>
                  </a:tr>
                  <a:tr h="0">
                    <a:tc>
                      <a:txBody>
                        <a:bodyPr/>
                        <a:lstStyle/>
                        <a:p>
                          <a:pPr marL="0" marR="0" algn="ctr" rtl="1">
                            <a:lnSpc>
                              <a:spcPct val="150000"/>
                            </a:lnSpc>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Match?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ctr" defTabSz="914400" rtl="1" eaLnBrk="1" fontAlgn="auto" latinLnBrk="0" hangingPunct="1">
                            <a:lnSpc>
                              <a:spcPct val="150000"/>
                            </a:lnSpc>
                            <a:spcBef>
                              <a:spcPts val="0"/>
                            </a:spcBef>
                            <a:spcAft>
                              <a:spcPts val="0"/>
                            </a:spcAft>
                            <a:buClrTx/>
                            <a:buSzTx/>
                            <a:buFontTx/>
                            <a:buNone/>
                            <a:tabLst/>
                            <a:defRPr/>
                          </a:pPr>
                          <a:r>
                            <a:rPr lang="en-US" sz="12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3986477"/>
                      </a:ext>
                    </a:extLst>
                  </a:tr>
                </a:tbl>
              </a:graphicData>
            </a:graphic>
          </p:graphicFrame>
        </mc:Choice>
        <mc:Fallback xmlns="">
          <p:graphicFrame>
            <p:nvGraphicFramePr>
              <p:cNvPr id="3" name="Table 2">
                <a:extLst>
                  <a:ext uri="{FF2B5EF4-FFF2-40B4-BE49-F238E27FC236}">
                    <a16:creationId xmlns:a16="http://schemas.microsoft.com/office/drawing/2014/main" id="{4B528148-CF2B-4544-9A89-85BD0D499D7C}"/>
                  </a:ext>
                </a:extLst>
              </p:cNvPr>
              <p:cNvGraphicFramePr>
                <a:graphicFrameLocks noGrp="1"/>
              </p:cNvGraphicFramePr>
              <p:nvPr>
                <p:extLst>
                  <p:ext uri="{D42A27DB-BD31-4B8C-83A1-F6EECF244321}">
                    <p14:modId xmlns:p14="http://schemas.microsoft.com/office/powerpoint/2010/main" val="2662757323"/>
                  </p:ext>
                </p:extLst>
              </p:nvPr>
            </p:nvGraphicFramePr>
            <p:xfrm>
              <a:off x="1595859" y="1712151"/>
              <a:ext cx="7091778" cy="1319340"/>
            </p:xfrm>
            <a:graphic>
              <a:graphicData uri="http://schemas.openxmlformats.org/drawingml/2006/table">
                <a:tbl>
                  <a:tblPr firstRow="1" firstCol="1" bandRow="1">
                    <a:tableStyleId>{5C22544A-7EE6-4342-B048-85BDC9FD1C3A}</a:tableStyleId>
                  </a:tblPr>
                  <a:tblGrid>
                    <a:gridCol w="1069553">
                      <a:extLst>
                        <a:ext uri="{9D8B030D-6E8A-4147-A177-3AD203B41FA5}">
                          <a16:colId xmlns:a16="http://schemas.microsoft.com/office/drawing/2014/main" val="788018845"/>
                        </a:ext>
                      </a:extLst>
                    </a:gridCol>
                    <a:gridCol w="621002">
                      <a:extLst>
                        <a:ext uri="{9D8B030D-6E8A-4147-A177-3AD203B41FA5}">
                          <a16:colId xmlns:a16="http://schemas.microsoft.com/office/drawing/2014/main" val="375446709"/>
                        </a:ext>
                      </a:extLst>
                    </a:gridCol>
                    <a:gridCol w="714506">
                      <a:extLst>
                        <a:ext uri="{9D8B030D-6E8A-4147-A177-3AD203B41FA5}">
                          <a16:colId xmlns:a16="http://schemas.microsoft.com/office/drawing/2014/main" val="2183868387"/>
                        </a:ext>
                      </a:extLst>
                    </a:gridCol>
                    <a:gridCol w="743957">
                      <a:extLst>
                        <a:ext uri="{9D8B030D-6E8A-4147-A177-3AD203B41FA5}">
                          <a16:colId xmlns:a16="http://schemas.microsoft.com/office/drawing/2014/main" val="2889069148"/>
                        </a:ext>
                      </a:extLst>
                    </a:gridCol>
                    <a:gridCol w="827398">
                      <a:extLst>
                        <a:ext uri="{9D8B030D-6E8A-4147-A177-3AD203B41FA5}">
                          <a16:colId xmlns:a16="http://schemas.microsoft.com/office/drawing/2014/main" val="1712433273"/>
                        </a:ext>
                      </a:extLst>
                    </a:gridCol>
                    <a:gridCol w="695575">
                      <a:extLst>
                        <a:ext uri="{9D8B030D-6E8A-4147-A177-3AD203B41FA5}">
                          <a16:colId xmlns:a16="http://schemas.microsoft.com/office/drawing/2014/main" val="1640987892"/>
                        </a:ext>
                      </a:extLst>
                    </a:gridCol>
                    <a:gridCol w="795143">
                      <a:extLst>
                        <a:ext uri="{9D8B030D-6E8A-4147-A177-3AD203B41FA5}">
                          <a16:colId xmlns:a16="http://schemas.microsoft.com/office/drawing/2014/main" val="2554810959"/>
                        </a:ext>
                      </a:extLst>
                    </a:gridCol>
                    <a:gridCol w="795143">
                      <a:extLst>
                        <a:ext uri="{9D8B030D-6E8A-4147-A177-3AD203B41FA5}">
                          <a16:colId xmlns:a16="http://schemas.microsoft.com/office/drawing/2014/main" val="3868560591"/>
                        </a:ext>
                      </a:extLst>
                    </a:gridCol>
                    <a:gridCol w="829501">
                      <a:extLst>
                        <a:ext uri="{9D8B030D-6E8A-4147-A177-3AD203B41FA5}">
                          <a16:colId xmlns:a16="http://schemas.microsoft.com/office/drawing/2014/main" val="1817696853"/>
                        </a:ext>
                      </a:extLst>
                    </a:gridCol>
                  </a:tblGrid>
                  <a:tr h="518351">
                    <a:tc>
                      <a:txBody>
                        <a:bodyPr/>
                        <a:lstStyle/>
                        <a:p>
                          <a:endParaRPr lang="en-US"/>
                        </a:p>
                      </a:txBody>
                      <a:tcPr marL="68580" marR="68580" marT="0" marB="0">
                        <a:blipFill>
                          <a:blip r:embed="rId4"/>
                          <a:stretch>
                            <a:fillRect l="-568" t="-1163" r="-564205" b="-170930"/>
                          </a:stretch>
                        </a:blipFill>
                      </a:tcPr>
                    </a:tc>
                    <a:tc>
                      <a:txBody>
                        <a:bodyPr/>
                        <a:lstStyle/>
                        <a:p>
                          <a:pPr marL="0" marR="0" algn="ctr" rtl="1">
                            <a:lnSpc>
                              <a:spcPct val="150000"/>
                            </a:lnSpc>
                            <a:spcBef>
                              <a:spcPts val="0"/>
                            </a:spcBef>
                            <a:spcAft>
                              <a:spcPts val="0"/>
                            </a:spcAft>
                          </a:pPr>
                          <a:r>
                            <a:rPr lang="he-IL" sz="1200" dirty="0">
                              <a:effectLst/>
                            </a:rPr>
                            <a:t> </a:t>
                          </a:r>
                          <a:r>
                            <a:rPr lang="en-US" sz="1200" dirty="0">
                              <a:effectLst/>
                            </a:rPr>
                            <a:t> case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en-US" sz="1200" dirty="0">
                              <a:effectLst/>
                            </a:rPr>
                            <a:t> case 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rtl="1">
                            <a:lnSpc>
                              <a:spcPct val="150000"/>
                            </a:lnSpc>
                            <a:spcBef>
                              <a:spcPts val="0"/>
                            </a:spcBef>
                            <a:spcAft>
                              <a:spcPts val="0"/>
                            </a:spcAft>
                          </a:pPr>
                          <a:r>
                            <a:rPr lang="en-US" sz="1200" dirty="0">
                              <a:effectLst/>
                            </a:rPr>
                            <a:t> case 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94781672"/>
                      </a:ext>
                    </a:extLst>
                  </a:tr>
                  <a:tr h="277495">
                    <a:tc>
                      <a:txBody>
                        <a:bodyPr/>
                        <a:lstStyle/>
                        <a:p>
                          <a:pPr marL="0" marR="0" algn="ctr" rtl="1">
                            <a:lnSpc>
                              <a:spcPct val="150000"/>
                            </a:lnSpc>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Decision tree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0.07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2.38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Not 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4"/>
                          <a:stretch>
                            <a:fillRect l="-380882" t="-189130" r="-379412" b="-219565"/>
                          </a:stretch>
                        </a:blipFill>
                      </a:tcPr>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50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133.81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4"/>
                          <a:stretch>
                            <a:fillRect l="-757353" t="-189130" r="-2941" b="-219565"/>
                          </a:stretch>
                        </a:blipFill>
                      </a:tcPr>
                    </a:tc>
                    <a:extLst>
                      <a:ext uri="{0D108BD9-81ED-4DB2-BD59-A6C34878D82A}">
                        <a16:rowId xmlns:a16="http://schemas.microsoft.com/office/drawing/2014/main" val="3421378614"/>
                      </a:ext>
                    </a:extLst>
                  </a:tr>
                  <a:tr h="277495">
                    <a:tc>
                      <a:txBody>
                        <a:bodyPr/>
                        <a:lstStyle/>
                        <a:p>
                          <a:pPr marL="0" marR="0" algn="ctr" rtl="1">
                            <a:lnSpc>
                              <a:spcPct val="150000"/>
                            </a:lnSpc>
                            <a:spcBef>
                              <a:spcPts val="0"/>
                            </a:spcBef>
                            <a:spcAft>
                              <a:spcPts val="0"/>
                            </a:spcAft>
                          </a:pPr>
                          <a:r>
                            <a:rPr lang="en-US" sz="1200" dirty="0">
                              <a:effectLst/>
                            </a:rPr>
                            <a:t>Best result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50000"/>
                            </a:lnSpc>
                            <a:spcBef>
                              <a:spcPts val="0"/>
                            </a:spcBef>
                            <a:spcAft>
                              <a:spcPts val="0"/>
                            </a:spcAft>
                          </a:pPr>
                          <a:r>
                            <a:rPr lang="en-US" sz="1200">
                              <a:effectLst/>
                            </a:rPr>
                            <a:t>0.01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1.09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4"/>
                          <a:stretch>
                            <a:fillRect l="-380882" t="-295556" r="-379412" b="-124444"/>
                          </a:stretch>
                        </a:blipFill>
                      </a:tcPr>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4"/>
                          <a:stretch>
                            <a:fillRect l="-586260" t="-295556" r="-206870" b="-124444"/>
                          </a:stretch>
                        </a:blipFill>
                      </a:tcPr>
                    </a:tc>
                    <a:tc>
                      <a:txBody>
                        <a:bodyPr/>
                        <a:lstStyle/>
                        <a:p>
                          <a:pPr marL="0" marR="0" algn="ctr" rtl="1">
                            <a:lnSpc>
                              <a:spcPct val="150000"/>
                            </a:lnSpc>
                            <a:spcBef>
                              <a:spcPts val="0"/>
                            </a:spcBef>
                            <a:spcAft>
                              <a:spcPts val="0"/>
                            </a:spcAft>
                          </a:pPr>
                          <a:r>
                            <a:rPr lang="en-US" sz="1200" dirty="0">
                              <a:effectLst/>
                            </a:rPr>
                            <a:t>35.92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4"/>
                          <a:stretch>
                            <a:fillRect l="-757353" t="-295556" r="-2941" b="-124444"/>
                          </a:stretch>
                        </a:blipFill>
                      </a:tcPr>
                    </a:tc>
                    <a:extLst>
                      <a:ext uri="{0D108BD9-81ED-4DB2-BD59-A6C34878D82A}">
                        <a16:rowId xmlns:a16="http://schemas.microsoft.com/office/drawing/2014/main" val="3252625686"/>
                      </a:ext>
                    </a:extLst>
                  </a:tr>
                  <a:tr h="245999">
                    <a:tc>
                      <a:txBody>
                        <a:bodyPr/>
                        <a:lstStyle/>
                        <a:p>
                          <a:pPr marL="0" marR="0" algn="ctr" rtl="1">
                            <a:lnSpc>
                              <a:spcPct val="150000"/>
                            </a:lnSpc>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Match?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ctr" defTabSz="914400" rtl="1" eaLnBrk="1" fontAlgn="auto" latinLnBrk="0" hangingPunct="1">
                            <a:lnSpc>
                              <a:spcPct val="150000"/>
                            </a:lnSpc>
                            <a:spcBef>
                              <a:spcPts val="0"/>
                            </a:spcBef>
                            <a:spcAft>
                              <a:spcPts val="0"/>
                            </a:spcAft>
                            <a:buClrTx/>
                            <a:buSzTx/>
                            <a:buFontTx/>
                            <a:buNone/>
                            <a:tabLst/>
                            <a:defRPr/>
                          </a:pPr>
                          <a:r>
                            <a:rPr lang="en-US" sz="12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39864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C2ED7401-185C-47E6-BC76-A45E0E158772}"/>
                  </a:ext>
                </a:extLst>
              </p:cNvPr>
              <p:cNvGraphicFramePr>
                <a:graphicFrameLocks noGrp="1"/>
              </p:cNvGraphicFramePr>
              <p:nvPr>
                <p:extLst>
                  <p:ext uri="{D42A27DB-BD31-4B8C-83A1-F6EECF244321}">
                    <p14:modId xmlns:p14="http://schemas.microsoft.com/office/powerpoint/2010/main" val="3196196206"/>
                  </p:ext>
                </p:extLst>
              </p:nvPr>
            </p:nvGraphicFramePr>
            <p:xfrm>
              <a:off x="1584862" y="3246502"/>
              <a:ext cx="7091778" cy="1314958"/>
            </p:xfrm>
            <a:graphic>
              <a:graphicData uri="http://schemas.openxmlformats.org/drawingml/2006/table">
                <a:tbl>
                  <a:tblPr firstRow="1" firstCol="1" bandRow="1">
                    <a:tableStyleId>{5C22544A-7EE6-4342-B048-85BDC9FD1C3A}</a:tableStyleId>
                  </a:tblPr>
                  <a:tblGrid>
                    <a:gridCol w="909366">
                      <a:extLst>
                        <a:ext uri="{9D8B030D-6E8A-4147-A177-3AD203B41FA5}">
                          <a16:colId xmlns:a16="http://schemas.microsoft.com/office/drawing/2014/main" val="3933103350"/>
                        </a:ext>
                      </a:extLst>
                    </a:gridCol>
                    <a:gridCol w="808168">
                      <a:extLst>
                        <a:ext uri="{9D8B030D-6E8A-4147-A177-3AD203B41FA5}">
                          <a16:colId xmlns:a16="http://schemas.microsoft.com/office/drawing/2014/main" val="898287274"/>
                        </a:ext>
                      </a:extLst>
                    </a:gridCol>
                    <a:gridCol w="808168">
                      <a:extLst>
                        <a:ext uri="{9D8B030D-6E8A-4147-A177-3AD203B41FA5}">
                          <a16:colId xmlns:a16="http://schemas.microsoft.com/office/drawing/2014/main" val="760113416"/>
                        </a:ext>
                      </a:extLst>
                    </a:gridCol>
                    <a:gridCol w="808168">
                      <a:extLst>
                        <a:ext uri="{9D8B030D-6E8A-4147-A177-3AD203B41FA5}">
                          <a16:colId xmlns:a16="http://schemas.microsoft.com/office/drawing/2014/main" val="816342315"/>
                        </a:ext>
                      </a:extLst>
                    </a:gridCol>
                    <a:gridCol w="707681">
                      <a:extLst>
                        <a:ext uri="{9D8B030D-6E8A-4147-A177-3AD203B41FA5}">
                          <a16:colId xmlns:a16="http://schemas.microsoft.com/office/drawing/2014/main" val="4113042651"/>
                        </a:ext>
                      </a:extLst>
                    </a:gridCol>
                    <a:gridCol w="706968">
                      <a:extLst>
                        <a:ext uri="{9D8B030D-6E8A-4147-A177-3AD203B41FA5}">
                          <a16:colId xmlns:a16="http://schemas.microsoft.com/office/drawing/2014/main" val="2644998432"/>
                        </a:ext>
                      </a:extLst>
                    </a:gridCol>
                    <a:gridCol w="808168">
                      <a:extLst>
                        <a:ext uri="{9D8B030D-6E8A-4147-A177-3AD203B41FA5}">
                          <a16:colId xmlns:a16="http://schemas.microsoft.com/office/drawing/2014/main" val="1835763679"/>
                        </a:ext>
                      </a:extLst>
                    </a:gridCol>
                    <a:gridCol w="808168">
                      <a:extLst>
                        <a:ext uri="{9D8B030D-6E8A-4147-A177-3AD203B41FA5}">
                          <a16:colId xmlns:a16="http://schemas.microsoft.com/office/drawing/2014/main" val="4034972389"/>
                        </a:ext>
                      </a:extLst>
                    </a:gridCol>
                    <a:gridCol w="726923">
                      <a:extLst>
                        <a:ext uri="{9D8B030D-6E8A-4147-A177-3AD203B41FA5}">
                          <a16:colId xmlns:a16="http://schemas.microsoft.com/office/drawing/2014/main" val="1594409854"/>
                        </a:ext>
                      </a:extLst>
                    </a:gridCol>
                  </a:tblGrid>
                  <a:tr h="0">
                    <a:tc>
                      <a:txBody>
                        <a:bodyPr/>
                        <a:lstStyle/>
                        <a:p>
                          <a:pPr marL="0" marR="0" algn="ct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𝟑</m:t>
                                </m:r>
                                <m:r>
                                  <a:rPr lang="en-US" sz="1200">
                                    <a:effectLst/>
                                    <a:latin typeface="Cambria Math" panose="02040503050406030204" pitchFamily="18" charset="0"/>
                                  </a:rPr>
                                  <m:t>×</m:t>
                                </m:r>
                                <m:r>
                                  <a:rPr lang="en-US" sz="1200">
                                    <a:effectLst/>
                                    <a:latin typeface="Cambria Math" panose="02040503050406030204" pitchFamily="18" charset="0"/>
                                  </a:rPr>
                                  <m:t>𝟑</m:t>
                                </m:r>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he-IL" sz="1200" dirty="0">
                              <a:effectLst/>
                            </a:rPr>
                            <a:t> </a:t>
                          </a:r>
                          <a:r>
                            <a:rPr lang="en-US" sz="1200" dirty="0">
                              <a:effectLst/>
                            </a:rPr>
                            <a:t> case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en-US" sz="1200" dirty="0">
                              <a:effectLst/>
                            </a:rPr>
                            <a:t> case 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rtl="1">
                            <a:lnSpc>
                              <a:spcPct val="150000"/>
                            </a:lnSpc>
                            <a:spcBef>
                              <a:spcPts val="0"/>
                            </a:spcBef>
                            <a:spcAft>
                              <a:spcPts val="0"/>
                            </a:spcAft>
                          </a:pPr>
                          <a:r>
                            <a:rPr lang="en-US" sz="1200" dirty="0">
                              <a:effectLst/>
                            </a:rPr>
                            <a:t> case 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45963347"/>
                      </a:ext>
                    </a:extLst>
                  </a:tr>
                  <a:tr h="0">
                    <a:tc>
                      <a:txBody>
                        <a:bodyPr/>
                        <a:lstStyle/>
                        <a:p>
                          <a:pPr marL="0" marR="0" algn="ctr" rtl="1">
                            <a:lnSpc>
                              <a:spcPct val="150000"/>
                            </a:lnSpc>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Decision tree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50000"/>
                            </a:lnSpc>
                            <a:spcBef>
                              <a:spcPts val="0"/>
                            </a:spcBef>
                            <a:spcAft>
                              <a:spcPts val="0"/>
                            </a:spcAft>
                          </a:pPr>
                          <a:r>
                            <a:rPr lang="en-US" sz="1200">
                              <a:effectLst/>
                            </a:rPr>
                            <a:t>0.32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1.07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Not 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2.37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12.05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5.47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52505296"/>
                      </a:ext>
                    </a:extLst>
                  </a:tr>
                  <a:tr h="0">
                    <a:tc>
                      <a:txBody>
                        <a:bodyPr/>
                        <a:lstStyle/>
                        <a:p>
                          <a:pPr marL="0" marR="0" algn="ctr" rtl="1">
                            <a:lnSpc>
                              <a:spcPct val="150000"/>
                            </a:lnSpc>
                            <a:spcBef>
                              <a:spcPts val="0"/>
                            </a:spcBef>
                            <a:spcAft>
                              <a:spcPts val="0"/>
                            </a:spcAft>
                          </a:pPr>
                          <a:r>
                            <a:rPr lang="en-US" sz="1200" dirty="0">
                              <a:effectLst/>
                            </a:rPr>
                            <a:t>Best result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0.32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0.05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2.37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𝑂</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m:t>
                                    </m:r>
                                    <m:r>
                                      <a:rPr lang="en-US" sz="1200">
                                        <a:effectLst/>
                                        <a:latin typeface="Cambria Math" panose="02040503050406030204" pitchFamily="18" charset="0"/>
                                      </a:rPr>
                                      <m:t>14</m:t>
                                    </m:r>
                                  </m:sup>
                                </m:sSup>
                                <m:r>
                                  <a:rPr lang="en-US" sz="1200">
                                    <a:effectLst/>
                                    <a:latin typeface="Cambria Math" panose="02040503050406030204" pitchFamily="18" charset="0"/>
                                  </a:rPr>
                                  <m:t>)</m:t>
                                </m:r>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7.94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5.47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39025497"/>
                      </a:ext>
                    </a:extLst>
                  </a:tr>
                  <a:tr h="42544">
                    <a:tc>
                      <a:txBody>
                        <a:bodyPr/>
                        <a:lstStyle/>
                        <a:p>
                          <a:pPr marL="0" marR="0" algn="ctr" rtl="1">
                            <a:lnSpc>
                              <a:spcPct val="150000"/>
                            </a:lnSpc>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Match?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2846256"/>
                      </a:ext>
                    </a:extLst>
                  </a:tr>
                </a:tbl>
              </a:graphicData>
            </a:graphic>
          </p:graphicFrame>
        </mc:Choice>
        <mc:Fallback xmlns="">
          <p:graphicFrame>
            <p:nvGraphicFramePr>
              <p:cNvPr id="6" name="Table 5">
                <a:extLst>
                  <a:ext uri="{FF2B5EF4-FFF2-40B4-BE49-F238E27FC236}">
                    <a16:creationId xmlns:a16="http://schemas.microsoft.com/office/drawing/2014/main" id="{C2ED7401-185C-47E6-BC76-A45E0E158772}"/>
                  </a:ext>
                </a:extLst>
              </p:cNvPr>
              <p:cNvGraphicFramePr>
                <a:graphicFrameLocks noGrp="1"/>
              </p:cNvGraphicFramePr>
              <p:nvPr>
                <p:extLst>
                  <p:ext uri="{D42A27DB-BD31-4B8C-83A1-F6EECF244321}">
                    <p14:modId xmlns:p14="http://schemas.microsoft.com/office/powerpoint/2010/main" val="3196196206"/>
                  </p:ext>
                </p:extLst>
              </p:nvPr>
            </p:nvGraphicFramePr>
            <p:xfrm>
              <a:off x="1584862" y="3246502"/>
              <a:ext cx="7091778" cy="1314958"/>
            </p:xfrm>
            <a:graphic>
              <a:graphicData uri="http://schemas.openxmlformats.org/drawingml/2006/table">
                <a:tbl>
                  <a:tblPr firstRow="1" firstCol="1" bandRow="1">
                    <a:tableStyleId>{5C22544A-7EE6-4342-B048-85BDC9FD1C3A}</a:tableStyleId>
                  </a:tblPr>
                  <a:tblGrid>
                    <a:gridCol w="909366">
                      <a:extLst>
                        <a:ext uri="{9D8B030D-6E8A-4147-A177-3AD203B41FA5}">
                          <a16:colId xmlns:a16="http://schemas.microsoft.com/office/drawing/2014/main" val="3933103350"/>
                        </a:ext>
                      </a:extLst>
                    </a:gridCol>
                    <a:gridCol w="808168">
                      <a:extLst>
                        <a:ext uri="{9D8B030D-6E8A-4147-A177-3AD203B41FA5}">
                          <a16:colId xmlns:a16="http://schemas.microsoft.com/office/drawing/2014/main" val="898287274"/>
                        </a:ext>
                      </a:extLst>
                    </a:gridCol>
                    <a:gridCol w="808168">
                      <a:extLst>
                        <a:ext uri="{9D8B030D-6E8A-4147-A177-3AD203B41FA5}">
                          <a16:colId xmlns:a16="http://schemas.microsoft.com/office/drawing/2014/main" val="760113416"/>
                        </a:ext>
                      </a:extLst>
                    </a:gridCol>
                    <a:gridCol w="808168">
                      <a:extLst>
                        <a:ext uri="{9D8B030D-6E8A-4147-A177-3AD203B41FA5}">
                          <a16:colId xmlns:a16="http://schemas.microsoft.com/office/drawing/2014/main" val="816342315"/>
                        </a:ext>
                      </a:extLst>
                    </a:gridCol>
                    <a:gridCol w="707681">
                      <a:extLst>
                        <a:ext uri="{9D8B030D-6E8A-4147-A177-3AD203B41FA5}">
                          <a16:colId xmlns:a16="http://schemas.microsoft.com/office/drawing/2014/main" val="4113042651"/>
                        </a:ext>
                      </a:extLst>
                    </a:gridCol>
                    <a:gridCol w="706968">
                      <a:extLst>
                        <a:ext uri="{9D8B030D-6E8A-4147-A177-3AD203B41FA5}">
                          <a16:colId xmlns:a16="http://schemas.microsoft.com/office/drawing/2014/main" val="2644998432"/>
                        </a:ext>
                      </a:extLst>
                    </a:gridCol>
                    <a:gridCol w="808168">
                      <a:extLst>
                        <a:ext uri="{9D8B030D-6E8A-4147-A177-3AD203B41FA5}">
                          <a16:colId xmlns:a16="http://schemas.microsoft.com/office/drawing/2014/main" val="1835763679"/>
                        </a:ext>
                      </a:extLst>
                    </a:gridCol>
                    <a:gridCol w="808168">
                      <a:extLst>
                        <a:ext uri="{9D8B030D-6E8A-4147-A177-3AD203B41FA5}">
                          <a16:colId xmlns:a16="http://schemas.microsoft.com/office/drawing/2014/main" val="4034972389"/>
                        </a:ext>
                      </a:extLst>
                    </a:gridCol>
                    <a:gridCol w="726923">
                      <a:extLst>
                        <a:ext uri="{9D8B030D-6E8A-4147-A177-3AD203B41FA5}">
                          <a16:colId xmlns:a16="http://schemas.microsoft.com/office/drawing/2014/main" val="1594409854"/>
                        </a:ext>
                      </a:extLst>
                    </a:gridCol>
                  </a:tblGrid>
                  <a:tr h="274320">
                    <a:tc>
                      <a:txBody>
                        <a:bodyPr/>
                        <a:lstStyle/>
                        <a:p>
                          <a:endParaRPr lang="en-US"/>
                        </a:p>
                      </a:txBody>
                      <a:tcPr marL="68580" marR="68580" marT="0" marB="0">
                        <a:blipFill>
                          <a:blip r:embed="rId5"/>
                          <a:stretch>
                            <a:fillRect l="-671" t="-2222" r="-684564" b="-415556"/>
                          </a:stretch>
                        </a:blipFill>
                      </a:tcPr>
                    </a:tc>
                    <a:tc>
                      <a:txBody>
                        <a:bodyPr/>
                        <a:lstStyle/>
                        <a:p>
                          <a:pPr marL="0" marR="0" algn="ctr" rtl="1">
                            <a:lnSpc>
                              <a:spcPct val="150000"/>
                            </a:lnSpc>
                            <a:spcBef>
                              <a:spcPts val="0"/>
                            </a:spcBef>
                            <a:spcAft>
                              <a:spcPts val="0"/>
                            </a:spcAft>
                          </a:pPr>
                          <a:r>
                            <a:rPr lang="he-IL" sz="1200" dirty="0">
                              <a:effectLst/>
                            </a:rPr>
                            <a:t> </a:t>
                          </a:r>
                          <a:r>
                            <a:rPr lang="en-US" sz="1200" dirty="0">
                              <a:effectLst/>
                            </a:rPr>
                            <a:t> case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en-US" sz="1200" dirty="0">
                              <a:effectLst/>
                            </a:rPr>
                            <a:t> case 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rtl="1">
                            <a:lnSpc>
                              <a:spcPct val="150000"/>
                            </a:lnSpc>
                            <a:spcBef>
                              <a:spcPts val="0"/>
                            </a:spcBef>
                            <a:spcAft>
                              <a:spcPts val="0"/>
                            </a:spcAft>
                          </a:pPr>
                          <a:r>
                            <a:rPr lang="en-US" sz="1200" dirty="0">
                              <a:effectLst/>
                            </a:rPr>
                            <a:t> case 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45963347"/>
                      </a:ext>
                    </a:extLst>
                  </a:tr>
                  <a:tr h="520319">
                    <a:tc>
                      <a:txBody>
                        <a:bodyPr/>
                        <a:lstStyle/>
                        <a:p>
                          <a:pPr marL="0" marR="0" algn="ctr" rtl="1">
                            <a:lnSpc>
                              <a:spcPct val="150000"/>
                            </a:lnSpc>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Decision tree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50000"/>
                            </a:lnSpc>
                            <a:spcBef>
                              <a:spcPts val="0"/>
                            </a:spcBef>
                            <a:spcAft>
                              <a:spcPts val="0"/>
                            </a:spcAft>
                          </a:pPr>
                          <a:r>
                            <a:rPr lang="en-US" sz="1200">
                              <a:effectLst/>
                            </a:rPr>
                            <a:t>0.32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1.07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Not 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2.37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12.05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5.47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52505296"/>
                      </a:ext>
                    </a:extLst>
                  </a:tr>
                  <a:tr h="274320">
                    <a:tc>
                      <a:txBody>
                        <a:bodyPr/>
                        <a:lstStyle/>
                        <a:p>
                          <a:pPr marL="0" marR="0" algn="ctr" rtl="1">
                            <a:lnSpc>
                              <a:spcPct val="150000"/>
                            </a:lnSpc>
                            <a:spcBef>
                              <a:spcPts val="0"/>
                            </a:spcBef>
                            <a:spcAft>
                              <a:spcPts val="0"/>
                            </a:spcAft>
                          </a:pPr>
                          <a:r>
                            <a:rPr lang="en-US" sz="1200" dirty="0">
                              <a:effectLst/>
                            </a:rPr>
                            <a:t>Best result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0.32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0.05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2.37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5"/>
                          <a:stretch>
                            <a:fillRect l="-587218" t="-293333" r="-192481" b="-124444"/>
                          </a:stretch>
                        </a:blipFill>
                      </a:tcPr>
                    </a:tc>
                    <a:tc>
                      <a:txBody>
                        <a:bodyPr/>
                        <a:lstStyle/>
                        <a:p>
                          <a:pPr marL="0" marR="0" algn="ctr" rtl="1">
                            <a:lnSpc>
                              <a:spcPct val="150000"/>
                            </a:lnSpc>
                            <a:spcBef>
                              <a:spcPts val="0"/>
                            </a:spcBef>
                            <a:spcAft>
                              <a:spcPts val="0"/>
                            </a:spcAft>
                          </a:pPr>
                          <a:r>
                            <a:rPr lang="en-US" sz="1200">
                              <a:effectLst/>
                            </a:rPr>
                            <a:t>7.94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5.47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39025497"/>
                      </a:ext>
                    </a:extLst>
                  </a:tr>
                  <a:tr h="245999">
                    <a:tc>
                      <a:txBody>
                        <a:bodyPr/>
                        <a:lstStyle/>
                        <a:p>
                          <a:pPr marL="0" marR="0" algn="ctr" rtl="1">
                            <a:lnSpc>
                              <a:spcPct val="150000"/>
                            </a:lnSpc>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Match?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284625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78D02349-C8F6-4154-A5DF-C70B5D4EC51E}"/>
                  </a:ext>
                </a:extLst>
              </p:cNvPr>
              <p:cNvGraphicFramePr>
                <a:graphicFrameLocks noGrp="1"/>
              </p:cNvGraphicFramePr>
              <p:nvPr>
                <p:extLst>
                  <p:ext uri="{D42A27DB-BD31-4B8C-83A1-F6EECF244321}">
                    <p14:modId xmlns:p14="http://schemas.microsoft.com/office/powerpoint/2010/main" val="488621417"/>
                  </p:ext>
                </p:extLst>
              </p:nvPr>
            </p:nvGraphicFramePr>
            <p:xfrm>
              <a:off x="1577879" y="4748151"/>
              <a:ext cx="7098761" cy="1314958"/>
            </p:xfrm>
            <a:graphic>
              <a:graphicData uri="http://schemas.openxmlformats.org/drawingml/2006/table">
                <a:tbl>
                  <a:tblPr firstRow="1" firstCol="1" bandRow="1">
                    <a:tableStyleId>{5C22544A-7EE6-4342-B048-85BDC9FD1C3A}</a:tableStyleId>
                  </a:tblPr>
                  <a:tblGrid>
                    <a:gridCol w="909805">
                      <a:extLst>
                        <a:ext uri="{9D8B030D-6E8A-4147-A177-3AD203B41FA5}">
                          <a16:colId xmlns:a16="http://schemas.microsoft.com/office/drawing/2014/main" val="442048060"/>
                        </a:ext>
                      </a:extLst>
                    </a:gridCol>
                    <a:gridCol w="808557">
                      <a:extLst>
                        <a:ext uri="{9D8B030D-6E8A-4147-A177-3AD203B41FA5}">
                          <a16:colId xmlns:a16="http://schemas.microsoft.com/office/drawing/2014/main" val="1672601992"/>
                        </a:ext>
                      </a:extLst>
                    </a:gridCol>
                    <a:gridCol w="808557">
                      <a:extLst>
                        <a:ext uri="{9D8B030D-6E8A-4147-A177-3AD203B41FA5}">
                          <a16:colId xmlns:a16="http://schemas.microsoft.com/office/drawing/2014/main" val="358325264"/>
                        </a:ext>
                      </a:extLst>
                    </a:gridCol>
                    <a:gridCol w="808557">
                      <a:extLst>
                        <a:ext uri="{9D8B030D-6E8A-4147-A177-3AD203B41FA5}">
                          <a16:colId xmlns:a16="http://schemas.microsoft.com/office/drawing/2014/main" val="2323839400"/>
                        </a:ext>
                      </a:extLst>
                    </a:gridCol>
                    <a:gridCol w="708022">
                      <a:extLst>
                        <a:ext uri="{9D8B030D-6E8A-4147-A177-3AD203B41FA5}">
                          <a16:colId xmlns:a16="http://schemas.microsoft.com/office/drawing/2014/main" val="2422352384"/>
                        </a:ext>
                      </a:extLst>
                    </a:gridCol>
                    <a:gridCol w="775759">
                      <a:extLst>
                        <a:ext uri="{9D8B030D-6E8A-4147-A177-3AD203B41FA5}">
                          <a16:colId xmlns:a16="http://schemas.microsoft.com/office/drawing/2014/main" val="1011344198"/>
                        </a:ext>
                      </a:extLst>
                    </a:gridCol>
                    <a:gridCol w="841356">
                      <a:extLst>
                        <a:ext uri="{9D8B030D-6E8A-4147-A177-3AD203B41FA5}">
                          <a16:colId xmlns:a16="http://schemas.microsoft.com/office/drawing/2014/main" val="1768107154"/>
                        </a:ext>
                      </a:extLst>
                    </a:gridCol>
                    <a:gridCol w="707309">
                      <a:extLst>
                        <a:ext uri="{9D8B030D-6E8A-4147-A177-3AD203B41FA5}">
                          <a16:colId xmlns:a16="http://schemas.microsoft.com/office/drawing/2014/main" val="2135609974"/>
                        </a:ext>
                      </a:extLst>
                    </a:gridCol>
                    <a:gridCol w="730839">
                      <a:extLst>
                        <a:ext uri="{9D8B030D-6E8A-4147-A177-3AD203B41FA5}">
                          <a16:colId xmlns:a16="http://schemas.microsoft.com/office/drawing/2014/main" val="4127858850"/>
                        </a:ext>
                      </a:extLst>
                    </a:gridCol>
                  </a:tblGrid>
                  <a:tr h="0">
                    <a:tc>
                      <a:txBody>
                        <a:bodyPr/>
                        <a:lstStyle/>
                        <a:p>
                          <a:pPr marL="0" marR="0" algn="ct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𝟕</m:t>
                                </m:r>
                                <m:r>
                                  <a:rPr lang="en-US" sz="1200">
                                    <a:effectLst/>
                                    <a:latin typeface="Cambria Math" panose="02040503050406030204" pitchFamily="18" charset="0"/>
                                  </a:rPr>
                                  <m:t>×</m:t>
                                </m:r>
                                <m:r>
                                  <a:rPr lang="en-US" sz="1200">
                                    <a:effectLst/>
                                    <a:latin typeface="Cambria Math" panose="02040503050406030204" pitchFamily="18" charset="0"/>
                                  </a:rPr>
                                  <m:t>𝟕</m:t>
                                </m:r>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he-IL" sz="1200" dirty="0">
                              <a:effectLst/>
                            </a:rPr>
                            <a:t> </a:t>
                          </a:r>
                          <a:r>
                            <a:rPr lang="en-US" sz="1200" dirty="0">
                              <a:effectLst/>
                            </a:rPr>
                            <a:t> case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en-US" sz="1200" dirty="0">
                              <a:effectLst/>
                            </a:rPr>
                            <a:t> case 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rtl="1">
                            <a:lnSpc>
                              <a:spcPct val="150000"/>
                            </a:lnSpc>
                            <a:spcBef>
                              <a:spcPts val="0"/>
                            </a:spcBef>
                            <a:spcAft>
                              <a:spcPts val="0"/>
                            </a:spcAft>
                          </a:pPr>
                          <a:r>
                            <a:rPr lang="en-US" sz="1200" dirty="0">
                              <a:effectLst/>
                            </a:rPr>
                            <a:t> case 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24204246"/>
                      </a:ext>
                    </a:extLst>
                  </a:tr>
                  <a:tr h="0">
                    <a:tc>
                      <a:txBody>
                        <a:bodyPr/>
                        <a:lstStyle/>
                        <a:p>
                          <a:pPr marL="0" marR="0" algn="ctr" rtl="1">
                            <a:lnSpc>
                              <a:spcPct val="150000"/>
                            </a:lnSpc>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Decision tree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50000"/>
                            </a:lnSpc>
                            <a:spcBef>
                              <a:spcPts val="0"/>
                            </a:spcBef>
                            <a:spcAft>
                              <a:spcPts val="0"/>
                            </a:spcAft>
                          </a:pPr>
                          <a:r>
                            <a:rPr lang="en-US" sz="1200">
                              <a:effectLst/>
                            </a:rPr>
                            <a:t>1.42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1.02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Not 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38.19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50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541.01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112.90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9021344"/>
                      </a:ext>
                    </a:extLst>
                  </a:tr>
                  <a:tr h="0">
                    <a:tc>
                      <a:txBody>
                        <a:bodyPr/>
                        <a:lstStyle/>
                        <a:p>
                          <a:pPr marL="0" marR="0" algn="ctr" rtl="1">
                            <a:lnSpc>
                              <a:spcPct val="150000"/>
                            </a:lnSpc>
                            <a:spcBef>
                              <a:spcPts val="0"/>
                            </a:spcBef>
                            <a:spcAft>
                              <a:spcPts val="0"/>
                            </a:spcAft>
                          </a:pPr>
                          <a:r>
                            <a:rPr lang="en-US" sz="1200" dirty="0">
                              <a:effectLst/>
                            </a:rPr>
                            <a:t>Best result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50000"/>
                            </a:lnSpc>
                            <a:spcBef>
                              <a:spcPts val="0"/>
                            </a:spcBef>
                            <a:spcAft>
                              <a:spcPts val="0"/>
                            </a:spcAft>
                          </a:pPr>
                          <a:r>
                            <a:rPr lang="en-US" sz="1200">
                              <a:effectLst/>
                            </a:rPr>
                            <a:t>1.42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0.06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38.19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𝑂</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10</m:t>
                                    </m:r>
                                  </m:e>
                                  <m:sup>
                                    <m:r>
                                      <a:rPr lang="en-US" sz="1200">
                                        <a:effectLst/>
                                        <a:latin typeface="Cambria Math" panose="02040503050406030204" pitchFamily="18" charset="0"/>
                                      </a:rPr>
                                      <m:t>−</m:t>
                                    </m:r>
                                    <m:r>
                                      <a:rPr lang="en-US" sz="1200">
                                        <a:effectLst/>
                                        <a:latin typeface="Cambria Math" panose="02040503050406030204" pitchFamily="18" charset="0"/>
                                      </a:rPr>
                                      <m:t>16</m:t>
                                    </m:r>
                                  </m:sup>
                                </m:sSup>
                                <m:r>
                                  <a:rPr lang="en-US" sz="1200">
                                    <a:effectLst/>
                                    <a:latin typeface="Cambria Math" panose="02040503050406030204" pitchFamily="18" charset="0"/>
                                  </a:rPr>
                                  <m:t>)</m:t>
                                </m:r>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168.17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57.56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20483989"/>
                      </a:ext>
                    </a:extLst>
                  </a:tr>
                  <a:tr h="0">
                    <a:tc>
                      <a:txBody>
                        <a:bodyPr/>
                        <a:lstStyle/>
                        <a:p>
                          <a:pPr marL="0" marR="0" algn="ctr" rtl="1">
                            <a:lnSpc>
                              <a:spcPct val="150000"/>
                            </a:lnSpc>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Match?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88411510"/>
                      </a:ext>
                    </a:extLst>
                  </a:tr>
                </a:tbl>
              </a:graphicData>
            </a:graphic>
          </p:graphicFrame>
        </mc:Choice>
        <mc:Fallback xmlns="">
          <p:graphicFrame>
            <p:nvGraphicFramePr>
              <p:cNvPr id="8" name="Table 7">
                <a:extLst>
                  <a:ext uri="{FF2B5EF4-FFF2-40B4-BE49-F238E27FC236}">
                    <a16:creationId xmlns:a16="http://schemas.microsoft.com/office/drawing/2014/main" id="{78D02349-C8F6-4154-A5DF-C70B5D4EC51E}"/>
                  </a:ext>
                </a:extLst>
              </p:cNvPr>
              <p:cNvGraphicFramePr>
                <a:graphicFrameLocks noGrp="1"/>
              </p:cNvGraphicFramePr>
              <p:nvPr>
                <p:extLst>
                  <p:ext uri="{D42A27DB-BD31-4B8C-83A1-F6EECF244321}">
                    <p14:modId xmlns:p14="http://schemas.microsoft.com/office/powerpoint/2010/main" val="488621417"/>
                  </p:ext>
                </p:extLst>
              </p:nvPr>
            </p:nvGraphicFramePr>
            <p:xfrm>
              <a:off x="1577879" y="4748151"/>
              <a:ext cx="7098761" cy="1314958"/>
            </p:xfrm>
            <a:graphic>
              <a:graphicData uri="http://schemas.openxmlformats.org/drawingml/2006/table">
                <a:tbl>
                  <a:tblPr firstRow="1" firstCol="1" bandRow="1">
                    <a:tableStyleId>{5C22544A-7EE6-4342-B048-85BDC9FD1C3A}</a:tableStyleId>
                  </a:tblPr>
                  <a:tblGrid>
                    <a:gridCol w="909805">
                      <a:extLst>
                        <a:ext uri="{9D8B030D-6E8A-4147-A177-3AD203B41FA5}">
                          <a16:colId xmlns:a16="http://schemas.microsoft.com/office/drawing/2014/main" val="442048060"/>
                        </a:ext>
                      </a:extLst>
                    </a:gridCol>
                    <a:gridCol w="808557">
                      <a:extLst>
                        <a:ext uri="{9D8B030D-6E8A-4147-A177-3AD203B41FA5}">
                          <a16:colId xmlns:a16="http://schemas.microsoft.com/office/drawing/2014/main" val="1672601992"/>
                        </a:ext>
                      </a:extLst>
                    </a:gridCol>
                    <a:gridCol w="808557">
                      <a:extLst>
                        <a:ext uri="{9D8B030D-6E8A-4147-A177-3AD203B41FA5}">
                          <a16:colId xmlns:a16="http://schemas.microsoft.com/office/drawing/2014/main" val="358325264"/>
                        </a:ext>
                      </a:extLst>
                    </a:gridCol>
                    <a:gridCol w="808557">
                      <a:extLst>
                        <a:ext uri="{9D8B030D-6E8A-4147-A177-3AD203B41FA5}">
                          <a16:colId xmlns:a16="http://schemas.microsoft.com/office/drawing/2014/main" val="2323839400"/>
                        </a:ext>
                      </a:extLst>
                    </a:gridCol>
                    <a:gridCol w="708022">
                      <a:extLst>
                        <a:ext uri="{9D8B030D-6E8A-4147-A177-3AD203B41FA5}">
                          <a16:colId xmlns:a16="http://schemas.microsoft.com/office/drawing/2014/main" val="2422352384"/>
                        </a:ext>
                      </a:extLst>
                    </a:gridCol>
                    <a:gridCol w="775759">
                      <a:extLst>
                        <a:ext uri="{9D8B030D-6E8A-4147-A177-3AD203B41FA5}">
                          <a16:colId xmlns:a16="http://schemas.microsoft.com/office/drawing/2014/main" val="1011344198"/>
                        </a:ext>
                      </a:extLst>
                    </a:gridCol>
                    <a:gridCol w="841356">
                      <a:extLst>
                        <a:ext uri="{9D8B030D-6E8A-4147-A177-3AD203B41FA5}">
                          <a16:colId xmlns:a16="http://schemas.microsoft.com/office/drawing/2014/main" val="1768107154"/>
                        </a:ext>
                      </a:extLst>
                    </a:gridCol>
                    <a:gridCol w="707309">
                      <a:extLst>
                        <a:ext uri="{9D8B030D-6E8A-4147-A177-3AD203B41FA5}">
                          <a16:colId xmlns:a16="http://schemas.microsoft.com/office/drawing/2014/main" val="2135609974"/>
                        </a:ext>
                      </a:extLst>
                    </a:gridCol>
                    <a:gridCol w="730839">
                      <a:extLst>
                        <a:ext uri="{9D8B030D-6E8A-4147-A177-3AD203B41FA5}">
                          <a16:colId xmlns:a16="http://schemas.microsoft.com/office/drawing/2014/main" val="4127858850"/>
                        </a:ext>
                      </a:extLst>
                    </a:gridCol>
                  </a:tblGrid>
                  <a:tr h="274320">
                    <a:tc>
                      <a:txBody>
                        <a:bodyPr/>
                        <a:lstStyle/>
                        <a:p>
                          <a:endParaRPr lang="en-US"/>
                        </a:p>
                      </a:txBody>
                      <a:tcPr marL="68580" marR="68580" marT="0" marB="0">
                        <a:blipFill>
                          <a:blip r:embed="rId6"/>
                          <a:stretch>
                            <a:fillRect l="-671" t="-2222" r="-685235" b="-417778"/>
                          </a:stretch>
                        </a:blipFill>
                      </a:tcPr>
                    </a:tc>
                    <a:tc>
                      <a:txBody>
                        <a:bodyPr/>
                        <a:lstStyle/>
                        <a:p>
                          <a:pPr marL="0" marR="0" algn="ctr" rtl="1">
                            <a:lnSpc>
                              <a:spcPct val="150000"/>
                            </a:lnSpc>
                            <a:spcBef>
                              <a:spcPts val="0"/>
                            </a:spcBef>
                            <a:spcAft>
                              <a:spcPts val="0"/>
                            </a:spcAft>
                          </a:pPr>
                          <a:r>
                            <a:rPr lang="he-IL" sz="1200" dirty="0">
                              <a:effectLst/>
                            </a:rPr>
                            <a:t> </a:t>
                          </a:r>
                          <a:r>
                            <a:rPr lang="en-US" sz="1200" dirty="0">
                              <a:effectLst/>
                            </a:rPr>
                            <a:t> case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en-US" sz="1200" dirty="0">
                              <a:effectLst/>
                            </a:rPr>
                            <a:t> case 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rtl="1">
                            <a:lnSpc>
                              <a:spcPct val="150000"/>
                            </a:lnSpc>
                            <a:spcBef>
                              <a:spcPts val="0"/>
                            </a:spcBef>
                            <a:spcAft>
                              <a:spcPts val="0"/>
                            </a:spcAft>
                          </a:pPr>
                          <a:r>
                            <a:rPr lang="en-US" sz="1200" dirty="0">
                              <a:effectLst/>
                            </a:rPr>
                            <a:t> case 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en-US" sz="1200" dirty="0">
                              <a:effectLst/>
                            </a:rPr>
                            <a:t> case 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24204246"/>
                      </a:ext>
                    </a:extLst>
                  </a:tr>
                  <a:tr h="520319">
                    <a:tc>
                      <a:txBody>
                        <a:bodyPr/>
                        <a:lstStyle/>
                        <a:p>
                          <a:pPr marL="0" marR="0" algn="ctr" rtl="1">
                            <a:lnSpc>
                              <a:spcPct val="150000"/>
                            </a:lnSpc>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Decision tree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50000"/>
                            </a:lnSpc>
                            <a:spcBef>
                              <a:spcPts val="0"/>
                            </a:spcBef>
                            <a:spcAft>
                              <a:spcPts val="0"/>
                            </a:spcAft>
                          </a:pPr>
                          <a:r>
                            <a:rPr lang="en-US" sz="1200">
                              <a:effectLst/>
                            </a:rPr>
                            <a:t>1.42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1.02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Not 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38.19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50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541.01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112.90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9021344"/>
                      </a:ext>
                    </a:extLst>
                  </a:tr>
                  <a:tr h="274320">
                    <a:tc>
                      <a:txBody>
                        <a:bodyPr/>
                        <a:lstStyle/>
                        <a:p>
                          <a:pPr marL="0" marR="0" algn="ctr" rtl="1">
                            <a:lnSpc>
                              <a:spcPct val="150000"/>
                            </a:lnSpc>
                            <a:spcBef>
                              <a:spcPts val="0"/>
                            </a:spcBef>
                            <a:spcAft>
                              <a:spcPts val="0"/>
                            </a:spcAft>
                          </a:pPr>
                          <a:r>
                            <a:rPr lang="en-US" sz="1200" dirty="0">
                              <a:effectLst/>
                            </a:rPr>
                            <a:t>Best result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50000"/>
                            </a:lnSpc>
                            <a:spcBef>
                              <a:spcPts val="0"/>
                            </a:spcBef>
                            <a:spcAft>
                              <a:spcPts val="0"/>
                            </a:spcAft>
                          </a:pPr>
                          <a:r>
                            <a:rPr lang="en-US" sz="1200">
                              <a:effectLst/>
                            </a:rPr>
                            <a:t>1.42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0.06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38.19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6"/>
                          <a:stretch>
                            <a:fillRect l="-574638" t="-293333" r="-173913" b="-126667"/>
                          </a:stretch>
                        </a:blipFill>
                      </a:tcPr>
                    </a:tc>
                    <a:tc>
                      <a:txBody>
                        <a:bodyPr/>
                        <a:lstStyle/>
                        <a:p>
                          <a:pPr marL="0" marR="0" algn="ctr" rtl="1">
                            <a:lnSpc>
                              <a:spcPct val="150000"/>
                            </a:lnSpc>
                            <a:spcBef>
                              <a:spcPts val="0"/>
                            </a:spcBef>
                            <a:spcAft>
                              <a:spcPts val="0"/>
                            </a:spcAft>
                          </a:pPr>
                          <a:r>
                            <a:rPr lang="en-US" sz="1200">
                              <a:effectLst/>
                            </a:rPr>
                            <a:t>168.17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a:effectLst/>
                            </a:rPr>
                            <a:t>57.56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20483989"/>
                      </a:ext>
                    </a:extLst>
                  </a:tr>
                  <a:tr h="245999">
                    <a:tc>
                      <a:txBody>
                        <a:bodyPr/>
                        <a:lstStyle/>
                        <a:p>
                          <a:pPr marL="0" marR="0" algn="ctr" rtl="1">
                            <a:lnSpc>
                              <a:spcPct val="150000"/>
                            </a:lnSpc>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Match?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50000"/>
                            </a:lnSpc>
                            <a:spcBef>
                              <a:spcPts val="0"/>
                            </a:spcBef>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88411510"/>
                      </a:ext>
                    </a:extLst>
                  </a:tr>
                </a:tbl>
              </a:graphicData>
            </a:graphic>
          </p:graphicFrame>
        </mc:Fallback>
      </mc:AlternateContent>
      <p:sp>
        <p:nvSpPr>
          <p:cNvPr id="9" name="Content Placeholder 2">
            <a:extLst>
              <a:ext uri="{FF2B5EF4-FFF2-40B4-BE49-F238E27FC236}">
                <a16:creationId xmlns:a16="http://schemas.microsoft.com/office/drawing/2014/main" id="{9F3934F6-5125-49D4-97C5-EFBFAEE85AD9}"/>
              </a:ext>
            </a:extLst>
          </p:cNvPr>
          <p:cNvSpPr>
            <a:spLocks noGrp="1"/>
          </p:cNvSpPr>
          <p:nvPr>
            <p:ph idx="1"/>
          </p:nvPr>
        </p:nvSpPr>
        <p:spPr>
          <a:xfrm>
            <a:off x="8837612" y="1712151"/>
            <a:ext cx="2538625" cy="4460048"/>
          </a:xfrm>
        </p:spPr>
        <p:txBody>
          <a:bodyPr>
            <a:normAutofit/>
          </a:bodyPr>
          <a:lstStyle/>
          <a:p>
            <a:pPr marL="0" indent="0">
              <a:buNone/>
            </a:pPr>
            <a:r>
              <a:rPr lang="en-US" sz="2200" dirty="0"/>
              <a:t>The decision tree gets the best result 16 out of 24 cases.</a:t>
            </a:r>
          </a:p>
          <a:p>
            <a:pPr marL="0" indent="0">
              <a:buNone/>
            </a:pPr>
            <a:endParaRPr lang="en-US" sz="2200" dirty="0"/>
          </a:p>
          <a:p>
            <a:pPr marL="0" indent="0">
              <a:buNone/>
            </a:pPr>
            <a:r>
              <a:rPr lang="en-US" sz="2200" dirty="0"/>
              <a:t>This decision tree algorithm is 67% of the time the best choice for </a:t>
            </a:r>
            <a:r>
              <a:rPr lang="en-US" sz="2200" b="1" dirty="0"/>
              <a:t>EXPM</a:t>
            </a:r>
            <a:r>
              <a:rPr lang="en-US" sz="2200" dirty="0"/>
              <a:t>. </a:t>
            </a:r>
          </a:p>
        </p:txBody>
      </p:sp>
    </p:spTree>
    <p:extLst>
      <p:ext uri="{BB962C8B-B14F-4D97-AF65-F5344CB8AC3E}">
        <p14:creationId xmlns:p14="http://schemas.microsoft.com/office/powerpoint/2010/main" val="203579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real world application</a:t>
            </a:r>
          </a:p>
        </p:txBody>
      </p:sp>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27A44B9A-1636-4E7A-BC25-ACA298CFCB5F}"/>
                  </a:ext>
                </a:extLst>
              </p:cNvPr>
              <p:cNvSpPr/>
              <p:nvPr/>
            </p:nvSpPr>
            <p:spPr>
              <a:xfrm>
                <a:off x="1593436" y="1600200"/>
                <a:ext cx="9782801" cy="4376070"/>
              </a:xfrm>
              <a:prstGeom prst="rect">
                <a:avLst/>
              </a:prstGeom>
            </p:spPr>
            <p:txBody>
              <a:bodyPr wrap="square">
                <a:spAutoFit/>
              </a:bodyPr>
              <a:lstStyle/>
              <a:p>
                <a:pPr>
                  <a:lnSpc>
                    <a:spcPct val="150000"/>
                  </a:lnSpc>
                  <a:spcAft>
                    <a:spcPts val="800"/>
                  </a:spcAft>
                </a:pPr>
                <a:r>
                  <a:rPr lang="en-US" dirty="0">
                    <a:latin typeface="Times New Roman" panose="02020603050405020304" pitchFamily="18" charset="0"/>
                    <a:ea typeface="Times New Roman" panose="02020603050405020304" pitchFamily="18" charset="0"/>
                    <a:cs typeface="Arial" panose="020B0604020202020204" pitchFamily="34" charset="0"/>
                  </a:rPr>
                  <a:t>Examine the following linear, continues in time control system: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ea typeface="Times New Roman" panose="02020603050405020304" pitchFamily="18" charset="0"/>
                              <a:cs typeface="Arial" panose="020B0604020202020204" pitchFamily="34" charset="0"/>
                            </a:rPr>
                          </m:ctrlPr>
                        </m:sSupPr>
                        <m:e>
                          <m:r>
                            <a:rPr lang="en-US" i="1">
                              <a:latin typeface="Cambria Math" panose="02040503050406030204" pitchFamily="18" charset="0"/>
                              <a:ea typeface="Times New Roman" panose="02020603050405020304" pitchFamily="18" charset="0"/>
                              <a:cs typeface="Arial" panose="020B0604020202020204" pitchFamily="34" charset="0"/>
                            </a:rPr>
                            <m:t>𝑥</m:t>
                          </m:r>
                        </m:e>
                        <m:sup>
                          <m:r>
                            <a:rPr lang="en-US" i="1">
                              <a:latin typeface="Cambria Math" panose="02040503050406030204" pitchFamily="18" charset="0"/>
                              <a:ea typeface="Times New Roman" panose="02020603050405020304" pitchFamily="18" charset="0"/>
                              <a:cs typeface="Arial" panose="020B0604020202020204" pitchFamily="34" charset="0"/>
                            </a:rPr>
                            <m:t>′</m:t>
                          </m:r>
                        </m:sup>
                      </m:sSup>
                      <m:d>
                        <m:dPr>
                          <m:ctrlPr>
                            <a:rPr lang="en-US" i="1">
                              <a:latin typeface="Cambria Math" panose="02040503050406030204" pitchFamily="18" charset="0"/>
                              <a:ea typeface="Times New Roman" panose="02020603050405020304" pitchFamily="18" charset="0"/>
                              <a:cs typeface="Arial" panose="020B0604020202020204" pitchFamily="34" charset="0"/>
                            </a:rPr>
                          </m:ctrlPr>
                        </m:dPr>
                        <m:e>
                          <m:r>
                            <a:rPr lang="en-US" i="1">
                              <a:latin typeface="Cambria Math" panose="02040503050406030204" pitchFamily="18" charset="0"/>
                              <a:ea typeface="Times New Roman" panose="02020603050405020304" pitchFamily="18" charset="0"/>
                              <a:cs typeface="Arial" panose="020B0604020202020204" pitchFamily="34" charset="0"/>
                            </a:rPr>
                            <m:t>𝑡</m:t>
                          </m:r>
                        </m:e>
                      </m:d>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𝐴𝑥</m:t>
                      </m:r>
                      <m:d>
                        <m:dPr>
                          <m:ctrlPr>
                            <a:rPr lang="en-US" i="1">
                              <a:latin typeface="Cambria Math" panose="02040503050406030204" pitchFamily="18" charset="0"/>
                              <a:ea typeface="Times New Roman" panose="02020603050405020304" pitchFamily="18" charset="0"/>
                              <a:cs typeface="Arial" panose="020B0604020202020204" pitchFamily="34" charset="0"/>
                            </a:rPr>
                          </m:ctrlPr>
                        </m:dPr>
                        <m:e>
                          <m:r>
                            <a:rPr lang="en-US" i="1">
                              <a:latin typeface="Cambria Math" panose="02040503050406030204" pitchFamily="18" charset="0"/>
                              <a:ea typeface="Times New Roman" panose="02020603050405020304" pitchFamily="18" charset="0"/>
                              <a:cs typeface="Arial" panose="020B0604020202020204" pitchFamily="34" charset="0"/>
                            </a:rPr>
                            <m:t>𝑡</m:t>
                          </m:r>
                        </m:e>
                      </m:d>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𝐵𝑢</m:t>
                      </m:r>
                      <m:d>
                        <m:dPr>
                          <m:ctrlPr>
                            <a:rPr lang="en-US" i="1">
                              <a:latin typeface="Cambria Math" panose="02040503050406030204" pitchFamily="18" charset="0"/>
                              <a:ea typeface="Times New Roman" panose="02020603050405020304" pitchFamily="18" charset="0"/>
                              <a:cs typeface="Arial" panose="020B0604020202020204" pitchFamily="34" charset="0"/>
                            </a:rPr>
                          </m:ctrlPr>
                        </m:dPr>
                        <m:e>
                          <m:r>
                            <a:rPr lang="en-US" i="1">
                              <a:latin typeface="Cambria Math" panose="02040503050406030204" pitchFamily="18" charset="0"/>
                              <a:ea typeface="Times New Roman" panose="02020603050405020304" pitchFamily="18" charset="0"/>
                              <a:cs typeface="Arial" panose="020B0604020202020204" pitchFamily="34" charset="0"/>
                            </a:rPr>
                            <m:t>𝑡</m:t>
                          </m:r>
                        </m:e>
                      </m:d>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14:m>
                  <m:oMath xmlns:m="http://schemas.openxmlformats.org/officeDocument/2006/math">
                    <m:r>
                      <a:rPr lang="en-US" sz="1600" i="1">
                        <a:latin typeface="Cambria Math" panose="02040503050406030204" pitchFamily="18" charset="0"/>
                        <a:ea typeface="Times New Roman" panose="02020603050405020304" pitchFamily="18" charset="0"/>
                        <a:cs typeface="Arial" panose="020B0604020202020204" pitchFamily="34" charset="0"/>
                      </a:rPr>
                      <m:t>𝑥</m:t>
                    </m:r>
                    <m:d>
                      <m:dPr>
                        <m:ctrlPr>
                          <a:rPr lang="en-US" sz="1600" i="1">
                            <a:latin typeface="Cambria Math" panose="02040503050406030204" pitchFamily="18" charset="0"/>
                            <a:ea typeface="Times New Roman" panose="02020603050405020304" pitchFamily="18" charset="0"/>
                            <a:cs typeface="Arial" panose="020B0604020202020204" pitchFamily="34" charset="0"/>
                          </a:rPr>
                        </m:ctrlPr>
                      </m:dPr>
                      <m:e>
                        <m:r>
                          <a:rPr lang="en-US" sz="1600" i="1">
                            <a:latin typeface="Cambria Math" panose="02040503050406030204" pitchFamily="18" charset="0"/>
                            <a:ea typeface="Times New Roman" panose="02020603050405020304" pitchFamily="18" charset="0"/>
                            <a:cs typeface="Arial" panose="020B0604020202020204" pitchFamily="34" charset="0"/>
                          </a:rPr>
                          <m:t>𝑡</m:t>
                        </m:r>
                      </m:e>
                    </m:d>
                  </m:oMath>
                </a14:m>
                <a:r>
                  <a:rPr lang="en-US" sz="1600" dirty="0">
                    <a:latin typeface="Calibri" panose="020F0502020204030204" pitchFamily="34" charset="0"/>
                    <a:ea typeface="Calibri" panose="020F0502020204030204" pitchFamily="34" charset="0"/>
                    <a:cs typeface="Arial" panose="020B0604020202020204" pitchFamily="34" charset="0"/>
                  </a:rPr>
                  <a:t> is the state vector of the system.</a:t>
                </a:r>
              </a:p>
              <a:p>
                <a:pPr>
                  <a:lnSpc>
                    <a:spcPct val="150000"/>
                  </a:lnSpc>
                  <a:spcAft>
                    <a:spcPts val="800"/>
                  </a:spcAft>
                </a:pPr>
                <a14:m>
                  <m:oMath xmlns:m="http://schemas.openxmlformats.org/officeDocument/2006/math">
                    <m:r>
                      <a:rPr lang="en-US" sz="1600" i="1">
                        <a:latin typeface="Cambria Math" panose="02040503050406030204" pitchFamily="18" charset="0"/>
                        <a:ea typeface="Times New Roman" panose="02020603050405020304" pitchFamily="18" charset="0"/>
                        <a:cs typeface="Arial" panose="020B0604020202020204" pitchFamily="34" charset="0"/>
                      </a:rPr>
                      <m:t>𝑢</m:t>
                    </m:r>
                    <m:d>
                      <m:dPr>
                        <m:ctrlPr>
                          <a:rPr lang="en-US" sz="1600" i="1">
                            <a:latin typeface="Cambria Math" panose="02040503050406030204" pitchFamily="18" charset="0"/>
                            <a:ea typeface="Times New Roman" panose="02020603050405020304" pitchFamily="18" charset="0"/>
                            <a:cs typeface="Arial" panose="020B0604020202020204" pitchFamily="34" charset="0"/>
                          </a:rPr>
                        </m:ctrlPr>
                      </m:dPr>
                      <m:e>
                        <m:r>
                          <a:rPr lang="en-US" sz="1600" i="1">
                            <a:latin typeface="Cambria Math" panose="02040503050406030204" pitchFamily="18" charset="0"/>
                            <a:ea typeface="Times New Roman" panose="02020603050405020304" pitchFamily="18" charset="0"/>
                            <a:cs typeface="Arial" panose="020B0604020202020204" pitchFamily="34" charset="0"/>
                          </a:rPr>
                          <m:t>𝑡</m:t>
                        </m:r>
                      </m:e>
                    </m:d>
                  </m:oMath>
                </a14:m>
                <a:r>
                  <a:rPr lang="en-US" sz="1600" dirty="0">
                    <a:latin typeface="Calibri" panose="020F0502020204030204" pitchFamily="34" charset="0"/>
                    <a:ea typeface="Calibri" panose="020F0502020204030204" pitchFamily="34" charset="0"/>
                    <a:cs typeface="Arial" panose="020B0604020202020204" pitchFamily="34" charset="0"/>
                  </a:rPr>
                  <a:t> is the input signal vector of the control system.</a:t>
                </a:r>
              </a:p>
              <a:p>
                <a:pPr>
                  <a:lnSpc>
                    <a:spcPct val="150000"/>
                  </a:lnSpc>
                  <a:spcAft>
                    <a:spcPts val="800"/>
                  </a:spcAft>
                </a:pPr>
                <a14:m>
                  <m:oMath xmlns:m="http://schemas.openxmlformats.org/officeDocument/2006/math">
                    <m:r>
                      <a:rPr lang="en-US" sz="1600" i="1">
                        <a:latin typeface="Cambria Math" panose="02040503050406030204" pitchFamily="18" charset="0"/>
                        <a:ea typeface="Times New Roman" panose="02020603050405020304" pitchFamily="18" charset="0"/>
                        <a:cs typeface="Arial" panose="020B0604020202020204" pitchFamily="34" charset="0"/>
                      </a:rPr>
                      <m:t>𝐴</m:t>
                    </m:r>
                    <m:r>
                      <a:rPr lang="en-US" sz="1600" b="0" i="1" smtClean="0">
                        <a:latin typeface="Cambria Math" panose="02040503050406030204" pitchFamily="18" charset="0"/>
                        <a:ea typeface="Times New Roman" panose="02020603050405020304" pitchFamily="18" charset="0"/>
                        <a:cs typeface="Arial" panose="020B0604020202020204" pitchFamily="34" charset="0"/>
                      </a:rPr>
                      <m:t>, </m:t>
                    </m:r>
                    <m:r>
                      <a:rPr lang="en-US" sz="1600" i="1">
                        <a:latin typeface="Cambria Math" panose="02040503050406030204" pitchFamily="18" charset="0"/>
                        <a:ea typeface="Times New Roman" panose="02020603050405020304" pitchFamily="18" charset="0"/>
                        <a:cs typeface="Arial" panose="020B0604020202020204" pitchFamily="34" charset="0"/>
                      </a:rPr>
                      <m:t>𝐵</m:t>
                    </m:r>
                  </m:oMath>
                </a14:m>
                <a:r>
                  <a:rPr lang="en-US" sz="1600" dirty="0">
                    <a:latin typeface="Calibri" panose="020F0502020204030204" pitchFamily="34" charset="0"/>
                    <a:ea typeface="Calibri" panose="020F0502020204030204" pitchFamily="34" charset="0"/>
                    <a:cs typeface="Arial" panose="020B0604020202020204" pitchFamily="34" charset="0"/>
                  </a:rPr>
                  <a:t> are the operations which determined from the structure of the control system.</a:t>
                </a:r>
              </a:p>
              <a:p>
                <a:pPr>
                  <a:lnSpc>
                    <a:spcPct val="150000"/>
                  </a:lnSpc>
                  <a:spcAft>
                    <a:spcPts val="800"/>
                  </a:spcAft>
                </a:pPr>
                <a:r>
                  <a:rPr lang="en-US" sz="1600" dirty="0">
                    <a:latin typeface="Calibri" panose="020F0502020204030204" pitchFamily="34" charset="0"/>
                    <a:ea typeface="Calibri" panose="020F0502020204030204" pitchFamily="34" charset="0"/>
                    <a:cs typeface="Arial" panose="020B0604020202020204" pitchFamily="34" charset="0"/>
                  </a:rPr>
                  <a:t>This system is called “observable” if and only if the following matrix is defined positive.</a:t>
                </a:r>
              </a:p>
              <a:p>
                <a:pPr>
                  <a:lnSpc>
                    <a:spcPct val="150000"/>
                  </a:lnSpc>
                  <a:spcAft>
                    <a:spcPts val="800"/>
                  </a:spcAft>
                </a:pPr>
                <a14:m>
                  <m:oMathPara xmlns:m="http://schemas.openxmlformats.org/officeDocument/2006/math">
                    <m:oMathParaPr>
                      <m:jc m:val="centerGroup"/>
                    </m:oMathParaPr>
                    <m:oMath xmlns:m="http://schemas.openxmlformats.org/officeDocument/2006/math">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m:t>
                          </m:r>
                        </m:sup>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𝐴𝑡</m:t>
                                  </m:r>
                                </m:sup>
                              </m:sSup>
                              <m:r>
                                <a:rPr lang="en-US" i="1">
                                  <a:latin typeface="Cambria Math" panose="02040503050406030204" pitchFamily="18" charset="0"/>
                                </a:rPr>
                                <m:t>𝐵</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𝑒</m:t>
                                  </m:r>
                                </m:e>
                                <m:sup>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𝑡</m:t>
                                  </m:r>
                                </m:sup>
                              </m:sSup>
                            </m:e>
                          </m:d>
                          <m:r>
                            <a:rPr lang="en-US" i="1">
                              <a:latin typeface="Cambria Math" panose="02040503050406030204" pitchFamily="18" charset="0"/>
                            </a:rPr>
                            <m:t>𝑑𝑡</m:t>
                          </m:r>
                        </m:e>
                      </m:nary>
                    </m:oMath>
                  </m:oMathPara>
                </a14:m>
                <a:endParaRPr lang="en-US" dirty="0"/>
              </a:p>
              <a:p>
                <a:pPr>
                  <a:lnSpc>
                    <a:spcPct val="150000"/>
                  </a:lnSpc>
                  <a:spcAft>
                    <a:spcPts val="800"/>
                  </a:spcAft>
                </a:pPr>
                <a:endParaRPr lang="en-US" dirty="0"/>
              </a:p>
            </p:txBody>
          </p:sp>
        </mc:Choice>
        <mc:Fallback xmlns="">
          <p:sp>
            <p:nvSpPr>
              <p:cNvPr id="3" name="Rectangle 2">
                <a:extLst>
                  <a:ext uri="{FF2B5EF4-FFF2-40B4-BE49-F238E27FC236}">
                    <a16:creationId xmlns:a16="http://schemas.microsoft.com/office/drawing/2014/main" id="{27A44B9A-1636-4E7A-BC25-ACA298CFCB5F}"/>
                  </a:ext>
                </a:extLst>
              </p:cNvPr>
              <p:cNvSpPr>
                <a:spLocks noRot="1" noChangeAspect="1" noMove="1" noResize="1" noEditPoints="1" noAdjustHandles="1" noChangeArrowheads="1" noChangeShapeType="1" noTextEdit="1"/>
              </p:cNvSpPr>
              <p:nvPr/>
            </p:nvSpPr>
            <p:spPr>
              <a:xfrm>
                <a:off x="1593436" y="1600200"/>
                <a:ext cx="9782801" cy="4376070"/>
              </a:xfrm>
              <a:prstGeom prst="rect">
                <a:avLst/>
              </a:prstGeom>
              <a:blipFill>
                <a:blip r:embed="rId4"/>
                <a:stretch>
                  <a:fillRect l="-498"/>
                </a:stretch>
              </a:blipFill>
            </p:spPr>
            <p:txBody>
              <a:bodyPr/>
              <a:lstStyle/>
              <a:p>
                <a:r>
                  <a:rPr lang="en-US">
                    <a:noFill/>
                  </a:rPr>
                  <a:t> </a:t>
                </a:r>
              </a:p>
            </p:txBody>
          </p:sp>
        </mc:Fallback>
      </mc:AlternateContent>
    </p:spTree>
    <p:extLst>
      <p:ext uri="{BB962C8B-B14F-4D97-AF65-F5344CB8AC3E}">
        <p14:creationId xmlns:p14="http://schemas.microsoft.com/office/powerpoint/2010/main" val="152072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real world application</a:t>
            </a:r>
          </a:p>
        </p:txBody>
      </p:sp>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27A44B9A-1636-4E7A-BC25-ACA298CFCB5F}"/>
                  </a:ext>
                </a:extLst>
              </p:cNvPr>
              <p:cNvSpPr/>
              <p:nvPr/>
            </p:nvSpPr>
            <p:spPr>
              <a:xfrm>
                <a:off x="1593436" y="1600200"/>
                <a:ext cx="9782801" cy="4746620"/>
              </a:xfrm>
              <a:prstGeom prst="rect">
                <a:avLst/>
              </a:prstGeom>
            </p:spPr>
            <p:txBody>
              <a:bodyPr wrap="square">
                <a:spAutoFit/>
              </a:bodyPr>
              <a:lstStyle/>
              <a:p>
                <a:pPr>
                  <a:lnSpc>
                    <a:spcPct val="150000"/>
                  </a:lnSpc>
                  <a:spcAft>
                    <a:spcPts val="800"/>
                  </a:spcAft>
                </a:pPr>
                <a:r>
                  <a:rPr lang="en-US" dirty="0">
                    <a:latin typeface="Times New Roman" panose="02020603050405020304" pitchFamily="18" charset="0"/>
                    <a:ea typeface="Times New Roman" panose="02020603050405020304" pitchFamily="18" charset="0"/>
                    <a:cs typeface="Arial" panose="020B0604020202020204" pitchFamily="34" charset="0"/>
                  </a:rPr>
                  <a:t>To simplify the problem we will assume on </a:t>
                </a:r>
                <a:r>
                  <a:rPr lang="en-US" i="1" dirty="0">
                    <a:latin typeface="Times New Roman" panose="02020603050405020304" pitchFamily="18" charset="0"/>
                    <a:ea typeface="Times New Roman" panose="02020603050405020304" pitchFamily="18" charset="0"/>
                    <a:cs typeface="Arial" panose="020B0604020202020204" pitchFamily="34" charset="0"/>
                  </a:rPr>
                  <a:t>A,B </a:t>
                </a:r>
                <a:r>
                  <a:rPr lang="en-US" dirty="0">
                    <a:latin typeface="Times New Roman" panose="02020603050405020304" pitchFamily="18" charset="0"/>
                    <a:ea typeface="Times New Roman" panose="02020603050405020304" pitchFamily="18" charset="0"/>
                    <a:cs typeface="Arial" panose="020B0604020202020204" pitchFamily="34" charset="0"/>
                  </a:rPr>
                  <a:t>the following conditions:</a:t>
                </a:r>
              </a:p>
              <a:p>
                <a:pPr marL="342900" indent="-342900">
                  <a:lnSpc>
                    <a:spcPct val="150000"/>
                  </a:lnSpc>
                  <a:spcAft>
                    <a:spcPts val="800"/>
                  </a:spcAft>
                  <a:buAutoNum type="arabicPeriod"/>
                </a:pPr>
                <a:r>
                  <a:rPr lang="en-US" i="1" dirty="0">
                    <a:latin typeface="Times New Roman" panose="02020603050405020304" pitchFamily="18" charset="0"/>
                    <a:cs typeface="Arial" panose="020B0604020202020204" pitchFamily="34" charset="0"/>
                  </a:rPr>
                  <a:t>B = I</a:t>
                </a:r>
              </a:p>
              <a:p>
                <a:pPr marL="342900" indent="-342900">
                  <a:lnSpc>
                    <a:spcPct val="150000"/>
                  </a:lnSpc>
                  <a:spcAft>
                    <a:spcPts val="800"/>
                  </a:spcAft>
                  <a:buAutoNum type="arabicPeriod"/>
                </a:pPr>
                <a14:m>
                  <m:oMath xmlns:m="http://schemas.openxmlformats.org/officeDocument/2006/math">
                    <m:func>
                      <m:funcPr>
                        <m:ctrlPr>
                          <a:rPr lang="en-US" b="0" i="1" smtClean="0">
                            <a:latin typeface="Cambria Math" panose="02040503050406030204" pitchFamily="18" charset="0"/>
                            <a:ea typeface="Times New Roman" panose="02020603050405020304" pitchFamily="18" charset="0"/>
                            <a:cs typeface="Arial" panose="020B0604020202020204" pitchFamily="34" charset="0"/>
                          </a:rPr>
                        </m:ctrlPr>
                      </m:funcPr>
                      <m:fName>
                        <m:r>
                          <a:rPr lang="en-US" b="0" i="1" smtClean="0">
                            <a:latin typeface="Cambria Math" panose="02040503050406030204" pitchFamily="18" charset="0"/>
                            <a:ea typeface="Times New Roman" panose="02020603050405020304" pitchFamily="18" charset="0"/>
                            <a:cs typeface="Arial" panose="020B0604020202020204" pitchFamily="34" charset="0"/>
                          </a:rPr>
                          <m:t>𝑑𝑒𝑡</m:t>
                        </m:r>
                      </m:fName>
                      <m:e>
                        <m:d>
                          <m:dPr>
                            <m:ctrlPr>
                              <a:rPr lang="en-US" b="0" i="1" smtClean="0">
                                <a:latin typeface="Cambria Math" panose="02040503050406030204" pitchFamily="18" charset="0"/>
                                <a:ea typeface="Times New Roman" panose="02020603050405020304" pitchFamily="18" charset="0"/>
                                <a:cs typeface="Arial" panose="020B0604020202020204" pitchFamily="34" charset="0"/>
                              </a:rPr>
                            </m:ctrlPr>
                          </m:dPr>
                          <m:e>
                            <m:r>
                              <a:rPr lang="en-US" b="0" i="1" smtClean="0">
                                <a:latin typeface="Cambria Math" panose="02040503050406030204" pitchFamily="18" charset="0"/>
                                <a:ea typeface="Times New Roman" panose="02020603050405020304" pitchFamily="18" charset="0"/>
                                <a:cs typeface="Arial" panose="020B0604020202020204" pitchFamily="34" charset="0"/>
                              </a:rPr>
                              <m:t>𝐴</m:t>
                            </m:r>
                          </m:e>
                        </m:d>
                      </m:e>
                    </m:func>
                    <m:r>
                      <a:rPr lang="en-US" b="0" i="0" smtClean="0">
                        <a:latin typeface="Cambria Math" panose="02040503050406030204" pitchFamily="18" charset="0"/>
                        <a:ea typeface="Times New Roman" panose="02020603050405020304" pitchFamily="18" charset="0"/>
                        <a:cs typeface="Arial" panose="020B0604020202020204" pitchFamily="34" charset="0"/>
                      </a:rPr>
                      <m:t> </m:t>
                    </m:r>
                    <m:r>
                      <a:rPr lang="en-US" b="0" i="1" smtClean="0">
                        <a:latin typeface="Cambria Math" panose="02040503050406030204" pitchFamily="18" charset="0"/>
                        <a:ea typeface="Cambria Math" panose="02040503050406030204" pitchFamily="18" charset="0"/>
                        <a:cs typeface="Arial" panose="020B0604020202020204" pitchFamily="34" charset="0"/>
                      </a:rPr>
                      <m:t>≠</m:t>
                    </m:r>
                    <m:r>
                      <a:rPr lang="en-US" b="0" i="1" smtClean="0">
                        <a:latin typeface="Cambria Math" panose="02040503050406030204" pitchFamily="18" charset="0"/>
                        <a:ea typeface="Cambria Math" panose="02040503050406030204" pitchFamily="18" charset="0"/>
                        <a:cs typeface="Arial" panose="020B0604020202020204" pitchFamily="34" charset="0"/>
                      </a:rPr>
                      <m:t>0</m:t>
                    </m:r>
                    <m:r>
                      <a:rPr lang="en-US" b="0" i="1" smtClean="0">
                        <a:latin typeface="Cambria Math" panose="02040503050406030204" pitchFamily="18" charset="0"/>
                        <a:ea typeface="Cambria Math" panose="02040503050406030204" pitchFamily="18" charset="0"/>
                        <a:cs typeface="Arial" panose="020B0604020202020204" pitchFamily="34" charset="0"/>
                      </a:rPr>
                      <m:t> </m:t>
                    </m:r>
                    <m:r>
                      <a:rPr lang="en-US" b="0" i="1" smtClean="0">
                        <a:latin typeface="Cambria Math" panose="02040503050406030204" pitchFamily="18" charset="0"/>
                        <a:ea typeface="Cambria Math" panose="02040503050406030204" pitchFamily="18" charset="0"/>
                        <a:cs typeface="Arial" panose="020B0604020202020204" pitchFamily="34" charset="0"/>
                      </a:rPr>
                      <m:t>𝑎𝑛𝑑</m:t>
                    </m:r>
                    <m:r>
                      <a:rPr lang="en-US" b="0" i="1" smtClean="0">
                        <a:latin typeface="Cambria Math" panose="02040503050406030204" pitchFamily="18" charset="0"/>
                        <a:ea typeface="Cambria Math" panose="02040503050406030204" pitchFamily="18" charset="0"/>
                        <a:cs typeface="Arial" panose="020B0604020202020204" pitchFamily="34" charset="0"/>
                      </a:rPr>
                      <m:t> </m:t>
                    </m:r>
                    <m:r>
                      <a:rPr lang="en-US" b="0" i="1" smtClean="0">
                        <a:latin typeface="Cambria Math" panose="02040503050406030204" pitchFamily="18" charset="0"/>
                        <a:ea typeface="Cambria Math" panose="02040503050406030204" pitchFamily="18" charset="0"/>
                        <a:cs typeface="Arial" panose="020B0604020202020204" pitchFamily="34" charset="0"/>
                      </a:rPr>
                      <m:t>𝐴</m:t>
                    </m:r>
                    <m:r>
                      <a:rPr lang="en-US" b="0" i="1" smtClean="0">
                        <a:latin typeface="Cambria Math" panose="02040503050406030204" pitchFamily="18" charset="0"/>
                        <a:ea typeface="Cambria Math" panose="02040503050406030204" pitchFamily="18" charset="0"/>
                        <a:cs typeface="Arial" panose="020B0604020202020204" pitchFamily="34" charset="0"/>
                      </a:rPr>
                      <m:t> </m:t>
                    </m:r>
                    <m:r>
                      <a:rPr lang="en-US" b="0" i="1" smtClean="0">
                        <a:latin typeface="Cambria Math" panose="02040503050406030204" pitchFamily="18" charset="0"/>
                        <a:ea typeface="Cambria Math" panose="02040503050406030204" pitchFamily="18" charset="0"/>
                        <a:cs typeface="Arial" panose="020B0604020202020204" pitchFamily="34" charset="0"/>
                      </a:rPr>
                      <m:t>𝑖𝑠</m:t>
                    </m:r>
                    <m:r>
                      <a:rPr lang="en-US" b="0" i="1" smtClean="0">
                        <a:latin typeface="Cambria Math" panose="02040503050406030204" pitchFamily="18" charset="0"/>
                        <a:ea typeface="Cambria Math" panose="02040503050406030204" pitchFamily="18" charset="0"/>
                        <a:cs typeface="Arial" panose="020B0604020202020204" pitchFamily="34" charset="0"/>
                      </a:rPr>
                      <m:t> </m:t>
                    </m:r>
                    <m:r>
                      <a:rPr lang="en-US" b="0" i="1" smtClean="0">
                        <a:latin typeface="Cambria Math" panose="02040503050406030204" pitchFamily="18" charset="0"/>
                        <a:ea typeface="Cambria Math" panose="02040503050406030204" pitchFamily="18" charset="0"/>
                        <a:cs typeface="Arial" panose="020B0604020202020204" pitchFamily="34" charset="0"/>
                      </a:rPr>
                      <m:t>𝑎</m:t>
                    </m:r>
                    <m:r>
                      <a:rPr lang="en-US" b="0" i="1" smtClean="0">
                        <a:latin typeface="Cambria Math" panose="02040503050406030204" pitchFamily="18" charset="0"/>
                        <a:ea typeface="Cambria Math" panose="02040503050406030204" pitchFamily="18" charset="0"/>
                        <a:cs typeface="Arial" panose="020B0604020202020204" pitchFamily="34" charset="0"/>
                      </a:rPr>
                      <m:t> </m:t>
                    </m:r>
                    <m:r>
                      <a:rPr lang="en-US" b="0" i="1" smtClean="0">
                        <a:latin typeface="Cambria Math" panose="02040503050406030204" pitchFamily="18" charset="0"/>
                        <a:ea typeface="Cambria Math" panose="02040503050406030204" pitchFamily="18" charset="0"/>
                        <a:cs typeface="Arial" panose="020B0604020202020204" pitchFamily="34" charset="0"/>
                      </a:rPr>
                      <m:t>𝑛𝑜𝑟𝑚𝑎𝑙</m:t>
                    </m:r>
                    <m:r>
                      <a:rPr lang="en-US" b="0" i="1" smtClean="0">
                        <a:latin typeface="Cambria Math" panose="02040503050406030204" pitchFamily="18" charset="0"/>
                        <a:ea typeface="Cambria Math" panose="02040503050406030204" pitchFamily="18" charset="0"/>
                        <a:cs typeface="Arial" panose="020B0604020202020204" pitchFamily="34" charset="0"/>
                      </a:rPr>
                      <m:t> </m:t>
                    </m:r>
                    <m:r>
                      <a:rPr lang="en-US" b="0" i="1" smtClean="0">
                        <a:latin typeface="Cambria Math" panose="02040503050406030204" pitchFamily="18" charset="0"/>
                        <a:ea typeface="Cambria Math" panose="02040503050406030204" pitchFamily="18" charset="0"/>
                        <a:cs typeface="Arial" panose="020B0604020202020204" pitchFamily="34" charset="0"/>
                      </a:rPr>
                      <m:t>𝑚𝑒𝑡𝑟𝑖𝑥</m:t>
                    </m:r>
                  </m:oMath>
                </a14:m>
                <a:endParaRPr lang="en-US" i="1" dirty="0"/>
              </a:p>
              <a:p>
                <a:pPr>
                  <a:lnSpc>
                    <a:spcPct val="150000"/>
                  </a:lnSpc>
                  <a:spcAft>
                    <a:spcPts val="800"/>
                  </a:spcAft>
                </a:pPr>
                <a:r>
                  <a:rPr lang="en-US" dirty="0"/>
                  <a:t>Therefore the equation takes the form: </a:t>
                </a:r>
              </a:p>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𝐴𝑥</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𝐼𝑢</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m:oMathPara>
                </a14:m>
                <a:endParaRPr lang="en-US" dirty="0"/>
              </a:p>
              <a:p>
                <a:pPr>
                  <a:lnSpc>
                    <a:spcPct val="150000"/>
                  </a:lnSpc>
                  <a:spcAft>
                    <a:spcPts val="800"/>
                  </a:spcAft>
                </a:pPr>
                <a:r>
                  <a:rPr lang="en-US" dirty="0"/>
                  <a:t>And the observer takes the form:</a:t>
                </a:r>
              </a:p>
              <a:p>
                <a:pPr>
                  <a:lnSpc>
                    <a:spcPct val="150000"/>
                  </a:lnSpc>
                  <a:spcAft>
                    <a:spcPts val="800"/>
                  </a:spcAft>
                </a:pPr>
                <a14:m>
                  <m:oMathPara xmlns:m="http://schemas.openxmlformats.org/officeDocument/2006/math">
                    <m:oMathParaPr>
                      <m:jc m:val="centerGroup"/>
                    </m:oMathParaPr>
                    <m:oMath xmlns:m="http://schemas.openxmlformats.org/officeDocument/2006/math">
                      <m:nary>
                        <m:naryPr>
                          <m:limLoc m:val="subSup"/>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𝑜</m:t>
                              </m:r>
                            </m:sub>
                          </m:sSub>
                        </m:sub>
                        <m:sup>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m:t>
                              </m:r>
                            </m:sub>
                          </m:sSub>
                        </m:sup>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𝐴𝑡</m:t>
                                  </m:r>
                                </m:sup>
                              </m:sSup>
                              <m:r>
                                <a:rPr lang="en-US" i="1">
                                  <a:latin typeface="Cambria Math" panose="02040503050406030204" pitchFamily="18" charset="0"/>
                                </a:rPr>
                                <m:t>𝐼</m:t>
                              </m:r>
                              <m:sSup>
                                <m:sSupPr>
                                  <m:ctrlPr>
                                    <a:rPr lang="en-US" i="1">
                                      <a:latin typeface="Cambria Math" panose="02040503050406030204" pitchFamily="18" charset="0"/>
                                    </a:rPr>
                                  </m:ctrlPr>
                                </m:sSupPr>
                                <m:e>
                                  <m:r>
                                    <a:rPr lang="en-US" i="1">
                                      <a:latin typeface="Cambria Math" panose="02040503050406030204" pitchFamily="18" charset="0"/>
                                    </a:rPr>
                                    <m:t>𝐼</m:t>
                                  </m:r>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𝑒</m:t>
                                  </m:r>
                                </m:e>
                                <m:sup>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𝑡</m:t>
                                  </m:r>
                                </m:sup>
                              </m:sSup>
                            </m:e>
                          </m:d>
                          <m:r>
                            <a:rPr lang="en-US" i="1">
                              <a:latin typeface="Cambria Math" panose="02040503050406030204" pitchFamily="18" charset="0"/>
                            </a:rPr>
                            <m:t>𝑑𝑡</m:t>
                          </m:r>
                        </m:e>
                      </m:nary>
                      <m:r>
                        <a:rPr lang="en-US" i="1">
                          <a:latin typeface="Cambria Math" panose="02040503050406030204" pitchFamily="18" charset="0"/>
                        </a:rPr>
                        <m:t>=</m:t>
                      </m:r>
                      <m:nary>
                        <m:naryPr>
                          <m:limLoc m:val="subSup"/>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𝑜</m:t>
                              </m:r>
                            </m:sub>
                          </m:sSub>
                        </m:sub>
                        <m:sup>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m:t>
                              </m:r>
                            </m:sub>
                          </m:sSub>
                        </m:sup>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𝑡</m:t>
                                  </m:r>
                                </m:sup>
                              </m:sSup>
                            </m:e>
                          </m:d>
                          <m:r>
                            <a:rPr lang="en-US" i="1">
                              <a:latin typeface="Cambria Math" panose="02040503050406030204" pitchFamily="18" charset="0"/>
                            </a:rPr>
                            <m:t>𝑑𝑡</m:t>
                          </m:r>
                        </m:e>
                      </m:nary>
                      <m:r>
                        <a:rPr lang="en-US" i="1">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𝑡</m:t>
                                  </m:r>
                                </m:sup>
                              </m:sSup>
                            </m:num>
                            <m:den>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m:t>
                              </m:r>
                            </m:den>
                          </m:f>
                        </m:e>
                      </m:d>
                      <m:sSubSup>
                        <m:sSubSupPr>
                          <m:ctrlPr>
                            <a:rPr lang="en-US" i="1">
                              <a:latin typeface="Cambria Math" panose="02040503050406030204" pitchFamily="18" charset="0"/>
                            </a:rPr>
                          </m:ctrlPr>
                        </m:sSubSupPr>
                        <m:e>
                          <m:r>
                            <a:rPr lang="en-US" i="1">
                              <a:latin typeface="Cambria Math" panose="02040503050406030204" pitchFamily="18" charset="0"/>
                            </a:rPr>
                            <m:t> </m:t>
                          </m:r>
                        </m:e>
                        <m:sub>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𝑜</m:t>
                              </m:r>
                            </m:sub>
                          </m:sSub>
                        </m:sub>
                        <m:sup>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m:t>
                              </m:r>
                            </m:sub>
                          </m:sSub>
                        </m:sup>
                      </m:sSubSup>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e>
                              </m:d>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m:t>
                                  </m:r>
                                </m:sub>
                              </m:sSub>
                            </m:sup>
                          </m:sSup>
                        </m:num>
                        <m:den>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e>
                              </m:d>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sup>
                          </m:sSup>
                        </m:num>
                        <m:den>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m:t>
                          </m:r>
                        </m:den>
                      </m:f>
                    </m:oMath>
                  </m:oMathPara>
                </a14:m>
                <a:endParaRPr lang="en-US" dirty="0"/>
              </a:p>
              <a:p>
                <a:pPr>
                  <a:lnSpc>
                    <a:spcPct val="150000"/>
                  </a:lnSpc>
                  <a:spcAft>
                    <a:spcPts val="800"/>
                  </a:spcAft>
                </a:pPr>
                <a:endParaRPr lang="en-US" dirty="0"/>
              </a:p>
            </p:txBody>
          </p:sp>
        </mc:Choice>
        <mc:Fallback xmlns="">
          <p:sp>
            <p:nvSpPr>
              <p:cNvPr id="3" name="Rectangle 2">
                <a:extLst>
                  <a:ext uri="{FF2B5EF4-FFF2-40B4-BE49-F238E27FC236}">
                    <a16:creationId xmlns:a16="http://schemas.microsoft.com/office/drawing/2014/main" id="{27A44B9A-1636-4E7A-BC25-ACA298CFCB5F}"/>
                  </a:ext>
                </a:extLst>
              </p:cNvPr>
              <p:cNvSpPr>
                <a:spLocks noRot="1" noChangeAspect="1" noMove="1" noResize="1" noEditPoints="1" noAdjustHandles="1" noChangeArrowheads="1" noChangeShapeType="1" noTextEdit="1"/>
              </p:cNvSpPr>
              <p:nvPr/>
            </p:nvSpPr>
            <p:spPr>
              <a:xfrm>
                <a:off x="1593436" y="1600200"/>
                <a:ext cx="9782801" cy="4746620"/>
              </a:xfrm>
              <a:prstGeom prst="rect">
                <a:avLst/>
              </a:prstGeom>
              <a:blipFill>
                <a:blip r:embed="rId4"/>
                <a:stretch>
                  <a:fillRect l="-498"/>
                </a:stretch>
              </a:blipFill>
            </p:spPr>
            <p:txBody>
              <a:bodyPr/>
              <a:lstStyle/>
              <a:p>
                <a:r>
                  <a:rPr lang="en-US">
                    <a:noFill/>
                  </a:rPr>
                  <a:t> </a:t>
                </a:r>
              </a:p>
            </p:txBody>
          </p:sp>
        </mc:Fallback>
      </mc:AlternateContent>
    </p:spTree>
    <p:extLst>
      <p:ext uri="{BB962C8B-B14F-4D97-AF65-F5344CB8AC3E}">
        <p14:creationId xmlns:p14="http://schemas.microsoft.com/office/powerpoint/2010/main" val="367798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References</a:t>
            </a:r>
          </a:p>
        </p:txBody>
      </p:sp>
      <p:sp>
        <p:nvSpPr>
          <p:cNvPr id="14" name="Content Placeholder 13"/>
          <p:cNvSpPr>
            <a:spLocks noGrp="1"/>
          </p:cNvSpPr>
          <p:nvPr>
            <p:ph idx="1"/>
          </p:nvPr>
        </p:nvSpPr>
        <p:spPr/>
        <p:txBody>
          <a:bodyPr>
            <a:noAutofit/>
          </a:bodyPr>
          <a:lstStyle/>
          <a:p>
            <a:r>
              <a:rPr lang="en-US" sz="2200" dirty="0"/>
              <a:t>[1] R. M. Karp, "Reducibility among Combinatorial Problems", Complexity of Computer Computations, (1972), pp. 85-103.</a:t>
            </a:r>
          </a:p>
          <a:p>
            <a:r>
              <a:rPr lang="en-US" sz="2200" dirty="0"/>
              <a:t>[2] Erik </a:t>
            </a:r>
            <a:r>
              <a:rPr lang="en-US" sz="2200" dirty="0" err="1"/>
              <a:t>Wahlén</a:t>
            </a:r>
            <a:r>
              <a:rPr lang="en-US" sz="2200" dirty="0"/>
              <a:t>, “Alternative proof of Putzer’s algorithm”, (2013)</a:t>
            </a:r>
            <a:br>
              <a:rPr lang="en-US" sz="2200" dirty="0"/>
            </a:br>
            <a:r>
              <a:rPr lang="en-US" sz="2200" dirty="0"/>
              <a:t>	(http://www.ctr.maths.lu.se/media/MATM14/2013vt2013/putzer.pdf) </a:t>
            </a:r>
          </a:p>
          <a:p>
            <a:r>
              <a:rPr lang="en-US" sz="2200" dirty="0"/>
              <a:t>[</a:t>
            </a:r>
            <a:r>
              <a:rPr lang="he-IL" sz="2200" dirty="0"/>
              <a:t>3</a:t>
            </a:r>
            <a:r>
              <a:rPr lang="en-US" sz="2200" dirty="0"/>
              <a:t>] James </a:t>
            </a:r>
            <a:r>
              <a:rPr lang="en-US" sz="2200" dirty="0" err="1"/>
              <a:t>Demmel</a:t>
            </a:r>
            <a:r>
              <a:rPr lang="en-US" sz="2200" dirty="0"/>
              <a:t>, </a:t>
            </a:r>
            <a:r>
              <a:rPr lang="en-US" sz="2200" dirty="0" err="1"/>
              <a:t>Ioana</a:t>
            </a:r>
            <a:r>
              <a:rPr lang="en-US" sz="2200" dirty="0"/>
              <a:t> </a:t>
            </a:r>
            <a:r>
              <a:rPr lang="en-US" sz="2200" dirty="0" err="1"/>
              <a:t>Dumitriu</a:t>
            </a:r>
            <a:r>
              <a:rPr lang="en-US" sz="2200" dirty="0"/>
              <a:t>, Olga Holtz, and Robert Kleinberg, “Fast matrix multiplication is stable”, (2006)   (</a:t>
            </a:r>
            <a:r>
              <a:rPr lang="en-US" sz="2200" u="sng" dirty="0">
                <a:hlinkClick r:id="rId2"/>
              </a:rPr>
              <a:t>https://www.math.washington.edu/~dumitriu/fmm_arxiv.pdf</a:t>
            </a:r>
            <a:r>
              <a:rPr lang="en-US" sz="2200" dirty="0"/>
              <a:t> )</a:t>
            </a:r>
          </a:p>
          <a:p>
            <a:r>
              <a:rPr lang="en-US" sz="2200" dirty="0"/>
              <a:t>[</a:t>
            </a:r>
            <a:r>
              <a:rPr lang="he-IL" sz="2200" dirty="0"/>
              <a:t>4</a:t>
            </a:r>
            <a:r>
              <a:rPr lang="en-US" sz="2200" dirty="0"/>
              <a:t>] </a:t>
            </a:r>
            <a:r>
              <a:rPr lang="en-US" sz="2200" dirty="0" err="1"/>
              <a:t>Grigory</a:t>
            </a:r>
            <a:r>
              <a:rPr lang="en-US" sz="2200" dirty="0"/>
              <a:t> Agranovich, Ariel University,” Observer for Discrete-Continuous LTI with continuous-time measurements” (2010)</a:t>
            </a:r>
          </a:p>
        </p:txBody>
      </p:sp>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183468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References</a:t>
            </a:r>
          </a:p>
        </p:txBody>
      </p:sp>
      <p:sp>
        <p:nvSpPr>
          <p:cNvPr id="14" name="Content Placeholder 13"/>
          <p:cNvSpPr>
            <a:spLocks noGrp="1"/>
          </p:cNvSpPr>
          <p:nvPr>
            <p:ph idx="1"/>
          </p:nvPr>
        </p:nvSpPr>
        <p:spPr/>
        <p:txBody>
          <a:bodyPr>
            <a:noAutofit/>
          </a:bodyPr>
          <a:lstStyle/>
          <a:p>
            <a:r>
              <a:rPr lang="en-US" sz="2200" dirty="0"/>
              <a:t>[</a:t>
            </a:r>
            <a:r>
              <a:rPr lang="he-IL" sz="2200" dirty="0"/>
              <a:t>5</a:t>
            </a:r>
            <a:r>
              <a:rPr lang="en-US" sz="2200" dirty="0"/>
              <a:t>] Cleve </a:t>
            </a:r>
            <a:r>
              <a:rPr lang="en-US" sz="2200" dirty="0" err="1"/>
              <a:t>Moler</a:t>
            </a:r>
            <a:r>
              <a:rPr lang="en-US" sz="2200" dirty="0"/>
              <a:t>, Charles Van Loan, Society for Industrial and Applied Mathematics, “Nineteen Dubious Ways to Compute the Exponential of a Matrix, Twenty-Five Years Later” (2003)</a:t>
            </a:r>
          </a:p>
          <a:p>
            <a:r>
              <a:rPr lang="en-US" sz="2200" dirty="0"/>
              <a:t>[</a:t>
            </a:r>
            <a:r>
              <a:rPr lang="he-IL" sz="2200" dirty="0"/>
              <a:t>6</a:t>
            </a:r>
            <a:r>
              <a:rPr lang="en-US" sz="2200" dirty="0"/>
              <a:t>] Lanczos, C. "An iteration method for the solution of the eigenvalue problem of linear differential and integral operators", J. Res. Nat’l Bur. Std. 45, 225-282 (1950).</a:t>
            </a:r>
          </a:p>
          <a:p>
            <a:r>
              <a:rPr lang="en-US" sz="2200" dirty="0"/>
              <a:t>[</a:t>
            </a:r>
            <a:r>
              <a:rPr lang="he-IL" sz="2200" dirty="0"/>
              <a:t>7</a:t>
            </a:r>
            <a:r>
              <a:rPr lang="en-US" sz="2200" dirty="0"/>
              <a:t>] </a:t>
            </a:r>
            <a:r>
              <a:rPr lang="en-US" sz="2200" dirty="0" err="1"/>
              <a:t>Ojalvo</a:t>
            </a:r>
            <a:r>
              <a:rPr lang="en-US" sz="2200" dirty="0"/>
              <a:t>, I.U. and Newman, M., "Vibration modes of large structures by an automatic matrix-reduction method", AIAA J., 8 (7), 1234–1239 (1970).</a:t>
            </a:r>
          </a:p>
          <a:p>
            <a:r>
              <a:rPr lang="en-US" sz="2200" dirty="0"/>
              <a:t>[</a:t>
            </a:r>
            <a:r>
              <a:rPr lang="he-IL" sz="2200" dirty="0"/>
              <a:t>8</a:t>
            </a:r>
            <a:r>
              <a:rPr lang="en-US" sz="2200" dirty="0"/>
              <a:t>] </a:t>
            </a:r>
            <a:r>
              <a:rPr lang="en-US" sz="2200" dirty="0" err="1"/>
              <a:t>Trefethen</a:t>
            </a:r>
            <a:r>
              <a:rPr lang="en-US" sz="2200" dirty="0"/>
              <a:t>, Lloyd N.; </a:t>
            </a:r>
            <a:r>
              <a:rPr lang="en-US" sz="2200" dirty="0" err="1"/>
              <a:t>Bau</a:t>
            </a:r>
            <a:r>
              <a:rPr lang="en-US" sz="2200" dirty="0"/>
              <a:t>, David, </a:t>
            </a:r>
            <a:r>
              <a:rPr lang="en-US" sz="2200" i="1" dirty="0"/>
              <a:t>Numerical linear algebra</a:t>
            </a:r>
            <a:r>
              <a:rPr lang="en-US" sz="2200" dirty="0"/>
              <a:t>, Philadelphia: Society for Industrial and Applied Mathematics, ISBN 978-0-89871-361-9 (1997)</a:t>
            </a:r>
            <a:r>
              <a:rPr lang="en-US" sz="2400" dirty="0"/>
              <a:t> </a:t>
            </a:r>
            <a:endParaRPr lang="en-US" sz="2200" dirty="0"/>
          </a:p>
        </p:txBody>
      </p:sp>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2"/>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230419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1593436" y="1600200"/>
            <a:ext cx="9782801" cy="609600"/>
          </a:xfrm>
        </p:spPr>
        <p:txBody>
          <a:bodyPr>
            <a:normAutofit/>
          </a:bodyPr>
          <a:lstStyle/>
          <a:p>
            <a:pPr marL="0" indent="0">
              <a:buNone/>
            </a:pPr>
            <a:r>
              <a:rPr lang="en-US" sz="2200" dirty="0"/>
              <a:t>An example of Matlab code which run this algorithm is:</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p:sp>
        <p:nvSpPr>
          <p:cNvPr id="4" name="Rectangle 3"/>
          <p:cNvSpPr/>
          <p:nvPr/>
        </p:nvSpPr>
        <p:spPr>
          <a:xfrm>
            <a:off x="1674812" y="2111946"/>
            <a:ext cx="6934200" cy="3831653"/>
          </a:xfrm>
          <a:prstGeom prst="rect">
            <a:avLst/>
          </a:prstGeom>
          <a:solidFill>
            <a:schemeClr val="accent6">
              <a:lumMod val="40000"/>
              <a:lumOff val="60000"/>
            </a:schemeClr>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function [ </a:t>
            </a:r>
            <a:r>
              <a:rPr lang="en-US" dirty="0" err="1">
                <a:solidFill>
                  <a:schemeClr val="tx2"/>
                </a:solidFill>
              </a:rPr>
              <a:t>expm</a:t>
            </a:r>
            <a:r>
              <a:rPr lang="en-US" dirty="0">
                <a:solidFill>
                  <a:schemeClr val="tx2"/>
                </a:solidFill>
              </a:rPr>
              <a:t> ] = </a:t>
            </a:r>
            <a:r>
              <a:rPr lang="en-US" dirty="0" err="1">
                <a:solidFill>
                  <a:schemeClr val="tx2"/>
                </a:solidFill>
              </a:rPr>
              <a:t>expm_stable</a:t>
            </a:r>
            <a:r>
              <a:rPr lang="en-US" dirty="0">
                <a:solidFill>
                  <a:schemeClr val="tx2"/>
                </a:solidFill>
              </a:rPr>
              <a:t>( M )</a:t>
            </a:r>
          </a:p>
          <a:p>
            <a:r>
              <a:rPr lang="en-US" dirty="0">
                <a:solidFill>
                  <a:schemeClr val="tx2"/>
                </a:solidFill>
              </a:rPr>
              <a:t>Roots = </a:t>
            </a:r>
            <a:r>
              <a:rPr lang="en-US" dirty="0" err="1">
                <a:solidFill>
                  <a:schemeClr val="tx2"/>
                </a:solidFill>
              </a:rPr>
              <a:t>eigs</a:t>
            </a:r>
            <a:r>
              <a:rPr lang="en-US" dirty="0">
                <a:solidFill>
                  <a:schemeClr val="tx2"/>
                </a:solidFill>
              </a:rPr>
              <a:t>(M);</a:t>
            </a:r>
          </a:p>
          <a:p>
            <a:r>
              <a:rPr lang="en-US" dirty="0" err="1">
                <a:solidFill>
                  <a:schemeClr val="tx2"/>
                </a:solidFill>
              </a:rPr>
              <a:t>syms</a:t>
            </a:r>
            <a:r>
              <a:rPr lang="en-US" dirty="0">
                <a:solidFill>
                  <a:schemeClr val="tx2"/>
                </a:solidFill>
              </a:rPr>
              <a:t> x;</a:t>
            </a:r>
          </a:p>
          <a:p>
            <a:r>
              <a:rPr lang="en-US" dirty="0">
                <a:solidFill>
                  <a:schemeClr val="tx2"/>
                </a:solidFill>
              </a:rPr>
              <a:t>r = </a:t>
            </a:r>
            <a:r>
              <a:rPr lang="en-US" dirty="0" err="1">
                <a:solidFill>
                  <a:schemeClr val="tx2"/>
                </a:solidFill>
              </a:rPr>
              <a:t>exp</a:t>
            </a:r>
            <a:r>
              <a:rPr lang="en-US" dirty="0">
                <a:solidFill>
                  <a:schemeClr val="tx2"/>
                </a:solidFill>
              </a:rPr>
              <a:t>(Roots(1)*x);</a:t>
            </a:r>
          </a:p>
          <a:p>
            <a:r>
              <a:rPr lang="en-US" dirty="0">
                <a:solidFill>
                  <a:schemeClr val="tx2"/>
                </a:solidFill>
              </a:rPr>
              <a:t>p = eye(size(M));</a:t>
            </a:r>
          </a:p>
          <a:p>
            <a:r>
              <a:rPr lang="en-US" dirty="0">
                <a:solidFill>
                  <a:schemeClr val="tx2"/>
                </a:solidFill>
              </a:rPr>
              <a:t>Y  = r * p;</a:t>
            </a:r>
          </a:p>
          <a:p>
            <a:r>
              <a:rPr lang="en-US" dirty="0">
                <a:solidFill>
                  <a:schemeClr val="tx2"/>
                </a:solidFill>
              </a:rPr>
              <a:t>for </a:t>
            </a:r>
            <a:r>
              <a:rPr lang="en-US" dirty="0" err="1">
                <a:solidFill>
                  <a:schemeClr val="tx2"/>
                </a:solidFill>
              </a:rPr>
              <a:t>i</a:t>
            </a:r>
            <a:r>
              <a:rPr lang="en-US" dirty="0">
                <a:solidFill>
                  <a:schemeClr val="tx2"/>
                </a:solidFill>
              </a:rPr>
              <a:t> = 2:(size(Roots,1))</a:t>
            </a:r>
          </a:p>
          <a:p>
            <a:r>
              <a:rPr lang="pt-BR" dirty="0">
                <a:solidFill>
                  <a:schemeClr val="tx2"/>
                </a:solidFill>
              </a:rPr>
              <a:t>    r = (int((exp((-1)*Roots(i)*x))*r)-subs(int(r),x,0))*exp(Roots(i)*x);</a:t>
            </a:r>
          </a:p>
          <a:p>
            <a:r>
              <a:rPr lang="en-US" dirty="0">
                <a:solidFill>
                  <a:schemeClr val="tx2"/>
                </a:solidFill>
              </a:rPr>
              <a:t>    p = p * (M - Roots(</a:t>
            </a:r>
            <a:r>
              <a:rPr lang="en-US" dirty="0" err="1">
                <a:solidFill>
                  <a:schemeClr val="tx2"/>
                </a:solidFill>
              </a:rPr>
              <a:t>i</a:t>
            </a:r>
            <a:r>
              <a:rPr lang="en-US" dirty="0">
                <a:solidFill>
                  <a:schemeClr val="tx2"/>
                </a:solidFill>
              </a:rPr>
              <a:t>)*eye(size(M)));</a:t>
            </a:r>
          </a:p>
          <a:p>
            <a:r>
              <a:rPr lang="en-US" dirty="0">
                <a:solidFill>
                  <a:schemeClr val="tx2"/>
                </a:solidFill>
              </a:rPr>
              <a:t>    Y = Y + r * p;</a:t>
            </a:r>
          </a:p>
          <a:p>
            <a:r>
              <a:rPr lang="en-US" dirty="0">
                <a:solidFill>
                  <a:schemeClr val="tx2"/>
                </a:solidFill>
              </a:rPr>
              <a:t>end</a:t>
            </a:r>
          </a:p>
          <a:p>
            <a:r>
              <a:rPr lang="en-US" dirty="0" err="1">
                <a:solidFill>
                  <a:schemeClr val="tx2"/>
                </a:solidFill>
              </a:rPr>
              <a:t>expm</a:t>
            </a:r>
            <a:r>
              <a:rPr lang="en-US" dirty="0">
                <a:solidFill>
                  <a:schemeClr val="tx2"/>
                </a:solidFill>
              </a:rPr>
              <a:t> = subs(Y, x, 1);</a:t>
            </a:r>
          </a:p>
          <a:p>
            <a:r>
              <a:rPr lang="en-US" dirty="0">
                <a:solidFill>
                  <a:schemeClr val="tx2"/>
                </a:solidFill>
              </a:rPr>
              <a:t>end</a:t>
            </a:r>
          </a:p>
        </p:txBody>
      </p:sp>
      <p:sp>
        <p:nvSpPr>
          <p:cNvPr id="5" name="Content Placeholder 2"/>
          <p:cNvSpPr txBox="1">
            <a:spLocks/>
          </p:cNvSpPr>
          <p:nvPr/>
        </p:nvSpPr>
        <p:spPr>
          <a:xfrm>
            <a:off x="1674812" y="5995098"/>
            <a:ext cx="9782801" cy="6096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Font typeface="Euphemia" pitchFamily="34" charset="0"/>
              <a:buNone/>
            </a:pPr>
            <a:r>
              <a:rPr lang="en-US" sz="2200" dirty="0"/>
              <a:t>This code is not numeric, it uses a symbolic calculation </a:t>
            </a:r>
          </a:p>
        </p:txBody>
      </p:sp>
      <p:sp>
        <p:nvSpPr>
          <p:cNvPr id="7" name="Rectangle 6"/>
          <p:cNvSpPr/>
          <p:nvPr/>
        </p:nvSpPr>
        <p:spPr>
          <a:xfrm>
            <a:off x="684212" y="853440"/>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684212" y="838200"/>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684212" y="838200"/>
                <a:ext cx="343980" cy="492443"/>
              </a:xfrm>
              <a:prstGeom prst="rect">
                <a:avLst/>
              </a:prstGeom>
              <a:blipFill rotWithShape="0">
                <a:blip r:embed="rId2"/>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10754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2" presetClass="entr" presetSubtype="8" fill="hold" nodeType="afterEffect">
                                  <p:stCondLst>
                                    <p:cond delay="50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8" fill="hold" nodeType="after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8" fill="hold" nodeType="after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additive="base">
                                        <p:cTn id="3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fill="hold" nodeType="after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 calcmode="lin" valueType="num">
                                      <p:cBhvr additive="base">
                                        <p:cTn id="40"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 presetClass="entr" presetSubtype="8" fill="hold" nodeType="after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 calcmode="lin" valueType="num">
                                      <p:cBhvr additive="base">
                                        <p:cTn id="45"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2" presetClass="entr" presetSubtype="8" fill="hold" nodeType="after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 calcmode="lin" valueType="num">
                                      <p:cBhvr additive="base">
                                        <p:cTn id="50"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par>
                          <p:cTn id="52" fill="hold">
                            <p:stCondLst>
                              <p:cond delay="4500"/>
                            </p:stCondLst>
                            <p:childTnLst>
                              <p:par>
                                <p:cTn id="53" presetID="2" presetClass="entr" presetSubtype="8" fill="hold" nodeType="after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fill="hold" nodeType="afterEffect">
                                  <p:stCondLst>
                                    <p:cond delay="0"/>
                                  </p:stCondLst>
                                  <p:childTnLst>
                                    <p:set>
                                      <p:cBhvr>
                                        <p:cTn id="59" dur="1" fill="hold">
                                          <p:stCondLst>
                                            <p:cond delay="0"/>
                                          </p:stCondLst>
                                        </p:cTn>
                                        <p:tgtEl>
                                          <p:spTgt spid="4">
                                            <p:txEl>
                                              <p:pRg st="9" end="9"/>
                                            </p:txEl>
                                          </p:spTgt>
                                        </p:tgtEl>
                                        <p:attrNameLst>
                                          <p:attrName>style.visibility</p:attrName>
                                        </p:attrNameLst>
                                      </p:cBhvr>
                                      <p:to>
                                        <p:strVal val="visible"/>
                                      </p:to>
                                    </p:set>
                                    <p:anim calcmode="lin" valueType="num">
                                      <p:cBhvr additive="base">
                                        <p:cTn id="60"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par>
                          <p:cTn id="62" fill="hold">
                            <p:stCondLst>
                              <p:cond delay="5500"/>
                            </p:stCondLst>
                            <p:childTnLst>
                              <p:par>
                                <p:cTn id="63" presetID="2" presetClass="entr" presetSubtype="8" fill="hold" nodeType="after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anim calcmode="lin" valueType="num">
                                      <p:cBhvr additive="base">
                                        <p:cTn id="65"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par>
                          <p:cTn id="67" fill="hold">
                            <p:stCondLst>
                              <p:cond delay="6000"/>
                            </p:stCondLst>
                            <p:childTnLst>
                              <p:par>
                                <p:cTn id="68" presetID="2" presetClass="entr" presetSubtype="8" fill="hold" nodeType="afterEffect">
                                  <p:stCondLst>
                                    <p:cond delay="0"/>
                                  </p:stCondLst>
                                  <p:childTnLst>
                                    <p:set>
                                      <p:cBhvr>
                                        <p:cTn id="69" dur="1" fill="hold">
                                          <p:stCondLst>
                                            <p:cond delay="0"/>
                                          </p:stCondLst>
                                        </p:cTn>
                                        <p:tgtEl>
                                          <p:spTgt spid="4">
                                            <p:txEl>
                                              <p:pRg st="11" end="11"/>
                                            </p:txEl>
                                          </p:spTgt>
                                        </p:tgtEl>
                                        <p:attrNameLst>
                                          <p:attrName>style.visibility</p:attrName>
                                        </p:attrNameLst>
                                      </p:cBhvr>
                                      <p:to>
                                        <p:strVal val="visible"/>
                                      </p:to>
                                    </p:set>
                                    <p:anim calcmode="lin" valueType="num">
                                      <p:cBhvr additive="base">
                                        <p:cTn id="70" dur="500" fill="hold"/>
                                        <p:tgtEl>
                                          <p:spTgt spid="4">
                                            <p:txEl>
                                              <p:pRg st="11" end="11"/>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4">
                                            <p:txEl>
                                              <p:pRg st="11" end="11"/>
                                            </p:txEl>
                                          </p:spTgt>
                                        </p:tgtEl>
                                        <p:attrNameLst>
                                          <p:attrName>ppt_y</p:attrName>
                                        </p:attrNameLst>
                                      </p:cBhvr>
                                      <p:tavLst>
                                        <p:tav tm="0">
                                          <p:val>
                                            <p:strVal val="#ppt_y"/>
                                          </p:val>
                                        </p:tav>
                                        <p:tav tm="100000">
                                          <p:val>
                                            <p:strVal val="#ppt_y"/>
                                          </p:val>
                                        </p:tav>
                                      </p:tavLst>
                                    </p:anim>
                                  </p:childTnLst>
                                </p:cTn>
                              </p:par>
                            </p:childTnLst>
                          </p:cTn>
                        </p:par>
                        <p:par>
                          <p:cTn id="72" fill="hold">
                            <p:stCondLst>
                              <p:cond delay="6500"/>
                            </p:stCondLst>
                            <p:childTnLst>
                              <p:par>
                                <p:cTn id="73" presetID="2" presetClass="entr" presetSubtype="8" fill="hold" nodeType="afterEffect">
                                  <p:stCondLst>
                                    <p:cond delay="0"/>
                                  </p:stCondLst>
                                  <p:childTnLst>
                                    <p:set>
                                      <p:cBhvr>
                                        <p:cTn id="74" dur="1" fill="hold">
                                          <p:stCondLst>
                                            <p:cond delay="0"/>
                                          </p:stCondLst>
                                        </p:cTn>
                                        <p:tgtEl>
                                          <p:spTgt spid="4">
                                            <p:txEl>
                                              <p:pRg st="12" end="12"/>
                                            </p:txEl>
                                          </p:spTgt>
                                        </p:tgtEl>
                                        <p:attrNameLst>
                                          <p:attrName>style.visibility</p:attrName>
                                        </p:attrNameLst>
                                      </p:cBhvr>
                                      <p:to>
                                        <p:strVal val="visible"/>
                                      </p:to>
                                    </p:set>
                                    <p:anim calcmode="lin" valueType="num">
                                      <p:cBhvr additive="base">
                                        <p:cTn id="75" dur="500" fill="hold"/>
                                        <p:tgtEl>
                                          <p:spTgt spid="4">
                                            <p:txEl>
                                              <p:pRg st="12" end="12"/>
                                            </p:tx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4">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0" end="0"/>
                                            </p:txEl>
                                          </p:spTgt>
                                        </p:tgtEl>
                                        <p:attrNameLst>
                                          <p:attrName>style.visibility</p:attrName>
                                        </p:attrNameLst>
                                      </p:cBhvr>
                                      <p:to>
                                        <p:strVal val="visible"/>
                                      </p:to>
                                    </p:set>
                                    <p:animEffect transition="in" filter="fade">
                                      <p:cBhvr>
                                        <p:cTn id="8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1593436" y="1600200"/>
            <a:ext cx="9782801" cy="609600"/>
          </a:xfrm>
        </p:spPr>
        <p:txBody>
          <a:bodyPr>
            <a:normAutofit/>
          </a:bodyPr>
          <a:lstStyle/>
          <a:p>
            <a:pPr marL="0" indent="0">
              <a:buNone/>
            </a:pPr>
            <a:r>
              <a:rPr lang="en-US" sz="2200" dirty="0"/>
              <a:t>Numeric implementation in C#:</a:t>
            </a:r>
          </a:p>
        </p:txBody>
      </p:sp>
      <p:sp>
        <p:nvSpPr>
          <p:cNvPr id="6" name="Rectangle 5"/>
          <p:cNvSpPr/>
          <p:nvPr/>
        </p:nvSpPr>
        <p:spPr>
          <a:xfrm>
            <a:off x="2055812" y="2514600"/>
            <a:ext cx="1600200" cy="1447800"/>
          </a:xfrm>
          <a:prstGeom prst="rect">
            <a:avLst/>
          </a:prstGeom>
          <a:ln w="28575">
            <a:solidFill>
              <a:srgbClr val="9BAAB7"/>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Matrix_Ri</a:t>
            </a:r>
            <a:endParaRPr lang="en-US" b="1" dirty="0"/>
          </a:p>
          <a:p>
            <a:pPr algn="ctr"/>
            <a:endParaRPr lang="en-US" b="1" dirty="0"/>
          </a:p>
          <a:p>
            <a:pPr algn="ctr"/>
            <a:r>
              <a:rPr lang="en-US" dirty="0"/>
              <a:t>2 dim array</a:t>
            </a:r>
            <a:br>
              <a:rPr lang="en-US" dirty="0"/>
            </a:br>
            <a:r>
              <a:rPr lang="en-US" dirty="0"/>
              <a:t>of </a:t>
            </a:r>
            <a:r>
              <a:rPr lang="en-US" dirty="0" err="1"/>
              <a:t>Ri</a:t>
            </a:r>
            <a:endParaRPr lang="en-US" dirty="0"/>
          </a:p>
        </p:txBody>
      </p:sp>
      <p:sp>
        <p:nvSpPr>
          <p:cNvPr id="7" name="Rectangle 6"/>
          <p:cNvSpPr/>
          <p:nvPr/>
        </p:nvSpPr>
        <p:spPr>
          <a:xfrm>
            <a:off x="4799012" y="2514600"/>
            <a:ext cx="1600200" cy="1447800"/>
          </a:xfrm>
          <a:prstGeom prst="rect">
            <a:avLst/>
          </a:prstGeom>
          <a:ln w="28575">
            <a:solidFill>
              <a:srgbClr val="9BAAB7"/>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Ri</a:t>
            </a:r>
            <a:endParaRPr lang="en-US" b="1" dirty="0"/>
          </a:p>
          <a:p>
            <a:pPr algn="ctr"/>
            <a:endParaRPr lang="en-US" b="1" dirty="0"/>
          </a:p>
          <a:p>
            <a:pPr algn="ctr"/>
            <a:r>
              <a:rPr lang="en-US" dirty="0"/>
              <a:t>List of </a:t>
            </a:r>
            <a:r>
              <a:rPr lang="en-US" dirty="0" err="1"/>
              <a:t>Expoly</a:t>
            </a:r>
            <a:endParaRPr lang="en-US" dirty="0"/>
          </a:p>
          <a:p>
            <a:pPr algn="ctr"/>
            <a:endParaRPr lang="en-US" dirty="0"/>
          </a:p>
        </p:txBody>
      </p:sp>
      <p:sp>
        <p:nvSpPr>
          <p:cNvPr id="8" name="Rectangle 7"/>
          <p:cNvSpPr/>
          <p:nvPr/>
        </p:nvSpPr>
        <p:spPr>
          <a:xfrm>
            <a:off x="7542212" y="2514600"/>
            <a:ext cx="1600200" cy="1447800"/>
          </a:xfrm>
          <a:prstGeom prst="rect">
            <a:avLst/>
          </a:prstGeom>
          <a:ln w="28575">
            <a:solidFill>
              <a:srgbClr val="9BAAB7"/>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Expoly</a:t>
            </a:r>
            <a:endParaRPr lang="en-US" b="1" dirty="0"/>
          </a:p>
          <a:p>
            <a:pPr algn="ctr"/>
            <a:endParaRPr lang="en-US" b="1" dirty="0"/>
          </a:p>
          <a:p>
            <a:pPr algn="ctr"/>
            <a:r>
              <a:rPr lang="en-US" dirty="0"/>
              <a:t>List of double</a:t>
            </a:r>
          </a:p>
          <a:p>
            <a:pPr algn="ctr"/>
            <a:r>
              <a:rPr lang="en-US" dirty="0"/>
              <a:t>Single double</a:t>
            </a:r>
          </a:p>
        </p:txBody>
      </p:sp>
      <p:cxnSp>
        <p:nvCxnSpPr>
          <p:cNvPr id="10" name="Straight Arrow Connector 9"/>
          <p:cNvCxnSpPr>
            <a:stCxn id="8" idx="1"/>
            <a:endCxn id="7" idx="3"/>
          </p:cNvCxnSpPr>
          <p:nvPr/>
        </p:nvCxnSpPr>
        <p:spPr>
          <a:xfrm flipH="1">
            <a:off x="6399212" y="3238500"/>
            <a:ext cx="1143000" cy="0"/>
          </a:xfrm>
          <a:prstGeom prst="straightConnector1">
            <a:avLst/>
          </a:prstGeom>
          <a:ln w="38100">
            <a:solidFill>
              <a:srgbClr val="7C8F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56012" y="3236976"/>
            <a:ext cx="1143000" cy="0"/>
          </a:xfrm>
          <a:prstGeom prst="straightConnector1">
            <a:avLst/>
          </a:prstGeom>
          <a:ln w="38100">
            <a:solidFill>
              <a:srgbClr val="7C8F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Content Placeholder 2"/>
              <p:cNvSpPr txBox="1">
                <a:spLocks/>
              </p:cNvSpPr>
              <p:nvPr/>
            </p:nvSpPr>
            <p:spPr>
              <a:xfrm>
                <a:off x="1593435" y="4379976"/>
                <a:ext cx="9782801" cy="1335024"/>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200" dirty="0"/>
                  <a:t>The structure of matrix of </a:t>
                </a: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𝑟</m:t>
                        </m:r>
                      </m:e>
                      <m:sub>
                        <m:r>
                          <a:rPr lang="en-US" sz="2200" b="0" i="1" dirty="0" smtClean="0">
                            <a:latin typeface="Cambria Math" panose="02040503050406030204" pitchFamily="18" charset="0"/>
                          </a:rPr>
                          <m:t>𝑖</m:t>
                        </m:r>
                      </m:sub>
                    </m:sSub>
                  </m:oMath>
                </a14:m>
                <a:r>
                  <a:rPr lang="en-US" sz="2200" dirty="0"/>
                  <a:t> is a 2 – dimension array of list of [ list of numbers, number ].</a:t>
                </a:r>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1593435" y="4379976"/>
                <a:ext cx="9782801" cy="1335024"/>
              </a:xfrm>
              <a:prstGeom prst="rect">
                <a:avLst/>
              </a:prstGeom>
              <a:blipFill rotWithShape="0">
                <a:blip r:embed="rId2"/>
                <a:stretch>
                  <a:fillRect l="-810" t="-5479"/>
                </a:stretch>
              </a:blipFill>
            </p:spPr>
            <p:txBody>
              <a:bodyPr/>
              <a:lstStyle/>
              <a:p>
                <a:r>
                  <a:rPr lang="en-US">
                    <a:noFill/>
                  </a:rPr>
                  <a:t> </a:t>
                </a:r>
              </a:p>
            </p:txBody>
          </p:sp>
        </mc:Fallback>
      </mc:AlternateContent>
      <p:sp>
        <p:nvSpPr>
          <p:cNvPr id="13" name="Rectangle 12"/>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290618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7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1750"/>
                            </p:stCondLst>
                            <p:childTnLst>
                              <p:par>
                                <p:cTn id="21" presetID="10" presetClass="entr" presetSubtype="0" fill="hold" nodeType="afterEffect">
                                  <p:stCondLst>
                                    <p:cond delay="75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1593436" y="1600200"/>
            <a:ext cx="9782801" cy="609600"/>
          </a:xfrm>
        </p:spPr>
        <p:txBody>
          <a:bodyPr>
            <a:normAutofit fontScale="92500" lnSpcReduction="10000"/>
          </a:bodyPr>
          <a:lstStyle/>
          <a:p>
            <a:pPr marL="0" indent="0">
              <a:buNone/>
            </a:pPr>
            <a:r>
              <a:rPr lang="en-US" sz="2200" dirty="0"/>
              <a:t>The all code is long and out of the scope of this desiccation, I will present only the top function:</a:t>
            </a:r>
          </a:p>
        </p:txBody>
      </p:sp>
      <p:sp>
        <p:nvSpPr>
          <p:cNvPr id="13" name="Rectangle 12"/>
          <p:cNvSpPr/>
          <p:nvPr/>
        </p:nvSpPr>
        <p:spPr>
          <a:xfrm>
            <a:off x="1674812" y="2209800"/>
            <a:ext cx="8153400" cy="4495800"/>
          </a:xfrm>
          <a:prstGeom prst="rect">
            <a:avLst/>
          </a:prstGeom>
          <a:solidFill>
            <a:schemeClr val="accent6">
              <a:lumMod val="40000"/>
              <a:lumOff val="60000"/>
            </a:schemeClr>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a:solidFill>
                  <a:schemeClr val="tx2"/>
                </a:solidFill>
              </a:rPr>
              <a:t>public </a:t>
            </a:r>
            <a:r>
              <a:rPr lang="en-US" sz="1700" dirty="0" err="1">
                <a:solidFill>
                  <a:schemeClr val="tx2"/>
                </a:solidFill>
              </a:rPr>
              <a:t>MatrixRi</a:t>
            </a:r>
            <a:r>
              <a:rPr lang="en-US" sz="1700" dirty="0">
                <a:solidFill>
                  <a:schemeClr val="tx2"/>
                </a:solidFill>
              </a:rPr>
              <a:t> </a:t>
            </a:r>
            <a:r>
              <a:rPr lang="en-US" sz="1700" dirty="0" err="1">
                <a:solidFill>
                  <a:schemeClr val="tx2"/>
                </a:solidFill>
              </a:rPr>
              <a:t>Expm</a:t>
            </a:r>
            <a:r>
              <a:rPr lang="en-US" sz="1700" dirty="0">
                <a:solidFill>
                  <a:schemeClr val="tx2"/>
                </a:solidFill>
              </a:rPr>
              <a:t>(double[,] </a:t>
            </a:r>
            <a:r>
              <a:rPr lang="en-US" sz="1700" dirty="0" err="1">
                <a:solidFill>
                  <a:schemeClr val="tx2"/>
                </a:solidFill>
              </a:rPr>
              <a:t>originalMatrix</a:t>
            </a:r>
            <a:r>
              <a:rPr lang="en-US" sz="1700" dirty="0">
                <a:solidFill>
                  <a:schemeClr val="tx2"/>
                </a:solidFill>
              </a:rPr>
              <a:t>, double[] </a:t>
            </a:r>
            <a:r>
              <a:rPr lang="en-US" sz="1700" dirty="0" err="1">
                <a:solidFill>
                  <a:schemeClr val="tx2"/>
                </a:solidFill>
              </a:rPr>
              <a:t>eigs</a:t>
            </a:r>
            <a:r>
              <a:rPr lang="en-US" sz="1700" dirty="0">
                <a:solidFill>
                  <a:schemeClr val="tx2"/>
                </a:solidFill>
              </a:rPr>
              <a:t>) {</a:t>
            </a:r>
          </a:p>
          <a:p>
            <a:r>
              <a:rPr lang="en-US" sz="1700" dirty="0">
                <a:solidFill>
                  <a:schemeClr val="tx2"/>
                </a:solidFill>
              </a:rPr>
              <a:t>            </a:t>
            </a:r>
            <a:r>
              <a:rPr lang="en-US" sz="1700" dirty="0" err="1">
                <a:solidFill>
                  <a:schemeClr val="tx2"/>
                </a:solidFill>
              </a:rPr>
              <a:t>MatrixRi</a:t>
            </a:r>
            <a:r>
              <a:rPr lang="en-US" sz="1700" dirty="0">
                <a:solidFill>
                  <a:schemeClr val="tx2"/>
                </a:solidFill>
              </a:rPr>
              <a:t> </a:t>
            </a:r>
            <a:r>
              <a:rPr lang="en-US" sz="1700" dirty="0" err="1">
                <a:solidFill>
                  <a:schemeClr val="tx2"/>
                </a:solidFill>
              </a:rPr>
              <a:t>expM</a:t>
            </a:r>
            <a:r>
              <a:rPr lang="en-US" sz="1700" dirty="0">
                <a:solidFill>
                  <a:schemeClr val="tx2"/>
                </a:solidFill>
              </a:rPr>
              <a:t> = new </a:t>
            </a:r>
            <a:r>
              <a:rPr lang="en-US" sz="1700" dirty="0" err="1">
                <a:solidFill>
                  <a:schemeClr val="tx2"/>
                </a:solidFill>
              </a:rPr>
              <a:t>MatrixRi</a:t>
            </a:r>
            <a:r>
              <a:rPr lang="en-US" sz="1700" dirty="0">
                <a:solidFill>
                  <a:schemeClr val="tx2"/>
                </a:solidFill>
              </a:rPr>
              <a:t>(</a:t>
            </a:r>
            <a:r>
              <a:rPr lang="en-US" sz="1700" dirty="0" err="1">
                <a:solidFill>
                  <a:schemeClr val="tx2"/>
                </a:solidFill>
              </a:rPr>
              <a:t>originalMatrix.GetLength</a:t>
            </a:r>
            <a:r>
              <a:rPr lang="en-US" sz="1700" dirty="0">
                <a:solidFill>
                  <a:schemeClr val="tx2"/>
                </a:solidFill>
              </a:rPr>
              <a:t>(0));</a:t>
            </a:r>
          </a:p>
          <a:p>
            <a:r>
              <a:rPr lang="en-US" sz="1700" dirty="0">
                <a:solidFill>
                  <a:schemeClr val="tx2"/>
                </a:solidFill>
              </a:rPr>
              <a:t>            </a:t>
            </a:r>
            <a:r>
              <a:rPr lang="en-US" sz="1700" dirty="0" err="1">
                <a:solidFill>
                  <a:schemeClr val="tx2"/>
                </a:solidFill>
              </a:rPr>
              <a:t>MatrixRi</a:t>
            </a:r>
            <a:r>
              <a:rPr lang="en-US" sz="1700" dirty="0">
                <a:solidFill>
                  <a:schemeClr val="tx2"/>
                </a:solidFill>
              </a:rPr>
              <a:t> p = new </a:t>
            </a:r>
            <a:r>
              <a:rPr lang="en-US" sz="1700" dirty="0" err="1">
                <a:solidFill>
                  <a:schemeClr val="tx2"/>
                </a:solidFill>
              </a:rPr>
              <a:t>MatrixRi</a:t>
            </a:r>
            <a:r>
              <a:rPr lang="en-US" sz="1700" dirty="0">
                <a:solidFill>
                  <a:schemeClr val="tx2"/>
                </a:solidFill>
              </a:rPr>
              <a:t>(eye(</a:t>
            </a:r>
            <a:r>
              <a:rPr lang="en-US" sz="1700" dirty="0" err="1">
                <a:solidFill>
                  <a:schemeClr val="tx2"/>
                </a:solidFill>
              </a:rPr>
              <a:t>expM.elements.GetLength</a:t>
            </a:r>
            <a:r>
              <a:rPr lang="en-US" sz="1700" dirty="0">
                <a:solidFill>
                  <a:schemeClr val="tx2"/>
                </a:solidFill>
              </a:rPr>
              <a:t>(0)));</a:t>
            </a:r>
          </a:p>
          <a:p>
            <a:r>
              <a:rPr lang="en-US" sz="1700" dirty="0">
                <a:solidFill>
                  <a:schemeClr val="tx2"/>
                </a:solidFill>
              </a:rPr>
              <a:t>            </a:t>
            </a:r>
            <a:r>
              <a:rPr lang="en-US" sz="1700" dirty="0" err="1">
                <a:solidFill>
                  <a:schemeClr val="tx2"/>
                </a:solidFill>
              </a:rPr>
              <a:t>Ri</a:t>
            </a:r>
            <a:r>
              <a:rPr lang="en-US" sz="1700" dirty="0">
                <a:solidFill>
                  <a:schemeClr val="tx2"/>
                </a:solidFill>
              </a:rPr>
              <a:t> </a:t>
            </a:r>
            <a:r>
              <a:rPr lang="en-US" sz="1700" dirty="0" err="1">
                <a:solidFill>
                  <a:schemeClr val="tx2"/>
                </a:solidFill>
              </a:rPr>
              <a:t>ri</a:t>
            </a:r>
            <a:r>
              <a:rPr lang="en-US" sz="1700" dirty="0">
                <a:solidFill>
                  <a:schemeClr val="tx2"/>
                </a:solidFill>
              </a:rPr>
              <a:t> = new </a:t>
            </a:r>
            <a:r>
              <a:rPr lang="en-US" sz="1700" dirty="0" err="1">
                <a:solidFill>
                  <a:schemeClr val="tx2"/>
                </a:solidFill>
              </a:rPr>
              <a:t>Ri</a:t>
            </a:r>
            <a:r>
              <a:rPr lang="en-US" sz="1700" dirty="0">
                <a:solidFill>
                  <a:schemeClr val="tx2"/>
                </a:solidFill>
              </a:rPr>
              <a:t>();</a:t>
            </a:r>
          </a:p>
          <a:p>
            <a:r>
              <a:rPr lang="en-US" sz="1700" dirty="0">
                <a:solidFill>
                  <a:schemeClr val="tx2"/>
                </a:solidFill>
              </a:rPr>
              <a:t>            </a:t>
            </a:r>
            <a:r>
              <a:rPr lang="en-US" sz="1700" dirty="0" err="1">
                <a:solidFill>
                  <a:schemeClr val="tx2"/>
                </a:solidFill>
              </a:rPr>
              <a:t>ri</a:t>
            </a:r>
            <a:r>
              <a:rPr lang="en-US" sz="1700" dirty="0">
                <a:solidFill>
                  <a:schemeClr val="tx2"/>
                </a:solidFill>
              </a:rPr>
              <a:t> = </a:t>
            </a:r>
            <a:r>
              <a:rPr lang="en-US" sz="1700" dirty="0" err="1">
                <a:solidFill>
                  <a:schemeClr val="tx2"/>
                </a:solidFill>
              </a:rPr>
              <a:t>ri.multExp</a:t>
            </a:r>
            <a:r>
              <a:rPr lang="en-US" sz="1700" dirty="0">
                <a:solidFill>
                  <a:schemeClr val="tx2"/>
                </a:solidFill>
              </a:rPr>
              <a:t>(</a:t>
            </a:r>
            <a:r>
              <a:rPr lang="en-US" sz="1700" dirty="0" err="1">
                <a:solidFill>
                  <a:schemeClr val="tx2"/>
                </a:solidFill>
              </a:rPr>
              <a:t>eigs</a:t>
            </a:r>
            <a:r>
              <a:rPr lang="en-US" sz="1700" dirty="0">
                <a:solidFill>
                  <a:schemeClr val="tx2"/>
                </a:solidFill>
              </a:rPr>
              <a:t>[0]);</a:t>
            </a:r>
          </a:p>
          <a:p>
            <a:r>
              <a:rPr lang="nn-NO" sz="1700" dirty="0">
                <a:solidFill>
                  <a:schemeClr val="tx2"/>
                </a:solidFill>
              </a:rPr>
              <a:t>            for (int i = 0; i &lt; expM.elements.GetLength(0); i++) </a:t>
            </a:r>
            <a:r>
              <a:rPr lang="en-US" sz="1700" dirty="0">
                <a:solidFill>
                  <a:schemeClr val="tx2"/>
                </a:solidFill>
              </a:rPr>
              <a:t>{</a:t>
            </a:r>
          </a:p>
          <a:p>
            <a:r>
              <a:rPr lang="en-US" sz="1700" dirty="0">
                <a:solidFill>
                  <a:schemeClr val="tx2"/>
                </a:solidFill>
              </a:rPr>
              <a:t>                </a:t>
            </a:r>
            <a:r>
              <a:rPr lang="en-US" sz="1700" dirty="0" err="1">
                <a:solidFill>
                  <a:schemeClr val="tx2"/>
                </a:solidFill>
              </a:rPr>
              <a:t>expM.elements</a:t>
            </a:r>
            <a:r>
              <a:rPr lang="en-US" sz="1700" dirty="0">
                <a:solidFill>
                  <a:schemeClr val="tx2"/>
                </a:solidFill>
              </a:rPr>
              <a:t>[</a:t>
            </a:r>
            <a:r>
              <a:rPr lang="en-US" sz="1700" dirty="0" err="1">
                <a:solidFill>
                  <a:schemeClr val="tx2"/>
                </a:solidFill>
              </a:rPr>
              <a:t>i,i</a:t>
            </a:r>
            <a:r>
              <a:rPr lang="en-US" sz="1700" dirty="0">
                <a:solidFill>
                  <a:schemeClr val="tx2"/>
                </a:solidFill>
              </a:rPr>
              <a:t>] = </a:t>
            </a:r>
            <a:r>
              <a:rPr lang="en-US" sz="1700" dirty="0" err="1">
                <a:solidFill>
                  <a:schemeClr val="tx2"/>
                </a:solidFill>
              </a:rPr>
              <a:t>ri</a:t>
            </a:r>
            <a:r>
              <a:rPr lang="en-US" sz="1700" dirty="0">
                <a:solidFill>
                  <a:schemeClr val="tx2"/>
                </a:solidFill>
              </a:rPr>
              <a:t>;</a:t>
            </a:r>
          </a:p>
          <a:p>
            <a:r>
              <a:rPr lang="en-US" sz="1700" dirty="0">
                <a:solidFill>
                  <a:schemeClr val="tx2"/>
                </a:solidFill>
              </a:rPr>
              <a:t>	}</a:t>
            </a:r>
          </a:p>
          <a:p>
            <a:r>
              <a:rPr lang="nn-NO" sz="1700" dirty="0">
                <a:solidFill>
                  <a:schemeClr val="tx2"/>
                </a:solidFill>
              </a:rPr>
              <a:t>            for (int i = 1; i &lt; expM.elements.GetLength(0); i++) </a:t>
            </a:r>
            <a:r>
              <a:rPr lang="en-US" sz="1700" dirty="0">
                <a:solidFill>
                  <a:schemeClr val="tx2"/>
                </a:solidFill>
              </a:rPr>
              <a:t>{</a:t>
            </a:r>
          </a:p>
          <a:p>
            <a:r>
              <a:rPr lang="en-US" sz="1700" dirty="0">
                <a:solidFill>
                  <a:schemeClr val="tx2"/>
                </a:solidFill>
              </a:rPr>
              <a:t>                </a:t>
            </a:r>
            <a:r>
              <a:rPr lang="en-US" sz="1700" dirty="0" err="1">
                <a:solidFill>
                  <a:schemeClr val="tx2"/>
                </a:solidFill>
              </a:rPr>
              <a:t>ri</a:t>
            </a:r>
            <a:r>
              <a:rPr lang="en-US" sz="1700" dirty="0">
                <a:solidFill>
                  <a:schemeClr val="tx2"/>
                </a:solidFill>
              </a:rPr>
              <a:t> = </a:t>
            </a:r>
            <a:r>
              <a:rPr lang="en-US" sz="1700" dirty="0" err="1">
                <a:solidFill>
                  <a:schemeClr val="tx2"/>
                </a:solidFill>
              </a:rPr>
              <a:t>ri.doStep</a:t>
            </a:r>
            <a:r>
              <a:rPr lang="en-US" sz="1700" dirty="0">
                <a:solidFill>
                  <a:schemeClr val="tx2"/>
                </a:solidFill>
              </a:rPr>
              <a:t>(</a:t>
            </a:r>
            <a:r>
              <a:rPr lang="en-US" sz="1700" dirty="0" err="1">
                <a:solidFill>
                  <a:schemeClr val="tx2"/>
                </a:solidFill>
              </a:rPr>
              <a:t>eigs</a:t>
            </a:r>
            <a:r>
              <a:rPr lang="en-US" sz="1700" dirty="0">
                <a:solidFill>
                  <a:schemeClr val="tx2"/>
                </a:solidFill>
              </a:rPr>
              <a:t>[</a:t>
            </a:r>
            <a:r>
              <a:rPr lang="en-US" sz="1700" dirty="0" err="1">
                <a:solidFill>
                  <a:schemeClr val="tx2"/>
                </a:solidFill>
              </a:rPr>
              <a:t>i</a:t>
            </a:r>
            <a:r>
              <a:rPr lang="en-US" sz="1700" dirty="0">
                <a:solidFill>
                  <a:schemeClr val="tx2"/>
                </a:solidFill>
              </a:rPr>
              <a:t>]);</a:t>
            </a:r>
          </a:p>
          <a:p>
            <a:r>
              <a:rPr lang="en-US" sz="1700" dirty="0">
                <a:solidFill>
                  <a:schemeClr val="tx2"/>
                </a:solidFill>
              </a:rPr>
              <a:t>                p = </a:t>
            </a:r>
            <a:r>
              <a:rPr lang="en-US" sz="1700" dirty="0" err="1">
                <a:solidFill>
                  <a:schemeClr val="tx2"/>
                </a:solidFill>
              </a:rPr>
              <a:t>p.mult</a:t>
            </a:r>
            <a:r>
              <a:rPr lang="en-US" sz="1700" dirty="0">
                <a:solidFill>
                  <a:schemeClr val="tx2"/>
                </a:solidFill>
              </a:rPr>
              <a:t>(</a:t>
            </a:r>
            <a:r>
              <a:rPr lang="en-US" sz="1700" dirty="0" err="1">
                <a:solidFill>
                  <a:schemeClr val="tx2"/>
                </a:solidFill>
              </a:rPr>
              <a:t>subMatrix</a:t>
            </a:r>
            <a:r>
              <a:rPr lang="en-US" sz="1700" dirty="0">
                <a:solidFill>
                  <a:schemeClr val="tx2"/>
                </a:solidFill>
              </a:rPr>
              <a:t>(</a:t>
            </a:r>
            <a:r>
              <a:rPr lang="en-US" sz="1700" dirty="0" err="1">
                <a:solidFill>
                  <a:schemeClr val="tx2"/>
                </a:solidFill>
              </a:rPr>
              <a:t>originalMatrix</a:t>
            </a:r>
            <a:r>
              <a:rPr lang="en-US" sz="1700" dirty="0">
                <a:solidFill>
                  <a:schemeClr val="tx2"/>
                </a:solidFill>
              </a:rPr>
              <a:t>, eye(</a:t>
            </a:r>
            <a:r>
              <a:rPr lang="en-US" sz="1700" dirty="0" err="1">
                <a:solidFill>
                  <a:schemeClr val="tx2"/>
                </a:solidFill>
              </a:rPr>
              <a:t>eigs.Length</a:t>
            </a:r>
            <a:r>
              <a:rPr lang="en-US" sz="1700" dirty="0">
                <a:solidFill>
                  <a:schemeClr val="tx2"/>
                </a:solidFill>
              </a:rPr>
              <a:t>, </a:t>
            </a:r>
            <a:r>
              <a:rPr lang="en-US" sz="1700" dirty="0" err="1">
                <a:solidFill>
                  <a:schemeClr val="tx2"/>
                </a:solidFill>
              </a:rPr>
              <a:t>eigs</a:t>
            </a:r>
            <a:r>
              <a:rPr lang="en-US" sz="1700" dirty="0">
                <a:solidFill>
                  <a:schemeClr val="tx2"/>
                </a:solidFill>
              </a:rPr>
              <a:t>[</a:t>
            </a:r>
            <a:r>
              <a:rPr lang="en-US" sz="1700" dirty="0" err="1">
                <a:solidFill>
                  <a:schemeClr val="tx2"/>
                </a:solidFill>
              </a:rPr>
              <a:t>i</a:t>
            </a:r>
            <a:r>
              <a:rPr lang="en-US" sz="1700" dirty="0">
                <a:solidFill>
                  <a:schemeClr val="tx2"/>
                </a:solidFill>
              </a:rPr>
              <a:t>])));</a:t>
            </a:r>
          </a:p>
          <a:p>
            <a:r>
              <a:rPr lang="en-US" sz="1700" dirty="0">
                <a:solidFill>
                  <a:schemeClr val="tx2"/>
                </a:solidFill>
              </a:rPr>
              <a:t>                </a:t>
            </a:r>
            <a:r>
              <a:rPr lang="en-US" sz="1700" dirty="0" err="1">
                <a:solidFill>
                  <a:schemeClr val="tx2"/>
                </a:solidFill>
              </a:rPr>
              <a:t>expM</a:t>
            </a:r>
            <a:r>
              <a:rPr lang="en-US" sz="1700" dirty="0">
                <a:solidFill>
                  <a:schemeClr val="tx2"/>
                </a:solidFill>
              </a:rPr>
              <a:t> = </a:t>
            </a:r>
            <a:r>
              <a:rPr lang="en-US" sz="1700" dirty="0" err="1">
                <a:solidFill>
                  <a:schemeClr val="tx2"/>
                </a:solidFill>
              </a:rPr>
              <a:t>expM.Addition</a:t>
            </a:r>
            <a:r>
              <a:rPr lang="en-US" sz="1700" dirty="0">
                <a:solidFill>
                  <a:schemeClr val="tx2"/>
                </a:solidFill>
              </a:rPr>
              <a:t>(</a:t>
            </a:r>
            <a:r>
              <a:rPr lang="en-US" sz="1700" dirty="0" err="1">
                <a:solidFill>
                  <a:schemeClr val="tx2"/>
                </a:solidFill>
              </a:rPr>
              <a:t>p.multRi</a:t>
            </a:r>
            <a:r>
              <a:rPr lang="en-US" sz="1700" dirty="0">
                <a:solidFill>
                  <a:schemeClr val="tx2"/>
                </a:solidFill>
              </a:rPr>
              <a:t>(</a:t>
            </a:r>
            <a:r>
              <a:rPr lang="en-US" sz="1700" dirty="0" err="1">
                <a:solidFill>
                  <a:schemeClr val="tx2"/>
                </a:solidFill>
              </a:rPr>
              <a:t>ri</a:t>
            </a:r>
            <a:r>
              <a:rPr lang="en-US" sz="1700" dirty="0">
                <a:solidFill>
                  <a:schemeClr val="tx2"/>
                </a:solidFill>
              </a:rPr>
              <a:t>));</a:t>
            </a:r>
          </a:p>
          <a:p>
            <a:r>
              <a:rPr lang="en-US" sz="1700" dirty="0">
                <a:solidFill>
                  <a:schemeClr val="tx2"/>
                </a:solidFill>
              </a:rPr>
              <a:t>	}</a:t>
            </a:r>
          </a:p>
          <a:p>
            <a:r>
              <a:rPr lang="en-US" sz="1700" dirty="0">
                <a:solidFill>
                  <a:schemeClr val="tx2"/>
                </a:solidFill>
              </a:rPr>
              <a:t>            return </a:t>
            </a:r>
            <a:r>
              <a:rPr lang="en-US" sz="1700" dirty="0" err="1">
                <a:solidFill>
                  <a:schemeClr val="tx2"/>
                </a:solidFill>
              </a:rPr>
              <a:t>expM</a:t>
            </a:r>
            <a:r>
              <a:rPr lang="en-US" sz="1700" dirty="0">
                <a:solidFill>
                  <a:schemeClr val="tx2"/>
                </a:solidFill>
              </a:rPr>
              <a:t>;</a:t>
            </a:r>
          </a:p>
          <a:p>
            <a:r>
              <a:rPr lang="en-US" sz="1700" dirty="0">
                <a:solidFill>
                  <a:schemeClr val="tx2"/>
                </a:solidFill>
              </a:rPr>
              <a:t>         }</a:t>
            </a:r>
          </a:p>
        </p:txBody>
      </p:sp>
      <p:sp>
        <p:nvSpPr>
          <p:cNvPr id="5" name="Rectangle 4"/>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2"/>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372946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 presetClass="entr" presetSubtype="0" fill="hold" grpId="0" nodeType="afterEffect">
                                  <p:stCondLst>
                                    <p:cond delay="150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2000"/>
                            </p:stCondLst>
                            <p:childTnLst>
                              <p:par>
                                <p:cTn id="12" presetID="2" presetClass="entr" presetSubtype="8" fill="hold" nodeType="afterEffect">
                                  <p:stCondLst>
                                    <p:cond delay="50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additive="base">
                                        <p:cTn id="14"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16" fill="hold">
                            <p:stCondLst>
                              <p:cond delay="3000"/>
                            </p:stCondLst>
                            <p:childTnLst>
                              <p:par>
                                <p:cTn id="17" presetID="2" presetClass="entr" presetSubtype="8" fill="hold" nodeType="afterEffect">
                                  <p:stCondLst>
                                    <p:cond delay="500"/>
                                  </p:stCondLst>
                                  <p:childTnLst>
                                    <p:set>
                                      <p:cBhvr>
                                        <p:cTn id="18" dur="1" fill="hold">
                                          <p:stCondLst>
                                            <p:cond delay="0"/>
                                          </p:stCondLst>
                                        </p:cTn>
                                        <p:tgtEl>
                                          <p:spTgt spid="13">
                                            <p:txEl>
                                              <p:pRg st="1" end="1"/>
                                            </p:txEl>
                                          </p:spTgt>
                                        </p:tgtEl>
                                        <p:attrNameLst>
                                          <p:attrName>style.visibility</p:attrName>
                                        </p:attrNameLst>
                                      </p:cBhvr>
                                      <p:to>
                                        <p:strVal val="visible"/>
                                      </p:to>
                                    </p:set>
                                    <p:anim calcmode="lin" valueType="num">
                                      <p:cBhvr additive="base">
                                        <p:cTn id="19"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par>
                          <p:cTn id="21" fill="hold">
                            <p:stCondLst>
                              <p:cond delay="4000"/>
                            </p:stCondLst>
                            <p:childTnLst>
                              <p:par>
                                <p:cTn id="22" presetID="2" presetClass="entr" presetSubtype="8" fill="hold" nodeType="afterEffect">
                                  <p:stCondLst>
                                    <p:cond delay="500"/>
                                  </p:stCondLst>
                                  <p:childTnLst>
                                    <p:set>
                                      <p:cBhvr>
                                        <p:cTn id="23" dur="1" fill="hold">
                                          <p:stCondLst>
                                            <p:cond delay="0"/>
                                          </p:stCondLst>
                                        </p:cTn>
                                        <p:tgtEl>
                                          <p:spTgt spid="13">
                                            <p:txEl>
                                              <p:pRg st="2" end="2"/>
                                            </p:txEl>
                                          </p:spTgt>
                                        </p:tgtEl>
                                        <p:attrNameLst>
                                          <p:attrName>style.visibility</p:attrName>
                                        </p:attrNameLst>
                                      </p:cBhvr>
                                      <p:to>
                                        <p:strVal val="visible"/>
                                      </p:to>
                                    </p:set>
                                    <p:anim calcmode="lin" valueType="num">
                                      <p:cBhvr additive="base">
                                        <p:cTn id="24"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par>
                          <p:cTn id="26" fill="hold">
                            <p:stCondLst>
                              <p:cond delay="5000"/>
                            </p:stCondLst>
                            <p:childTnLst>
                              <p:par>
                                <p:cTn id="27" presetID="2" presetClass="entr" presetSubtype="8" fill="hold" nodeType="afterEffect">
                                  <p:stCondLst>
                                    <p:cond delay="500"/>
                                  </p:stCondLst>
                                  <p:childTnLst>
                                    <p:set>
                                      <p:cBhvr>
                                        <p:cTn id="28" dur="1" fill="hold">
                                          <p:stCondLst>
                                            <p:cond delay="0"/>
                                          </p:stCondLst>
                                        </p:cTn>
                                        <p:tgtEl>
                                          <p:spTgt spid="13">
                                            <p:txEl>
                                              <p:pRg st="3" end="3"/>
                                            </p:txEl>
                                          </p:spTgt>
                                        </p:tgtEl>
                                        <p:attrNameLst>
                                          <p:attrName>style.visibility</p:attrName>
                                        </p:attrNameLst>
                                      </p:cBhvr>
                                      <p:to>
                                        <p:strVal val="visible"/>
                                      </p:to>
                                    </p:set>
                                    <p:anim calcmode="lin" valueType="num">
                                      <p:cBhvr additive="base">
                                        <p:cTn id="29" dur="500" fill="hold"/>
                                        <p:tgtEl>
                                          <p:spTgt spid="13">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
                                            <p:txEl>
                                              <p:pRg st="3" end="3"/>
                                            </p:txEl>
                                          </p:spTgt>
                                        </p:tgtEl>
                                        <p:attrNameLst>
                                          <p:attrName>ppt_y</p:attrName>
                                        </p:attrNameLst>
                                      </p:cBhvr>
                                      <p:tavLst>
                                        <p:tav tm="0">
                                          <p:val>
                                            <p:strVal val="#ppt_y"/>
                                          </p:val>
                                        </p:tav>
                                        <p:tav tm="100000">
                                          <p:val>
                                            <p:strVal val="#ppt_y"/>
                                          </p:val>
                                        </p:tav>
                                      </p:tavLst>
                                    </p:anim>
                                  </p:childTnLst>
                                </p:cTn>
                              </p:par>
                            </p:childTnLst>
                          </p:cTn>
                        </p:par>
                        <p:par>
                          <p:cTn id="31" fill="hold">
                            <p:stCondLst>
                              <p:cond delay="6000"/>
                            </p:stCondLst>
                            <p:childTnLst>
                              <p:par>
                                <p:cTn id="32" presetID="2" presetClass="entr" presetSubtype="8" fill="hold" nodeType="afterEffect">
                                  <p:stCondLst>
                                    <p:cond delay="500"/>
                                  </p:stCondLst>
                                  <p:childTnLst>
                                    <p:set>
                                      <p:cBhvr>
                                        <p:cTn id="33" dur="1" fill="hold">
                                          <p:stCondLst>
                                            <p:cond delay="0"/>
                                          </p:stCondLst>
                                        </p:cTn>
                                        <p:tgtEl>
                                          <p:spTgt spid="13">
                                            <p:txEl>
                                              <p:pRg st="4" end="4"/>
                                            </p:txEl>
                                          </p:spTgt>
                                        </p:tgtEl>
                                        <p:attrNameLst>
                                          <p:attrName>style.visibility</p:attrName>
                                        </p:attrNameLst>
                                      </p:cBhvr>
                                      <p:to>
                                        <p:strVal val="visible"/>
                                      </p:to>
                                    </p:set>
                                    <p:anim calcmode="lin" valueType="num">
                                      <p:cBhvr additive="base">
                                        <p:cTn id="34" dur="500" fill="hold"/>
                                        <p:tgtEl>
                                          <p:spTgt spid="13">
                                            <p:txEl>
                                              <p:pRg st="4" end="4"/>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13">
                                            <p:txEl>
                                              <p:pRg st="4" end="4"/>
                                            </p:txEl>
                                          </p:spTgt>
                                        </p:tgtEl>
                                        <p:attrNameLst>
                                          <p:attrName>ppt_y</p:attrName>
                                        </p:attrNameLst>
                                      </p:cBhvr>
                                      <p:tavLst>
                                        <p:tav tm="0">
                                          <p:val>
                                            <p:strVal val="#ppt_y"/>
                                          </p:val>
                                        </p:tav>
                                        <p:tav tm="100000">
                                          <p:val>
                                            <p:strVal val="#ppt_y"/>
                                          </p:val>
                                        </p:tav>
                                      </p:tavLst>
                                    </p:anim>
                                  </p:childTnLst>
                                </p:cTn>
                              </p:par>
                            </p:childTnLst>
                          </p:cTn>
                        </p:par>
                        <p:par>
                          <p:cTn id="36" fill="hold">
                            <p:stCondLst>
                              <p:cond delay="7000"/>
                            </p:stCondLst>
                            <p:childTnLst>
                              <p:par>
                                <p:cTn id="37" presetID="2" presetClass="entr" presetSubtype="8" fill="hold" nodeType="afterEffect">
                                  <p:stCondLst>
                                    <p:cond delay="500"/>
                                  </p:stCondLst>
                                  <p:childTnLst>
                                    <p:set>
                                      <p:cBhvr>
                                        <p:cTn id="38" dur="1" fill="hold">
                                          <p:stCondLst>
                                            <p:cond delay="0"/>
                                          </p:stCondLst>
                                        </p:cTn>
                                        <p:tgtEl>
                                          <p:spTgt spid="13">
                                            <p:txEl>
                                              <p:pRg st="5" end="5"/>
                                            </p:txEl>
                                          </p:spTgt>
                                        </p:tgtEl>
                                        <p:attrNameLst>
                                          <p:attrName>style.visibility</p:attrName>
                                        </p:attrNameLst>
                                      </p:cBhvr>
                                      <p:to>
                                        <p:strVal val="visible"/>
                                      </p:to>
                                    </p:set>
                                    <p:anim calcmode="lin" valueType="num">
                                      <p:cBhvr additive="base">
                                        <p:cTn id="39" dur="500" fill="hold"/>
                                        <p:tgtEl>
                                          <p:spTgt spid="13">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
                                            <p:txEl>
                                              <p:pRg st="5" end="5"/>
                                            </p:txEl>
                                          </p:spTgt>
                                        </p:tgtEl>
                                        <p:attrNameLst>
                                          <p:attrName>ppt_y</p:attrName>
                                        </p:attrNameLst>
                                      </p:cBhvr>
                                      <p:tavLst>
                                        <p:tav tm="0">
                                          <p:val>
                                            <p:strVal val="#ppt_y"/>
                                          </p:val>
                                        </p:tav>
                                        <p:tav tm="100000">
                                          <p:val>
                                            <p:strVal val="#ppt_y"/>
                                          </p:val>
                                        </p:tav>
                                      </p:tavLst>
                                    </p:anim>
                                  </p:childTnLst>
                                </p:cTn>
                              </p:par>
                            </p:childTnLst>
                          </p:cTn>
                        </p:par>
                        <p:par>
                          <p:cTn id="41" fill="hold">
                            <p:stCondLst>
                              <p:cond delay="8000"/>
                            </p:stCondLst>
                            <p:childTnLst>
                              <p:par>
                                <p:cTn id="42" presetID="2" presetClass="entr" presetSubtype="8" fill="hold" nodeType="afterEffect">
                                  <p:stCondLst>
                                    <p:cond delay="500"/>
                                  </p:stCondLst>
                                  <p:childTnLst>
                                    <p:set>
                                      <p:cBhvr>
                                        <p:cTn id="43" dur="1" fill="hold">
                                          <p:stCondLst>
                                            <p:cond delay="0"/>
                                          </p:stCondLst>
                                        </p:cTn>
                                        <p:tgtEl>
                                          <p:spTgt spid="13">
                                            <p:txEl>
                                              <p:pRg st="6" end="6"/>
                                            </p:txEl>
                                          </p:spTgt>
                                        </p:tgtEl>
                                        <p:attrNameLst>
                                          <p:attrName>style.visibility</p:attrName>
                                        </p:attrNameLst>
                                      </p:cBhvr>
                                      <p:to>
                                        <p:strVal val="visible"/>
                                      </p:to>
                                    </p:set>
                                    <p:anim calcmode="lin" valueType="num">
                                      <p:cBhvr additive="base">
                                        <p:cTn id="44" dur="500" fill="hold"/>
                                        <p:tgtEl>
                                          <p:spTgt spid="13">
                                            <p:txEl>
                                              <p:pRg st="6" end="6"/>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3">
                                            <p:txEl>
                                              <p:pRg st="6" end="6"/>
                                            </p:txEl>
                                          </p:spTgt>
                                        </p:tgtEl>
                                        <p:attrNameLst>
                                          <p:attrName>ppt_y</p:attrName>
                                        </p:attrNameLst>
                                      </p:cBhvr>
                                      <p:tavLst>
                                        <p:tav tm="0">
                                          <p:val>
                                            <p:strVal val="#ppt_y"/>
                                          </p:val>
                                        </p:tav>
                                        <p:tav tm="100000">
                                          <p:val>
                                            <p:strVal val="#ppt_y"/>
                                          </p:val>
                                        </p:tav>
                                      </p:tavLst>
                                    </p:anim>
                                  </p:childTnLst>
                                </p:cTn>
                              </p:par>
                            </p:childTnLst>
                          </p:cTn>
                        </p:par>
                        <p:par>
                          <p:cTn id="46" fill="hold">
                            <p:stCondLst>
                              <p:cond delay="9000"/>
                            </p:stCondLst>
                            <p:childTnLst>
                              <p:par>
                                <p:cTn id="47" presetID="2" presetClass="entr" presetSubtype="8" fill="hold" nodeType="afterEffect">
                                  <p:stCondLst>
                                    <p:cond delay="500"/>
                                  </p:stCondLst>
                                  <p:childTnLst>
                                    <p:set>
                                      <p:cBhvr>
                                        <p:cTn id="48" dur="1" fill="hold">
                                          <p:stCondLst>
                                            <p:cond delay="0"/>
                                          </p:stCondLst>
                                        </p:cTn>
                                        <p:tgtEl>
                                          <p:spTgt spid="13">
                                            <p:txEl>
                                              <p:pRg st="7" end="7"/>
                                            </p:txEl>
                                          </p:spTgt>
                                        </p:tgtEl>
                                        <p:attrNameLst>
                                          <p:attrName>style.visibility</p:attrName>
                                        </p:attrNameLst>
                                      </p:cBhvr>
                                      <p:to>
                                        <p:strVal val="visible"/>
                                      </p:to>
                                    </p:set>
                                    <p:anim calcmode="lin" valueType="num">
                                      <p:cBhvr additive="base">
                                        <p:cTn id="49" dur="500" fill="hold"/>
                                        <p:tgtEl>
                                          <p:spTgt spid="1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3">
                                            <p:txEl>
                                              <p:pRg st="7" end="7"/>
                                            </p:txEl>
                                          </p:spTgt>
                                        </p:tgtEl>
                                        <p:attrNameLst>
                                          <p:attrName>ppt_y</p:attrName>
                                        </p:attrNameLst>
                                      </p:cBhvr>
                                      <p:tavLst>
                                        <p:tav tm="0">
                                          <p:val>
                                            <p:strVal val="#ppt_y"/>
                                          </p:val>
                                        </p:tav>
                                        <p:tav tm="100000">
                                          <p:val>
                                            <p:strVal val="#ppt_y"/>
                                          </p:val>
                                        </p:tav>
                                      </p:tavLst>
                                    </p:anim>
                                  </p:childTnLst>
                                </p:cTn>
                              </p:par>
                            </p:childTnLst>
                          </p:cTn>
                        </p:par>
                        <p:par>
                          <p:cTn id="51" fill="hold">
                            <p:stCondLst>
                              <p:cond delay="10000"/>
                            </p:stCondLst>
                            <p:childTnLst>
                              <p:par>
                                <p:cTn id="52" presetID="2" presetClass="entr" presetSubtype="8" fill="hold" nodeType="afterEffect">
                                  <p:stCondLst>
                                    <p:cond delay="500"/>
                                  </p:stCondLst>
                                  <p:childTnLst>
                                    <p:set>
                                      <p:cBhvr>
                                        <p:cTn id="53" dur="1" fill="hold">
                                          <p:stCondLst>
                                            <p:cond delay="0"/>
                                          </p:stCondLst>
                                        </p:cTn>
                                        <p:tgtEl>
                                          <p:spTgt spid="13">
                                            <p:txEl>
                                              <p:pRg st="8" end="8"/>
                                            </p:txEl>
                                          </p:spTgt>
                                        </p:tgtEl>
                                        <p:attrNameLst>
                                          <p:attrName>style.visibility</p:attrName>
                                        </p:attrNameLst>
                                      </p:cBhvr>
                                      <p:to>
                                        <p:strVal val="visible"/>
                                      </p:to>
                                    </p:set>
                                    <p:anim calcmode="lin" valueType="num">
                                      <p:cBhvr additive="base">
                                        <p:cTn id="54" dur="500" fill="hold"/>
                                        <p:tgtEl>
                                          <p:spTgt spid="13">
                                            <p:txEl>
                                              <p:pRg st="8" end="8"/>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3">
                                            <p:txEl>
                                              <p:pRg st="8" end="8"/>
                                            </p:txEl>
                                          </p:spTgt>
                                        </p:tgtEl>
                                        <p:attrNameLst>
                                          <p:attrName>ppt_y</p:attrName>
                                        </p:attrNameLst>
                                      </p:cBhvr>
                                      <p:tavLst>
                                        <p:tav tm="0">
                                          <p:val>
                                            <p:strVal val="#ppt_y"/>
                                          </p:val>
                                        </p:tav>
                                        <p:tav tm="100000">
                                          <p:val>
                                            <p:strVal val="#ppt_y"/>
                                          </p:val>
                                        </p:tav>
                                      </p:tavLst>
                                    </p:anim>
                                  </p:childTnLst>
                                </p:cTn>
                              </p:par>
                            </p:childTnLst>
                          </p:cTn>
                        </p:par>
                        <p:par>
                          <p:cTn id="56" fill="hold">
                            <p:stCondLst>
                              <p:cond delay="11000"/>
                            </p:stCondLst>
                            <p:childTnLst>
                              <p:par>
                                <p:cTn id="57" presetID="2" presetClass="entr" presetSubtype="8" fill="hold" nodeType="afterEffect">
                                  <p:stCondLst>
                                    <p:cond delay="500"/>
                                  </p:stCondLst>
                                  <p:childTnLst>
                                    <p:set>
                                      <p:cBhvr>
                                        <p:cTn id="58" dur="1" fill="hold">
                                          <p:stCondLst>
                                            <p:cond delay="0"/>
                                          </p:stCondLst>
                                        </p:cTn>
                                        <p:tgtEl>
                                          <p:spTgt spid="13">
                                            <p:txEl>
                                              <p:pRg st="9" end="9"/>
                                            </p:txEl>
                                          </p:spTgt>
                                        </p:tgtEl>
                                        <p:attrNameLst>
                                          <p:attrName>style.visibility</p:attrName>
                                        </p:attrNameLst>
                                      </p:cBhvr>
                                      <p:to>
                                        <p:strVal val="visible"/>
                                      </p:to>
                                    </p:set>
                                    <p:anim calcmode="lin" valueType="num">
                                      <p:cBhvr additive="base">
                                        <p:cTn id="59" dur="500" fill="hold"/>
                                        <p:tgtEl>
                                          <p:spTgt spid="13">
                                            <p:txEl>
                                              <p:pRg st="9" end="9"/>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3">
                                            <p:txEl>
                                              <p:pRg st="9" end="9"/>
                                            </p:txEl>
                                          </p:spTgt>
                                        </p:tgtEl>
                                        <p:attrNameLst>
                                          <p:attrName>ppt_y</p:attrName>
                                        </p:attrNameLst>
                                      </p:cBhvr>
                                      <p:tavLst>
                                        <p:tav tm="0">
                                          <p:val>
                                            <p:strVal val="#ppt_y"/>
                                          </p:val>
                                        </p:tav>
                                        <p:tav tm="100000">
                                          <p:val>
                                            <p:strVal val="#ppt_y"/>
                                          </p:val>
                                        </p:tav>
                                      </p:tavLst>
                                    </p:anim>
                                  </p:childTnLst>
                                </p:cTn>
                              </p:par>
                            </p:childTnLst>
                          </p:cTn>
                        </p:par>
                        <p:par>
                          <p:cTn id="61" fill="hold">
                            <p:stCondLst>
                              <p:cond delay="12000"/>
                            </p:stCondLst>
                            <p:childTnLst>
                              <p:par>
                                <p:cTn id="62" presetID="2" presetClass="entr" presetSubtype="8" fill="hold" nodeType="afterEffect">
                                  <p:stCondLst>
                                    <p:cond delay="500"/>
                                  </p:stCondLst>
                                  <p:childTnLst>
                                    <p:set>
                                      <p:cBhvr>
                                        <p:cTn id="63" dur="1" fill="hold">
                                          <p:stCondLst>
                                            <p:cond delay="0"/>
                                          </p:stCondLst>
                                        </p:cTn>
                                        <p:tgtEl>
                                          <p:spTgt spid="13">
                                            <p:txEl>
                                              <p:pRg st="10" end="10"/>
                                            </p:txEl>
                                          </p:spTgt>
                                        </p:tgtEl>
                                        <p:attrNameLst>
                                          <p:attrName>style.visibility</p:attrName>
                                        </p:attrNameLst>
                                      </p:cBhvr>
                                      <p:to>
                                        <p:strVal val="visible"/>
                                      </p:to>
                                    </p:set>
                                    <p:anim calcmode="lin" valueType="num">
                                      <p:cBhvr additive="base">
                                        <p:cTn id="64" dur="500" fill="hold"/>
                                        <p:tgtEl>
                                          <p:spTgt spid="13">
                                            <p:txEl>
                                              <p:pRg st="10" end="1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13">
                                            <p:txEl>
                                              <p:pRg st="10" end="10"/>
                                            </p:txEl>
                                          </p:spTgt>
                                        </p:tgtEl>
                                        <p:attrNameLst>
                                          <p:attrName>ppt_y</p:attrName>
                                        </p:attrNameLst>
                                      </p:cBhvr>
                                      <p:tavLst>
                                        <p:tav tm="0">
                                          <p:val>
                                            <p:strVal val="#ppt_y"/>
                                          </p:val>
                                        </p:tav>
                                        <p:tav tm="100000">
                                          <p:val>
                                            <p:strVal val="#ppt_y"/>
                                          </p:val>
                                        </p:tav>
                                      </p:tavLst>
                                    </p:anim>
                                  </p:childTnLst>
                                </p:cTn>
                              </p:par>
                            </p:childTnLst>
                          </p:cTn>
                        </p:par>
                        <p:par>
                          <p:cTn id="66" fill="hold">
                            <p:stCondLst>
                              <p:cond delay="13000"/>
                            </p:stCondLst>
                            <p:childTnLst>
                              <p:par>
                                <p:cTn id="67" presetID="2" presetClass="entr" presetSubtype="8" fill="hold" nodeType="afterEffect">
                                  <p:stCondLst>
                                    <p:cond delay="500"/>
                                  </p:stCondLst>
                                  <p:childTnLst>
                                    <p:set>
                                      <p:cBhvr>
                                        <p:cTn id="68" dur="1" fill="hold">
                                          <p:stCondLst>
                                            <p:cond delay="0"/>
                                          </p:stCondLst>
                                        </p:cTn>
                                        <p:tgtEl>
                                          <p:spTgt spid="13">
                                            <p:txEl>
                                              <p:pRg st="11" end="11"/>
                                            </p:txEl>
                                          </p:spTgt>
                                        </p:tgtEl>
                                        <p:attrNameLst>
                                          <p:attrName>style.visibility</p:attrName>
                                        </p:attrNameLst>
                                      </p:cBhvr>
                                      <p:to>
                                        <p:strVal val="visible"/>
                                      </p:to>
                                    </p:set>
                                    <p:anim calcmode="lin" valueType="num">
                                      <p:cBhvr additive="base">
                                        <p:cTn id="69" dur="500" fill="hold"/>
                                        <p:tgtEl>
                                          <p:spTgt spid="13">
                                            <p:txEl>
                                              <p:pRg st="11" end="11"/>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13">
                                            <p:txEl>
                                              <p:pRg st="11" end="11"/>
                                            </p:txEl>
                                          </p:spTgt>
                                        </p:tgtEl>
                                        <p:attrNameLst>
                                          <p:attrName>ppt_y</p:attrName>
                                        </p:attrNameLst>
                                      </p:cBhvr>
                                      <p:tavLst>
                                        <p:tav tm="0">
                                          <p:val>
                                            <p:strVal val="#ppt_y"/>
                                          </p:val>
                                        </p:tav>
                                        <p:tav tm="100000">
                                          <p:val>
                                            <p:strVal val="#ppt_y"/>
                                          </p:val>
                                        </p:tav>
                                      </p:tavLst>
                                    </p:anim>
                                  </p:childTnLst>
                                </p:cTn>
                              </p:par>
                            </p:childTnLst>
                          </p:cTn>
                        </p:par>
                        <p:par>
                          <p:cTn id="71" fill="hold">
                            <p:stCondLst>
                              <p:cond delay="14000"/>
                            </p:stCondLst>
                            <p:childTnLst>
                              <p:par>
                                <p:cTn id="72" presetID="2" presetClass="entr" presetSubtype="8" fill="hold" nodeType="afterEffect">
                                  <p:stCondLst>
                                    <p:cond delay="500"/>
                                  </p:stCondLst>
                                  <p:childTnLst>
                                    <p:set>
                                      <p:cBhvr>
                                        <p:cTn id="73" dur="1" fill="hold">
                                          <p:stCondLst>
                                            <p:cond delay="0"/>
                                          </p:stCondLst>
                                        </p:cTn>
                                        <p:tgtEl>
                                          <p:spTgt spid="13">
                                            <p:txEl>
                                              <p:pRg st="12" end="12"/>
                                            </p:txEl>
                                          </p:spTgt>
                                        </p:tgtEl>
                                        <p:attrNameLst>
                                          <p:attrName>style.visibility</p:attrName>
                                        </p:attrNameLst>
                                      </p:cBhvr>
                                      <p:to>
                                        <p:strVal val="visible"/>
                                      </p:to>
                                    </p:set>
                                    <p:anim calcmode="lin" valueType="num">
                                      <p:cBhvr additive="base">
                                        <p:cTn id="74" dur="500" fill="hold"/>
                                        <p:tgtEl>
                                          <p:spTgt spid="13">
                                            <p:txEl>
                                              <p:pRg st="12" end="12"/>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13">
                                            <p:txEl>
                                              <p:pRg st="12" end="12"/>
                                            </p:txEl>
                                          </p:spTgt>
                                        </p:tgtEl>
                                        <p:attrNameLst>
                                          <p:attrName>ppt_y</p:attrName>
                                        </p:attrNameLst>
                                      </p:cBhvr>
                                      <p:tavLst>
                                        <p:tav tm="0">
                                          <p:val>
                                            <p:strVal val="#ppt_y"/>
                                          </p:val>
                                        </p:tav>
                                        <p:tav tm="100000">
                                          <p:val>
                                            <p:strVal val="#ppt_y"/>
                                          </p:val>
                                        </p:tav>
                                      </p:tavLst>
                                    </p:anim>
                                  </p:childTnLst>
                                </p:cTn>
                              </p:par>
                            </p:childTnLst>
                          </p:cTn>
                        </p:par>
                        <p:par>
                          <p:cTn id="76" fill="hold">
                            <p:stCondLst>
                              <p:cond delay="15000"/>
                            </p:stCondLst>
                            <p:childTnLst>
                              <p:par>
                                <p:cTn id="77" presetID="2" presetClass="entr" presetSubtype="8" fill="hold" nodeType="afterEffect">
                                  <p:stCondLst>
                                    <p:cond delay="500"/>
                                  </p:stCondLst>
                                  <p:childTnLst>
                                    <p:set>
                                      <p:cBhvr>
                                        <p:cTn id="78" dur="1" fill="hold">
                                          <p:stCondLst>
                                            <p:cond delay="0"/>
                                          </p:stCondLst>
                                        </p:cTn>
                                        <p:tgtEl>
                                          <p:spTgt spid="13">
                                            <p:txEl>
                                              <p:pRg st="13" end="13"/>
                                            </p:txEl>
                                          </p:spTgt>
                                        </p:tgtEl>
                                        <p:attrNameLst>
                                          <p:attrName>style.visibility</p:attrName>
                                        </p:attrNameLst>
                                      </p:cBhvr>
                                      <p:to>
                                        <p:strVal val="visible"/>
                                      </p:to>
                                    </p:set>
                                    <p:anim calcmode="lin" valueType="num">
                                      <p:cBhvr additive="base">
                                        <p:cTn id="79" dur="500" fill="hold"/>
                                        <p:tgtEl>
                                          <p:spTgt spid="13">
                                            <p:txEl>
                                              <p:pRg st="13" end="13"/>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3">
                                            <p:txEl>
                                              <p:pRg st="13" end="13"/>
                                            </p:txEl>
                                          </p:spTgt>
                                        </p:tgtEl>
                                        <p:attrNameLst>
                                          <p:attrName>ppt_y</p:attrName>
                                        </p:attrNameLst>
                                      </p:cBhvr>
                                      <p:tavLst>
                                        <p:tav tm="0">
                                          <p:val>
                                            <p:strVal val="#ppt_y"/>
                                          </p:val>
                                        </p:tav>
                                        <p:tav tm="100000">
                                          <p:val>
                                            <p:strVal val="#ppt_y"/>
                                          </p:val>
                                        </p:tav>
                                      </p:tavLst>
                                    </p:anim>
                                  </p:childTnLst>
                                </p:cTn>
                              </p:par>
                            </p:childTnLst>
                          </p:cTn>
                        </p:par>
                        <p:par>
                          <p:cTn id="81" fill="hold">
                            <p:stCondLst>
                              <p:cond delay="16000"/>
                            </p:stCondLst>
                            <p:childTnLst>
                              <p:par>
                                <p:cTn id="82" presetID="2" presetClass="entr" presetSubtype="8" fill="hold" nodeType="afterEffect">
                                  <p:stCondLst>
                                    <p:cond delay="500"/>
                                  </p:stCondLst>
                                  <p:childTnLst>
                                    <p:set>
                                      <p:cBhvr>
                                        <p:cTn id="83" dur="1" fill="hold">
                                          <p:stCondLst>
                                            <p:cond delay="0"/>
                                          </p:stCondLst>
                                        </p:cTn>
                                        <p:tgtEl>
                                          <p:spTgt spid="13">
                                            <p:txEl>
                                              <p:pRg st="14" end="14"/>
                                            </p:txEl>
                                          </p:spTgt>
                                        </p:tgtEl>
                                        <p:attrNameLst>
                                          <p:attrName>style.visibility</p:attrName>
                                        </p:attrNameLst>
                                      </p:cBhvr>
                                      <p:to>
                                        <p:strVal val="visible"/>
                                      </p:to>
                                    </p:set>
                                    <p:anim calcmode="lin" valueType="num">
                                      <p:cBhvr additive="base">
                                        <p:cTn id="84" dur="500" fill="hold"/>
                                        <p:tgtEl>
                                          <p:spTgt spid="13">
                                            <p:txEl>
                                              <p:pRg st="14" end="14"/>
                                            </p:txEl>
                                          </p:spTgt>
                                        </p:tgtEl>
                                        <p:attrNameLst>
                                          <p:attrName>ppt_x</p:attrName>
                                        </p:attrNameLst>
                                      </p:cBhvr>
                                      <p:tavLst>
                                        <p:tav tm="0">
                                          <p:val>
                                            <p:strVal val="0-#ppt_w/2"/>
                                          </p:val>
                                        </p:tav>
                                        <p:tav tm="100000">
                                          <p:val>
                                            <p:strVal val="#ppt_x"/>
                                          </p:val>
                                        </p:tav>
                                      </p:tavLst>
                                    </p:anim>
                                    <p:anim calcmode="lin" valueType="num">
                                      <p:cBhvr additive="base">
                                        <p:cTn id="85" dur="500" fill="hold"/>
                                        <p:tgtEl>
                                          <p:spTgt spid="1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Motivation to solve</a:t>
            </a:r>
            <a:r>
              <a:rPr lang="he-IL" dirty="0"/>
              <a:t> </a:t>
            </a:r>
            <a:r>
              <a:rPr lang="en-US" dirty="0"/>
              <a:t>matrix exponent</a:t>
            </a:r>
          </a:p>
        </p:txBody>
      </p:sp>
      <p:sp>
        <p:nvSpPr>
          <p:cNvPr id="14" name="Content Placeholder 13"/>
          <p:cNvSpPr>
            <a:spLocks noGrp="1"/>
          </p:cNvSpPr>
          <p:nvPr>
            <p:ph idx="1"/>
          </p:nvPr>
        </p:nvSpPr>
        <p:spPr/>
        <p:txBody>
          <a:bodyPr>
            <a:normAutofit/>
          </a:bodyPr>
          <a:lstStyle/>
          <a:p>
            <a:pPr marL="0" indent="0">
              <a:buNone/>
            </a:pPr>
            <a:r>
              <a:rPr lang="en-US" sz="2200" dirty="0"/>
              <a:t>Control system uses a part group of the sensors which satisfices the observable condition.</a:t>
            </a:r>
          </a:p>
          <a:p>
            <a:pPr marL="0" indent="0">
              <a:buNone/>
            </a:pPr>
            <a:endParaRPr lang="en-US" sz="2200" dirty="0"/>
          </a:p>
          <a:p>
            <a:pPr marL="0" indent="0">
              <a:buNone/>
            </a:pPr>
            <a:r>
              <a:rPr lang="en-US" sz="2200" dirty="0"/>
              <a:t>The observable condition stands for that we can retrieve the full system information based on the partial group. </a:t>
            </a:r>
          </a:p>
          <a:p>
            <a:pPr marL="0" indent="0">
              <a:buNone/>
            </a:pPr>
            <a:endParaRPr lang="en-US" sz="2200" dirty="0"/>
          </a:p>
          <a:p>
            <a:pPr marL="0" indent="0">
              <a:buNone/>
            </a:pPr>
            <a:r>
              <a:rPr lang="en-US" sz="2200" dirty="0"/>
              <a:t>The process of calculating the observer of a system uses matrix exponent.</a:t>
            </a:r>
            <a:br>
              <a:rPr lang="en-US" sz="2200" dirty="0"/>
            </a:br>
            <a:r>
              <a:rPr lang="en-US" sz="2200" dirty="0"/>
              <a:t>An unstable calculation of the matrix exponent bubbles to the calculation of the observer and decide the effectiveness of the control system.</a:t>
            </a:r>
          </a:p>
        </p:txBody>
      </p:sp>
      <p:sp>
        <p:nvSpPr>
          <p:cNvPr id="6" name="Rectangle 5"/>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28573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fade">
                                      <p:cBhvr>
                                        <p:cTn id="17"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Matrix exponent Forms</a:t>
            </a:r>
          </a:p>
        </p:txBody>
      </p:sp>
      <p:sp>
        <p:nvSpPr>
          <p:cNvPr id="14" name="Content Placeholder 13"/>
          <p:cNvSpPr>
            <a:spLocks noGrp="1"/>
          </p:cNvSpPr>
          <p:nvPr>
            <p:ph idx="1"/>
          </p:nvPr>
        </p:nvSpPr>
        <p:spPr>
          <a:xfrm>
            <a:off x="1598612" y="1858963"/>
            <a:ext cx="4119975" cy="427037"/>
          </a:xfrm>
        </p:spPr>
        <p:txBody>
          <a:bodyPr>
            <a:normAutofit/>
          </a:bodyPr>
          <a:lstStyle/>
          <a:p>
            <a:pPr marL="0" indent="0">
              <a:buNone/>
            </a:pPr>
            <a:r>
              <a:rPr lang="en-US" sz="2200" dirty="0"/>
              <a:t>Differential system </a:t>
            </a:r>
          </a:p>
        </p:txBody>
      </p:sp>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1674812" y="2209800"/>
                <a:ext cx="4272376" cy="1028700"/>
              </a:xfrm>
              <a:prstGeom prst="rect">
                <a:avLst/>
              </a:prstGeom>
              <a:ln w="28575"/>
              <a:effectLst>
                <a:innerShdw blurRad="63500" dist="50800" dir="81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𝐴𝑌</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674812" y="2209800"/>
                <a:ext cx="4272376" cy="1028700"/>
              </a:xfrm>
              <a:prstGeom prst="rect">
                <a:avLst/>
              </a:prstGeom>
              <a:blipFill rotWithShape="0">
                <a:blip r:embed="rId4"/>
                <a:stretch>
                  <a:fillRect/>
                </a:stretch>
              </a:blipFill>
              <a:ln w="28575"/>
              <a:effectLst>
                <a:innerShdw blurRad="63500" dist="50800" dir="8100000">
                  <a:prstClr val="black">
                    <a:alpha val="50000"/>
                  </a:prstClr>
                </a:inn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0121649" y="220052"/>
                <a:ext cx="1489960"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𝑨</m:t>
                      </m:r>
                      <m:r>
                        <a:rPr lang="en-US" sz="2400" b="1" i="1">
                          <a:latin typeface="Cambria Math" panose="02040503050406030204" pitchFamily="18" charset="0"/>
                        </a:rPr>
                        <m:t>∈</m:t>
                      </m:r>
                      <m:sSup>
                        <m:sSupPr>
                          <m:ctrlPr>
                            <a:rPr lang="en-US" sz="2400" b="1"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ℂ</m:t>
                          </m:r>
                        </m:e>
                        <m:sup>
                          <m:r>
                            <a:rPr lang="en-US" sz="2400" b="1" i="1">
                              <a:latin typeface="Cambria Math" panose="02040503050406030204" pitchFamily="18" charset="0"/>
                              <a:ea typeface="Cambria Math" panose="02040503050406030204" pitchFamily="18" charset="0"/>
                            </a:rPr>
                            <m:t>𝒏</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𝒏</m:t>
                          </m:r>
                        </m:sup>
                      </m:sSup>
                    </m:oMath>
                  </m:oMathPara>
                </a14:m>
                <a:endParaRPr lang="en-US"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10121649" y="220052"/>
                <a:ext cx="1489960" cy="461665"/>
              </a:xfrm>
              <a:prstGeom prst="rect">
                <a:avLst/>
              </a:prstGeom>
              <a:blipFill rotWithShape="0">
                <a:blip r:embed="rId5"/>
                <a:stretch>
                  <a:fillRect l="-408"/>
                </a:stretch>
              </a:blipFill>
            </p:spPr>
            <p:txBody>
              <a:bodyPr/>
              <a:lstStyle/>
              <a:p>
                <a:r>
                  <a:rPr lang="en-US">
                    <a:noFill/>
                  </a:rPr>
                  <a:t> </a:t>
                </a:r>
              </a:p>
            </p:txBody>
          </p:sp>
        </mc:Fallback>
      </mc:AlternateContent>
      <p:sp>
        <p:nvSpPr>
          <p:cNvPr id="10" name="Content Placeholder 13"/>
          <p:cNvSpPr txBox="1">
            <a:spLocks/>
          </p:cNvSpPr>
          <p:nvPr/>
        </p:nvSpPr>
        <p:spPr>
          <a:xfrm>
            <a:off x="1679988" y="5219700"/>
            <a:ext cx="4272375" cy="685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200" dirty="0"/>
              <a:t>Power series</a:t>
            </a:r>
          </a:p>
        </p:txBody>
      </p:sp>
      <mc:AlternateContent xmlns:mc="http://schemas.openxmlformats.org/markup-compatibility/2006" xmlns:a14="http://schemas.microsoft.com/office/drawing/2010/main">
        <mc:Choice Requires="a14">
          <p:sp>
            <p:nvSpPr>
              <p:cNvPr id="11" name="Rectangle 10"/>
              <p:cNvSpPr/>
              <p:nvPr/>
            </p:nvSpPr>
            <p:spPr>
              <a:xfrm>
                <a:off x="1679988" y="5638800"/>
                <a:ext cx="4272376" cy="990600"/>
              </a:xfrm>
              <a:prstGeom prst="rect">
                <a:avLst/>
              </a:prstGeom>
              <a:ln w="28575"/>
              <a:effectLst>
                <a:innerShdw blurRad="63500" dist="50800" dir="81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𝐼</m:t>
                      </m:r>
                      <m:r>
                        <a:rPr lang="he-IL"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3</m:t>
                              </m:r>
                            </m:sup>
                          </m:sSup>
                        </m:num>
                        <m:den>
                          <m:r>
                            <a:rPr lang="en-US" b="0" i="1" smtClean="0">
                              <a:latin typeface="Cambria Math" panose="02040503050406030204" pitchFamily="18" charset="0"/>
                            </a:rPr>
                            <m:t>3</m:t>
                          </m:r>
                          <m:r>
                            <a:rPr lang="en-US" b="0" i="1" smtClean="0">
                              <a:latin typeface="Cambria Math" panose="02040503050406030204" pitchFamily="18" charset="0"/>
                            </a:rPr>
                            <m:t>!</m:t>
                          </m:r>
                        </m:den>
                      </m:f>
                      <m:r>
                        <a:rPr lang="en-US" b="0" i="1" smtClean="0">
                          <a:latin typeface="Cambria Math" panose="02040503050406030204" pitchFamily="18" charset="0"/>
                        </a:rPr>
                        <m:t>+…</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1679988" y="5638800"/>
                <a:ext cx="4272376" cy="990600"/>
              </a:xfrm>
              <a:prstGeom prst="rect">
                <a:avLst/>
              </a:prstGeom>
              <a:blipFill rotWithShape="0">
                <a:blip r:embed="rId6"/>
                <a:stretch>
                  <a:fillRect/>
                </a:stretch>
              </a:blipFill>
              <a:ln w="28575"/>
              <a:effectLst>
                <a:innerShdw blurRad="63500" dist="50800" dir="8100000">
                  <a:prstClr val="black">
                    <a:alpha val="50000"/>
                  </a:prstClr>
                </a:innerShdw>
              </a:effectLst>
            </p:spPr>
            <p:txBody>
              <a:bodyPr/>
              <a:lstStyle/>
              <a:p>
                <a:r>
                  <a:rPr lang="en-US">
                    <a:noFill/>
                  </a:rPr>
                  <a:t> </a:t>
                </a:r>
              </a:p>
            </p:txBody>
          </p:sp>
        </mc:Fallback>
      </mc:AlternateContent>
      <p:sp>
        <p:nvSpPr>
          <p:cNvPr id="16" name="Content Placeholder 13"/>
          <p:cNvSpPr txBox="1">
            <a:spLocks/>
          </p:cNvSpPr>
          <p:nvPr/>
        </p:nvSpPr>
        <p:spPr>
          <a:xfrm>
            <a:off x="1598612" y="3581400"/>
            <a:ext cx="4272375" cy="685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200" dirty="0"/>
              <a:t>Cauchy integral</a:t>
            </a:r>
          </a:p>
        </p:txBody>
      </p:sp>
      <mc:AlternateContent xmlns:mc="http://schemas.openxmlformats.org/markup-compatibility/2006" xmlns:a14="http://schemas.microsoft.com/office/drawing/2010/main">
        <mc:Choice Requires="a14">
          <p:sp>
            <p:nvSpPr>
              <p:cNvPr id="17" name="Rectangle 16"/>
              <p:cNvSpPr/>
              <p:nvPr/>
            </p:nvSpPr>
            <p:spPr>
              <a:xfrm>
                <a:off x="1673224" y="3962400"/>
                <a:ext cx="4272376" cy="990600"/>
              </a:xfrm>
              <a:prstGeom prst="rect">
                <a:avLst/>
              </a:prstGeom>
              <a:ln w="28575"/>
              <a:effectLst>
                <a:innerShdw blurRad="63500" dist="50800" dir="81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𝑖</m:t>
                          </m:r>
                        </m:den>
                      </m:f>
                      <m:nary>
                        <m:naryPr>
                          <m:ctrlPr>
                            <a:rPr lang="en-US" b="0" i="1" smtClean="0">
                              <a:latin typeface="Cambria Math" panose="02040503050406030204" pitchFamily="18" charset="0"/>
                            </a:rPr>
                          </m:ctrlPr>
                        </m:naryPr>
                        <m:sub>
                          <m:r>
                            <m:rPr>
                              <m:sty m:val="p"/>
                              <m:brk m:alnAt="23"/>
                            </m:rPr>
                            <a:rPr lang="el-GR" b="0" i="1" smtClean="0">
                              <a:latin typeface="Cambria Math" panose="02040503050406030204" pitchFamily="18" charset="0"/>
                              <a:ea typeface="Cambria Math" panose="02040503050406030204" pitchFamily="18" charset="0"/>
                            </a:rPr>
                            <m:t>Γ</m:t>
                          </m:r>
                        </m:sub>
                        <m:sup>
                          <m:r>
                            <a:rPr lang="en-US" b="0" i="1" smtClean="0">
                              <a:latin typeface="Cambria Math" panose="02040503050406030204" pitchFamily="18" charset="0"/>
                            </a:rPr>
                            <m:t> </m:t>
                          </m:r>
                        </m:sup>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𝑧</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𝑧𝐼</m:t>
                                      </m:r>
                                      <m:r>
                                        <a:rPr lang="en-US" b="0" i="1" smtClean="0">
                                          <a:latin typeface="Cambria Math" panose="02040503050406030204" pitchFamily="18" charset="0"/>
                                        </a:rPr>
                                        <m:t>−</m:t>
                                      </m:r>
                                      <m:r>
                                        <a:rPr lang="en-US" b="0" i="1" smtClean="0">
                                          <a:latin typeface="Cambria Math" panose="02040503050406030204" pitchFamily="18" charset="0"/>
                                        </a:rPr>
                                        <m:t>𝐴</m:t>
                                      </m:r>
                                    </m:e>
                                  </m:d>
                                </m:e>
                                <m:sup>
                                  <m:r>
                                    <a:rPr lang="en-US" b="0" i="1" smtClean="0">
                                      <a:latin typeface="Cambria Math" panose="02040503050406030204" pitchFamily="18" charset="0"/>
                                    </a:rPr>
                                    <m:t>−</m:t>
                                  </m:r>
                                  <m:r>
                                    <a:rPr lang="en-US" b="0" i="1" smtClean="0">
                                      <a:latin typeface="Cambria Math" panose="02040503050406030204" pitchFamily="18" charset="0"/>
                                    </a:rPr>
                                    <m:t>1</m:t>
                                  </m:r>
                                </m:sup>
                              </m:sSup>
                            </m:e>
                          </m:d>
                          <m:r>
                            <a:rPr lang="en-US" b="0" i="1" smtClean="0">
                              <a:latin typeface="Cambria Math" panose="02040503050406030204" pitchFamily="18" charset="0"/>
                            </a:rPr>
                            <m:t>𝑑𝑧</m:t>
                          </m:r>
                        </m:e>
                      </m:nary>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1673224" y="3962400"/>
                <a:ext cx="4272376" cy="990600"/>
              </a:xfrm>
              <a:prstGeom prst="rect">
                <a:avLst/>
              </a:prstGeom>
              <a:blipFill rotWithShape="0">
                <a:blip r:embed="rId7"/>
                <a:stretch>
                  <a:fillRect/>
                </a:stretch>
              </a:blipFill>
              <a:ln w="28575"/>
              <a:effectLst>
                <a:innerShdw blurRad="63500" dist="50800" dir="8100000">
                  <a:prstClr val="black">
                    <a:alpha val="50000"/>
                  </a:prstClr>
                </a:innerShdw>
              </a:effectLst>
            </p:spPr>
            <p:txBody>
              <a:bodyPr/>
              <a:lstStyle/>
              <a:p>
                <a:r>
                  <a:rPr lang="en-US">
                    <a:noFill/>
                  </a:rPr>
                  <a:t> </a:t>
                </a:r>
              </a:p>
            </p:txBody>
          </p:sp>
        </mc:Fallback>
      </mc:AlternateContent>
      <p:sp>
        <p:nvSpPr>
          <p:cNvPr id="22" name="Content Placeholder 13"/>
          <p:cNvSpPr txBox="1">
            <a:spLocks/>
          </p:cNvSpPr>
          <p:nvPr/>
        </p:nvSpPr>
        <p:spPr>
          <a:xfrm>
            <a:off x="6323012" y="1858963"/>
            <a:ext cx="4119975" cy="427037"/>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200" dirty="0"/>
              <a:t>Interpolation </a:t>
            </a:r>
          </a:p>
        </p:txBody>
      </p:sp>
      <mc:AlternateContent xmlns:mc="http://schemas.openxmlformats.org/markup-compatibility/2006" xmlns:a14="http://schemas.microsoft.com/office/drawing/2010/main">
        <mc:Choice Requires="a14">
          <p:sp>
            <p:nvSpPr>
              <p:cNvPr id="23" name="Rectangle 22"/>
              <p:cNvSpPr/>
              <p:nvPr/>
            </p:nvSpPr>
            <p:spPr>
              <a:xfrm>
                <a:off x="6399212" y="2209800"/>
                <a:ext cx="4272376" cy="1028700"/>
              </a:xfrm>
              <a:prstGeom prst="rect">
                <a:avLst/>
              </a:prstGeom>
              <a:ln w="28575"/>
              <a:effectLst>
                <a:innerShdw blurRad="63500" dist="50800" dir="81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𝑖</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p>
                                <m:e>
                                  <m:d>
                                    <m:dPr>
                                      <m:ctrlPr>
                                        <a:rPr lang="en-US" i="1">
                                          <a:latin typeface="Cambria Math" panose="02040503050406030204" pitchFamily="18" charset="0"/>
                                        </a:rPr>
                                      </m:ctrlPr>
                                    </m:dPr>
                                    <m:e>
                                      <m:r>
                                        <a:rPr lang="en-US" i="1">
                                          <a:latin typeface="Cambria Math" panose="02040503050406030204" pitchFamily="18" charset="0"/>
                                        </a:rPr>
                                        <m:t>𝐴</m:t>
                                      </m:r>
                                      <m:r>
                                        <a:rPr lang="he-IL"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𝑗</m:t>
                                          </m:r>
                                        </m:sub>
                                      </m:sSub>
                                      <m:r>
                                        <a:rPr lang="en-US" i="1">
                                          <a:latin typeface="Cambria Math" panose="02040503050406030204" pitchFamily="18" charset="0"/>
                                        </a:rPr>
                                        <m:t>𝐼</m:t>
                                      </m:r>
                                    </m:e>
                                  </m:d>
                                </m:e>
                              </m:nary>
                            </m:e>
                          </m:d>
                        </m:e>
                      </m:nary>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6399212" y="2209800"/>
                <a:ext cx="4272376" cy="1028700"/>
              </a:xfrm>
              <a:prstGeom prst="rect">
                <a:avLst/>
              </a:prstGeom>
              <a:blipFill rotWithShape="0">
                <a:blip r:embed="rId8"/>
                <a:stretch>
                  <a:fillRect/>
                </a:stretch>
              </a:blipFill>
              <a:ln w="28575"/>
              <a:effectLst>
                <a:innerShdw blurRad="63500" dist="50800" dir="8100000">
                  <a:prstClr val="black">
                    <a:alpha val="50000"/>
                  </a:prstClr>
                </a:innerShdw>
              </a:effectLst>
            </p:spPr>
            <p:txBody>
              <a:bodyPr/>
              <a:lstStyle/>
              <a:p>
                <a:r>
                  <a:rPr lang="en-US">
                    <a:noFill/>
                  </a:rPr>
                  <a:t> </a:t>
                </a:r>
              </a:p>
            </p:txBody>
          </p:sp>
        </mc:Fallback>
      </mc:AlternateContent>
      <p:sp>
        <p:nvSpPr>
          <p:cNvPr id="24" name="Content Placeholder 13"/>
          <p:cNvSpPr txBox="1">
            <a:spLocks/>
          </p:cNvSpPr>
          <p:nvPr/>
        </p:nvSpPr>
        <p:spPr>
          <a:xfrm>
            <a:off x="6404388" y="5219700"/>
            <a:ext cx="4272375" cy="685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200" dirty="0"/>
              <a:t>Limit </a:t>
            </a:r>
          </a:p>
        </p:txBody>
      </p:sp>
      <mc:AlternateContent xmlns:mc="http://schemas.openxmlformats.org/markup-compatibility/2006" xmlns:a14="http://schemas.microsoft.com/office/drawing/2010/main">
        <mc:Choice Requires="a14">
          <p:sp>
            <p:nvSpPr>
              <p:cNvPr id="25" name="Rectangle 24"/>
              <p:cNvSpPr/>
              <p:nvPr/>
            </p:nvSpPr>
            <p:spPr>
              <a:xfrm>
                <a:off x="6404388" y="5638800"/>
                <a:ext cx="4272376" cy="990600"/>
              </a:xfrm>
              <a:prstGeom prst="rect">
                <a:avLst/>
              </a:prstGeom>
              <a:ln w="28575"/>
              <a:effectLst>
                <a:innerShdw blurRad="63500" dist="50800" dir="81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m:t>
                              </m:r>
                            </m:lim>
                          </m:limLow>
                        </m:fName>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𝐼</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𝑠</m:t>
                                      </m:r>
                                    </m:den>
                                  </m:f>
                                </m:e>
                              </m:d>
                            </m:e>
                            <m:sup>
                              <m:r>
                                <a:rPr lang="en-US" i="1">
                                  <a:latin typeface="Cambria Math" panose="02040503050406030204" pitchFamily="18" charset="0"/>
                                </a:rPr>
                                <m:t>𝑠</m:t>
                              </m:r>
                            </m:sup>
                          </m:sSup>
                        </m:e>
                      </m:func>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6404388" y="5638800"/>
                <a:ext cx="4272376" cy="990600"/>
              </a:xfrm>
              <a:prstGeom prst="rect">
                <a:avLst/>
              </a:prstGeom>
              <a:blipFill rotWithShape="0">
                <a:blip r:embed="rId9"/>
                <a:stretch>
                  <a:fillRect/>
                </a:stretch>
              </a:blipFill>
              <a:ln w="28575"/>
              <a:effectLst>
                <a:innerShdw blurRad="63500" dist="50800" dir="8100000">
                  <a:prstClr val="black">
                    <a:alpha val="50000"/>
                  </a:prstClr>
                </a:innerShdw>
              </a:effectLst>
            </p:spPr>
            <p:txBody>
              <a:bodyPr/>
              <a:lstStyle/>
              <a:p>
                <a:r>
                  <a:rPr lang="en-US">
                    <a:noFill/>
                  </a:rPr>
                  <a:t> </a:t>
                </a:r>
              </a:p>
            </p:txBody>
          </p:sp>
        </mc:Fallback>
      </mc:AlternateContent>
      <p:sp>
        <p:nvSpPr>
          <p:cNvPr id="26" name="Content Placeholder 13"/>
          <p:cNvSpPr txBox="1">
            <a:spLocks/>
          </p:cNvSpPr>
          <p:nvPr/>
        </p:nvSpPr>
        <p:spPr>
          <a:xfrm>
            <a:off x="6323012" y="3581400"/>
            <a:ext cx="4272375" cy="685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200" dirty="0" err="1"/>
              <a:t>Padé</a:t>
            </a:r>
            <a:r>
              <a:rPr lang="en-US" sz="2200" dirty="0"/>
              <a:t> approximation </a:t>
            </a:r>
          </a:p>
        </p:txBody>
      </p:sp>
      <mc:AlternateContent xmlns:mc="http://schemas.openxmlformats.org/markup-compatibility/2006" xmlns:a14="http://schemas.microsoft.com/office/drawing/2010/main">
        <mc:Choice Requires="a14">
          <p:sp>
            <p:nvSpPr>
              <p:cNvPr id="27" name="Rectangle 26"/>
              <p:cNvSpPr/>
              <p:nvPr/>
            </p:nvSpPr>
            <p:spPr>
              <a:xfrm>
                <a:off x="6397624" y="3962400"/>
                <a:ext cx="4272376" cy="990600"/>
              </a:xfrm>
              <a:prstGeom prst="rect">
                <a:avLst/>
              </a:prstGeom>
              <a:ln w="28575"/>
              <a:effectLst>
                <a:innerShdw blurRad="63500" dist="50800" dir="81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𝑘𝑚</m:t>
                          </m:r>
                        </m:sub>
                      </m:sSub>
                      <m:d>
                        <m:dPr>
                          <m:ctrlPr>
                            <a:rPr lang="en-US" i="1">
                              <a:latin typeface="Cambria Math" panose="02040503050406030204" pitchFamily="18" charset="0"/>
                            </a:rPr>
                          </m:ctrlPr>
                        </m:dPr>
                        <m:e>
                          <m:r>
                            <a:rPr lang="en-US" i="1">
                              <a:latin typeface="Cambria Math" panose="02040503050406030204" pitchFamily="18" charset="0"/>
                            </a:rPr>
                            <m:t>𝐴</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𝑘𝑚</m:t>
                          </m:r>
                        </m:sub>
                      </m:sSub>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𝐴</m:t>
                              </m:r>
                            </m:e>
                          </m:d>
                        </m:e>
                        <m:sup>
                          <m:r>
                            <a:rPr lang="en-US" i="1">
                              <a:latin typeface="Cambria Math" panose="02040503050406030204" pitchFamily="18" charset="0"/>
                            </a:rPr>
                            <m:t>−</m:t>
                          </m:r>
                          <m:r>
                            <a:rPr lang="en-US" i="1">
                              <a:latin typeface="Cambria Math" panose="02040503050406030204" pitchFamily="18" charset="0"/>
                            </a:rPr>
                            <m:t>1</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6397624" y="3962400"/>
                <a:ext cx="4272376" cy="990600"/>
              </a:xfrm>
              <a:prstGeom prst="rect">
                <a:avLst/>
              </a:prstGeom>
              <a:blipFill rotWithShape="0">
                <a:blip r:embed="rId10"/>
                <a:stretch>
                  <a:fillRect/>
                </a:stretch>
              </a:blipFill>
              <a:ln w="28575"/>
              <a:effectLst>
                <a:innerShdw blurRad="63500" dist="50800" dir="8100000">
                  <a:prstClr val="black">
                    <a:alpha val="50000"/>
                  </a:prstClr>
                </a:innerShdw>
              </a:effectLst>
            </p:spPr>
            <p:txBody>
              <a:bodyPr/>
              <a:lstStyle/>
              <a:p>
                <a:r>
                  <a:rPr lang="en-US">
                    <a:noFill/>
                  </a:rPr>
                  <a:t> </a:t>
                </a:r>
              </a:p>
            </p:txBody>
          </p:sp>
        </mc:Fallback>
      </mc:AlternateContent>
    </p:spTree>
    <p:extLst>
      <p:ext uri="{BB962C8B-B14F-4D97-AF65-F5344CB8AC3E}">
        <p14:creationId xmlns:p14="http://schemas.microsoft.com/office/powerpoint/2010/main" val="97823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animEffect transition="in" filter="fade">
                                      <p:cBhvr>
                                        <p:cTn id="9" dur="1000"/>
                                        <p:tgtEl>
                                          <p:spTgt spid="14">
                                            <p:txEl>
                                              <p:pRg st="0" end="0"/>
                                            </p:txEl>
                                          </p:spTgt>
                                        </p:tgtEl>
                                      </p:cBhvr>
                                    </p:animEffect>
                                  </p:childTnLst>
                                </p:cTn>
                              </p:par>
                              <p:par>
                                <p:cTn id="10" presetID="4" presetClass="entr" presetSubtype="32"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ox(out)">
                                      <p:cBhvr>
                                        <p:cTn id="20" dur="1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out)">
                                      <p:cBhvr>
                                        <p:cTn id="28" dur="1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fade">
                                      <p:cBhvr>
                                        <p:cTn id="33" dur="1000"/>
                                        <p:tgtEl>
                                          <p:spTgt spid="22">
                                            <p:txEl>
                                              <p:pRg st="0" end="0"/>
                                            </p:txEl>
                                          </p:spTgt>
                                        </p:tgtEl>
                                      </p:cBhvr>
                                    </p:animEffect>
                                  </p:childTnLst>
                                </p:cTn>
                              </p:par>
                              <p:par>
                                <p:cTn id="34" presetID="4" presetClass="entr" presetSubtype="32"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ox(out)">
                                      <p:cBhvr>
                                        <p:cTn id="36" dur="10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childTnLst>
                                </p:cTn>
                              </p:par>
                              <p:par>
                                <p:cTn id="42" presetID="4" presetClass="entr" presetSubtype="32"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box(out)">
                                      <p:cBhvr>
                                        <p:cTn id="44" dur="10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childTnLst>
                                </p:cTn>
                              </p:par>
                              <p:par>
                                <p:cTn id="50" presetID="4" presetClass="entr" presetSubtype="32"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out)">
                                      <p:cBhvr>
                                        <p:cTn id="52"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animBg="1"/>
      <p:bldP spid="3" grpId="0"/>
      <p:bldP spid="10" grpId="0"/>
      <p:bldP spid="11" grpId="0" animBg="1"/>
      <p:bldP spid="16" grpId="0"/>
      <p:bldP spid="17" grpId="0" animBg="1"/>
      <p:bldP spid="22" grpId="0" build="p"/>
      <p:bldP spid="23" grpId="0" animBg="1"/>
      <p:bldP spid="24" grpId="0"/>
      <p:bldP spid="25" grpId="0" animBg="1"/>
      <p:bldP spid="26" grpId="0"/>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Matrix exponent properties</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93436" y="2057400"/>
                <a:ext cx="9782801" cy="411480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sz="2200" b="0" i="1" smtClean="0">
                              <a:solidFill>
                                <a:schemeClr val="tx2"/>
                              </a:solidFill>
                              <a:latin typeface="Cambria Math" panose="02040503050406030204" pitchFamily="18" charset="0"/>
                            </a:rPr>
                          </m:ctrlPr>
                        </m:sSupPr>
                        <m:e>
                          <m:r>
                            <a:rPr lang="en-US" sz="2200" b="0" i="1" smtClean="0">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0</m:t>
                          </m:r>
                        </m:sup>
                      </m:sSup>
                      <m:r>
                        <a:rPr lang="en-US" sz="2200" b="0" i="1" smtClean="0">
                          <a:solidFill>
                            <a:schemeClr val="tx2"/>
                          </a:solidFill>
                          <a:latin typeface="Cambria Math" panose="02040503050406030204" pitchFamily="18" charset="0"/>
                        </a:rPr>
                        <m:t>=</m:t>
                      </m:r>
                      <m:r>
                        <a:rPr lang="en-US" sz="2200" b="0" i="1" smtClean="0">
                          <a:solidFill>
                            <a:schemeClr val="tx2"/>
                          </a:solidFill>
                          <a:latin typeface="Cambria Math" panose="02040503050406030204" pitchFamily="18" charset="0"/>
                        </a:rPr>
                        <m:t>𝐼</m:t>
                      </m:r>
                      <m:r>
                        <a:rPr lang="en-US" sz="2200" b="0" i="1" smtClean="0">
                          <a:solidFill>
                            <a:schemeClr val="tx2"/>
                          </a:solidFill>
                          <a:latin typeface="Cambria Math" panose="02040503050406030204" pitchFamily="18" charset="0"/>
                        </a:rPr>
                        <m:t>,  </m:t>
                      </m:r>
                      <m:sSup>
                        <m:sSupPr>
                          <m:ctrlPr>
                            <a:rPr lang="en-US" sz="2200" b="0" i="1" smtClean="0">
                              <a:solidFill>
                                <a:schemeClr val="tx2"/>
                              </a:solidFill>
                              <a:latin typeface="Cambria Math" panose="02040503050406030204" pitchFamily="18" charset="0"/>
                            </a:rPr>
                          </m:ctrlPr>
                        </m:sSupPr>
                        <m:e>
                          <m:r>
                            <a:rPr lang="en-US" sz="2200" b="0" i="1" smtClean="0">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𝐴</m:t>
                          </m:r>
                        </m:sup>
                      </m:sSup>
                      <m:r>
                        <a:rPr lang="en-US" sz="2200" b="0" i="1" smtClean="0">
                          <a:solidFill>
                            <a:schemeClr val="tx2"/>
                          </a:solidFill>
                          <a:latin typeface="Cambria Math" panose="02040503050406030204" pitchFamily="18" charset="0"/>
                        </a:rPr>
                        <m:t>∗</m:t>
                      </m:r>
                      <m:sSup>
                        <m:sSupPr>
                          <m:ctrlPr>
                            <a:rPr lang="en-US" sz="2200" b="0" i="1" smtClean="0">
                              <a:solidFill>
                                <a:schemeClr val="tx2"/>
                              </a:solidFill>
                              <a:latin typeface="Cambria Math" panose="02040503050406030204" pitchFamily="18" charset="0"/>
                            </a:rPr>
                          </m:ctrlPr>
                        </m:sSupPr>
                        <m:e>
                          <m:r>
                            <a:rPr lang="en-US" sz="2200" b="0" i="1" smtClean="0">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m:t>
                          </m:r>
                          <m:r>
                            <a:rPr lang="en-US" sz="2200" b="0" i="1" smtClean="0">
                              <a:solidFill>
                                <a:schemeClr val="tx2"/>
                              </a:solidFill>
                              <a:latin typeface="Cambria Math" panose="02040503050406030204" pitchFamily="18" charset="0"/>
                            </a:rPr>
                            <m:t>𝐴</m:t>
                          </m:r>
                        </m:sup>
                      </m:sSup>
                      <m:r>
                        <a:rPr lang="en-US" sz="2200" b="0" i="1" smtClean="0">
                          <a:solidFill>
                            <a:schemeClr val="tx2"/>
                          </a:solidFill>
                          <a:latin typeface="Cambria Math" panose="02040503050406030204" pitchFamily="18" charset="0"/>
                        </a:rPr>
                        <m:t>=</m:t>
                      </m:r>
                      <m:r>
                        <a:rPr lang="en-US" sz="2200" b="0" i="1" smtClean="0">
                          <a:solidFill>
                            <a:schemeClr val="tx2"/>
                          </a:solidFill>
                          <a:latin typeface="Cambria Math" panose="02040503050406030204" pitchFamily="18" charset="0"/>
                        </a:rPr>
                        <m:t>𝐼</m:t>
                      </m:r>
                    </m:oMath>
                  </m:oMathPara>
                </a14:m>
                <a:endParaRPr lang="en-US" sz="2200" b="0" i="1" dirty="0">
                  <a:solidFill>
                    <a:schemeClr val="tx2"/>
                  </a:solidFill>
                  <a:latin typeface="Cambria Math" panose="02040503050406030204" pitchFamily="18" charset="0"/>
                </a:endParaRPr>
              </a:p>
              <a:p>
                <a:pPr marL="0" indent="0">
                  <a:buNone/>
                </a:pPr>
                <a:endParaRPr lang="en-US" sz="2200" b="0" i="1" dirty="0">
                  <a:solidFill>
                    <a:schemeClr val="tx2"/>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solidFill>
                                <a:schemeClr val="tx2"/>
                              </a:solidFill>
                              <a:latin typeface="Cambria Math" panose="02040503050406030204" pitchFamily="18" charset="0"/>
                            </a:rPr>
                          </m:ctrlPr>
                        </m:sSupPr>
                        <m:e>
                          <m:r>
                            <a:rPr lang="en-US" sz="2200" b="0" i="1" smtClean="0">
                              <a:solidFill>
                                <a:schemeClr val="tx2"/>
                              </a:solidFill>
                              <a:latin typeface="Cambria Math" panose="02040503050406030204" pitchFamily="18" charset="0"/>
                            </a:rPr>
                            <m:t>𝑒</m:t>
                          </m:r>
                        </m:e>
                        <m:sup>
                          <m:d>
                            <m:dPr>
                              <m:ctrlPr>
                                <a:rPr lang="en-US" sz="2200" b="0" i="1" smtClean="0">
                                  <a:solidFill>
                                    <a:schemeClr val="tx2"/>
                                  </a:solidFill>
                                  <a:latin typeface="Cambria Math" panose="02040503050406030204" pitchFamily="18" charset="0"/>
                                </a:rPr>
                              </m:ctrlPr>
                            </m:dPr>
                            <m:e>
                              <m:r>
                                <a:rPr lang="en-US" sz="2200" b="0" i="1" smtClean="0">
                                  <a:solidFill>
                                    <a:schemeClr val="tx2"/>
                                  </a:solidFill>
                                  <a:latin typeface="Cambria Math" panose="02040503050406030204" pitchFamily="18" charset="0"/>
                                </a:rPr>
                                <m:t>𝐴</m:t>
                              </m:r>
                              <m:r>
                                <a:rPr lang="en-US" sz="2200" b="0" i="1" smtClean="0">
                                  <a:solidFill>
                                    <a:schemeClr val="tx2"/>
                                  </a:solidFill>
                                  <a:latin typeface="Cambria Math" panose="02040503050406030204" pitchFamily="18" charset="0"/>
                                </a:rPr>
                                <m:t>+</m:t>
                              </m:r>
                              <m:r>
                                <a:rPr lang="en-US" sz="2200" b="0" i="1" smtClean="0">
                                  <a:solidFill>
                                    <a:schemeClr val="tx2"/>
                                  </a:solidFill>
                                  <a:latin typeface="Cambria Math" panose="02040503050406030204" pitchFamily="18" charset="0"/>
                                </a:rPr>
                                <m:t>𝐵</m:t>
                              </m:r>
                            </m:e>
                          </m:d>
                        </m:sup>
                      </m:sSup>
                      <m:r>
                        <a:rPr lang="en-US" sz="2200" b="0" i="1" smtClean="0">
                          <a:solidFill>
                            <a:schemeClr val="tx2"/>
                          </a:solidFill>
                          <a:latin typeface="Cambria Math" panose="02040503050406030204" pitchFamily="18" charset="0"/>
                        </a:rPr>
                        <m:t>=</m:t>
                      </m:r>
                      <m:sSup>
                        <m:sSupPr>
                          <m:ctrlPr>
                            <a:rPr lang="en-US" sz="2200" b="0" i="1" smtClean="0">
                              <a:solidFill>
                                <a:schemeClr val="tx2"/>
                              </a:solidFill>
                              <a:latin typeface="Cambria Math" panose="02040503050406030204" pitchFamily="18" charset="0"/>
                            </a:rPr>
                          </m:ctrlPr>
                        </m:sSupPr>
                        <m:e>
                          <m:r>
                            <a:rPr lang="en-US" sz="2200" b="0" i="1" smtClean="0">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𝐴</m:t>
                          </m:r>
                        </m:sup>
                      </m:sSup>
                      <m:r>
                        <a:rPr lang="en-US" sz="2200" b="0" i="1" smtClean="0">
                          <a:solidFill>
                            <a:schemeClr val="tx2"/>
                          </a:solidFill>
                          <a:latin typeface="Cambria Math" panose="02040503050406030204" pitchFamily="18" charset="0"/>
                        </a:rPr>
                        <m:t>∗</m:t>
                      </m:r>
                      <m:sSup>
                        <m:sSupPr>
                          <m:ctrlPr>
                            <a:rPr lang="en-US" sz="2200" b="0" i="1" smtClean="0">
                              <a:solidFill>
                                <a:schemeClr val="tx2"/>
                              </a:solidFill>
                              <a:latin typeface="Cambria Math" panose="02040503050406030204" pitchFamily="18" charset="0"/>
                            </a:rPr>
                          </m:ctrlPr>
                        </m:sSupPr>
                        <m:e>
                          <m:r>
                            <a:rPr lang="en-US" sz="2200" b="0" i="1" smtClean="0">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𝐵</m:t>
                          </m:r>
                        </m:sup>
                      </m:sSup>
                      <m:r>
                        <a:rPr lang="en-US" sz="2200" b="0" i="1" smtClean="0">
                          <a:solidFill>
                            <a:schemeClr val="tx2"/>
                          </a:solidFill>
                          <a:latin typeface="Cambria Math" panose="02040503050406030204" pitchFamily="18" charset="0"/>
                        </a:rPr>
                        <m:t> </m:t>
                      </m:r>
                      <m:r>
                        <a:rPr lang="en-US" sz="2200" b="0" i="1" smtClean="0">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𝐴𝐵</m:t>
                      </m:r>
                      <m:r>
                        <a:rPr lang="en-US" sz="2200" b="0" i="1" smtClean="0">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𝐵𝐴</m:t>
                      </m:r>
                    </m:oMath>
                  </m:oMathPara>
                </a14:m>
                <a:endParaRPr lang="en-US" sz="2200" b="0" i="1" dirty="0">
                  <a:solidFill>
                    <a:schemeClr val="tx2"/>
                  </a:solidFill>
                  <a:latin typeface="Cambria Math" panose="02040503050406030204" pitchFamily="18" charset="0"/>
                  <a:ea typeface="Cambria Math" panose="02040503050406030204" pitchFamily="18" charset="0"/>
                </a:endParaRPr>
              </a:p>
              <a:p>
                <a:pPr marL="0" indent="0">
                  <a:buNone/>
                </a:pPr>
                <a:endParaRPr lang="en-US" sz="2200" b="0" i="1" dirty="0">
                  <a:solidFill>
                    <a:schemeClr val="tx2"/>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solidFill>
                                <a:schemeClr val="tx2"/>
                              </a:solidFill>
                              <a:latin typeface="Cambria Math" panose="02040503050406030204" pitchFamily="18" charset="0"/>
                            </a:rPr>
                          </m:ctrlPr>
                        </m:sSupPr>
                        <m:e>
                          <m:r>
                            <a:rPr lang="en-US" sz="2200" b="0" i="1" smtClean="0">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𝑄𝐴</m:t>
                          </m:r>
                          <m:sSup>
                            <m:sSupPr>
                              <m:ctrlPr>
                                <a:rPr lang="en-US" sz="2200" b="0" i="1" smtClean="0">
                                  <a:solidFill>
                                    <a:schemeClr val="tx2"/>
                                  </a:solidFill>
                                  <a:latin typeface="Cambria Math" panose="02040503050406030204" pitchFamily="18" charset="0"/>
                                </a:rPr>
                              </m:ctrlPr>
                            </m:sSupPr>
                            <m:e>
                              <m:r>
                                <a:rPr lang="en-US" sz="2200" b="0" i="1" smtClean="0">
                                  <a:solidFill>
                                    <a:schemeClr val="tx2"/>
                                  </a:solidFill>
                                  <a:latin typeface="Cambria Math" panose="02040503050406030204" pitchFamily="18" charset="0"/>
                                </a:rPr>
                                <m:t>𝑄</m:t>
                              </m:r>
                            </m:e>
                            <m:sup>
                              <m:r>
                                <a:rPr lang="en-US" sz="2200" b="0" i="1" smtClean="0">
                                  <a:solidFill>
                                    <a:schemeClr val="tx2"/>
                                  </a:solidFill>
                                  <a:latin typeface="Cambria Math" panose="02040503050406030204" pitchFamily="18" charset="0"/>
                                </a:rPr>
                                <m:t>−</m:t>
                              </m:r>
                              <m:r>
                                <a:rPr lang="en-US" sz="2200" b="0" i="1" smtClean="0">
                                  <a:solidFill>
                                    <a:schemeClr val="tx2"/>
                                  </a:solidFill>
                                  <a:latin typeface="Cambria Math" panose="02040503050406030204" pitchFamily="18" charset="0"/>
                                </a:rPr>
                                <m:t>1</m:t>
                              </m:r>
                            </m:sup>
                          </m:sSup>
                        </m:sup>
                      </m:sSup>
                      <m:r>
                        <a:rPr lang="en-US" sz="2200" b="0" i="1" smtClean="0">
                          <a:solidFill>
                            <a:schemeClr val="tx2"/>
                          </a:solidFill>
                          <a:latin typeface="Cambria Math" panose="02040503050406030204" pitchFamily="18" charset="0"/>
                        </a:rPr>
                        <m:t>=</m:t>
                      </m:r>
                      <m:r>
                        <a:rPr lang="en-US" sz="2200" b="0" i="1" smtClean="0">
                          <a:solidFill>
                            <a:schemeClr val="tx2"/>
                          </a:solidFill>
                          <a:latin typeface="Cambria Math" panose="02040503050406030204" pitchFamily="18" charset="0"/>
                        </a:rPr>
                        <m:t>𝑄</m:t>
                      </m:r>
                      <m:sSup>
                        <m:sSupPr>
                          <m:ctrlPr>
                            <a:rPr lang="en-US" sz="2200" b="0" i="1" smtClean="0">
                              <a:solidFill>
                                <a:schemeClr val="tx2"/>
                              </a:solidFill>
                              <a:latin typeface="Cambria Math" panose="02040503050406030204" pitchFamily="18" charset="0"/>
                            </a:rPr>
                          </m:ctrlPr>
                        </m:sSupPr>
                        <m:e>
                          <m:r>
                            <a:rPr lang="en-US" sz="2200" b="0" i="1" smtClean="0">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𝐴</m:t>
                          </m:r>
                        </m:sup>
                      </m:sSup>
                      <m:sSup>
                        <m:sSupPr>
                          <m:ctrlPr>
                            <a:rPr lang="en-US" sz="2200" b="0" i="1" smtClean="0">
                              <a:solidFill>
                                <a:schemeClr val="tx2"/>
                              </a:solidFill>
                              <a:latin typeface="Cambria Math" panose="02040503050406030204" pitchFamily="18" charset="0"/>
                            </a:rPr>
                          </m:ctrlPr>
                        </m:sSupPr>
                        <m:e>
                          <m:r>
                            <a:rPr lang="en-US" sz="2200" b="0" i="1" smtClean="0">
                              <a:solidFill>
                                <a:schemeClr val="tx2"/>
                              </a:solidFill>
                              <a:latin typeface="Cambria Math" panose="02040503050406030204" pitchFamily="18" charset="0"/>
                            </a:rPr>
                            <m:t>𝑄</m:t>
                          </m:r>
                        </m:e>
                        <m:sup>
                          <m:r>
                            <a:rPr lang="en-US" sz="2200" b="0" i="1" smtClean="0">
                              <a:solidFill>
                                <a:schemeClr val="tx2"/>
                              </a:solidFill>
                              <a:latin typeface="Cambria Math" panose="02040503050406030204" pitchFamily="18" charset="0"/>
                            </a:rPr>
                            <m:t>−</m:t>
                          </m:r>
                          <m:r>
                            <a:rPr lang="en-US" sz="2200" b="0" i="1" smtClean="0">
                              <a:solidFill>
                                <a:schemeClr val="tx2"/>
                              </a:solidFill>
                              <a:latin typeface="Cambria Math" panose="02040503050406030204" pitchFamily="18" charset="0"/>
                            </a:rPr>
                            <m:t>1</m:t>
                          </m:r>
                        </m:sup>
                      </m:sSup>
                      <m:r>
                        <a:rPr lang="en-US" sz="2200" i="1">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𝑄</m:t>
                      </m:r>
                      <m:r>
                        <a:rPr lang="en-US" sz="2200" b="0" i="1" smtClean="0">
                          <a:solidFill>
                            <a:schemeClr val="tx2"/>
                          </a:solidFill>
                          <a:latin typeface="Cambria Math" panose="02040503050406030204" pitchFamily="18" charset="0"/>
                          <a:ea typeface="Cambria Math" panose="02040503050406030204" pitchFamily="18" charset="0"/>
                        </a:rPr>
                        <m:t> </m:t>
                      </m:r>
                      <m:r>
                        <a:rPr lang="en-US" sz="2200" b="0" i="1" smtClean="0">
                          <a:solidFill>
                            <a:schemeClr val="tx2"/>
                          </a:solidFill>
                          <a:latin typeface="Cambria Math" panose="02040503050406030204" pitchFamily="18" charset="0"/>
                          <a:ea typeface="Cambria Math" panose="02040503050406030204" pitchFamily="18" charset="0"/>
                        </a:rPr>
                        <m:t>𝑖𝑛𝑣𝑒𝑟𝑡𝑖𝑏𝑙𝑒</m:t>
                      </m:r>
                    </m:oMath>
                  </m:oMathPara>
                </a14:m>
                <a:endParaRPr lang="en-US" sz="2200" b="0" i="1" dirty="0">
                  <a:solidFill>
                    <a:schemeClr val="tx2"/>
                  </a:solidFill>
                  <a:latin typeface="Cambria Math" panose="02040503050406030204" pitchFamily="18" charset="0"/>
                  <a:ea typeface="Cambria Math" panose="02040503050406030204" pitchFamily="18" charset="0"/>
                </a:endParaRPr>
              </a:p>
              <a:p>
                <a:pPr marL="0" indent="0">
                  <a:buNone/>
                </a:pPr>
                <a:endParaRPr lang="en-US" sz="2200" b="0" i="1" dirty="0">
                  <a:solidFill>
                    <a:schemeClr val="tx2"/>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solidFill>
                                <a:schemeClr val="tx2"/>
                              </a:solidFill>
                              <a:latin typeface="Cambria Math" panose="02040503050406030204" pitchFamily="18" charset="0"/>
                            </a:rPr>
                          </m:ctrlPr>
                        </m:sSupPr>
                        <m:e>
                          <m:r>
                            <a:rPr lang="en-US" sz="2200" b="0" i="1" smtClean="0">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m:t>
                          </m:r>
                          <m:sSup>
                            <m:sSupPr>
                              <m:ctrlPr>
                                <a:rPr lang="en-US" sz="2200" b="0" i="1" smtClean="0">
                                  <a:solidFill>
                                    <a:schemeClr val="tx2"/>
                                  </a:solidFill>
                                  <a:latin typeface="Cambria Math" panose="02040503050406030204" pitchFamily="18" charset="0"/>
                                </a:rPr>
                              </m:ctrlPr>
                            </m:sSupPr>
                            <m:e>
                              <m:r>
                                <a:rPr lang="en-US" sz="2200" b="0" i="1" smtClean="0">
                                  <a:solidFill>
                                    <a:schemeClr val="tx2"/>
                                  </a:solidFill>
                                  <a:latin typeface="Cambria Math" panose="02040503050406030204" pitchFamily="18" charset="0"/>
                                </a:rPr>
                                <m:t>𝐴</m:t>
                              </m:r>
                            </m:e>
                            <m:sup>
                              <m:r>
                                <a:rPr lang="en-US" sz="2200" b="0" i="1" smtClean="0">
                                  <a:solidFill>
                                    <a:schemeClr val="tx2"/>
                                  </a:solidFill>
                                  <a:latin typeface="Cambria Math" panose="02040503050406030204" pitchFamily="18" charset="0"/>
                                </a:rPr>
                                <m:t>𝑇</m:t>
                              </m:r>
                            </m:sup>
                          </m:sSup>
                          <m:r>
                            <a:rPr lang="en-US" sz="2200" b="0" i="1" smtClean="0">
                              <a:solidFill>
                                <a:schemeClr val="tx2"/>
                              </a:solidFill>
                              <a:latin typeface="Cambria Math" panose="02040503050406030204" pitchFamily="18" charset="0"/>
                            </a:rPr>
                            <m:t>)</m:t>
                          </m:r>
                        </m:sup>
                      </m:sSup>
                      <m:r>
                        <a:rPr lang="en-US" sz="2200" b="0" i="1" smtClean="0">
                          <a:solidFill>
                            <a:schemeClr val="tx2"/>
                          </a:solidFill>
                          <a:latin typeface="Cambria Math" panose="02040503050406030204" pitchFamily="18" charset="0"/>
                        </a:rPr>
                        <m:t>=</m:t>
                      </m:r>
                      <m:sSup>
                        <m:sSupPr>
                          <m:ctrlPr>
                            <a:rPr lang="en-US" sz="2200" b="0" i="1" smtClean="0">
                              <a:solidFill>
                                <a:schemeClr val="tx2"/>
                              </a:solidFill>
                              <a:latin typeface="Cambria Math" panose="02040503050406030204" pitchFamily="18" charset="0"/>
                            </a:rPr>
                          </m:ctrlPr>
                        </m:sSupPr>
                        <m:e>
                          <m:d>
                            <m:dPr>
                              <m:ctrlPr>
                                <a:rPr lang="en-US" sz="2200" b="0" i="1" smtClean="0">
                                  <a:solidFill>
                                    <a:schemeClr val="tx2"/>
                                  </a:solidFill>
                                  <a:latin typeface="Cambria Math" panose="02040503050406030204" pitchFamily="18" charset="0"/>
                                </a:rPr>
                              </m:ctrlPr>
                            </m:dPr>
                            <m:e>
                              <m:sSup>
                                <m:sSupPr>
                                  <m:ctrlPr>
                                    <a:rPr lang="en-US" sz="2200" b="0" i="1" smtClean="0">
                                      <a:solidFill>
                                        <a:schemeClr val="tx2"/>
                                      </a:solidFill>
                                      <a:latin typeface="Cambria Math" panose="02040503050406030204" pitchFamily="18" charset="0"/>
                                    </a:rPr>
                                  </m:ctrlPr>
                                </m:sSupPr>
                                <m:e>
                                  <m:r>
                                    <a:rPr lang="en-US" sz="2200" b="0" i="1" smtClean="0">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𝐴</m:t>
                                  </m:r>
                                </m:sup>
                              </m:sSup>
                            </m:e>
                          </m:d>
                        </m:e>
                        <m:sup>
                          <m:r>
                            <a:rPr lang="en-US" sz="2200" b="0" i="1" smtClean="0">
                              <a:solidFill>
                                <a:schemeClr val="tx2"/>
                              </a:solidFill>
                              <a:latin typeface="Cambria Math" panose="02040503050406030204" pitchFamily="18" charset="0"/>
                            </a:rPr>
                            <m:t>𝑇</m:t>
                          </m:r>
                        </m:sup>
                      </m:sSup>
                    </m:oMath>
                  </m:oMathPara>
                </a14:m>
                <a:endParaRPr lang="en-US" sz="2200" b="0" i="1" dirty="0">
                  <a:solidFill>
                    <a:schemeClr val="tx2"/>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rPr>
                        <m:t> </m:t>
                      </m:r>
                    </m:oMath>
                  </m:oMathPara>
                </a14:m>
                <a:endParaRPr lang="en-US" sz="2200" dirty="0">
                  <a:solidFill>
                    <a:schemeClr val="tx2"/>
                  </a:solidFill>
                </a:endParaRPr>
              </a:p>
              <a:p>
                <a:pPr marL="0" indent="0">
                  <a:buNone/>
                </a:pPr>
                <a14:m>
                  <m:oMathPara xmlns:m="http://schemas.openxmlformats.org/officeDocument/2006/math">
                    <m:oMathParaPr>
                      <m:jc m:val="centerGroup"/>
                    </m:oMathParaPr>
                    <m:oMath xmlns:m="http://schemas.openxmlformats.org/officeDocument/2006/math">
                      <m:func>
                        <m:funcPr>
                          <m:ctrlPr>
                            <a:rPr lang="en-US" sz="2200" b="0" i="1" smtClean="0">
                              <a:solidFill>
                                <a:schemeClr val="tx2"/>
                              </a:solidFill>
                              <a:latin typeface="Cambria Math" panose="02040503050406030204" pitchFamily="18" charset="0"/>
                            </a:rPr>
                          </m:ctrlPr>
                        </m:funcPr>
                        <m:fName>
                          <m:r>
                            <m:rPr>
                              <m:sty m:val="p"/>
                            </m:rPr>
                            <a:rPr lang="en-US" sz="2200" b="0" i="0" smtClean="0">
                              <a:solidFill>
                                <a:schemeClr val="tx2"/>
                              </a:solidFill>
                              <a:latin typeface="Cambria Math" panose="02040503050406030204" pitchFamily="18" charset="0"/>
                            </a:rPr>
                            <m:t>det</m:t>
                          </m:r>
                        </m:fName>
                        <m:e>
                          <m:d>
                            <m:dPr>
                              <m:ctrlPr>
                                <a:rPr lang="en-US" sz="2200" b="0" i="1" smtClean="0">
                                  <a:solidFill>
                                    <a:schemeClr val="tx2"/>
                                  </a:solidFill>
                                  <a:latin typeface="Cambria Math" panose="02040503050406030204" pitchFamily="18" charset="0"/>
                                </a:rPr>
                              </m:ctrlPr>
                            </m:dPr>
                            <m:e>
                              <m:sSup>
                                <m:sSupPr>
                                  <m:ctrlPr>
                                    <a:rPr lang="en-US" sz="2200" b="0" i="1" smtClean="0">
                                      <a:solidFill>
                                        <a:schemeClr val="tx2"/>
                                      </a:solidFill>
                                      <a:latin typeface="Cambria Math" panose="02040503050406030204" pitchFamily="18" charset="0"/>
                                    </a:rPr>
                                  </m:ctrlPr>
                                </m:sSupPr>
                                <m:e>
                                  <m:r>
                                    <a:rPr lang="en-US" sz="2200" b="0" i="1" smtClean="0">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𝐴</m:t>
                                  </m:r>
                                </m:sup>
                              </m:sSup>
                            </m:e>
                          </m:d>
                        </m:e>
                      </m:func>
                      <m:r>
                        <a:rPr lang="en-US" sz="2200" b="0" i="1" smtClean="0">
                          <a:solidFill>
                            <a:schemeClr val="tx2"/>
                          </a:solidFill>
                          <a:latin typeface="Cambria Math" panose="02040503050406030204" pitchFamily="18" charset="0"/>
                        </a:rPr>
                        <m:t>=</m:t>
                      </m:r>
                      <m:sSup>
                        <m:sSupPr>
                          <m:ctrlPr>
                            <a:rPr lang="en-US" sz="2200" b="0" i="1" smtClean="0">
                              <a:solidFill>
                                <a:schemeClr val="tx2"/>
                              </a:solidFill>
                              <a:latin typeface="Cambria Math" panose="02040503050406030204" pitchFamily="18" charset="0"/>
                            </a:rPr>
                          </m:ctrlPr>
                        </m:sSupPr>
                        <m:e>
                          <m:r>
                            <a:rPr lang="en-US" sz="2200" b="0" i="1" smtClean="0">
                              <a:solidFill>
                                <a:schemeClr val="tx2"/>
                              </a:solidFill>
                              <a:latin typeface="Cambria Math" panose="02040503050406030204" pitchFamily="18" charset="0"/>
                            </a:rPr>
                            <m:t>𝑒</m:t>
                          </m:r>
                        </m:e>
                        <m:sup>
                          <m:r>
                            <a:rPr lang="en-US" sz="2200" b="0" i="1" smtClean="0">
                              <a:solidFill>
                                <a:schemeClr val="tx2"/>
                              </a:solidFill>
                              <a:latin typeface="Cambria Math" panose="02040503050406030204" pitchFamily="18" charset="0"/>
                            </a:rPr>
                            <m:t>𝑡𝑟</m:t>
                          </m:r>
                          <m:d>
                            <m:dPr>
                              <m:ctrlPr>
                                <a:rPr lang="en-US" sz="2200" b="0" i="1" smtClean="0">
                                  <a:solidFill>
                                    <a:schemeClr val="tx2"/>
                                  </a:solidFill>
                                  <a:latin typeface="Cambria Math" panose="02040503050406030204" pitchFamily="18" charset="0"/>
                                </a:rPr>
                              </m:ctrlPr>
                            </m:dPr>
                            <m:e>
                              <m:r>
                                <a:rPr lang="en-US" sz="2200" b="0" i="1" smtClean="0">
                                  <a:solidFill>
                                    <a:schemeClr val="tx2"/>
                                  </a:solidFill>
                                  <a:latin typeface="Cambria Math" panose="02040503050406030204" pitchFamily="18" charset="0"/>
                                </a:rPr>
                                <m:t>𝐴</m:t>
                              </m:r>
                            </m:e>
                          </m:d>
                        </m:sup>
                      </m:sSup>
                    </m:oMath>
                  </m:oMathPara>
                </a14:m>
                <a:endParaRPr lang="en-US" sz="2200" dirty="0">
                  <a:solidFill>
                    <a:schemeClr val="tx2"/>
                  </a:solidFill>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93436" y="2057400"/>
                <a:ext cx="9782801" cy="4114800"/>
              </a:xfrm>
              <a:blipFill rotWithShape="0">
                <a:blip r:embed="rId2"/>
                <a:stretch>
                  <a:fillRect/>
                </a:stretch>
              </a:blipFill>
            </p:spPr>
            <p:txBody>
              <a:bodyPr/>
              <a:lstStyle/>
              <a:p>
                <a:r>
                  <a:rPr lang="en-US">
                    <a:noFill/>
                  </a:rPr>
                  <a:t> </a:t>
                </a:r>
              </a:p>
            </p:txBody>
          </p:sp>
        </mc:Fallback>
      </mc:AlternateContent>
      <p:sp>
        <p:nvSpPr>
          <p:cNvPr id="6" name="Rectangle 5"/>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p:spTree>
    <p:extLst>
      <p:ext uri="{BB962C8B-B14F-4D97-AF65-F5344CB8AC3E}">
        <p14:creationId xmlns:p14="http://schemas.microsoft.com/office/powerpoint/2010/main" val="199219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nodeType="afterEffect">
                                  <p:stCondLst>
                                    <p:cond delay="100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1000"/>
                                        <p:tgtEl>
                                          <p:spTgt spid="14">
                                            <p:txEl>
                                              <p:pRg st="2" end="2"/>
                                            </p:txEl>
                                          </p:spTgt>
                                        </p:tgtEl>
                                      </p:cBhvr>
                                    </p:animEffect>
                                    <p:anim calcmode="lin" valueType="num">
                                      <p:cBhvr>
                                        <p:cTn id="14"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nodeType="afterEffect">
                                  <p:stCondLst>
                                    <p:cond delay="100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1000"/>
                                        <p:tgtEl>
                                          <p:spTgt spid="14">
                                            <p:txEl>
                                              <p:pRg st="4" end="4"/>
                                            </p:txEl>
                                          </p:spTgt>
                                        </p:tgtEl>
                                      </p:cBhvr>
                                    </p:animEffect>
                                    <p:anim calcmode="lin" valueType="num">
                                      <p:cBhvr>
                                        <p:cTn id="20"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6000"/>
                            </p:stCondLst>
                            <p:childTnLst>
                              <p:par>
                                <p:cTn id="23" presetID="42" presetClass="entr" presetSubtype="0" fill="hold" nodeType="afterEffect">
                                  <p:stCondLst>
                                    <p:cond delay="100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fade">
                                      <p:cBhvr>
                                        <p:cTn id="25" dur="1000"/>
                                        <p:tgtEl>
                                          <p:spTgt spid="14">
                                            <p:txEl>
                                              <p:pRg st="6" end="6"/>
                                            </p:txEl>
                                          </p:spTgt>
                                        </p:tgtEl>
                                      </p:cBhvr>
                                    </p:animEffect>
                                    <p:anim calcmode="lin" valueType="num">
                                      <p:cBhvr>
                                        <p:cTn id="26"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par>
                          <p:cTn id="28" fill="hold">
                            <p:stCondLst>
                              <p:cond delay="8000"/>
                            </p:stCondLst>
                            <p:childTnLst>
                              <p:par>
                                <p:cTn id="29" presetID="42" presetClass="entr" presetSubtype="0" fill="hold" nodeType="afterEffect">
                                  <p:stCondLst>
                                    <p:cond delay="1000"/>
                                  </p:stCondLst>
                                  <p:childTnLst>
                                    <p:set>
                                      <p:cBhvr>
                                        <p:cTn id="30" dur="1" fill="hold">
                                          <p:stCondLst>
                                            <p:cond delay="0"/>
                                          </p:stCondLst>
                                        </p:cTn>
                                        <p:tgtEl>
                                          <p:spTgt spid="14">
                                            <p:txEl>
                                              <p:pRg st="7" end="7"/>
                                            </p:txEl>
                                          </p:spTgt>
                                        </p:tgtEl>
                                        <p:attrNameLst>
                                          <p:attrName>style.visibility</p:attrName>
                                        </p:attrNameLst>
                                      </p:cBhvr>
                                      <p:to>
                                        <p:strVal val="visible"/>
                                      </p:to>
                                    </p:set>
                                    <p:animEffect transition="in" filter="fade">
                                      <p:cBhvr>
                                        <p:cTn id="31" dur="1000"/>
                                        <p:tgtEl>
                                          <p:spTgt spid="14">
                                            <p:txEl>
                                              <p:pRg st="7" end="7"/>
                                            </p:txEl>
                                          </p:spTgt>
                                        </p:tgtEl>
                                      </p:cBhvr>
                                    </p:animEffect>
                                    <p:anim calcmode="lin" valueType="num">
                                      <p:cBhvr>
                                        <p:cTn id="32" dur="1000" fill="hold"/>
                                        <p:tgtEl>
                                          <p:spTgt spid="14">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7" end="7"/>
                                            </p:txEl>
                                          </p:spTgt>
                                        </p:tgtEl>
                                        <p:attrNameLst>
                                          <p:attrName>ppt_y</p:attrName>
                                        </p:attrNameLst>
                                      </p:cBhvr>
                                      <p:tavLst>
                                        <p:tav tm="0">
                                          <p:val>
                                            <p:strVal val="#ppt_y+.1"/>
                                          </p:val>
                                        </p:tav>
                                        <p:tav tm="100000">
                                          <p:val>
                                            <p:strVal val="#ppt_y"/>
                                          </p:val>
                                        </p:tav>
                                      </p:tavLst>
                                    </p:anim>
                                  </p:childTnLst>
                                </p:cTn>
                              </p:par>
                            </p:childTnLst>
                          </p:cTn>
                        </p:par>
                        <p:par>
                          <p:cTn id="34" fill="hold">
                            <p:stCondLst>
                              <p:cond delay="10000"/>
                            </p:stCondLst>
                            <p:childTnLst>
                              <p:par>
                                <p:cTn id="35" presetID="42" presetClass="entr" presetSubtype="0" fill="hold" nodeType="afterEffect">
                                  <p:stCondLst>
                                    <p:cond delay="1000"/>
                                  </p:stCondLst>
                                  <p:childTnLst>
                                    <p:set>
                                      <p:cBhvr>
                                        <p:cTn id="36" dur="1" fill="hold">
                                          <p:stCondLst>
                                            <p:cond delay="0"/>
                                          </p:stCondLst>
                                        </p:cTn>
                                        <p:tgtEl>
                                          <p:spTgt spid="14">
                                            <p:txEl>
                                              <p:pRg st="8" end="8"/>
                                            </p:txEl>
                                          </p:spTgt>
                                        </p:tgtEl>
                                        <p:attrNameLst>
                                          <p:attrName>style.visibility</p:attrName>
                                        </p:attrNameLst>
                                      </p:cBhvr>
                                      <p:to>
                                        <p:strVal val="visible"/>
                                      </p:to>
                                    </p:set>
                                    <p:animEffect transition="in" filter="fade">
                                      <p:cBhvr>
                                        <p:cTn id="37" dur="1000"/>
                                        <p:tgtEl>
                                          <p:spTgt spid="14">
                                            <p:txEl>
                                              <p:pRg st="8" end="8"/>
                                            </p:txEl>
                                          </p:spTgt>
                                        </p:tgtEl>
                                      </p:cBhvr>
                                    </p:animEffect>
                                    <p:anim calcmode="lin" valueType="num">
                                      <p:cBhvr>
                                        <p:cTn id="38" dur="1000" fill="hold"/>
                                        <p:tgtEl>
                                          <p:spTgt spid="14">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1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Definitions</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93436" y="2286000"/>
                <a:ext cx="3662776" cy="685800"/>
              </a:xfrm>
            </p:spPr>
            <p:txBody>
              <a:bodyPr>
                <a:normAutofit/>
              </a:bodyPr>
              <a:lstStyle/>
              <a:p>
                <a:pPr marL="0" indent="0">
                  <a:buNone/>
                </a:pPr>
                <a:r>
                  <a:rPr lang="en-US" sz="2200" b="1" dirty="0"/>
                  <a:t>Absolute error:  </a:t>
                </a:r>
                <a14:m>
                  <m:oMath xmlns:m="http://schemas.openxmlformats.org/officeDocument/2006/math">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d>
                  </m:oMath>
                </a14:m>
                <a:endParaRPr lang="en-US" sz="2200"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93436" y="2286000"/>
                <a:ext cx="3662776" cy="685800"/>
              </a:xfrm>
              <a:blipFill rotWithShape="0">
                <a:blip r:embed="rId2"/>
                <a:stretch>
                  <a:fillRect l="-2163" t="-10619"/>
                </a:stretch>
              </a:blipFill>
            </p:spPr>
            <p:txBody>
              <a:bodyPr/>
              <a:lstStyle/>
              <a:p>
                <a:r>
                  <a:rPr lang="en-US">
                    <a:noFill/>
                  </a:rPr>
                  <a:t> </a:t>
                </a:r>
              </a:p>
            </p:txBody>
          </p:sp>
        </mc:Fallback>
      </mc:AlternateContent>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1593436" y="1457106"/>
                <a:ext cx="6092825" cy="646331"/>
              </a:xfrm>
              <a:prstGeom prst="rect">
                <a:avLst/>
              </a:prstGeom>
            </p:spPr>
            <p:txBody>
              <a:bodyPr>
                <a:spAutoFit/>
              </a:bodyPr>
              <a:lstStyle/>
              <a:p>
                <a14:m>
                  <m:oMath xmlns:m="http://schemas.openxmlformats.org/officeDocument/2006/math">
                    <m:r>
                      <a:rPr lang="en-US" b="1" i="1">
                        <a:latin typeface="Cambria Math" panose="02040503050406030204" pitchFamily="18" charset="0"/>
                      </a:rPr>
                      <m:t>𝒚</m:t>
                    </m:r>
                  </m:oMath>
                </a14:m>
                <a:r>
                  <a:rPr lang="en-US" dirty="0"/>
                  <a:t> is the analytical result</a:t>
                </a:r>
                <a:endParaRPr lang="en-US" b="1" i="1" dirty="0">
                  <a:latin typeface="Cambria Math" panose="02040503050406030204" pitchFamily="18" charset="0"/>
                </a:endParaRPr>
              </a:p>
              <a:p>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oMath>
                </a14:m>
                <a:r>
                  <a:rPr lang="en-US" dirty="0"/>
                  <a:t> is the approximation of the result</a:t>
                </a:r>
              </a:p>
            </p:txBody>
          </p:sp>
        </mc:Choice>
        <mc:Fallback xmlns="">
          <p:sp>
            <p:nvSpPr>
              <p:cNvPr id="2" name="Rectangle 1"/>
              <p:cNvSpPr>
                <a:spLocks noRot="1" noChangeAspect="1" noMove="1" noResize="1" noEditPoints="1" noAdjustHandles="1" noChangeArrowheads="1" noChangeShapeType="1" noTextEdit="1"/>
              </p:cNvSpPr>
              <p:nvPr/>
            </p:nvSpPr>
            <p:spPr>
              <a:xfrm>
                <a:off x="1593436" y="1457106"/>
                <a:ext cx="6092825" cy="646331"/>
              </a:xfrm>
              <a:prstGeom prst="rect">
                <a:avLst/>
              </a:prstGeom>
              <a:blipFill rotWithShape="0">
                <a:blip r:embed="rId4"/>
                <a:stretch>
                  <a:fillRect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13"/>
              <p:cNvSpPr txBox="1">
                <a:spLocks/>
              </p:cNvSpPr>
              <p:nvPr/>
            </p:nvSpPr>
            <p:spPr>
              <a:xfrm>
                <a:off x="1597944" y="2875314"/>
                <a:ext cx="3662776" cy="685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200" b="1" dirty="0"/>
                  <a:t>Relative error:</a:t>
                </a:r>
                <a14:m>
                  <m:oMath xmlns:m="http://schemas.openxmlformats.org/officeDocument/2006/math">
                    <m:r>
                      <a:rPr lang="en-US" sz="2200" b="1" i="0" smtClean="0">
                        <a:latin typeface="Cambria Math" panose="02040503050406030204" pitchFamily="18" charset="0"/>
                      </a:rPr>
                      <m:t>  </m:t>
                    </m:r>
                    <m:f>
                      <m:fPr>
                        <m:ctrlPr>
                          <a:rPr lang="en-US" sz="2200" b="0" i="1" smtClean="0">
                            <a:latin typeface="Cambria Math" panose="02040503050406030204" pitchFamily="18" charset="0"/>
                          </a:rPr>
                        </m:ctrlPr>
                      </m:fPr>
                      <m:num>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d>
                      </m:num>
                      <m:den>
                        <m:d>
                          <m:dPr>
                            <m:begChr m:val="|"/>
                            <m:endChr m:val="|"/>
                            <m:ctrlPr>
                              <a:rPr lang="en-US" sz="2200" i="1" smtClean="0">
                                <a:latin typeface="Cambria Math" panose="02040503050406030204" pitchFamily="18" charset="0"/>
                              </a:rPr>
                            </m:ctrlPr>
                          </m:dPr>
                          <m:e>
                            <m:r>
                              <a:rPr lang="en-US" sz="2200" b="0" i="1" smtClean="0">
                                <a:latin typeface="Cambria Math" panose="02040503050406030204" pitchFamily="18" charset="0"/>
                              </a:rPr>
                              <m:t>𝑦</m:t>
                            </m:r>
                          </m:e>
                        </m:d>
                      </m:den>
                    </m:f>
                  </m:oMath>
                </a14:m>
                <a:endParaRPr lang="en-US" sz="2200" dirty="0"/>
              </a:p>
            </p:txBody>
          </p:sp>
        </mc:Choice>
        <mc:Fallback xmlns="">
          <p:sp>
            <p:nvSpPr>
              <p:cNvPr id="8" name="Content Placeholder 13"/>
              <p:cNvSpPr txBox="1">
                <a:spLocks noRot="1" noChangeAspect="1" noMove="1" noResize="1" noEditPoints="1" noAdjustHandles="1" noChangeArrowheads="1" noChangeShapeType="1" noTextEdit="1"/>
              </p:cNvSpPr>
              <p:nvPr/>
            </p:nvSpPr>
            <p:spPr>
              <a:xfrm>
                <a:off x="1597944" y="2875314"/>
                <a:ext cx="3662776" cy="685800"/>
              </a:xfrm>
              <a:prstGeom prst="rect">
                <a:avLst/>
              </a:prstGeom>
              <a:blipFill rotWithShape="0">
                <a:blip r:embed="rId5"/>
                <a:stretch>
                  <a:fillRect l="-2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13"/>
              <p:cNvSpPr txBox="1">
                <a:spLocks/>
              </p:cNvSpPr>
              <p:nvPr/>
            </p:nvSpPr>
            <p:spPr>
              <a:xfrm>
                <a:off x="1591848" y="3677988"/>
                <a:ext cx="9684164" cy="487364"/>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200" b="1" dirty="0"/>
                  <a:t>Matrix condition:</a:t>
                </a:r>
                <a14:m>
                  <m:oMath xmlns:m="http://schemas.openxmlformats.org/officeDocument/2006/math">
                    <m:r>
                      <a:rPr lang="en-US" sz="2200" b="1" i="0" smtClean="0">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𝜇</m:t>
                    </m:r>
                    <m:r>
                      <a:rPr lang="en-US" sz="2200" b="0" i="1" smtClean="0">
                        <a:latin typeface="Cambria Math" panose="02040503050406030204" pitchFamily="18" charset="0"/>
                        <a:ea typeface="Cambria Math" panose="02040503050406030204" pitchFamily="18" charset="0"/>
                      </a:rPr>
                      <m:t>=</m:t>
                    </m:r>
                    <m:d>
                      <m:dPr>
                        <m:begChr m:val="‖"/>
                        <m:endChr m:val="‖"/>
                        <m:ctrlPr>
                          <a:rPr lang="en-US" sz="220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𝐴</m:t>
                        </m:r>
                      </m:e>
                    </m:d>
                    <m:d>
                      <m:dPr>
                        <m:begChr m:val="‖"/>
                        <m:endChr m:val="‖"/>
                        <m:ctrlPr>
                          <a:rPr lang="en-US" sz="2200" i="1" smtClean="0">
                            <a:latin typeface="Cambria Math" panose="02040503050406030204" pitchFamily="18" charset="0"/>
                            <a:ea typeface="Cambria Math" panose="02040503050406030204" pitchFamily="18" charset="0"/>
                          </a:rPr>
                        </m:ctrlPr>
                      </m:dPr>
                      <m:e>
                        <m:sSup>
                          <m:sSupPr>
                            <m:ctrlPr>
                              <a:rPr lang="en-US" sz="220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𝐴</m:t>
                            </m:r>
                          </m:e>
                          <m:sup>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m:t>
                            </m:r>
                          </m:sup>
                        </m:sSup>
                      </m:e>
                    </m:d>
                    <m:r>
                      <a:rPr lang="en-US" sz="2200" b="0" i="1"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r>
                      <a:rPr lang="en-US" sz="2200" b="0" i="1" dirty="0" smtClean="0">
                        <a:latin typeface="Cambria Math" panose="02040503050406030204" pitchFamily="18" charset="0"/>
                      </a:rPr>
                      <m:t>𝐴</m:t>
                    </m:r>
                  </m:oMath>
                </a14:m>
                <a:r>
                  <a:rPr lang="en-US" sz="2200" dirty="0"/>
                  <a:t> is “ill condition” if </a:t>
                </a:r>
                <a14:m>
                  <m:oMath xmlns:m="http://schemas.openxmlformats.org/officeDocument/2006/math">
                    <m:r>
                      <a:rPr lang="en-US" sz="2200" i="1" smtClean="0">
                        <a:latin typeface="Cambria Math" panose="02040503050406030204" pitchFamily="18" charset="0"/>
                        <a:ea typeface="Cambria Math" panose="02040503050406030204" pitchFamily="18" charset="0"/>
                      </a:rPr>
                      <m:t>𝜇</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m:t>
                    </m:r>
                    <m:r>
                      <a:rPr lang="en-US" sz="2200" b="0" i="0" smtClean="0">
                        <a:latin typeface="Cambria Math" panose="02040503050406030204" pitchFamily="18" charset="0"/>
                        <a:ea typeface="Cambria Math" panose="02040503050406030204" pitchFamily="18" charset="0"/>
                      </a:rPr>
                      <m:t>.</m:t>
                    </m:r>
                  </m:oMath>
                </a14:m>
                <a:endParaRPr lang="en-US" sz="2200" dirty="0"/>
              </a:p>
            </p:txBody>
          </p:sp>
        </mc:Choice>
        <mc:Fallback xmlns="">
          <p:sp>
            <p:nvSpPr>
              <p:cNvPr id="9" name="Content Placeholder 13"/>
              <p:cNvSpPr txBox="1">
                <a:spLocks noRot="1" noChangeAspect="1" noMove="1" noResize="1" noEditPoints="1" noAdjustHandles="1" noChangeArrowheads="1" noChangeShapeType="1" noTextEdit="1"/>
              </p:cNvSpPr>
              <p:nvPr/>
            </p:nvSpPr>
            <p:spPr>
              <a:xfrm>
                <a:off x="1591848" y="3677988"/>
                <a:ext cx="9684164" cy="487364"/>
              </a:xfrm>
              <a:prstGeom prst="rect">
                <a:avLst/>
              </a:prstGeom>
              <a:blipFill rotWithShape="0">
                <a:blip r:embed="rId6"/>
                <a:stretch>
                  <a:fillRect l="-818" t="-1375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0121649" y="220052"/>
                <a:ext cx="1489960"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𝑨</m:t>
                      </m:r>
                      <m:r>
                        <a:rPr lang="en-US" sz="2400" b="1" i="1">
                          <a:latin typeface="Cambria Math" panose="02040503050406030204" pitchFamily="18" charset="0"/>
                        </a:rPr>
                        <m:t>∈</m:t>
                      </m:r>
                      <m:sSup>
                        <m:sSupPr>
                          <m:ctrlPr>
                            <a:rPr lang="en-US" sz="2400" b="1"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ℂ</m:t>
                          </m:r>
                        </m:e>
                        <m:sup>
                          <m:r>
                            <a:rPr lang="en-US" sz="2400" b="1" i="1">
                              <a:latin typeface="Cambria Math" panose="02040503050406030204" pitchFamily="18" charset="0"/>
                              <a:ea typeface="Cambria Math" panose="02040503050406030204" pitchFamily="18" charset="0"/>
                            </a:rPr>
                            <m:t>𝒏</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𝒏</m:t>
                          </m:r>
                        </m:sup>
                      </m:sSup>
                    </m:oMath>
                  </m:oMathPara>
                </a14:m>
                <a:endParaRPr lang="en-US" sz="2400" b="1" dirty="0"/>
              </a:p>
            </p:txBody>
          </p:sp>
        </mc:Choice>
        <mc:Fallback xmlns="">
          <p:sp>
            <p:nvSpPr>
              <p:cNvPr id="10" name="Rectangle 9"/>
              <p:cNvSpPr>
                <a:spLocks noRot="1" noChangeAspect="1" noMove="1" noResize="1" noEditPoints="1" noAdjustHandles="1" noChangeArrowheads="1" noChangeShapeType="1" noTextEdit="1"/>
              </p:cNvSpPr>
              <p:nvPr/>
            </p:nvSpPr>
            <p:spPr>
              <a:xfrm>
                <a:off x="10121649" y="220052"/>
                <a:ext cx="1489960" cy="461665"/>
              </a:xfrm>
              <a:prstGeom prst="rect">
                <a:avLst/>
              </a:prstGeom>
              <a:blipFill rotWithShape="0">
                <a:blip r:embed="rId7"/>
                <a:stretch>
                  <a:fillRect l="-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13"/>
              <p:cNvSpPr txBox="1">
                <a:spLocks/>
              </p:cNvSpPr>
              <p:nvPr/>
            </p:nvSpPr>
            <p:spPr>
              <a:xfrm>
                <a:off x="1591848" y="4393320"/>
                <a:ext cx="9684164" cy="487364"/>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200" b="1" dirty="0"/>
                  <a:t>Big O: </a:t>
                </a: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𝑔</m:t>
                    </m:r>
                  </m:oMath>
                </a14:m>
                <a:r>
                  <a:rPr lang="en-US" sz="2200" dirty="0"/>
                  <a:t> are functions. If there are </a:t>
                </a:r>
                <a14:m>
                  <m:oMath xmlns:m="http://schemas.openxmlformats.org/officeDocument/2006/math">
                    <m:r>
                      <a:rPr lang="en-US" sz="2200" b="0" i="1" smtClean="0">
                        <a:latin typeface="Cambria Math" panose="02040503050406030204" pitchFamily="18" charset="0"/>
                      </a:rPr>
                      <m:t>𝑐</m:t>
                    </m:r>
                    <m:r>
                      <a:rPr lang="en-US" sz="2200" b="0" i="1" smtClean="0">
                        <a:latin typeface="Cambria Math" panose="02040503050406030204" pitchFamily="18" charset="0"/>
                      </a:rPr>
                      <m:t>∈</m:t>
                    </m:r>
                    <m:r>
                      <a:rPr lang="en-US" sz="2200" b="0" i="1" smtClean="0">
                        <a:latin typeface="Cambria Math" panose="02040503050406030204" pitchFamily="18" charset="0"/>
                      </a:rPr>
                      <m:t>ℝ</m:t>
                    </m:r>
                  </m:oMath>
                </a14:m>
                <a:r>
                  <a:rPr lang="en-US" sz="2200" dirty="0"/>
                  <a:t> with </a:t>
                </a: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𝑐</m:t>
                    </m:r>
                    <m:r>
                      <a:rPr lang="en-US" sz="2200" b="0" i="1" smtClean="0">
                        <a:latin typeface="Cambria Math" panose="02040503050406030204" pitchFamily="18" charset="0"/>
                      </a:rPr>
                      <m:t>∗</m:t>
                    </m:r>
                    <m:r>
                      <a:rPr lang="en-US" sz="2200" b="0" i="1" smtClean="0">
                        <a:latin typeface="Cambria Math" panose="02040503050406030204" pitchFamily="18" charset="0"/>
                      </a:rPr>
                      <m:t>𝑔</m:t>
                    </m:r>
                  </m:oMath>
                </a14:m>
                <a:r>
                  <a:rPr lang="en-US" sz="2200" dirty="0"/>
                  <a:t> then </a:t>
                </a: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𝑂</m:t>
                    </m:r>
                    <m:r>
                      <a:rPr lang="en-US" sz="2200" b="0" i="1" smtClean="0">
                        <a:latin typeface="Cambria Math" panose="02040503050406030204" pitchFamily="18" charset="0"/>
                      </a:rPr>
                      <m:t>(</m:t>
                    </m:r>
                    <m:r>
                      <a:rPr lang="en-US" sz="2200" b="0" i="1" smtClean="0">
                        <a:latin typeface="Cambria Math" panose="02040503050406030204" pitchFamily="18" charset="0"/>
                      </a:rPr>
                      <m:t>𝑔</m:t>
                    </m:r>
                    <m:r>
                      <a:rPr lang="en-US" sz="2200" b="0" i="1" smtClean="0">
                        <a:latin typeface="Cambria Math" panose="02040503050406030204" pitchFamily="18" charset="0"/>
                      </a:rPr>
                      <m:t>)</m:t>
                    </m:r>
                  </m:oMath>
                </a14:m>
                <a:endParaRPr lang="en-US" sz="2200" dirty="0"/>
              </a:p>
            </p:txBody>
          </p:sp>
        </mc:Choice>
        <mc:Fallback xmlns="">
          <p:sp>
            <p:nvSpPr>
              <p:cNvPr id="20" name="Content Placeholder 13"/>
              <p:cNvSpPr txBox="1">
                <a:spLocks noRot="1" noChangeAspect="1" noMove="1" noResize="1" noEditPoints="1" noAdjustHandles="1" noChangeArrowheads="1" noChangeShapeType="1" noTextEdit="1"/>
              </p:cNvSpPr>
              <p:nvPr/>
            </p:nvSpPr>
            <p:spPr>
              <a:xfrm>
                <a:off x="1591848" y="4393320"/>
                <a:ext cx="9684164" cy="487364"/>
              </a:xfrm>
              <a:prstGeom prst="rect">
                <a:avLst/>
              </a:prstGeom>
              <a:blipFill rotWithShape="0">
                <a:blip r:embed="rId8"/>
                <a:stretch>
                  <a:fillRect l="-818" t="-15000"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3"/>
              <p:cNvSpPr txBox="1">
                <a:spLocks/>
              </p:cNvSpPr>
              <p:nvPr/>
            </p:nvSpPr>
            <p:spPr>
              <a:xfrm>
                <a:off x="1591848" y="5108652"/>
                <a:ext cx="9684164" cy="487364"/>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200" b="1" dirty="0"/>
                  <a:t>Numerical stability: </a:t>
                </a:r>
                <a:r>
                  <a:rPr lang="en-US" sz="2200" dirty="0"/>
                  <a:t>for given small </a:t>
                </a:r>
                <a14:m>
                  <m:oMath xmlns:m="http://schemas.openxmlformats.org/officeDocument/2006/math">
                    <m:r>
                      <m:rPr>
                        <m:sty m:val="p"/>
                      </m:rPr>
                      <a:rPr lang="el-GR" sz="2400" dirty="0">
                        <a:latin typeface="Cambria Math" panose="02040503050406030204" pitchFamily="18" charset="0"/>
                      </a:rPr>
                      <m:t>Δ</m:t>
                    </m:r>
                    <m:r>
                      <a:rPr lang="en-US" sz="2400" i="1" dirty="0">
                        <a:latin typeface="Cambria Math" panose="02040503050406030204" pitchFamily="18" charset="0"/>
                      </a:rPr>
                      <m:t>𝑥</m:t>
                    </m:r>
                    <m:r>
                      <a:rPr lang="en-US" sz="2400" b="0" i="0" dirty="0" smtClean="0">
                        <a:latin typeface="Cambria Math" panose="02040503050406030204" pitchFamily="18" charset="0"/>
                      </a:rPr>
                      <m:t>,  </m:t>
                    </m:r>
                    <m:d>
                      <m:dPr>
                        <m:begChr m:val="|"/>
                        <m:endChr m:val="|"/>
                        <m:ctrlPr>
                          <a:rPr lang="en-US" sz="2400" i="1" dirty="0" smtClean="0">
                            <a:latin typeface="Cambria Math" panose="02040503050406030204" pitchFamily="18" charset="0"/>
                          </a:rPr>
                        </m:ctrlPr>
                      </m:dPr>
                      <m:e>
                        <m:r>
                          <a:rPr lang="en-US" sz="2400" i="1" dirty="0">
                            <a:latin typeface="Cambria Math" panose="02040503050406030204" pitchFamily="18" charset="0"/>
                          </a:rPr>
                          <m:t>𝑓</m:t>
                        </m:r>
                        <m:r>
                          <a:rPr lang="en-US" sz="2400" i="1" dirty="0">
                            <a:latin typeface="Cambria Math" panose="02040503050406030204" pitchFamily="18" charset="0"/>
                          </a:rPr>
                          <m:t> (</m:t>
                        </m:r>
                        <m:r>
                          <a:rPr lang="en-US" sz="2400" i="1" dirty="0">
                            <a:latin typeface="Cambria Math" panose="02040503050406030204" pitchFamily="18" charset="0"/>
                          </a:rPr>
                          <m:t>𝑥</m:t>
                        </m:r>
                        <m:r>
                          <a:rPr lang="en-US" sz="2400" i="1" dirty="0">
                            <a:latin typeface="Cambria Math" panose="02040503050406030204" pitchFamily="18" charset="0"/>
                          </a:rPr>
                          <m:t> + </m:t>
                        </m:r>
                        <m:r>
                          <m:rPr>
                            <m:sty m:val="p"/>
                          </m:rPr>
                          <a:rPr lang="el-GR" sz="2400" dirty="0">
                            <a:latin typeface="Cambria Math" panose="02040503050406030204" pitchFamily="18" charset="0"/>
                          </a:rPr>
                          <m:t>Δ</m:t>
                        </m:r>
                        <m:r>
                          <a:rPr lang="en-US" sz="2400" i="1" dirty="0">
                            <a:latin typeface="Cambria Math" panose="02040503050406030204" pitchFamily="18" charset="0"/>
                          </a:rPr>
                          <m:t>𝑥</m:t>
                        </m:r>
                        <m:r>
                          <a:rPr lang="en-US" sz="2400" i="1" dirty="0">
                            <a:latin typeface="Cambria Math" panose="02040503050406030204" pitchFamily="18" charset="0"/>
                          </a:rPr>
                          <m:t>) − </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m:t>
                            </m:r>
                          </m:sup>
                        </m:sSup>
                      </m:e>
                    </m:d>
                  </m:oMath>
                </a14:m>
                <a:r>
                  <a:rPr lang="en-US" sz="2200" dirty="0"/>
                  <a:t> is small</a:t>
                </a:r>
              </a:p>
            </p:txBody>
          </p:sp>
        </mc:Choice>
        <mc:Fallback xmlns="">
          <p:sp>
            <p:nvSpPr>
              <p:cNvPr id="12" name="Content Placeholder 13"/>
              <p:cNvSpPr txBox="1">
                <a:spLocks noRot="1" noChangeAspect="1" noMove="1" noResize="1" noEditPoints="1" noAdjustHandles="1" noChangeArrowheads="1" noChangeShapeType="1" noTextEdit="1"/>
              </p:cNvSpPr>
              <p:nvPr/>
            </p:nvSpPr>
            <p:spPr>
              <a:xfrm>
                <a:off x="1591848" y="5108652"/>
                <a:ext cx="9684164" cy="487364"/>
              </a:xfrm>
              <a:prstGeom prst="rect">
                <a:avLst/>
              </a:prstGeom>
              <a:blipFill rotWithShape="0">
                <a:blip r:embed="rId9"/>
                <a:stretch>
                  <a:fillRect l="-818" t="-11250" b="-11250"/>
                </a:stretch>
              </a:blipFill>
            </p:spPr>
            <p:txBody>
              <a:bodyPr/>
              <a:lstStyle/>
              <a:p>
                <a:r>
                  <a:rPr lang="en-US">
                    <a:noFill/>
                  </a:rPr>
                  <a:t> </a:t>
                </a:r>
              </a:p>
            </p:txBody>
          </p:sp>
        </mc:Fallback>
      </mc:AlternateContent>
    </p:spTree>
    <p:extLst>
      <p:ext uri="{BB962C8B-B14F-4D97-AF65-F5344CB8AC3E}">
        <p14:creationId xmlns:p14="http://schemas.microsoft.com/office/powerpoint/2010/main" val="331989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8" grpId="0"/>
      <p:bldP spid="9" grpId="0"/>
      <p:bldP spid="2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Definitions – examples</a:t>
            </a:r>
          </a:p>
        </p:txBody>
      </p:sp>
      <p:sp>
        <p:nvSpPr>
          <p:cNvPr id="4" name="Rectangle 3"/>
          <p:cNvSpPr/>
          <p:nvPr/>
        </p:nvSpPr>
        <p:spPr>
          <a:xfrm>
            <a:off x="684212" y="812958"/>
            <a:ext cx="429604" cy="442756"/>
          </a:xfrm>
          <a:prstGeom prst="rect">
            <a:avLst/>
          </a:prstGeom>
          <a:solidFill>
            <a:srgbClr val="5C6B77"/>
          </a:solidFill>
          <a:ln>
            <a:solidFill>
              <a:srgbClr val="5C6B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684212" y="797718"/>
                <a:ext cx="34398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𝑒</m:t>
                          </m:r>
                        </m:e>
                        <m:sup>
                          <m:r>
                            <a:rPr lang="en-US" sz="3200" b="0" i="1" smtClean="0">
                              <a:solidFill>
                                <a:schemeClr val="bg1"/>
                              </a:solidFill>
                              <a:latin typeface="Cambria Math" panose="02040503050406030204" pitchFamily="18" charset="0"/>
                            </a:rPr>
                            <m:t>𝑚</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684212" y="797718"/>
                <a:ext cx="343980" cy="492443"/>
              </a:xfrm>
              <a:prstGeom prst="rect">
                <a:avLst/>
              </a:prstGeom>
              <a:blipFill rotWithShape="0">
                <a:blip r:embed="rId3"/>
                <a:stretch>
                  <a:fillRect r="-438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1674813" y="1389062"/>
                <a:ext cx="5334000" cy="413158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ℝ</m:t>
                      </m:r>
                    </m:oMath>
                  </m:oMathPara>
                </a14:m>
                <a:endParaRPr lang="en-US" dirty="0"/>
              </a:p>
              <a:p>
                <a:endParaRPr lang="en-US" dirty="0"/>
              </a:p>
              <a:p>
                <a:r>
                  <a:rPr lang="en-US" dirty="0"/>
                  <a:t>Consider the following function:</a:t>
                </a: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ℝ</m:t>
                      </m:r>
                      <m:r>
                        <a:rPr lang="en-US" b="0" i="1" smtClean="0">
                          <a:latin typeface="Cambria Math" panose="02040503050406030204" pitchFamily="18" charset="0"/>
                        </a:rPr>
                        <m:t>×</m:t>
                      </m:r>
                      <m:r>
                        <a:rPr lang="en-US" b="0" i="1" smtClean="0">
                          <a:latin typeface="Cambria Math" panose="02040503050406030204" pitchFamily="18" charset="0"/>
                        </a:rPr>
                        <m:t>ℝ</m:t>
                      </m:r>
                      <m:r>
                        <a:rPr lang="en-US" b="0" i="1" smtClean="0">
                          <a:latin typeface="Cambria Math" panose="02040503050406030204" pitchFamily="18" charset="0"/>
                        </a:rPr>
                        <m:t>→</m:t>
                      </m:r>
                      <m:r>
                        <a:rPr lang="en-US" b="0" i="1" smtClean="0">
                          <a:latin typeface="Cambria Math" panose="02040503050406030204" pitchFamily="18" charset="0"/>
                        </a:rPr>
                        <m:t>ℝ</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a:p>
                <a:endParaRPr lang="en-US" dirty="0"/>
              </a:p>
              <a:p>
                <a:r>
                  <a:rPr lang="en-US" dirty="0"/>
                  <a:t>Now, assuming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entered with small error.</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𝑎</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m:rPr>
                        <m:sty m:val="p"/>
                      </m:rPr>
                      <a:rPr lang="en-US" b="0" i="0" smtClean="0">
                        <a:latin typeface="Cambria Math" panose="02040503050406030204" pitchFamily="18" charset="0"/>
                      </a:rPr>
                      <m:t>Δb</m:t>
                    </m:r>
                  </m:oMath>
                </a14:m>
                <a:r>
                  <a:rPr lang="en-US" dirty="0"/>
                  <a:t> when </a:t>
                </a:r>
                <a14:m>
                  <m:oMath xmlns:m="http://schemas.openxmlformats.org/officeDocument/2006/math">
                    <m:r>
                      <m:rPr>
                        <m:sty m:val="p"/>
                      </m:rPr>
                      <a:rPr lang="en-US" b="0" i="0" smtClean="0">
                        <a:latin typeface="Cambria Math" panose="02040503050406030204" pitchFamily="18" charset="0"/>
                      </a:rPr>
                      <m:t>Δa</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  </m:t>
                    </m:r>
                    <m:r>
                      <m:rPr>
                        <m:sty m:val="p"/>
                      </m:rPr>
                      <a:rPr lang="en-US" b="0" i="0" smtClean="0">
                        <a:latin typeface="Cambria Math" panose="02040503050406030204" pitchFamily="18" charset="0"/>
                      </a:rPr>
                      <m:t>Δ</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a:t>
                </a:r>
              </a:p>
              <a:p>
                <a:endParaRPr lang="en-US" dirty="0"/>
              </a:p>
              <a:p>
                <a:pPr/>
                <a:r>
                  <a:rPr lang="en-US" dirty="0"/>
                  <a:t>The absolute error of </a:t>
                </a:r>
                <a14:m>
                  <m:oMath xmlns:m="http://schemas.openxmlformats.org/officeDocument/2006/math">
                    <m:r>
                      <a:rPr lang="en-US" b="0" i="1" smtClean="0">
                        <a:latin typeface="Cambria Math" panose="02040503050406030204" pitchFamily="18" charset="0"/>
                      </a:rPr>
                      <m:t>𝑓</m:t>
                    </m:r>
                  </m:oMath>
                </a14:m>
                <a:r>
                  <a:rPr lang="en-US" dirty="0"/>
                  <a:t> is: </a:t>
                </a:r>
                <a14:m>
                  <m:oMath xmlns:m="http://schemas.openxmlformats.org/officeDocument/2006/math">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ab</m:t>
                        </m:r>
                        <m:r>
                          <a:rPr lang="en-US">
                            <a:latin typeface="Cambria Math" panose="02040503050406030204" pitchFamily="18" charset="0"/>
                          </a:rPr>
                          <m:t> −</m:t>
                        </m:r>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m:t>
                                </m:r>
                              </m:sup>
                            </m:sSup>
                          </m:e>
                        </m:d>
                      </m:e>
                    </m:d>
                    <m:r>
                      <a:rPr lang="en-US" b="0" i="1" smtClean="0">
                        <a:latin typeface="Cambria Math" panose="02040503050406030204" pitchFamily="18" charset="0"/>
                      </a:rPr>
                      <m:t>=</m:t>
                    </m:r>
                  </m:oMath>
                </a14:m>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𝑎𝑏</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𝑎𝑏</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m:rPr>
                              <m:sty m:val="p"/>
                            </m:rPr>
                            <a:rPr lang="en-US">
                              <a:latin typeface="Cambria Math" panose="02040503050406030204" pitchFamily="18" charset="0"/>
                            </a:rPr>
                            <m:t>Δ</m:t>
                          </m:r>
                          <m:r>
                            <m:rPr>
                              <m:sty m:val="p"/>
                            </m:rPr>
                            <a:rPr lang="en-US" b="0" i="0" smtClean="0">
                              <a:latin typeface="Cambria Math" panose="02040503050406030204" pitchFamily="18" charset="0"/>
                            </a:rPr>
                            <m:t>a</m:t>
                          </m:r>
                        </m:e>
                      </m:d>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b</m:t>
                          </m:r>
                          <m:r>
                            <a:rPr lang="en-US" b="0" i="0" smtClean="0">
                              <a:latin typeface="Cambria Math" panose="02040503050406030204" pitchFamily="18" charset="0"/>
                            </a:rPr>
                            <m:t>+</m:t>
                          </m:r>
                          <m:r>
                            <m:rPr>
                              <m:sty m:val="p"/>
                            </m:rPr>
                            <a:rPr lang="en-US">
                              <a:latin typeface="Cambria Math" panose="02040503050406030204" pitchFamily="18" charset="0"/>
                            </a:rPr>
                            <m:t>Δ</m:t>
                          </m:r>
                          <m:r>
                            <m:rPr>
                              <m:sty m:val="p"/>
                            </m:rPr>
                            <a:rPr lang="en-US" b="0" i="0" smtClean="0">
                              <a:latin typeface="Cambria Math" panose="02040503050406030204" pitchFamily="18" charset="0"/>
                            </a:rPr>
                            <m:t>b</m:t>
                          </m:r>
                        </m:e>
                      </m:d>
                      <m:r>
                        <a:rPr lang="en-US" b="0" i="0" smtClean="0">
                          <a:latin typeface="Cambria Math" panose="02040503050406030204" pitchFamily="18" charset="0"/>
                        </a:rPr>
                        <m:t>=</m:t>
                      </m:r>
                    </m:oMath>
                    <m:oMath xmlns:m="http://schemas.openxmlformats.org/officeDocument/2006/math">
                      <m:r>
                        <m:rPr>
                          <m:sty m:val="p"/>
                        </m:rPr>
                        <a:rPr lang="en-US" b="0" i="0" smtClean="0">
                          <a:latin typeface="Cambria Math" panose="02040503050406030204" pitchFamily="18" charset="0"/>
                        </a:rPr>
                        <m:t>ab</m:t>
                      </m:r>
                      <m:r>
                        <a:rPr lang="en-US" b="0" i="0" smtClean="0">
                          <a:latin typeface="Cambria Math" panose="02040503050406030204" pitchFamily="18" charset="0"/>
                        </a:rPr>
                        <m:t>− </m:t>
                      </m:r>
                      <m:r>
                        <m:rPr>
                          <m:sty m:val="p"/>
                        </m:rPr>
                        <a:rPr lang="en-US" b="0" i="0" smtClean="0">
                          <a:latin typeface="Cambria Math" panose="02040503050406030204" pitchFamily="18" charset="0"/>
                        </a:rPr>
                        <m:t>ab</m:t>
                      </m:r>
                      <m:r>
                        <a:rPr lang="en-US" b="0" i="0" smtClean="0">
                          <a:latin typeface="Cambria Math" panose="02040503050406030204" pitchFamily="18" charset="0"/>
                        </a:rPr>
                        <m:t>+</m:t>
                      </m:r>
                      <m:r>
                        <m:rPr>
                          <m:sty m:val="p"/>
                        </m:rPr>
                        <a:rPr lang="en-US" b="0" i="0" smtClean="0">
                          <a:latin typeface="Cambria Math" panose="02040503050406030204" pitchFamily="18" charset="0"/>
                        </a:rPr>
                        <m:t>aΔb</m:t>
                      </m:r>
                      <m:r>
                        <a:rPr lang="en-US" b="0" i="0" smtClean="0">
                          <a:latin typeface="Cambria Math" panose="02040503050406030204" pitchFamily="18" charset="0"/>
                        </a:rPr>
                        <m:t>+</m:t>
                      </m:r>
                      <m:r>
                        <m:rPr>
                          <m:sty m:val="p"/>
                        </m:rPr>
                        <a:rPr lang="en-US">
                          <a:latin typeface="Cambria Math" panose="02040503050406030204" pitchFamily="18" charset="0"/>
                        </a:rPr>
                        <m:t>Δ</m:t>
                      </m:r>
                      <m:r>
                        <m:rPr>
                          <m:sty m:val="p"/>
                        </m:rPr>
                        <a:rPr lang="en-US" b="0" i="0" smtClean="0">
                          <a:latin typeface="Cambria Math" panose="02040503050406030204" pitchFamily="18" charset="0"/>
                        </a:rPr>
                        <m:t>ab</m:t>
                      </m:r>
                      <m:r>
                        <a:rPr lang="en-US" b="0" i="0" smtClean="0">
                          <a:latin typeface="Cambria Math" panose="02040503050406030204" pitchFamily="18" charset="0"/>
                        </a:rPr>
                        <m:t>+</m:t>
                      </m:r>
                      <m:r>
                        <m:rPr>
                          <m:sty m:val="p"/>
                        </m:rPr>
                        <a:rPr lang="en-US">
                          <a:latin typeface="Cambria Math" panose="02040503050406030204" pitchFamily="18" charset="0"/>
                        </a:rPr>
                        <m:t>Δ</m:t>
                      </m:r>
                      <m:r>
                        <m:rPr>
                          <m:sty m:val="p"/>
                        </m:rPr>
                        <a:rPr lang="en-US" b="0" i="0" smtClean="0">
                          <a:latin typeface="Cambria Math" panose="02040503050406030204" pitchFamily="18" charset="0"/>
                        </a:rPr>
                        <m:t>a</m:t>
                      </m:r>
                      <m:r>
                        <m:rPr>
                          <m:sty m:val="p"/>
                        </m:rPr>
                        <a:rPr lang="en-US">
                          <a:latin typeface="Cambria Math" panose="02040503050406030204" pitchFamily="18" charset="0"/>
                        </a:rPr>
                        <m:t>Δ</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m:oMathPara>
                </a14:m>
                <a:endParaRPr lang="en-US"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m:t>
                      </m:r>
                      <m:r>
                        <a:rPr lang="en-US" b="1" i="1">
                          <a:latin typeface="Cambria Math" panose="02040503050406030204" pitchFamily="18" charset="0"/>
                        </a:rPr>
                        <m:t>𝐚</m:t>
                      </m:r>
                      <m:r>
                        <a:rPr lang="en-US" b="1" i="1">
                          <a:latin typeface="Cambria Math" panose="02040503050406030204" pitchFamily="18" charset="0"/>
                        </a:rPr>
                        <m:t>𝚫</m:t>
                      </m:r>
                      <m:r>
                        <a:rPr lang="en-US" b="1" i="1">
                          <a:latin typeface="Cambria Math" panose="02040503050406030204" pitchFamily="18" charset="0"/>
                        </a:rPr>
                        <m:t>𝐛</m:t>
                      </m:r>
                      <m:r>
                        <a:rPr lang="en-US" b="1">
                          <a:latin typeface="Cambria Math" panose="02040503050406030204" pitchFamily="18" charset="0"/>
                        </a:rPr>
                        <m:t>+</m:t>
                      </m:r>
                      <m:r>
                        <a:rPr lang="en-US" b="1" i="1">
                          <a:latin typeface="Cambria Math" panose="02040503050406030204" pitchFamily="18" charset="0"/>
                        </a:rPr>
                        <m:t>𝚫</m:t>
                      </m:r>
                      <m:r>
                        <a:rPr lang="en-US" b="1" i="1">
                          <a:latin typeface="Cambria Math" panose="02040503050406030204" pitchFamily="18" charset="0"/>
                        </a:rPr>
                        <m:t>𝐚𝐛</m:t>
                      </m:r>
                      <m:r>
                        <a:rPr lang="en-US" b="1">
                          <a:latin typeface="Cambria Math" panose="02040503050406030204" pitchFamily="18" charset="0"/>
                        </a:rPr>
                        <m:t>+</m:t>
                      </m:r>
                      <m:r>
                        <a:rPr lang="en-US" b="1" i="1">
                          <a:latin typeface="Cambria Math" panose="02040503050406030204" pitchFamily="18" charset="0"/>
                        </a:rPr>
                        <m:t>𝚫</m:t>
                      </m:r>
                      <m:r>
                        <a:rPr lang="en-US" b="1" i="1">
                          <a:latin typeface="Cambria Math" panose="02040503050406030204" pitchFamily="18" charset="0"/>
                        </a:rPr>
                        <m:t>𝐚</m:t>
                      </m:r>
                      <m:r>
                        <a:rPr lang="en-US" b="1" i="1">
                          <a:latin typeface="Cambria Math" panose="02040503050406030204" pitchFamily="18" charset="0"/>
                        </a:rPr>
                        <m:t>𝚫</m:t>
                      </m:r>
                      <m:r>
                        <a:rPr lang="en-US" b="1" i="1">
                          <a:latin typeface="Cambria Math" panose="02040503050406030204" pitchFamily="18" charset="0"/>
                        </a:rPr>
                        <m:t>𝐛</m:t>
                      </m:r>
                      <m:r>
                        <a:rPr lang="en-US" b="1" i="1" smtClean="0">
                          <a:latin typeface="Cambria Math" panose="02040503050406030204" pitchFamily="18" charset="0"/>
                        </a:rPr>
                        <m:t>|</m:t>
                      </m:r>
                    </m:oMath>
                  </m:oMathPara>
                </a14:m>
                <a:endParaRPr lang="en-US" b="1" dirty="0"/>
              </a:p>
              <a:p>
                <a:endParaRPr lang="en-US" b="1" dirty="0"/>
              </a:p>
              <a:p>
                <a:r>
                  <a:rPr lang="en-US" dirty="0"/>
                  <a:t>The relative error of </a:t>
                </a:r>
                <a14:m>
                  <m:oMath xmlns:m="http://schemas.openxmlformats.org/officeDocument/2006/math">
                    <m:r>
                      <a:rPr lang="en-US" b="0" i="1" smtClean="0">
                        <a:latin typeface="Cambria Math" panose="02040503050406030204" pitchFamily="18" charset="0"/>
                      </a:rPr>
                      <m:t>𝑓</m:t>
                    </m:r>
                  </m:oMath>
                </a14:m>
                <a:r>
                  <a:rPr lang="en-US" dirty="0"/>
                  <a:t> is: </a:t>
                </a:r>
                <a14:m>
                  <m:oMath xmlns:m="http://schemas.openxmlformats.org/officeDocument/2006/math">
                    <m:f>
                      <m:fPr>
                        <m:ctrlPr>
                          <a:rPr lang="en-US" b="1" i="1" smtClean="0">
                            <a:latin typeface="Cambria Math" panose="02040503050406030204" pitchFamily="18" charset="0"/>
                          </a:rPr>
                        </m:ctrlPr>
                      </m:fPr>
                      <m:num>
                        <m:d>
                          <m:dPr>
                            <m:begChr m:val="|"/>
                            <m:endChr m:val="|"/>
                            <m:ctrlPr>
                              <a:rPr lang="en-US" b="1" i="1" smtClean="0">
                                <a:latin typeface="Cambria Math" panose="02040503050406030204" pitchFamily="18" charset="0"/>
                              </a:rPr>
                            </m:ctrlPr>
                          </m:dPr>
                          <m:e>
                            <m:r>
                              <a:rPr lang="en-US" b="1" i="1">
                                <a:latin typeface="Cambria Math" panose="02040503050406030204" pitchFamily="18" charset="0"/>
                              </a:rPr>
                              <m:t>𝐚</m:t>
                            </m:r>
                            <m:r>
                              <a:rPr lang="en-US" b="1" i="1">
                                <a:latin typeface="Cambria Math" panose="02040503050406030204" pitchFamily="18" charset="0"/>
                              </a:rPr>
                              <m:t>𝚫</m:t>
                            </m:r>
                            <m:r>
                              <a:rPr lang="en-US" b="1" i="1">
                                <a:latin typeface="Cambria Math" panose="02040503050406030204" pitchFamily="18" charset="0"/>
                              </a:rPr>
                              <m:t>𝐛</m:t>
                            </m:r>
                            <m:r>
                              <a:rPr lang="en-US" b="1">
                                <a:latin typeface="Cambria Math" panose="02040503050406030204" pitchFamily="18" charset="0"/>
                              </a:rPr>
                              <m:t>+</m:t>
                            </m:r>
                            <m:r>
                              <a:rPr lang="en-US" b="1" i="1">
                                <a:latin typeface="Cambria Math" panose="02040503050406030204" pitchFamily="18" charset="0"/>
                              </a:rPr>
                              <m:t>𝚫</m:t>
                            </m:r>
                            <m:r>
                              <a:rPr lang="en-US" b="1" i="1">
                                <a:latin typeface="Cambria Math" panose="02040503050406030204" pitchFamily="18" charset="0"/>
                              </a:rPr>
                              <m:t>𝐚𝐛</m:t>
                            </m:r>
                            <m:r>
                              <a:rPr lang="en-US" b="1">
                                <a:latin typeface="Cambria Math" panose="02040503050406030204" pitchFamily="18" charset="0"/>
                              </a:rPr>
                              <m:t>+</m:t>
                            </m:r>
                            <m:r>
                              <a:rPr lang="en-US" b="1" i="1">
                                <a:latin typeface="Cambria Math" panose="02040503050406030204" pitchFamily="18" charset="0"/>
                              </a:rPr>
                              <m:t>𝚫</m:t>
                            </m:r>
                            <m:r>
                              <a:rPr lang="en-US" b="1" i="1">
                                <a:latin typeface="Cambria Math" panose="02040503050406030204" pitchFamily="18" charset="0"/>
                              </a:rPr>
                              <m:t>𝐚</m:t>
                            </m:r>
                            <m:r>
                              <a:rPr lang="en-US" b="1" i="1">
                                <a:latin typeface="Cambria Math" panose="02040503050406030204" pitchFamily="18" charset="0"/>
                              </a:rPr>
                              <m:t>𝚫</m:t>
                            </m:r>
                            <m:r>
                              <a:rPr lang="en-US" b="1" i="1">
                                <a:latin typeface="Cambria Math" panose="02040503050406030204" pitchFamily="18" charset="0"/>
                              </a:rPr>
                              <m:t>𝐛</m:t>
                            </m:r>
                          </m:e>
                        </m:d>
                      </m:num>
                      <m:den>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𝒂𝒃</m:t>
                            </m:r>
                          </m:e>
                        </m:d>
                      </m:den>
                    </m:f>
                  </m:oMath>
                </a14:m>
                <a:endParaRPr lang="en-US" b="1" dirty="0"/>
              </a:p>
            </p:txBody>
          </p:sp>
        </mc:Choice>
        <mc:Fallback xmlns="">
          <p:sp>
            <p:nvSpPr>
              <p:cNvPr id="2" name="Rectangle 1"/>
              <p:cNvSpPr>
                <a:spLocks noRot="1" noChangeAspect="1" noMove="1" noResize="1" noEditPoints="1" noAdjustHandles="1" noChangeArrowheads="1" noChangeShapeType="1" noTextEdit="1"/>
              </p:cNvSpPr>
              <p:nvPr/>
            </p:nvSpPr>
            <p:spPr>
              <a:xfrm>
                <a:off x="1674813" y="1389062"/>
                <a:ext cx="5334000" cy="4131580"/>
              </a:xfrm>
              <a:prstGeom prst="rect">
                <a:avLst/>
              </a:prstGeom>
              <a:blipFill rotWithShape="0">
                <a:blip r:embed="rId4"/>
                <a:stretch>
                  <a:fillRect l="-1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824662" y="1439251"/>
                <a:ext cx="4786947" cy="286815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2</m:t>
                          </m:r>
                        </m:sup>
                      </m:sSup>
                    </m:oMath>
                  </m:oMathPara>
                </a14:m>
                <a:endParaRPr lang="en-US" dirty="0"/>
              </a:p>
              <a:p>
                <a:endParaRPr lang="en-US"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 </m:t>
                      </m:r>
                      <m:d>
                        <m:dPr>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20</m:t>
                                </m:r>
                              </m:e>
                            </m:mr>
                            <m:mr>
                              <m:e>
                                <m:r>
                                  <a:rPr lang="en-US" b="0" i="1" smtClean="0">
                                    <a:latin typeface="Cambria Math" panose="02040503050406030204" pitchFamily="18" charset="0"/>
                                  </a:rPr>
                                  <m:t>−</m:t>
                                </m:r>
                                <m:r>
                                  <a:rPr lang="en-US" b="0" i="1" smtClean="0">
                                    <a:latin typeface="Cambria Math" panose="02040503050406030204" pitchFamily="18" charset="0"/>
                                  </a:rPr>
                                  <m:t>20</m:t>
                                </m:r>
                              </m:e>
                              <m:e>
                                <m:r>
                                  <a:rPr lang="en-US" b="0" i="1" smtClean="0">
                                    <a:latin typeface="Cambria Math" panose="02040503050406030204" pitchFamily="18" charset="0"/>
                                  </a:rPr>
                                  <m:t>200</m:t>
                                </m:r>
                              </m:e>
                            </m:mr>
                          </m:m>
                        </m:e>
                      </m:d>
                    </m:oMath>
                  </m:oMathPara>
                </a14:m>
                <a:endParaRPr lang="en-US" dirty="0"/>
              </a:p>
              <a:p>
                <a:endParaRPr lang="en-US" dirty="0"/>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m:t>
                              </m:r>
                            </m:e>
                          </m:d>
                        </m:e>
                      </m:d>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p>
                              </m:sSup>
                            </m:e>
                          </m:d>
                        </m:e>
                      </m:d>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20</m:t>
                                        </m:r>
                                      </m:e>
                                    </m:mr>
                                    <m:mr>
                                      <m:e>
                                        <m:r>
                                          <a:rPr lang="en-US" i="1">
                                            <a:latin typeface="Cambria Math" panose="02040503050406030204" pitchFamily="18" charset="0"/>
                                          </a:rPr>
                                          <m:t>−</m:t>
                                        </m:r>
                                        <m:r>
                                          <a:rPr lang="en-US" i="1">
                                            <a:latin typeface="Cambria Math" panose="02040503050406030204" pitchFamily="18" charset="0"/>
                                          </a:rPr>
                                          <m:t>20</m:t>
                                        </m:r>
                                      </m:e>
                                      <m:e>
                                        <m:r>
                                          <a:rPr lang="en-US" i="1">
                                            <a:latin typeface="Cambria Math" panose="02040503050406030204" pitchFamily="18" charset="0"/>
                                          </a:rPr>
                                          <m:t>200</m:t>
                                        </m:r>
                                      </m:e>
                                    </m:mr>
                                  </m:m>
                                </m:e>
                              </m:d>
                            </m:e>
                          </m:d>
                        </m:e>
                      </m:d>
                      <m:d>
                        <m:dPr>
                          <m:begChr m:val="|"/>
                          <m:endChr m:val="|"/>
                          <m:ctrlPr>
                            <a:rPr lang="en-US" i="1">
                              <a:latin typeface="Cambria Math" panose="02040503050406030204" pitchFamily="18" charset="0"/>
                              <a:ea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m>
                                    <m:mPr>
                                      <m:mcs>
                                        <m:mc>
                                          <m:mcPr>
                                            <m:count m:val="2"/>
                                            <m:mcJc m:val="center"/>
                                          </m:mcPr>
                                        </m:mc>
                                      </m:mcs>
                                      <m:ctrlPr>
                                        <a:rPr lang="en-US" i="1">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0</m:t>
                                        </m:r>
                                        <m:r>
                                          <m:rPr>
                                            <m:brk m:alnAt="7"/>
                                          </m:rPr>
                                          <a:rPr lang="en-US" b="0" i="1" smtClean="0">
                                            <a:latin typeface="Cambria Math" panose="02040503050406030204" pitchFamily="18" charset="0"/>
                                            <a:ea typeface="Cambria Math" panose="02040503050406030204" pitchFamily="18" charset="0"/>
                                          </a:rPr>
                                          <m:t>.</m:t>
                                        </m:r>
                                        <m:r>
                                          <m:rPr>
                                            <m:brk m:alnAt="7"/>
                                          </m:rPr>
                                          <a:rPr lang="en-US" b="0" i="1" smtClean="0">
                                            <a:latin typeface="Cambria Math" panose="02040503050406030204" pitchFamily="18" charset="0"/>
                                            <a:ea typeface="Cambria Math" panose="02040503050406030204" pitchFamily="18" charset="0"/>
                                          </a:rPr>
                                          <m:t>5</m:t>
                                        </m:r>
                                      </m:e>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05</m:t>
                                        </m:r>
                                      </m:e>
                                    </m:mr>
                                    <m:m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05</m:t>
                                        </m:r>
                                      </m:e>
                                      <m:e>
                                        <m:r>
                                          <a:rPr lang="en-US" b="0" i="1" smtClean="0">
                                            <a:latin typeface="Cambria Math" panose="02040503050406030204" pitchFamily="18" charset="0"/>
                                            <a:ea typeface="Cambria Math" panose="02040503050406030204" pitchFamily="18" charset="0"/>
                                          </a:rPr>
                                          <m:t>0</m:t>
                                        </m:r>
                                      </m:e>
                                    </m:mr>
                                  </m:m>
                                </m:e>
                              </m:d>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99</m:t>
                      </m:r>
                    </m:oMath>
                  </m:oMathPara>
                </a14:m>
                <a:endParaRPr lang="en-US" b="0" dirty="0">
                  <a:ea typeface="Cambria Math" panose="02040503050406030204" pitchFamily="18" charset="0"/>
                </a:endParaRPr>
              </a:p>
              <a:p>
                <a:endParaRPr lang="en-US" b="1" dirty="0"/>
              </a:p>
              <a:p>
                <a:r>
                  <a:rPr lang="en-US" dirty="0"/>
                  <a:t>Matrix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 </m:t>
                    </m:r>
                  </m:oMath>
                </a14:m>
                <a:r>
                  <a:rPr lang="en-US" dirty="0"/>
                  <a:t>is ill conditioned.</a:t>
                </a:r>
              </a:p>
            </p:txBody>
          </p:sp>
        </mc:Choice>
        <mc:Fallback xmlns="">
          <p:sp>
            <p:nvSpPr>
              <p:cNvPr id="12" name="Rectangle 11"/>
              <p:cNvSpPr>
                <a:spLocks noRot="1" noChangeAspect="1" noMove="1" noResize="1" noEditPoints="1" noAdjustHandles="1" noChangeArrowheads="1" noChangeShapeType="1" noTextEdit="1"/>
              </p:cNvSpPr>
              <p:nvPr/>
            </p:nvSpPr>
            <p:spPr>
              <a:xfrm>
                <a:off x="6824662" y="1439251"/>
                <a:ext cx="4786947" cy="2868157"/>
              </a:xfrm>
              <a:prstGeom prst="rect">
                <a:avLst/>
              </a:prstGeom>
              <a:blipFill rotWithShape="0">
                <a:blip r:embed="rId5"/>
                <a:stretch>
                  <a:fillRect l="-1146" b="-2335"/>
                </a:stretch>
              </a:blipFill>
            </p:spPr>
            <p:txBody>
              <a:bodyPr/>
              <a:lstStyle/>
              <a:p>
                <a:r>
                  <a:rPr lang="en-US">
                    <a:noFill/>
                  </a:rPr>
                  <a:t> </a:t>
                </a:r>
              </a:p>
            </p:txBody>
          </p:sp>
        </mc:Fallback>
      </mc:AlternateContent>
      <p:cxnSp>
        <p:nvCxnSpPr>
          <p:cNvPr id="7" name="Straight Connector 6"/>
          <p:cNvCxnSpPr/>
          <p:nvPr/>
        </p:nvCxnSpPr>
        <p:spPr>
          <a:xfrm>
            <a:off x="6780212" y="1417637"/>
            <a:ext cx="0" cy="4221163"/>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7105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0C675A-9AD3-40BB-AC57-0E9EFA3E4F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Math education presentation with Pi  (widescreen)</Template>
  <TotalTime>0</TotalTime>
  <Words>3149</Words>
  <Application>Microsoft Office PowerPoint</Application>
  <PresentationFormat>Custom</PresentationFormat>
  <Paragraphs>696</Paragraphs>
  <Slides>48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Cambria Math</vt:lpstr>
      <vt:lpstr>Euphemia</vt:lpstr>
      <vt:lpstr>Times New Roman</vt:lpstr>
      <vt:lpstr>Math 16x9</vt:lpstr>
      <vt:lpstr>Matrix exponent</vt:lpstr>
      <vt:lpstr>Agenda</vt:lpstr>
      <vt:lpstr>Motivation to solve matrix exponent</vt:lpstr>
      <vt:lpstr>Motivation to solve matrix exponent</vt:lpstr>
      <vt:lpstr>Motivation to solve matrix exponent</vt:lpstr>
      <vt:lpstr>Matrix exponent Forms</vt:lpstr>
      <vt:lpstr>Matrix exponent properties</vt:lpstr>
      <vt:lpstr>Definitions</vt:lpstr>
      <vt:lpstr>Definitions – examples</vt:lpstr>
      <vt:lpstr>Problem’s definition</vt:lpstr>
      <vt:lpstr>Known algorithms</vt:lpstr>
      <vt:lpstr>Known algorithms</vt:lpstr>
      <vt:lpstr>Known algorithms</vt:lpstr>
      <vt:lpstr>Unstable algorithm example</vt:lpstr>
      <vt:lpstr>Unstable algorithm example</vt:lpstr>
      <vt:lpstr>Unstable algorithm example</vt:lpstr>
      <vt:lpstr>The original solution</vt:lpstr>
      <vt:lpstr>Putzer’s algorithm</vt:lpstr>
      <vt:lpstr>Putzer’s algorithm proof</vt:lpstr>
      <vt:lpstr>Lanczos’ algorithm</vt:lpstr>
      <vt:lpstr>The Improvement</vt:lpstr>
      <vt:lpstr>The Improvement – r_i</vt:lpstr>
      <vt:lpstr>The Improvement – r_i</vt:lpstr>
      <vt:lpstr>The Improvement - Lemma 1</vt:lpstr>
      <vt:lpstr>The Improvement - Lemma 1</vt:lpstr>
      <vt:lpstr>The Improvement - Lemma 2</vt:lpstr>
      <vt:lpstr>The Improvement - Lemma 2</vt:lpstr>
      <vt:lpstr>Examples</vt:lpstr>
      <vt:lpstr>Examples</vt:lpstr>
      <vt:lpstr>Examples</vt:lpstr>
      <vt:lpstr>Stability of the algorithm</vt:lpstr>
      <vt:lpstr>Numerical analysis</vt:lpstr>
      <vt:lpstr>Storage requirements</vt:lpstr>
      <vt:lpstr>Complexity</vt:lpstr>
      <vt:lpstr>Comparison with other algorithms</vt:lpstr>
      <vt:lpstr>Comparison with other algorithms</vt:lpstr>
      <vt:lpstr>Comparison with other algorithms</vt:lpstr>
      <vt:lpstr>Comparison with other algorithms</vt:lpstr>
      <vt:lpstr>Decision tree algorithm</vt:lpstr>
      <vt:lpstr>Choose tree algorithm – structure</vt:lpstr>
      <vt:lpstr>Choose tree algorithm – Compare</vt:lpstr>
      <vt:lpstr>Example to real world application</vt:lpstr>
      <vt:lpstr>Example to real world application</vt:lpstr>
      <vt:lpstr>References</vt:lpstr>
      <vt:lpstr>References</vt:lpstr>
      <vt:lpstr>Implementation</vt:lpstr>
      <vt:lpstr>Implementation</vt:lpstr>
      <vt:lpstr>Implementation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2016-05-04T08:57:10Z</dcterms:created>
  <dcterms:modified xsi:type="dcterms:W3CDTF">2019-12-23T08:06:52Z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