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58" r:id="rId4"/>
    <p:sldId id="260" r:id="rId5"/>
    <p:sldId id="281" r:id="rId6"/>
    <p:sldId id="262" r:id="rId7"/>
    <p:sldId id="261" r:id="rId8"/>
    <p:sldId id="263" r:id="rId9"/>
    <p:sldId id="264" r:id="rId10"/>
    <p:sldId id="265" r:id="rId11"/>
    <p:sldId id="267" r:id="rId12"/>
    <p:sldId id="283" r:id="rId13"/>
    <p:sldId id="269" r:id="rId14"/>
    <p:sldId id="277" r:id="rId15"/>
    <p:sldId id="270" r:id="rId16"/>
    <p:sldId id="271" r:id="rId17"/>
    <p:sldId id="272" r:id="rId18"/>
    <p:sldId id="273" r:id="rId19"/>
    <p:sldId id="274" r:id="rId20"/>
    <p:sldId id="268" r:id="rId21"/>
    <p:sldId id="282" r:id="rId22"/>
    <p:sldId id="280" r:id="rId23"/>
    <p:sldId id="279" r:id="rId24"/>
    <p:sldId id="257" r:id="rId25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7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844F00"/>
    <a:srgbClr val="744703"/>
    <a:srgbClr val="A80000"/>
    <a:srgbClr val="422C16"/>
    <a:srgbClr val="0C788E"/>
    <a:srgbClr val="006666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4652" autoAdjust="0"/>
  </p:normalViewPr>
  <p:slideViewPr>
    <p:cSldViewPr showGuides="1">
      <p:cViewPr varScale="1">
        <p:scale>
          <a:sx n="85" d="100"/>
          <a:sy n="85" d="100"/>
        </p:scale>
        <p:origin x="14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4BF3D03-64E1-467F-9CC5-4733DF417241}" type="datetimeFigureOut">
              <a:rPr lang="en-US"/>
              <a:pPr>
                <a:defRPr/>
              </a:pPr>
              <a:t>12/23/2019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31E755D-8024-4EF3-9AF6-E9CFDF3B8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8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340DF3-EDAE-4D90-A139-DB4ED67BE13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15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09EE9-9B93-4DBC-B592-D1128FCA5BC6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6506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11FBF-AF59-4A1A-9277-203516E0C040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7571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2CEC5-D33F-4AB9-BD1B-ABCF48D2C10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4964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04313-2893-4F7E-AEE7-F189718A5CD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9973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BB366-249F-46EF-997C-1B42C0A72BB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887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95F1B-3E51-41A5-B8E9-082EF14B8856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49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8E887-9BE7-4EEB-8011-456EAD0CFB5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6960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D61A5-FA44-485C-ABB5-6588C69F3D57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726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FCDEA-E848-49FA-94ED-3A5E9D803DB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0907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CE4E0-0AC8-4C7F-937A-A005BAC4DC0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6696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879FD-4006-4A6F-BB97-71D98B80FCA9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5019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6511683-76D0-4E79-9214-19359904FB59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6"/>
          <p:cNvSpPr>
            <a:spLocks noGrp="1" noChangeArrowheads="1"/>
          </p:cNvSpPr>
          <p:nvPr>
            <p:ph type="subTitle" idx="1"/>
          </p:nvPr>
        </p:nvSpPr>
        <p:spPr>
          <a:xfrm>
            <a:off x="695325" y="1557338"/>
            <a:ext cx="7561263" cy="5508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400" dirty="0">
                <a:solidFill>
                  <a:schemeClr val="bg1"/>
                </a:solidFill>
                <a:latin typeface="Letter Gothic Std" panose="020B0409020202030304" pitchFamily="49" charset="0"/>
              </a:rPr>
              <a:t>Energy Efficiency in 2d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400" dirty="0">
                <a:solidFill>
                  <a:schemeClr val="bg1"/>
                </a:solidFill>
                <a:latin typeface="Letter Gothic Std" panose="020B0409020202030304" pitchFamily="49" charset="0"/>
              </a:rPr>
              <a:t>Quadratic Hamiltonian</a:t>
            </a:r>
            <a:endParaRPr lang="es-ES" altLang="en-US" sz="4400" dirty="0">
              <a:solidFill>
                <a:schemeClr val="bg1"/>
              </a:solidFill>
              <a:latin typeface="Letter Gothic Std" panose="020B0409020202030304" pitchFamily="49" charset="0"/>
            </a:endParaRPr>
          </a:p>
        </p:txBody>
      </p:sp>
      <p:sp>
        <p:nvSpPr>
          <p:cNvPr id="3075" name="Rectangle 166"/>
          <p:cNvSpPr txBox="1">
            <a:spLocks noChangeArrowheads="1"/>
          </p:cNvSpPr>
          <p:nvPr/>
        </p:nvSpPr>
        <p:spPr bwMode="auto">
          <a:xfrm>
            <a:off x="684213" y="3933825"/>
            <a:ext cx="7561262" cy="112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2400" dirty="0">
                <a:solidFill>
                  <a:schemeClr val="bg1"/>
                </a:solidFill>
                <a:latin typeface="Letter Gothic Std" panose="020B0409020202030304" pitchFamily="49" charset="0"/>
              </a:rPr>
              <a:t>			Ba</a:t>
            </a:r>
            <a:r>
              <a:rPr lang="en-US" altLang="en-US" sz="2400" dirty="0">
                <a:solidFill>
                  <a:schemeClr val="bg1"/>
                </a:solidFill>
                <a:latin typeface="Letter Gothic Std" panose="020B0409020202030304" pitchFamily="49" charset="0"/>
              </a:rPr>
              <a:t>r</a:t>
            </a:r>
            <a:r>
              <a:rPr lang="es-ES" altLang="en-US" sz="2400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ry</a:t>
            </a:r>
            <a:r>
              <a:rPr lang="es-ES" altLang="en-US" sz="2400" dirty="0">
                <a:solidFill>
                  <a:schemeClr val="bg1"/>
                </a:solidFill>
                <a:latin typeface="Letter Gothic Std" panose="020B0409020202030304" pitchFamily="49" charset="0"/>
              </a:rPr>
              <a:t> </a:t>
            </a:r>
            <a:r>
              <a:rPr lang="es-ES" altLang="en-US" sz="2400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Ginat</a:t>
            </a:r>
            <a:endParaRPr lang="es-ES" altLang="en-US" sz="2400" dirty="0">
              <a:solidFill>
                <a:schemeClr val="bg1"/>
              </a:solidFill>
              <a:latin typeface="Letter Gothic Std" panose="020B04090202020303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2400" dirty="0">
                <a:solidFill>
                  <a:schemeClr val="bg1"/>
                </a:solidFill>
                <a:latin typeface="Letter Gothic Std" panose="020B0409020202030304" pitchFamily="49" charset="0"/>
              </a:rPr>
              <a:t>		   	Teddy Lazebnik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ES" altLang="en-US" sz="2400" dirty="0">
              <a:solidFill>
                <a:schemeClr val="bg1"/>
              </a:solidFill>
              <a:latin typeface="Letter Gothic Std" panose="020B04090202020303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ES" altLang="en-US" sz="2400" dirty="0">
              <a:solidFill>
                <a:schemeClr val="bg1"/>
              </a:solidFill>
              <a:latin typeface="Letter Gothic Std" panose="020B04090202020303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br>
              <a:rPr lang="es-ES" altLang="en-US" sz="2400" dirty="0">
                <a:solidFill>
                  <a:schemeClr val="bg1"/>
                </a:solidFill>
                <a:latin typeface="Letter Gothic Std" panose="020B0409020202030304" pitchFamily="49" charset="0"/>
              </a:rPr>
            </a:br>
            <a:r>
              <a:rPr lang="es-ES" altLang="en-US" sz="2400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Adviser</a:t>
            </a:r>
            <a:r>
              <a:rPr lang="es-ES" altLang="en-US" sz="2400" dirty="0">
                <a:solidFill>
                  <a:schemeClr val="bg1"/>
                </a:solidFill>
                <a:latin typeface="Letter Gothic Std" panose="020B0409020202030304" pitchFamily="49" charset="0"/>
              </a:rPr>
              <a:t>: Prof. Michael </a:t>
            </a:r>
            <a:r>
              <a:rPr lang="es-ES" altLang="en-US" sz="2400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Entov</a:t>
            </a:r>
            <a:endParaRPr lang="es-ES" altLang="en-US" sz="2400" dirty="0">
              <a:solidFill>
                <a:schemeClr val="bg1"/>
              </a:solidFill>
              <a:latin typeface="Letter Gothic Std" panose="020B04090202020303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01013" y="6669088"/>
            <a:ext cx="935037" cy="188912"/>
          </a:xfrm>
          <a:prstGeom prst="rect">
            <a:avLst/>
          </a:prstGeom>
          <a:solidFill>
            <a:srgbClr val="844F00"/>
          </a:solidFill>
          <a:ln>
            <a:solidFill>
              <a:srgbClr val="744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2660650" y="1341438"/>
            <a:ext cx="39688" cy="4895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157288" y="3733800"/>
            <a:ext cx="63373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94138" y="2546350"/>
            <a:ext cx="0" cy="2376488"/>
          </a:xfrm>
          <a:prstGeom prst="line">
            <a:avLst/>
          </a:prstGeom>
          <a:ln w="76200">
            <a:solidFill>
              <a:srgbClr val="A8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973638" y="2006600"/>
            <a:ext cx="0" cy="3311525"/>
          </a:xfrm>
          <a:prstGeom prst="line">
            <a:avLst/>
          </a:prstGeom>
          <a:ln w="76200">
            <a:solidFill>
              <a:srgbClr val="A8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318" name="TextBox 8"/>
          <p:cNvSpPr txBox="1">
            <a:spLocks noChangeArrowheads="1"/>
          </p:cNvSpPr>
          <p:nvPr/>
        </p:nvSpPr>
        <p:spPr bwMode="auto">
          <a:xfrm>
            <a:off x="7531100" y="3678238"/>
            <a:ext cx="43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13319" name="TextBox 9"/>
          <p:cNvSpPr txBox="1">
            <a:spLocks noChangeArrowheads="1"/>
          </p:cNvSpPr>
          <p:nvPr/>
        </p:nvSpPr>
        <p:spPr bwMode="auto">
          <a:xfrm>
            <a:off x="2263775" y="1133475"/>
            <a:ext cx="43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3320" name="TextBox 10"/>
          <p:cNvSpPr txBox="1">
            <a:spLocks noChangeArrowheads="1"/>
          </p:cNvSpPr>
          <p:nvPr/>
        </p:nvSpPr>
        <p:spPr bwMode="auto">
          <a:xfrm>
            <a:off x="3740150" y="2141538"/>
            <a:ext cx="43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q’</a:t>
            </a:r>
          </a:p>
        </p:txBody>
      </p:sp>
      <p:sp>
        <p:nvSpPr>
          <p:cNvPr id="13321" name="TextBox 11"/>
          <p:cNvSpPr txBox="1">
            <a:spLocks noChangeArrowheads="1"/>
          </p:cNvSpPr>
          <p:nvPr/>
        </p:nvSpPr>
        <p:spPr bwMode="auto">
          <a:xfrm>
            <a:off x="4997450" y="1790700"/>
            <a:ext cx="43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q’’</a:t>
            </a:r>
          </a:p>
        </p:txBody>
      </p: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331267"/>
            <a:ext cx="2982566" cy="5232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" name="Oval 1"/>
          <p:cNvSpPr/>
          <p:nvPr/>
        </p:nvSpPr>
        <p:spPr>
          <a:xfrm rot="19458574">
            <a:off x="-393700" y="2673350"/>
            <a:ext cx="6754813" cy="1482725"/>
          </a:xfrm>
          <a:prstGeom prst="ellipse">
            <a:avLst/>
          </a:prstGeom>
          <a:noFill/>
          <a:ln w="76200"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 rot="19458574">
            <a:off x="697766" y="3984987"/>
            <a:ext cx="6754812" cy="1482725"/>
          </a:xfrm>
          <a:prstGeom prst="ellipse">
            <a:avLst/>
          </a:prstGeom>
          <a:noFill/>
          <a:ln w="76200"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xfrm>
            <a:off x="468313" y="414338"/>
            <a:ext cx="8229600" cy="1143000"/>
          </a:xfrm>
          <a:blipFill rotWithShape="0">
            <a:blip r:embed="rId2"/>
            <a:stretch>
              <a:fillRect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54627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57200" y="1743075"/>
            <a:ext cx="8229600" cy="4781550"/>
          </a:xfrm>
          <a:blipFill rotWithShape="0">
            <a:blip r:embed="rId3"/>
            <a:stretch>
              <a:fillRect l="-1481" t="-2296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8101013" y="6669088"/>
            <a:ext cx="935037" cy="188912"/>
          </a:xfrm>
          <a:prstGeom prst="rect">
            <a:avLst/>
          </a:prstGeom>
          <a:solidFill>
            <a:srgbClr val="844F00"/>
          </a:solidFill>
          <a:ln>
            <a:solidFill>
              <a:srgbClr val="744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50" y="3789040"/>
            <a:ext cx="6941963" cy="2687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xfrm>
            <a:off x="468313" y="414338"/>
            <a:ext cx="8229600" cy="1143000"/>
          </a:xfrm>
          <a:blipFill rotWithShape="0">
            <a:blip r:embed="rId2"/>
            <a:stretch>
              <a:fillRect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8101013" y="6669088"/>
            <a:ext cx="935037" cy="188912"/>
          </a:xfrm>
          <a:prstGeom prst="rect">
            <a:avLst/>
          </a:prstGeom>
          <a:solidFill>
            <a:srgbClr val="844F00"/>
          </a:solidFill>
          <a:ln>
            <a:solidFill>
              <a:srgbClr val="744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9" t="2932" r="5480" b="4425"/>
          <a:stretch/>
        </p:blipFill>
        <p:spPr>
          <a:xfrm>
            <a:off x="4545215" y="2132856"/>
            <a:ext cx="4078440" cy="40147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2050" r="5217" b="9855"/>
          <a:stretch/>
        </p:blipFill>
        <p:spPr>
          <a:xfrm flipH="1">
            <a:off x="755576" y="1844824"/>
            <a:ext cx="3312368" cy="41891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1258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xfrm>
            <a:off x="468313" y="414338"/>
            <a:ext cx="8229600" cy="1143000"/>
          </a:xfrm>
          <a:blipFill rotWithShape="0">
            <a:blip r:embed="rId2"/>
            <a:stretch>
              <a:fillRect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8101013" y="6669088"/>
            <a:ext cx="935037" cy="188912"/>
          </a:xfrm>
          <a:prstGeom prst="rect">
            <a:avLst/>
          </a:prstGeom>
          <a:solidFill>
            <a:srgbClr val="844F00"/>
          </a:solidFill>
          <a:ln>
            <a:solidFill>
              <a:srgbClr val="744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To solve the parabolic case: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  <m:r>
                              <a:rPr lang="en-US" alt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en-US" altLang="en-US" sz="240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en-US" altLang="en-US" sz="240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To solve the elliptic case:</a:t>
                </a:r>
              </a:p>
              <a:p>
                <a:pPr marL="857250" lvl="1" indent="-457200" eaLnBrk="1" hangingPunct="1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Transform the system to a canonical form.</a:t>
                </a:r>
              </a:p>
              <a:p>
                <a:pPr marL="857250" lvl="1" indent="-457200" eaLnBrk="1" hangingPunct="1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Find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. </a:t>
                </a:r>
              </a:p>
              <a:p>
                <a:pPr marL="857250" lvl="1" indent="-457200" eaLnBrk="1" hangingPunct="1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arc</m:t>
                        </m:r>
                        <m:r>
                          <m:rPr>
                            <m:sty m:val="p"/>
                          </m:rPr>
                          <a:rPr lang="en-US" altLang="en-US" sz="2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tan</m:t>
                        </m:r>
                        <m:d>
                          <m:dPr>
                            <m:ctrlPr>
                              <a:rPr lang="en-US" alt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𝑛𝑒𝑤</m:t>
                                        </m:r>
                                      </m:sub>
                                      <m:sup>
                                        <m:r>
                                          <a:rPr lang="en-US" alt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r>
                                      <a:rPr lang="en-US" alt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p>
                                          <m:sSupPr>
                                            <m:ctrlPr>
                                              <a:rPr lang="en-US" altLang="en-US" sz="24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en-US" sz="24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en-US" sz="24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en-US" sz="24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𝑛𝑒𝑤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en-US" sz="24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</m:e>
                                          <m:sup>
                                            <m:r>
                                              <a:rPr lang="en-US" altLang="en-US" sz="24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en-US" sz="24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en-US" sz="24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en-US" sz="24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e>
                                </m:d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  <m:sup>
                                    <m:r>
                                      <a:rPr lang="en-US" alt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lang="en-US" alt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den>
                    </m:f>
                  </m:oMath>
                </a14:m>
                <a:endParaRPr lang="en-US" altLang="en-US" sz="240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en-US" altLang="en-US" sz="240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xfrm>
            <a:off x="468313" y="414338"/>
            <a:ext cx="8229600" cy="1143000"/>
          </a:xfrm>
          <a:blipFill rotWithShape="0">
            <a:blip r:embed="rId2"/>
            <a:stretch>
              <a:fillRect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8101013" y="6669088"/>
            <a:ext cx="935037" cy="188912"/>
          </a:xfrm>
          <a:prstGeom prst="rect">
            <a:avLst/>
          </a:prstGeom>
          <a:solidFill>
            <a:srgbClr val="844F00"/>
          </a:solidFill>
          <a:ln>
            <a:solidFill>
              <a:srgbClr val="744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3. To solve the hyperbolic case: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	a. Find a linear functional for t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	b. Insert the results here: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en-US" sz="180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en-US" sz="18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ctrlPr>
                                <a:rPr lang="en-US" altLang="en-US" sz="1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alt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  <m: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′′</m:t>
                                              </m:r>
                                              <m:r>
                                                <a:rPr lang="en-US" alt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16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sSup>
                                            <m:sSupPr>
                                              <m:ctrlPr>
                                                <a:rPr lang="en-US" alt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16</m:t>
                                          </m:r>
                                          <m:r>
                                            <a:rPr lang="en-US" alt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𝑎𝑥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  <m:r>
                                                <a:rPr lang="en-US" alt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en-US" sz="18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en-US" sz="18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en-US" sz="18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  <m:r>
                                                <a:rPr lang="en-US" alt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𝑎𝑐</m:t>
                                              </m:r>
                                            </m:e>
                                          </m:rad>
                                        </m:e>
                                      </m:rad>
                                    </m:e>
                                  </m:d>
                                </m:num>
                                <m:den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ad>
                                    <m:radPr>
                                      <m:ctrlP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>
                                      <m:r>
                                        <m:rPr>
                                          <m:brk m:alnAt="7"/>
                                        </m:rP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g>
                                    <m:e>
                                      <m:sSup>
                                        <m:sSupPr>
                                          <m:ctrlPr>
                                            <a:rPr lang="en-US" alt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𝑎𝑐</m:t>
                                      </m:r>
                                    </m:e>
                                  </m:rad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en-US" sz="180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en-US" sz="180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	c. Take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alt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into account as well.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	d. Return the minimum.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7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86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xfrm>
            <a:off x="468313" y="414338"/>
            <a:ext cx="8229600" cy="1143000"/>
          </a:xfrm>
          <a:blipFill rotWithShape="0">
            <a:blip r:embed="rId2"/>
            <a:stretch>
              <a:fillRect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54627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57200" y="1743075"/>
            <a:ext cx="8229600" cy="4781550"/>
          </a:xfrm>
          <a:blipFill rotWithShape="0">
            <a:blip r:embed="rId3"/>
            <a:stretch>
              <a:fillRect l="-1481" r="-667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8101013" y="6669088"/>
            <a:ext cx="935037" cy="188912"/>
          </a:xfrm>
          <a:prstGeom prst="rect">
            <a:avLst/>
          </a:prstGeom>
          <a:solidFill>
            <a:srgbClr val="844F00"/>
          </a:solidFill>
          <a:ln>
            <a:solidFill>
              <a:srgbClr val="744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62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xfrm>
            <a:off x="468313" y="414338"/>
            <a:ext cx="8229600" cy="1143000"/>
          </a:xfrm>
          <a:blipFill rotWithShape="0">
            <a:blip r:embed="rId2"/>
            <a:stretch>
              <a:fillRect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54627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57200" y="1743075"/>
            <a:ext cx="8229600" cy="4781550"/>
          </a:xfrm>
          <a:blipFill rotWithShape="0">
            <a:blip r:embed="rId3"/>
            <a:stretch>
              <a:fillRect l="-1333" t="-2296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8101013" y="6669088"/>
            <a:ext cx="935037" cy="188912"/>
          </a:xfrm>
          <a:prstGeom prst="rect">
            <a:avLst/>
          </a:prstGeom>
          <a:solidFill>
            <a:srgbClr val="844F00"/>
          </a:solidFill>
          <a:ln>
            <a:solidFill>
              <a:srgbClr val="744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xfrm>
            <a:off x="468313" y="414338"/>
            <a:ext cx="8229600" cy="1143000"/>
          </a:xfrm>
          <a:blipFill rotWithShape="0">
            <a:blip r:embed="rId2"/>
            <a:stretch>
              <a:fillRect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8101013" y="6669088"/>
            <a:ext cx="935037" cy="188912"/>
          </a:xfrm>
          <a:prstGeom prst="rect">
            <a:avLst/>
          </a:prstGeom>
          <a:solidFill>
            <a:srgbClr val="844F00"/>
          </a:solidFill>
          <a:ln>
            <a:solidFill>
              <a:srgbClr val="744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/>
              <p:cNvSpPr txBox="1">
                <a:spLocks/>
              </p:cNvSpPr>
              <p:nvPr/>
            </p:nvSpPr>
            <p:spPr bwMode="auto">
              <a:xfrm>
                <a:off x="323528" y="1700808"/>
                <a:ext cx="9001000" cy="42484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23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Find the Hamiltonian matrix of </a:t>
                </a:r>
                <a14:m>
                  <m:oMath xmlns:m="http://schemas.openxmlformats.org/officeDocument/2006/math">
                    <m:r>
                      <a:rPr lang="en-US" altLang="en-US" sz="23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altLang="en-US" sz="23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and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sub>
                    </m:sSub>
                  </m:oMath>
                </a14:m>
                <a:endParaRPr lang="en-US" altLang="en-US" sz="2300" b="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:endParaRPr lang="en-US" altLang="en-US" sz="230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:endParaRPr lang="en-US" altLang="en-US" sz="230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:endParaRPr lang="en-US" altLang="en-US" sz="230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sub>
                      </m:sSub>
                      <m:r>
                        <a:rPr lang="en-US" alt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sz="23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en-US" sz="23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en-US" sz="23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en-US" sz="23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sz="23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en-US" sz="23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en-US" sz="23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en-US" sz="23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en-US" sz="23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en-US" sz="23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en-US" sz="23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en-US" sz="23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en-US" sz="23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sz="23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en-US" sz="23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en-US" sz="23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en-US" sz="23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en-US" sz="23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sz="23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3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30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</p:txBody>
          </p:sp>
        </mc:Choice>
        <mc:Fallback xmlns="">
          <p:sp>
            <p:nvSpPr>
              <p:cNvPr id="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1700808"/>
                <a:ext cx="9001000" cy="4248473"/>
              </a:xfrm>
              <a:prstGeom prst="rect">
                <a:avLst/>
              </a:prstGeom>
              <a:blipFill rotWithShape="0">
                <a:blip r:embed="rId3"/>
                <a:stretch>
                  <a:fillRect l="-948" t="-17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xfrm>
            <a:off x="468313" y="414338"/>
            <a:ext cx="8229600" cy="1143000"/>
          </a:xfrm>
          <a:blipFill rotWithShape="0">
            <a:blip r:embed="rId2"/>
            <a:stretch>
              <a:fillRect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8101013" y="6669088"/>
            <a:ext cx="935037" cy="188912"/>
          </a:xfrm>
          <a:prstGeom prst="rect">
            <a:avLst/>
          </a:prstGeom>
          <a:solidFill>
            <a:srgbClr val="844F00"/>
          </a:solidFill>
          <a:ln>
            <a:solidFill>
              <a:srgbClr val="744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Find the eigenvalues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:endParaRPr lang="en-US" altLang="en-US" sz="2400" dirty="0">
                  <a:solidFill>
                    <a:schemeClr val="bg1"/>
                  </a:solidFill>
                  <a:latin typeface="Letter Gothic Std" panose="020B0409020202030304" pitchFamily="49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  <a:ea typeface="Cambria Math" panose="02040503050406030204" pitchFamily="18" charset="0"/>
                  </a:rPr>
                  <a:t>We used a numerical approach and got good results. But for a polynomial of order 4 one can solve it by substituting the parameters in a closed formula.</a:t>
                </a:r>
              </a:p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:endParaRPr lang="en-US" altLang="en-US" sz="2400" dirty="0">
                  <a:solidFill>
                    <a:schemeClr val="bg1"/>
                  </a:solidFill>
                  <a:latin typeface="Letter Gothic Std" panose="020B0409020202030304" pitchFamily="49" charset="0"/>
                  <a:ea typeface="Cambria Math" panose="02040503050406030204" pitchFamily="18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bg1"/>
                    </a:solidFill>
                  </a:rPr>
                  <a:t>Regula 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falsi</a:t>
                </a:r>
                <a:r>
                  <a:rPr lang="en-US" sz="2400" dirty="0">
                    <a:solidFill>
                      <a:schemeClr val="bg1"/>
                    </a:solidFill>
                  </a:rPr>
                  <a:t> method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bg1"/>
                    </a:solidFill>
                  </a:rPr>
                  <a:t>Newton's method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bg1"/>
                    </a:solidFill>
                  </a:rPr>
                  <a:t>Secant method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 err="1">
                    <a:solidFill>
                      <a:schemeClr val="bg1"/>
                    </a:solidFill>
                  </a:rPr>
                  <a:t>Aberth</a:t>
                </a:r>
                <a:r>
                  <a:rPr lang="en-US" sz="2400" dirty="0">
                    <a:solidFill>
                      <a:schemeClr val="bg1"/>
                    </a:solidFill>
                  </a:rPr>
                  <a:t> methods</a:t>
                </a:r>
                <a:endParaRPr lang="en-US" altLang="en-US" sz="2400" dirty="0">
                  <a:solidFill>
                    <a:schemeClr val="bg1"/>
                  </a:solidFill>
                  <a:latin typeface="Letter Gothic Std" panose="020B04090202020303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 t="-1752" r="-3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xfrm>
            <a:off x="468313" y="414338"/>
            <a:ext cx="8229600" cy="1143000"/>
          </a:xfrm>
          <a:blipFill rotWithShape="0">
            <a:blip r:embed="rId2"/>
            <a:stretch>
              <a:fillRect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8101013" y="6669088"/>
            <a:ext cx="935037" cy="188912"/>
          </a:xfrm>
          <a:prstGeom prst="rect">
            <a:avLst/>
          </a:prstGeom>
          <a:solidFill>
            <a:srgbClr val="844F00"/>
          </a:solidFill>
          <a:ln>
            <a:solidFill>
              <a:srgbClr val="744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 bwMode="auto">
              <a:xfrm>
                <a:off x="444156" y="1484785"/>
                <a:ext cx="8229600" cy="4392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  <a:ea typeface="Cambria Math" panose="02040503050406030204" pitchFamily="18" charset="0"/>
                  </a:rPr>
                  <a:t>Assuming the Williamson transform is given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  <a:ea typeface="Cambria Math" panose="02040503050406030204" pitchFamily="18" charset="0"/>
                  </a:rPr>
                  <a:t> is diagonalizable,</a:t>
                </a:r>
                <a:br>
                  <a:rPr lang="en-U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  <a:ea typeface="Cambria Math" panose="02040503050406030204" pitchFamily="18" charset="0"/>
                  </a:rPr>
                </a:br>
                <a:r>
                  <a:rPr lang="en-U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  <a:ea typeface="Cambria Math" panose="02040503050406030204" pitchFamily="18" charset="0"/>
                  </a:rPr>
                  <a:t>transform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a:rPr lang="en-US" alt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alt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br>
                  <a:rPr lang="en-U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  <a:ea typeface="Cambria Math" panose="02040503050406030204" pitchFamily="18" charset="0"/>
                  </a:rPr>
                </a:br>
                <a:r>
                  <a:rPr lang="en-U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  <a:ea typeface="Cambria Math" panose="02040503050406030204" pitchFamily="18" charset="0"/>
                  </a:rPr>
                  <a:t>Find which case the problem belongs to by checking the eigenvalues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chemeClr val="bg1"/>
                  </a:solidFill>
                  <a:latin typeface="Letter Gothic Std" panose="020B04090202020303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4156" y="1484785"/>
                <a:ext cx="8229600" cy="4392488"/>
              </a:xfrm>
              <a:prstGeom prst="rect">
                <a:avLst/>
              </a:prstGeom>
              <a:blipFill rotWithShape="0">
                <a:blip r:embed="rId3"/>
                <a:stretch>
                  <a:fillRect l="-1185" t="-18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7780262"/>
                  </p:ext>
                </p:extLst>
              </p:nvPr>
            </p:nvGraphicFramePr>
            <p:xfrm>
              <a:off x="1853574" y="3861048"/>
              <a:ext cx="5436852" cy="26317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592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92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92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921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24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</a:p>
                      </a:txBody>
                      <a:tcPr marL="91444" marR="91444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Ellipse</a:t>
                          </a:r>
                        </a:p>
                      </a:txBody>
                      <a:tcPr marL="91444" marR="91444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Hyperbola</a:t>
                          </a:r>
                        </a:p>
                      </a:txBody>
                      <a:tcPr marL="91444" marR="91444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Parabola </a:t>
                          </a:r>
                        </a:p>
                      </a:txBody>
                      <a:tcPr marL="91444" marR="91444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842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Ellipse</a:t>
                          </a:r>
                        </a:p>
                      </a:txBody>
                      <a:tcPr marL="91444" marR="91444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{±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 ±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1444" marR="91444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±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±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1444" marR="91444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 ±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1444" marR="91444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842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Hyperbola</a:t>
                          </a:r>
                        </a:p>
                      </a:txBody>
                      <a:tcPr marL="91444" marR="91444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{±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 ±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1444" marR="91444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{±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 ±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1444" marR="91444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 ±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1444" marR="91444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842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Parabola </a:t>
                          </a:r>
                        </a:p>
                      </a:txBody>
                      <a:tcPr marL="91444" marR="91444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{±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1444" marR="91444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{±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1444" marR="91444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1444" marR="91444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7780262"/>
                  </p:ext>
                </p:extLst>
              </p:nvPr>
            </p:nvGraphicFramePr>
            <p:xfrm>
              <a:off x="1853574" y="3861048"/>
              <a:ext cx="5436852" cy="26317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5921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35921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35921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135921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</a:tblGrid>
                  <a:tr h="579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1444" marR="91444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Ellipse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1444" marR="91444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Hyperbola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1444" marR="91444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Parabola 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1444" marR="91444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6842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Ellipse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1444" marR="91444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4" marR="91444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01794" t="-95575" r="-203139" b="-2044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4" marR="91444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01794" t="-95575" r="-103139" b="-2044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4" marR="91444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01794" t="-95575" r="-3139" b="-2044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6842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Hyperbola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1444" marR="91444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4" marR="91444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01794" t="-197321" r="-203139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4" marR="91444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01794" t="-197321" r="-103139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4" marR="91444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01794" t="-197321" r="-3139" b="-1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6842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Parabola 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1444" marR="91444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4" marR="91444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01794" t="-294690" r="-203139" b="-5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4" marR="91444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01794" t="-294690" r="-103139" b="-5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4" marR="91444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01794" t="-294690" r="-3139" b="-5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Rectangle 166"/>
          <p:cNvSpPr>
            <a:spLocks noGrp="1" noChangeArrowheads="1"/>
          </p:cNvSpPr>
          <p:nvPr>
            <p:ph type="subTitle" idx="1"/>
          </p:nvPr>
        </p:nvSpPr>
        <p:spPr>
          <a:xfrm>
            <a:off x="684213" y="908050"/>
            <a:ext cx="7561262" cy="550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n-US" sz="4800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The</a:t>
            </a:r>
            <a:r>
              <a:rPr lang="es-ES" altLang="en-US" sz="4800" dirty="0">
                <a:solidFill>
                  <a:schemeClr val="bg1"/>
                </a:solidFill>
                <a:latin typeface="Letter Gothic Std" panose="020B0409020202030304" pitchFamily="49" charset="0"/>
              </a:rPr>
              <a:t> </a:t>
            </a:r>
            <a:r>
              <a:rPr lang="es-ES" altLang="en-US" sz="4800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problem</a:t>
            </a:r>
            <a:endParaRPr lang="es-ES" altLang="en-US" sz="4800" dirty="0">
              <a:solidFill>
                <a:schemeClr val="bg1"/>
              </a:solidFill>
              <a:latin typeface="Letter Gothic Std" panose="020B0409020202030304" pitchFamily="49" charset="0"/>
            </a:endParaRPr>
          </a:p>
        </p:txBody>
      </p:sp>
      <p:sp>
        <p:nvSpPr>
          <p:cNvPr id="6" name="Rectangle 166"/>
          <p:cNvSpPr txBox="1">
            <a:spLocks noChangeArrowheads="1"/>
          </p:cNvSpPr>
          <p:nvPr/>
        </p:nvSpPr>
        <p:spPr bwMode="auto">
          <a:xfrm>
            <a:off x="655638" y="1700213"/>
            <a:ext cx="7877175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2200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Given</a:t>
            </a:r>
            <a:r>
              <a:rPr lang="es-ES" altLang="en-US" sz="2200" dirty="0">
                <a:solidFill>
                  <a:schemeClr val="bg1"/>
                </a:solidFill>
                <a:latin typeface="Letter Gothic Std" panose="020B0409020202030304" pitchFamily="49" charset="0"/>
              </a:rPr>
              <a:t> a </a:t>
            </a:r>
            <a:r>
              <a:rPr lang="es-ES" altLang="en-US" sz="2200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quadratic</a:t>
            </a:r>
            <a:r>
              <a:rPr lang="es-ES" altLang="en-US" sz="2200" dirty="0">
                <a:solidFill>
                  <a:schemeClr val="bg1"/>
                </a:solidFill>
                <a:latin typeface="Letter Gothic Std" panose="020B0409020202030304" pitchFamily="49" charset="0"/>
              </a:rPr>
              <a:t> </a:t>
            </a:r>
            <a:r>
              <a:rPr lang="es-ES" altLang="en-US" sz="2200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Hamiltonian</a:t>
            </a:r>
            <a:r>
              <a:rPr lang="es-ES" altLang="en-US" sz="2200" dirty="0">
                <a:solidFill>
                  <a:schemeClr val="bg1"/>
                </a:solidFill>
                <a:latin typeface="Letter Gothic Std" panose="020B0409020202030304" pitchFamily="49" charset="0"/>
              </a:rPr>
              <a:t>, </a:t>
            </a:r>
            <a:r>
              <a:rPr lang="es-ES" altLang="en-US" sz="2200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start</a:t>
            </a:r>
            <a:r>
              <a:rPr lang="es-ES" altLang="en-US" sz="2200" dirty="0">
                <a:solidFill>
                  <a:schemeClr val="bg1"/>
                </a:solidFill>
                <a:latin typeface="Letter Gothic Std" panose="020B0409020202030304" pitchFamily="49" charset="0"/>
              </a:rPr>
              <a:t> and </a:t>
            </a:r>
            <a:r>
              <a:rPr lang="es-ES" altLang="en-US" sz="2200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end</a:t>
            </a:r>
            <a:r>
              <a:rPr lang="es-ES" altLang="en-US" sz="2200" dirty="0">
                <a:solidFill>
                  <a:schemeClr val="bg1"/>
                </a:solidFill>
                <a:latin typeface="Letter Gothic Std" panose="020B0409020202030304" pitchFamily="49" charset="0"/>
              </a:rPr>
              <a:t> positions and a </a:t>
            </a:r>
            <a:r>
              <a:rPr lang="es-ES" altLang="en-US" sz="2200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limitation</a:t>
            </a:r>
            <a:r>
              <a:rPr lang="es-ES" altLang="en-US" sz="2200" dirty="0">
                <a:solidFill>
                  <a:schemeClr val="bg1"/>
                </a:solidFill>
                <a:latin typeface="Letter Gothic Std" panose="020B0409020202030304" pitchFamily="49" charset="0"/>
              </a:rPr>
              <a:t> </a:t>
            </a:r>
            <a:r>
              <a:rPr lang="es-ES" altLang="en-US" sz="2200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on</a:t>
            </a:r>
            <a:r>
              <a:rPr lang="es-ES" altLang="en-US" sz="2200" dirty="0">
                <a:solidFill>
                  <a:schemeClr val="bg1"/>
                </a:solidFill>
                <a:latin typeface="Letter Gothic Std" panose="020B0409020202030304" pitchFamily="49" charset="0"/>
              </a:rPr>
              <a:t> </a:t>
            </a:r>
            <a:r>
              <a:rPr lang="es-ES" altLang="en-US" sz="2200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the</a:t>
            </a:r>
            <a:r>
              <a:rPr lang="es-ES" altLang="en-US" sz="2200" dirty="0">
                <a:solidFill>
                  <a:schemeClr val="bg1"/>
                </a:solidFill>
                <a:latin typeface="Letter Gothic Std" panose="020B0409020202030304" pitchFamily="49" charset="0"/>
              </a:rPr>
              <a:t> </a:t>
            </a:r>
            <a:r>
              <a:rPr lang="es-ES" altLang="en-US" sz="2200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size</a:t>
            </a:r>
            <a:r>
              <a:rPr lang="es-ES" altLang="en-US" sz="2200" dirty="0">
                <a:solidFill>
                  <a:schemeClr val="bg1"/>
                </a:solidFill>
                <a:latin typeface="Letter Gothic Std" panose="020B0409020202030304" pitchFamily="49" charset="0"/>
              </a:rPr>
              <a:t> of </a:t>
            </a:r>
            <a:r>
              <a:rPr lang="es-ES" altLang="en-US" sz="2200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the</a:t>
            </a:r>
            <a:r>
              <a:rPr lang="es-ES" altLang="en-US" sz="2200" dirty="0">
                <a:solidFill>
                  <a:schemeClr val="bg1"/>
                </a:solidFill>
                <a:latin typeface="Letter Gothic Std" panose="020B0409020202030304" pitchFamily="49" charset="0"/>
              </a:rPr>
              <a:t> </a:t>
            </a:r>
            <a:r>
              <a:rPr lang="es-ES" altLang="en-US" sz="2200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initial</a:t>
            </a:r>
            <a:r>
              <a:rPr lang="es-ES" altLang="en-US" sz="2200" dirty="0">
                <a:solidFill>
                  <a:schemeClr val="bg1"/>
                </a:solidFill>
                <a:latin typeface="Letter Gothic Std" panose="020B0409020202030304" pitchFamily="49" charset="0"/>
              </a:rPr>
              <a:t> </a:t>
            </a:r>
            <a:r>
              <a:rPr lang="es-ES" altLang="en-US" sz="2200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momenta</a:t>
            </a:r>
            <a:r>
              <a:rPr lang="es-ES" altLang="en-US" sz="2200" dirty="0">
                <a:solidFill>
                  <a:schemeClr val="bg1"/>
                </a:solidFill>
                <a:latin typeface="Letter Gothic Std" panose="020B0409020202030304" pitchFamily="49" charset="0"/>
              </a:rPr>
              <a:t>, can </a:t>
            </a:r>
            <a:r>
              <a:rPr lang="es-ES" altLang="en-US" sz="2200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the</a:t>
            </a:r>
            <a:r>
              <a:rPr lang="es-ES" altLang="en-US" sz="2200" dirty="0">
                <a:solidFill>
                  <a:schemeClr val="bg1"/>
                </a:solidFill>
                <a:latin typeface="Letter Gothic Std" panose="020B0409020202030304" pitchFamily="49" charset="0"/>
              </a:rPr>
              <a:t> </a:t>
            </a:r>
            <a:r>
              <a:rPr lang="es-ES" altLang="en-US" sz="2200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system</a:t>
            </a:r>
            <a:r>
              <a:rPr lang="es-ES" altLang="en-US" sz="2200" dirty="0">
                <a:solidFill>
                  <a:schemeClr val="bg1"/>
                </a:solidFill>
                <a:latin typeface="Letter Gothic Std" panose="020B0409020202030304" pitchFamily="49" charset="0"/>
              </a:rPr>
              <a:t> </a:t>
            </a:r>
            <a:r>
              <a:rPr lang="es-ES" altLang="en-US" sz="2200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get</a:t>
            </a:r>
            <a:r>
              <a:rPr lang="es-ES" altLang="en-US" sz="2200" dirty="0">
                <a:solidFill>
                  <a:schemeClr val="bg1"/>
                </a:solidFill>
                <a:latin typeface="Letter Gothic Std" panose="020B0409020202030304" pitchFamily="49" charset="0"/>
              </a:rPr>
              <a:t> </a:t>
            </a:r>
            <a:r>
              <a:rPr lang="es-ES" altLang="en-US" sz="2200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from</a:t>
            </a:r>
            <a:r>
              <a:rPr lang="es-ES" altLang="en-US" sz="2200" dirty="0">
                <a:solidFill>
                  <a:schemeClr val="bg1"/>
                </a:solidFill>
                <a:latin typeface="Letter Gothic Std" panose="020B0409020202030304" pitchFamily="49" charset="0"/>
              </a:rPr>
              <a:t> </a:t>
            </a:r>
            <a:r>
              <a:rPr lang="es-ES" altLang="en-US" sz="2200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the</a:t>
            </a:r>
            <a:r>
              <a:rPr lang="es-ES" altLang="en-US" sz="2200" dirty="0">
                <a:solidFill>
                  <a:schemeClr val="bg1"/>
                </a:solidFill>
                <a:latin typeface="Letter Gothic Std" panose="020B0409020202030304" pitchFamily="49" charset="0"/>
              </a:rPr>
              <a:t> </a:t>
            </a:r>
            <a:r>
              <a:rPr lang="es-ES" altLang="en-US" sz="2200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starting</a:t>
            </a:r>
            <a:r>
              <a:rPr lang="es-ES" altLang="en-US" sz="2200" dirty="0">
                <a:solidFill>
                  <a:schemeClr val="bg1"/>
                </a:solidFill>
                <a:latin typeface="Letter Gothic Std" panose="020B0409020202030304" pitchFamily="49" charset="0"/>
              </a:rPr>
              <a:t> </a:t>
            </a:r>
            <a:r>
              <a:rPr lang="es-ES" altLang="en-US" sz="2200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location</a:t>
            </a:r>
            <a:r>
              <a:rPr lang="es-ES" altLang="en-US" sz="2200" dirty="0">
                <a:solidFill>
                  <a:schemeClr val="bg1"/>
                </a:solidFill>
                <a:latin typeface="Letter Gothic Std" panose="020B0409020202030304" pitchFamily="49" charset="0"/>
              </a:rPr>
              <a:t> to </a:t>
            </a:r>
            <a:r>
              <a:rPr lang="es-ES" altLang="en-US" sz="2200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the</a:t>
            </a:r>
            <a:r>
              <a:rPr lang="es-ES" altLang="en-US" sz="2200" dirty="0">
                <a:solidFill>
                  <a:schemeClr val="bg1"/>
                </a:solidFill>
                <a:latin typeface="Letter Gothic Std" panose="020B0409020202030304" pitchFamily="49" charset="0"/>
              </a:rPr>
              <a:t> final </a:t>
            </a:r>
            <a:r>
              <a:rPr lang="es-ES" altLang="en-US" sz="2200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for</a:t>
            </a:r>
            <a:r>
              <a:rPr lang="es-ES" altLang="en-US" sz="2200" dirty="0">
                <a:solidFill>
                  <a:schemeClr val="bg1"/>
                </a:solidFill>
                <a:latin typeface="Letter Gothic Std" panose="020B0409020202030304" pitchFamily="49" charset="0"/>
              </a:rPr>
              <a:t> </a:t>
            </a:r>
            <a:r>
              <a:rPr lang="es-ES" altLang="en-US" sz="2200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some</a:t>
            </a:r>
            <a:r>
              <a:rPr lang="es-ES" altLang="en-US" sz="2200" dirty="0">
                <a:solidFill>
                  <a:schemeClr val="bg1"/>
                </a:solidFill>
                <a:latin typeface="Letter Gothic Std" panose="020B0409020202030304" pitchFamily="49" charset="0"/>
              </a:rPr>
              <a:t> </a:t>
            </a:r>
            <a:r>
              <a:rPr lang="es-ES" altLang="en-US" sz="2200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choice</a:t>
            </a:r>
            <a:r>
              <a:rPr lang="es-ES" altLang="en-US" sz="2200" dirty="0">
                <a:solidFill>
                  <a:schemeClr val="bg1"/>
                </a:solidFill>
                <a:latin typeface="Letter Gothic Std" panose="020B0409020202030304" pitchFamily="49" charset="0"/>
              </a:rPr>
              <a:t> of </a:t>
            </a:r>
            <a:r>
              <a:rPr lang="es-ES" altLang="en-US" sz="2200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the</a:t>
            </a:r>
            <a:r>
              <a:rPr lang="es-ES" altLang="en-US" sz="2200" dirty="0">
                <a:solidFill>
                  <a:schemeClr val="bg1"/>
                </a:solidFill>
                <a:latin typeface="Letter Gothic Std" panose="020B0409020202030304" pitchFamily="49" charset="0"/>
              </a:rPr>
              <a:t> </a:t>
            </a:r>
            <a:r>
              <a:rPr lang="es-ES" altLang="en-US" sz="2200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initial</a:t>
            </a:r>
            <a:r>
              <a:rPr lang="es-ES" altLang="en-US" sz="2200" dirty="0">
                <a:solidFill>
                  <a:schemeClr val="bg1"/>
                </a:solidFill>
                <a:latin typeface="Letter Gothic Std" panose="020B0409020202030304" pitchFamily="49" charset="0"/>
              </a:rPr>
              <a:t> </a:t>
            </a:r>
            <a:r>
              <a:rPr lang="es-ES" altLang="en-US" sz="2200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momenta</a:t>
            </a:r>
            <a:r>
              <a:rPr lang="es-ES" altLang="en-US" sz="2200" dirty="0">
                <a:solidFill>
                  <a:schemeClr val="bg1"/>
                </a:solidFill>
                <a:latin typeface="Letter Gothic Std" panose="020B0409020202030304" pitchFamily="49" charset="0"/>
              </a:rPr>
              <a:t>?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11413" y="3644900"/>
            <a:ext cx="0" cy="2736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00113" y="5157788"/>
            <a:ext cx="63357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Block Arc 24"/>
          <p:cNvSpPr/>
          <p:nvPr/>
        </p:nvSpPr>
        <p:spPr>
          <a:xfrm rot="16200000">
            <a:off x="4477544" y="1880394"/>
            <a:ext cx="2447925" cy="6519863"/>
          </a:xfrm>
          <a:prstGeom prst="blockArc">
            <a:avLst>
              <a:gd name="adj1" fmla="val 10800000"/>
              <a:gd name="adj2" fmla="val 20866160"/>
              <a:gd name="adj3" fmla="val 3831"/>
            </a:avLst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635375" y="3968750"/>
            <a:ext cx="0" cy="2376488"/>
          </a:xfrm>
          <a:prstGeom prst="line">
            <a:avLst/>
          </a:prstGeom>
          <a:ln w="76200">
            <a:solidFill>
              <a:srgbClr val="A8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716463" y="3429000"/>
            <a:ext cx="0" cy="3313113"/>
          </a:xfrm>
          <a:prstGeom prst="line">
            <a:avLst/>
          </a:prstGeom>
          <a:ln w="76200">
            <a:solidFill>
              <a:srgbClr val="A8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7272338" y="5102225"/>
            <a:ext cx="43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009775" y="3403600"/>
            <a:ext cx="43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482975" y="3563938"/>
            <a:ext cx="43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q’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740275" y="3213100"/>
            <a:ext cx="43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q’’</a:t>
            </a:r>
          </a:p>
        </p:txBody>
      </p:sp>
      <p:sp>
        <p:nvSpPr>
          <p:cNvPr id="37" name="TextBox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54054" y="3855732"/>
            <a:ext cx="2982566" cy="369332"/>
          </a:xfrm>
          <a:prstGeom prst="rect">
            <a:avLst/>
          </a:prstGeom>
          <a:blipFill rotWithShape="0">
            <a:blip r:embed="rId2"/>
            <a:stretch>
              <a:fillRect b="-15000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101013" y="6669088"/>
            <a:ext cx="935037" cy="188912"/>
          </a:xfrm>
          <a:prstGeom prst="rect">
            <a:avLst/>
          </a:prstGeom>
          <a:solidFill>
            <a:srgbClr val="844F00"/>
          </a:solidFill>
          <a:ln>
            <a:solidFill>
              <a:srgbClr val="744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2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0" grpId="0"/>
      <p:bldP spid="32" grpId="0"/>
      <p:bldP spid="34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143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Special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6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43075"/>
                <a:ext cx="8229600" cy="478155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2800" dirty="0">
                    <a:solidFill>
                      <a:schemeClr val="bg1"/>
                    </a:solidFill>
                  </a:rPr>
                  <a:t>This happens when the eigenvalues are:</a:t>
                </a:r>
              </a:p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:endParaRPr lang="en-US" altLang="en-US" sz="2800" dirty="0">
                  <a:solidFill>
                    <a:schemeClr val="bg1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±</m:t>
                      </m:r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𝑖𝑏</m:t>
                      </m:r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≠</m:t>
                      </m:r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en-US" sz="2800" dirty="0">
                  <a:solidFill>
                    <a:schemeClr val="bg1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:endParaRPr lang="en-US" altLang="en-US" sz="2800" dirty="0">
                  <a:solidFill>
                    <a:schemeClr val="bg1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2800" dirty="0">
                    <a:solidFill>
                      <a:schemeClr val="bg1"/>
                    </a:solidFill>
                  </a:rPr>
                  <a:t>We did not manage to solve this case fully.</a:t>
                </a:r>
                <a:br>
                  <a:rPr lang="en-US" altLang="en-US" sz="2800" dirty="0">
                    <a:solidFill>
                      <a:schemeClr val="bg1"/>
                    </a:solidFill>
                  </a:rPr>
                </a:br>
                <a:r>
                  <a:rPr lang="en-US" altLang="en-US" sz="2800" dirty="0">
                    <a:solidFill>
                      <a:schemeClr val="bg1"/>
                    </a:solidFill>
                  </a:rPr>
                  <a:t>It is unknown at the moment how to solve this case but we managed to get a partial result in a particular case.</a:t>
                </a:r>
              </a:p>
            </p:txBody>
          </p:sp>
        </mc:Choice>
        <mc:Fallback xmlns="">
          <p:sp>
            <p:nvSpPr>
              <p:cNvPr id="154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43075"/>
                <a:ext cx="8229600" cy="4781550"/>
              </a:xfrm>
              <a:blipFill>
                <a:blip r:embed="rId2"/>
                <a:stretch>
                  <a:fillRect l="-1481" t="-2296" r="-251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101013" y="6669088"/>
            <a:ext cx="935037" cy="188912"/>
          </a:xfrm>
          <a:prstGeom prst="rect">
            <a:avLst/>
          </a:prstGeom>
          <a:solidFill>
            <a:srgbClr val="844F00"/>
          </a:solidFill>
          <a:ln>
            <a:solidFill>
              <a:srgbClr val="744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/>
      <p:bldP spid="15462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143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Special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6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43075"/>
                <a:ext cx="8229600" cy="478155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±</m:t>
                      </m:r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𝑖𝑏</m:t>
                      </m:r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en-US" sz="2800" dirty="0">
                  <a:solidFill>
                    <a:schemeClr val="bg1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:endParaRPr lang="en-US" altLang="en-US" sz="2800" dirty="0">
                  <a:solidFill>
                    <a:schemeClr val="bg1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2800" dirty="0">
                    <a:solidFill>
                      <a:schemeClr val="bg1"/>
                    </a:solidFill>
                  </a:rPr>
                  <a:t>The matrix after Williamson transform:</a:t>
                </a:r>
              </a:p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:endParaRPr lang="en-US" altLang="en-US" sz="2800" dirty="0">
                  <a:solidFill>
                    <a:schemeClr val="bg1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̅"/>
                              <m:ctrlP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8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:endParaRPr lang="en-US" altLang="en-US" sz="28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We know that if the start and the end conditions are separated by a sphere centered at the origin, there are no solutions connecting them. </a:t>
                </a:r>
                <a:endParaRPr lang="en-US" altLang="en-US" sz="28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4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43075"/>
                <a:ext cx="8229600" cy="4781550"/>
              </a:xfrm>
              <a:blipFill>
                <a:blip r:embed="rId2"/>
                <a:stretch>
                  <a:fillRect l="-1481" r="-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101013" y="6669088"/>
            <a:ext cx="935037" cy="188912"/>
          </a:xfrm>
          <a:prstGeom prst="rect">
            <a:avLst/>
          </a:prstGeom>
          <a:solidFill>
            <a:srgbClr val="844F00"/>
          </a:solidFill>
          <a:ln>
            <a:solidFill>
              <a:srgbClr val="744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9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/>
      <p:bldP spid="15462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143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Interesting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6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36258" y="1578356"/>
                <a:ext cx="8229600" cy="478155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2800" dirty="0">
                    <a:solidFill>
                      <a:schemeClr val="bg1"/>
                    </a:solidFill>
                  </a:rPr>
                  <a:t>Consider the following Hamiltonian:</a:t>
                </a:r>
              </a:p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:endParaRPr lang="en-US" altLang="en-US" sz="2800" dirty="0">
                  <a:solidFill>
                    <a:schemeClr val="bg1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̅"/>
                              <m:ctrlPr>
                                <a:rPr lang="en-US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bSup>
                        <m:sSubSupPr>
                          <m:ctrlP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en-US" sz="2800" dirty="0">
                  <a:solidFill>
                    <a:schemeClr val="bg1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:endParaRPr lang="en-US" altLang="en-US" sz="2800" dirty="0">
                  <a:solidFill>
                    <a:schemeClr val="bg1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2800" dirty="0">
                    <a:solidFill>
                      <a:schemeClr val="bg1"/>
                    </a:solidFill>
                  </a:rPr>
                  <a:t>This is a Hamiltonian used in classical mechanics. The corresponding matrix can be </a:t>
                </a:r>
                <a:r>
                  <a:rPr lang="en-US" altLang="en-US" sz="2800" dirty="0" err="1">
                    <a:solidFill>
                      <a:schemeClr val="bg1"/>
                    </a:solidFill>
                  </a:rPr>
                  <a:t>diagonalized</a:t>
                </a:r>
                <a:r>
                  <a:rPr lang="en-US" altLang="en-US" sz="2800" dirty="0">
                    <a:solidFill>
                      <a:schemeClr val="bg1"/>
                    </a:solidFill>
                  </a:rPr>
                  <a:t> easily by a </a:t>
                </a:r>
                <a:r>
                  <a:rPr lang="en-US" altLang="en-US" sz="2800" dirty="0" err="1">
                    <a:solidFill>
                      <a:schemeClr val="bg1"/>
                    </a:solidFill>
                  </a:rPr>
                  <a:t>symplectic</a:t>
                </a:r>
                <a:r>
                  <a:rPr lang="en-US" altLang="en-US" sz="2800" dirty="0">
                    <a:solidFill>
                      <a:schemeClr val="bg1"/>
                    </a:solidFill>
                  </a:rPr>
                  <a:t> transformation.</a:t>
                </a:r>
              </a:p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:endParaRPr lang="en-US" altLang="en-US" sz="2800" dirty="0">
                  <a:solidFill>
                    <a:schemeClr val="bg1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2800" dirty="0">
                    <a:solidFill>
                      <a:schemeClr val="bg1"/>
                    </a:solidFill>
                  </a:rPr>
                  <a:t>Thus it is solvable by the algorithm presented earlier. </a:t>
                </a:r>
              </a:p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:endParaRPr lang="en-US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4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6258" y="1578356"/>
                <a:ext cx="8229600" cy="4781550"/>
              </a:xfrm>
              <a:blipFill>
                <a:blip r:embed="rId2"/>
                <a:stretch>
                  <a:fillRect l="-1556" t="-2296" r="-889" b="-178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101013" y="6669088"/>
            <a:ext cx="935037" cy="188912"/>
          </a:xfrm>
          <a:prstGeom prst="rect">
            <a:avLst/>
          </a:prstGeom>
          <a:solidFill>
            <a:srgbClr val="844F00"/>
          </a:solidFill>
          <a:ln>
            <a:solidFill>
              <a:srgbClr val="744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5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/>
      <p:bldP spid="15462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143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Farther Research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43075"/>
            <a:ext cx="8229600" cy="47815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As a suggestion for further research, we recommend trying to solve the problem for </a:t>
            </a:r>
            <a:r>
              <a:rPr lang="en-US" altLang="en-US" sz="2800" u="sng" dirty="0">
                <a:solidFill>
                  <a:schemeClr val="bg1"/>
                </a:solidFill>
              </a:rPr>
              <a:t>n=3.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2800" dirty="0">
              <a:solidFill>
                <a:schemeClr val="bg1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We recommend trying a different approach from ours, because our approach does not look promising for n=3.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2800" dirty="0">
              <a:solidFill>
                <a:schemeClr val="bg1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A topological approach might be helpful.</a:t>
            </a:r>
          </a:p>
        </p:txBody>
      </p:sp>
      <p:sp>
        <p:nvSpPr>
          <p:cNvPr id="4" name="Rectangle 3"/>
          <p:cNvSpPr/>
          <p:nvPr/>
        </p:nvSpPr>
        <p:spPr>
          <a:xfrm>
            <a:off x="8101013" y="6669088"/>
            <a:ext cx="935037" cy="188912"/>
          </a:xfrm>
          <a:prstGeom prst="rect">
            <a:avLst/>
          </a:prstGeom>
          <a:solidFill>
            <a:srgbClr val="844F00"/>
          </a:solidFill>
          <a:ln>
            <a:solidFill>
              <a:srgbClr val="744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2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/>
      <p:bldP spid="15462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14338"/>
            <a:ext cx="8229600" cy="1143000"/>
          </a:xfrm>
        </p:spPr>
        <p:txBody>
          <a:bodyPr/>
          <a:lstStyle/>
          <a:p>
            <a:pPr eaLnBrk="1" hangingPunct="1"/>
            <a:r>
              <a:rPr lang="es-ES" altLang="en-US" dirty="0" err="1">
                <a:solidFill>
                  <a:schemeClr val="bg1"/>
                </a:solidFill>
                <a:latin typeface="Letter Gothic Std" panose="020B0409020202030304" pitchFamily="49" charset="0"/>
              </a:rPr>
              <a:t>Appendix</a:t>
            </a:r>
            <a:r>
              <a:rPr lang="es-ES" altLang="en-US" dirty="0">
                <a:solidFill>
                  <a:schemeClr val="bg1"/>
                </a:solidFill>
                <a:latin typeface="Letter Gothic Std" panose="020B0409020202030304" pitchFamily="49" charset="0"/>
              </a:rPr>
              <a:t> 1: Williamson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54627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57200" y="1743075"/>
            <a:ext cx="8229600" cy="4781550"/>
          </a:xfrm>
          <a:blipFill rotWithShape="0">
            <a:blip r:embed="rId2"/>
            <a:stretch>
              <a:fillRect l="-1481" t="-2296" r="-1630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8101013" y="6669088"/>
            <a:ext cx="935037" cy="188912"/>
          </a:xfrm>
          <a:prstGeom prst="rect">
            <a:avLst/>
          </a:prstGeom>
          <a:solidFill>
            <a:srgbClr val="844F00"/>
          </a:solidFill>
          <a:ln>
            <a:solidFill>
              <a:srgbClr val="744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Rectangle 166"/>
          <p:cNvSpPr>
            <a:spLocks noGrp="1" noChangeArrowheads="1"/>
          </p:cNvSpPr>
          <p:nvPr>
            <p:ph type="subTitle" idx="1"/>
          </p:nvPr>
        </p:nvSpPr>
        <p:spPr>
          <a:xfrm>
            <a:off x="684213" y="908050"/>
            <a:ext cx="7561262" cy="550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n-US" sz="4800">
                <a:solidFill>
                  <a:schemeClr val="bg1"/>
                </a:solidFill>
                <a:latin typeface="Letter Gothic Std" panose="020B0409020202030304" pitchFamily="49" charset="0"/>
              </a:rPr>
              <a:t>Abstract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66"/>
              <p:cNvSpPr txBox="1">
                <a:spLocks noChangeArrowheads="1"/>
              </p:cNvSpPr>
              <p:nvPr/>
            </p:nvSpPr>
            <p:spPr bwMode="auto">
              <a:xfrm>
                <a:off x="468313" y="1700213"/>
                <a:ext cx="8207375" cy="46815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When the Hamiltonian function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alt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is a quadratic form, the equations of motion become </a:t>
                </a:r>
                <a:r>
                  <a:rPr lang="en-US" altLang="en-US" sz="2400" i="1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linear</a:t>
                </a:r>
                <a:r>
                  <a:rPr lang="en-U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and can be solved explicitly.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US" altLang="en-US" sz="240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But the answer to the problem is still not immediate.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US" altLang="en-US" sz="240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We start with </a:t>
                </a:r>
                <a:r>
                  <a:rPr lang="en-US" altLang="en-US" sz="2400" b="1" u="sng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n = 1</a:t>
                </a:r>
                <a:r>
                  <a:rPr lang="en-U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and then move on to the much harder </a:t>
                </a:r>
                <a:r>
                  <a:rPr lang="en-US" altLang="en-US" sz="2400" b="1" u="sng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n = 2</a:t>
                </a:r>
                <a:r>
                  <a:rPr lang="en-US" altLang="en-US" sz="2400" b="1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n-U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case.</a:t>
                </a:r>
                <a:endParaRPr lang="es-ES" altLang="en-US" sz="240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</p:txBody>
          </p:sp>
        </mc:Choice>
        <mc:Fallback xmlns="">
          <p:sp>
            <p:nvSpPr>
              <p:cNvPr id="6" name="Rectangle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1700213"/>
                <a:ext cx="8207375" cy="4681537"/>
              </a:xfrm>
              <a:prstGeom prst="rect">
                <a:avLst/>
              </a:prstGeom>
              <a:blipFill>
                <a:blip r:embed="rId3"/>
                <a:stretch>
                  <a:fillRect l="-1189" t="-1693" r="-11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8027988" y="6646863"/>
            <a:ext cx="936625" cy="188912"/>
          </a:xfrm>
          <a:prstGeom prst="rect">
            <a:avLst/>
          </a:prstGeom>
          <a:solidFill>
            <a:srgbClr val="844F00"/>
          </a:solidFill>
          <a:ln>
            <a:solidFill>
              <a:srgbClr val="744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2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Rectangle 166"/>
          <p:cNvSpPr>
            <a:spLocks noGrp="1" noChangeArrowheads="1"/>
          </p:cNvSpPr>
          <p:nvPr>
            <p:ph type="subTitle" idx="1"/>
          </p:nvPr>
        </p:nvSpPr>
        <p:spPr>
          <a:xfrm>
            <a:off x="684213" y="908050"/>
            <a:ext cx="7561262" cy="550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n-US" sz="4800">
                <a:solidFill>
                  <a:schemeClr val="bg1"/>
                </a:solidFill>
                <a:latin typeface="Letter Gothic Std" panose="020B0409020202030304" pitchFamily="49" charset="0"/>
              </a:rPr>
              <a:t> BG - Hamiltonian</a:t>
            </a:r>
          </a:p>
        </p:txBody>
      </p:sp>
      <p:sp>
        <p:nvSpPr>
          <p:cNvPr id="4" name="Rectangle 3"/>
          <p:cNvSpPr/>
          <p:nvPr/>
        </p:nvSpPr>
        <p:spPr>
          <a:xfrm>
            <a:off x="8101013" y="6669088"/>
            <a:ext cx="935037" cy="188912"/>
          </a:xfrm>
          <a:prstGeom prst="rect">
            <a:avLst/>
          </a:prstGeom>
          <a:solidFill>
            <a:srgbClr val="844F00"/>
          </a:solidFill>
          <a:ln>
            <a:solidFill>
              <a:srgbClr val="744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66"/>
              <p:cNvSpPr txBox="1">
                <a:spLocks noChangeArrowheads="1"/>
              </p:cNvSpPr>
              <p:nvPr/>
            </p:nvSpPr>
            <p:spPr bwMode="auto">
              <a:xfrm>
                <a:off x="539552" y="1916832"/>
                <a:ext cx="8207375" cy="46815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ES" alt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alt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s-ES" altLang="en-U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alt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  <m:d>
                                    <m:dPr>
                                      <m:ctrlPr>
                                        <a:rPr lang="en-US" alt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s-ES" alt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alt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  <m:d>
                                    <m:dPr>
                                      <m:ctrlPr>
                                        <a:rPr lang="en-US" alt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s-ES" altLang="en-US" sz="240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s-ES" altLang="en-US" sz="240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The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Hamiltonian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encodes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all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the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physics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describing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the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system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. 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s-ES" altLang="en-US" sz="240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The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motion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is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on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the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“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constant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energy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contours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” and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we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are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looking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for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an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“integral curve”</a:t>
                </a:r>
              </a:p>
            </p:txBody>
          </p:sp>
        </mc:Choice>
        <mc:Fallback xmlns="">
          <p:sp>
            <p:nvSpPr>
              <p:cNvPr id="5" name="Rectangle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916832"/>
                <a:ext cx="8207375" cy="4681537"/>
              </a:xfrm>
              <a:prstGeom prst="rect">
                <a:avLst/>
              </a:prstGeom>
              <a:blipFill rotWithShape="0">
                <a:blip r:embed="rId2"/>
                <a:stretch>
                  <a:fillRect l="-1189" t="-7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2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143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800" dirty="0">
                <a:solidFill>
                  <a:schemeClr val="bg1"/>
                </a:solidFill>
              </a:rPr>
              <a:t>Generic case – no limit on the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6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43075"/>
                <a:ext cx="8229600" cy="478155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2800" dirty="0">
                    <a:solidFill>
                      <a:schemeClr val="bg1"/>
                    </a:solidFill>
                  </a:rPr>
                  <a:t>For given 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d>
                      <m:dPr>
                        <m:ctrlPr>
                          <a:rPr lang="en-US" alt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alt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en-US" sz="2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en-US" sz="2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Ap</m:t>
                    </m:r>
                    <m:r>
                      <a:rPr lang="en-US" alt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en-US" sz="2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en-US" sz="2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Bq</m:t>
                    </m:r>
                    <m:r>
                      <a:rPr lang="en-US" alt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en-US" sz="2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en-US" sz="2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Cq</m:t>
                    </m:r>
                    <m:r>
                      <a:rPr lang="en-US" alt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en-US" sz="2800" dirty="0">
                  <a:solidFill>
                    <a:schemeClr val="bg1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280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sz="2800" dirty="0">
                    <a:solidFill>
                      <a:schemeClr val="bg1"/>
                    </a:solidFill>
                  </a:rPr>
                  <a:t> then for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en-US" sz="2800" dirty="0">
                    <a:solidFill>
                      <a:schemeClr val="bg1"/>
                    </a:solidFill>
                  </a:rPr>
                  <a:t> there is a path from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en-US" sz="2800" dirty="0">
                    <a:solidFill>
                      <a:schemeClr val="bg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en-US" sz="28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:endParaRPr lang="en-US" altLang="en-US" sz="2800" dirty="0">
                  <a:solidFill>
                    <a:schemeClr val="bg1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en-US" sz="2800" dirty="0">
                                          <a:solidFill>
                                            <a:schemeClr val="bg1"/>
                                          </a:solidFill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en-US" sz="2800" dirty="0">
                                          <a:solidFill>
                                            <a:schemeClr val="bg1"/>
                                          </a:solidFill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en-US" sz="2800" dirty="0">
                                          <a:solidFill>
                                            <a:schemeClr val="bg1"/>
                                          </a:solidFill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en-US" sz="2800" dirty="0">
                                          <a:solidFill>
                                            <a:schemeClr val="bg1"/>
                                          </a:solidFill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  <m:sup>
                                          <m:r>
                                            <a:rPr lang="en-US" alt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ℋ</m:t>
                                              </m:r>
                                            </m:sub>
                                          </m:sSub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  <m:sup>
                                          <m:r>
                                            <a:rPr lang="en-US" alt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ℋ</m:t>
                                              </m:r>
                                            </m:sub>
                                          </m:sSub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en-US" sz="2800" dirty="0">
                                          <a:solidFill>
                                            <a:schemeClr val="bg1"/>
                                          </a:solidFill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en-US" sz="2800" dirty="0">
                                          <a:solidFill>
                                            <a:schemeClr val="bg1"/>
                                          </a:solidFill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en-US" sz="2800" dirty="0">
                                          <a:solidFill>
                                            <a:schemeClr val="bg1"/>
                                          </a:solidFill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     </m:t>
                                      </m:r>
                                      <m:r>
                                        <a:rPr lang="en-US" alt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en-US" sz="2800" dirty="0">
                                          <a:solidFill>
                                            <a:schemeClr val="bg1"/>
                                          </a:solidFill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4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43075"/>
                <a:ext cx="8229600" cy="4781550"/>
              </a:xfrm>
              <a:blipFill>
                <a:blip r:embed="rId2"/>
                <a:stretch>
                  <a:fillRect l="-1481" t="-22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101013" y="6669088"/>
            <a:ext cx="935037" cy="188912"/>
          </a:xfrm>
          <a:prstGeom prst="rect">
            <a:avLst/>
          </a:prstGeom>
          <a:solidFill>
            <a:srgbClr val="844F00"/>
          </a:solidFill>
          <a:ln>
            <a:solidFill>
              <a:srgbClr val="744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6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/>
      <p:bldP spid="15462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xfrm>
            <a:off x="468313" y="414338"/>
            <a:ext cx="8229600" cy="1143000"/>
          </a:xfrm>
          <a:blipFill rotWithShape="0">
            <a:blip r:embed="rId2"/>
            <a:stretch>
              <a:fillRect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8101013" y="6669088"/>
            <a:ext cx="935037" cy="188912"/>
          </a:xfrm>
          <a:prstGeom prst="rect">
            <a:avLst/>
          </a:prstGeom>
          <a:solidFill>
            <a:srgbClr val="844F00"/>
          </a:solidFill>
          <a:ln>
            <a:solidFill>
              <a:srgbClr val="744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8313" y="1849493"/>
                <a:ext cx="8280920" cy="403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𝑏𝑝𝑞</m:t>
                      </m:r>
                      <m:r>
                        <a:rPr lang="en-US" alt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en-US" sz="2400" b="0" dirty="0">
                  <a:solidFill>
                    <a:schemeClr val="bg1"/>
                  </a:solidFill>
                  <a:latin typeface="Letter Gothic Std" panose="020B0409020202030304" pitchFamily="49" charset="0"/>
                  <a:ea typeface="Cambria Math" panose="02040503050406030204" pitchFamily="18" charset="0"/>
                </a:endParaRPr>
              </a:p>
              <a:p>
                <a:pPr algn="ctr" eaLnBrk="1" hangingPunct="1">
                  <a:lnSpc>
                    <a:spcPct val="90000"/>
                  </a:lnSpc>
                  <a:buFontTx/>
                  <a:buNone/>
                </a:pPr>
                <a:endParaRPr lang="en-US" altLang="en-US" sz="2400" b="0" dirty="0">
                  <a:solidFill>
                    <a:schemeClr val="bg1"/>
                  </a:solidFill>
                  <a:latin typeface="Letter Gothic Std" panose="020B0409020202030304" pitchFamily="49" charset="0"/>
                  <a:ea typeface="Cambria Math" panose="02040503050406030204" pitchFamily="18" charset="0"/>
                </a:endParaRPr>
              </a:p>
              <a:p>
                <a:pPr algn="ctr" eaLnBrk="1" hangingPunct="1">
                  <a:lnSpc>
                    <a:spcPct val="90000"/>
                  </a:lnSpc>
                  <a:buFontTx/>
                  <a:buNone/>
                </a:pPr>
                <a:endParaRPr lang="es-ES" altLang="en-US" sz="240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Here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is the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momentum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is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the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position.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Want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: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trajectories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from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with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the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initial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condition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s-ES" altLang="en-US" sz="240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s-ES" altLang="en-US" sz="240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s-ES" altLang="en-US" sz="240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The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corresponding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Hamiltonian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matrix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is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: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s-ES" altLang="en-US" sz="240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alt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so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that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alt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s-ES" altLang="en-U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s-ES" altLang="en-U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alt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sub>
                    </m:sSub>
                    <m:d>
                      <m:dPr>
                        <m:ctrlPr>
                          <a:rPr lang="es-ES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alt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altLang="en-US" sz="240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3" y="1849493"/>
                <a:ext cx="8280920" cy="4037772"/>
              </a:xfrm>
              <a:prstGeom prst="rect">
                <a:avLst/>
              </a:prstGeom>
              <a:blipFill rotWithShape="0">
                <a:blip r:embed="rId3"/>
                <a:stretch>
                  <a:fillRect l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xfrm>
            <a:off x="468313" y="414338"/>
            <a:ext cx="8229600" cy="1143000"/>
          </a:xfrm>
          <a:blipFill rotWithShape="0">
            <a:blip r:embed="rId2"/>
            <a:stretch>
              <a:fillRect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8101013" y="6669088"/>
            <a:ext cx="935037" cy="188912"/>
          </a:xfrm>
          <a:prstGeom prst="rect">
            <a:avLst/>
          </a:prstGeom>
          <a:solidFill>
            <a:srgbClr val="844F00"/>
          </a:solidFill>
          <a:ln>
            <a:solidFill>
              <a:srgbClr val="744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6993" y="1628800"/>
                <a:ext cx="8280920" cy="441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The 3 cases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depend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on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the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discriminant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of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the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characteristic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polynomial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of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the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matrix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representing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the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Hamiltonian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.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The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</a:t>
                </a:r>
                <a:r>
                  <a:rPr lang="es-ES" altLang="en-US" sz="2400" dirty="0" err="1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level</a:t>
                </a:r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 sets of </a:t>
                </a:r>
                <a14:m>
                  <m:oMath xmlns:m="http://schemas.openxmlformats.org/officeDocument/2006/math">
                    <m:r>
                      <a:rPr lang="es-ES" alt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s-ES" altLang="en-US" sz="2400" dirty="0">
                    <a:solidFill>
                      <a:schemeClr val="bg1"/>
                    </a:solidFill>
                    <a:latin typeface="Letter Gothic Std" panose="020B0409020202030304" pitchFamily="49" charset="0"/>
                  </a:rPr>
                  <a:t>: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s-ES" altLang="en-US" sz="240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alt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𝑦𝑝𝑒𝑟𝑏𝑜𝑙𝑎𝑠</m:t>
                      </m:r>
                      <m:r>
                        <a:rPr lang="en-US" alt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240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US" altLang="en-US" sz="240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s-ES" altLang="en-US" sz="240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alt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𝑎𝑟𝑎𝑏𝑜</m:t>
                      </m:r>
                      <m:r>
                        <a:rPr lang="en-US" alt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𝑙𝑎𝑠</m:t>
                      </m:r>
                    </m:oMath>
                  </m:oMathPara>
                </a14:m>
                <a:endParaRPr lang="en-US" altLang="en-US" sz="240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US" altLang="en-US" sz="240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s-ES" altLang="en-US" sz="240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alt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𝑒𝑙𝑙𝑖𝑝𝑠𝑒𝑠</m:t>
                      </m:r>
                    </m:oMath>
                  </m:oMathPara>
                </a14:m>
                <a:endParaRPr lang="en-US" altLang="en-US" sz="240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US" altLang="en-US" sz="2400" dirty="0">
                  <a:solidFill>
                    <a:schemeClr val="bg1"/>
                  </a:solidFill>
                  <a:latin typeface="Letter Gothic Std" panose="020B0409020202030304" pitchFamily="49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93" y="1628800"/>
                <a:ext cx="8280920" cy="4413516"/>
              </a:xfrm>
              <a:prstGeom prst="rect">
                <a:avLst/>
              </a:prstGeom>
              <a:blipFill>
                <a:blip r:embed="rId3"/>
                <a:stretch>
                  <a:fillRect l="-1104" t="-1796" r="-250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2660650" y="1341438"/>
            <a:ext cx="39688" cy="4895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157288" y="3733800"/>
            <a:ext cx="63373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94138" y="2546350"/>
            <a:ext cx="0" cy="2376488"/>
          </a:xfrm>
          <a:prstGeom prst="line">
            <a:avLst/>
          </a:prstGeom>
          <a:ln w="76200">
            <a:solidFill>
              <a:srgbClr val="A8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973638" y="2006600"/>
            <a:ext cx="0" cy="3311525"/>
          </a:xfrm>
          <a:prstGeom prst="line">
            <a:avLst/>
          </a:prstGeom>
          <a:ln w="76200">
            <a:solidFill>
              <a:srgbClr val="A8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270" name="TextBox 8"/>
          <p:cNvSpPr txBox="1">
            <a:spLocks noChangeArrowheads="1"/>
          </p:cNvSpPr>
          <p:nvPr/>
        </p:nvSpPr>
        <p:spPr bwMode="auto">
          <a:xfrm>
            <a:off x="7531100" y="3678238"/>
            <a:ext cx="43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11271" name="TextBox 9"/>
          <p:cNvSpPr txBox="1">
            <a:spLocks noChangeArrowheads="1"/>
          </p:cNvSpPr>
          <p:nvPr/>
        </p:nvSpPr>
        <p:spPr bwMode="auto">
          <a:xfrm>
            <a:off x="2263775" y="1133475"/>
            <a:ext cx="43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1272" name="TextBox 10"/>
          <p:cNvSpPr txBox="1">
            <a:spLocks noChangeArrowheads="1"/>
          </p:cNvSpPr>
          <p:nvPr/>
        </p:nvSpPr>
        <p:spPr bwMode="auto">
          <a:xfrm>
            <a:off x="3740150" y="2141538"/>
            <a:ext cx="43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q’</a:t>
            </a:r>
          </a:p>
        </p:txBody>
      </p:sp>
      <p:sp>
        <p:nvSpPr>
          <p:cNvPr id="11273" name="TextBox 11"/>
          <p:cNvSpPr txBox="1">
            <a:spLocks noChangeArrowheads="1"/>
          </p:cNvSpPr>
          <p:nvPr/>
        </p:nvSpPr>
        <p:spPr bwMode="auto">
          <a:xfrm>
            <a:off x="4997450" y="1790700"/>
            <a:ext cx="43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q’’</a:t>
            </a:r>
          </a:p>
        </p:txBody>
      </p: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331267"/>
            <a:ext cx="2982566" cy="5232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8" name="Block Arc 17"/>
          <p:cNvSpPr/>
          <p:nvPr/>
        </p:nvSpPr>
        <p:spPr>
          <a:xfrm rot="16200000">
            <a:off x="5227756" y="456407"/>
            <a:ext cx="1997895" cy="6519862"/>
          </a:xfrm>
          <a:prstGeom prst="blockArc">
            <a:avLst>
              <a:gd name="adj1" fmla="val 10800000"/>
              <a:gd name="adj2" fmla="val 20866160"/>
              <a:gd name="adj3" fmla="val 3831"/>
            </a:avLst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lock Arc 18"/>
          <p:cNvSpPr/>
          <p:nvPr/>
        </p:nvSpPr>
        <p:spPr>
          <a:xfrm rot="16200000">
            <a:off x="5852146" y="473868"/>
            <a:ext cx="1511301" cy="6519862"/>
          </a:xfrm>
          <a:prstGeom prst="blockArc">
            <a:avLst>
              <a:gd name="adj1" fmla="val 10800000"/>
              <a:gd name="adj2" fmla="val 20866160"/>
              <a:gd name="adj3" fmla="val 3831"/>
            </a:avLst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lock Arc 21"/>
          <p:cNvSpPr/>
          <p:nvPr/>
        </p:nvSpPr>
        <p:spPr>
          <a:xfrm rot="16200000">
            <a:off x="4715669" y="488156"/>
            <a:ext cx="2447925" cy="6519863"/>
          </a:xfrm>
          <a:prstGeom prst="blockArc">
            <a:avLst>
              <a:gd name="adj1" fmla="val 10800000"/>
              <a:gd name="adj2" fmla="val 20866160"/>
              <a:gd name="adj3" fmla="val 3831"/>
            </a:avLst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2660650" y="1341438"/>
            <a:ext cx="39688" cy="4895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157288" y="3733800"/>
            <a:ext cx="63373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94138" y="2546350"/>
            <a:ext cx="0" cy="2376488"/>
          </a:xfrm>
          <a:prstGeom prst="line">
            <a:avLst/>
          </a:prstGeom>
          <a:ln w="76200">
            <a:solidFill>
              <a:srgbClr val="A8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973638" y="2006600"/>
            <a:ext cx="0" cy="3311525"/>
          </a:xfrm>
          <a:prstGeom prst="line">
            <a:avLst/>
          </a:prstGeom>
          <a:ln w="76200">
            <a:solidFill>
              <a:srgbClr val="A8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94" name="TextBox 8"/>
          <p:cNvSpPr txBox="1">
            <a:spLocks noChangeArrowheads="1"/>
          </p:cNvSpPr>
          <p:nvPr/>
        </p:nvSpPr>
        <p:spPr bwMode="auto">
          <a:xfrm>
            <a:off x="7531100" y="3678238"/>
            <a:ext cx="43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12295" name="TextBox 9"/>
          <p:cNvSpPr txBox="1">
            <a:spLocks noChangeArrowheads="1"/>
          </p:cNvSpPr>
          <p:nvPr/>
        </p:nvSpPr>
        <p:spPr bwMode="auto">
          <a:xfrm>
            <a:off x="2263775" y="1133475"/>
            <a:ext cx="43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2296" name="TextBox 10"/>
          <p:cNvSpPr txBox="1">
            <a:spLocks noChangeArrowheads="1"/>
          </p:cNvSpPr>
          <p:nvPr/>
        </p:nvSpPr>
        <p:spPr bwMode="auto">
          <a:xfrm>
            <a:off x="3740150" y="2141538"/>
            <a:ext cx="43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q’</a:t>
            </a:r>
          </a:p>
        </p:txBody>
      </p:sp>
      <p:sp>
        <p:nvSpPr>
          <p:cNvPr id="12297" name="TextBox 11"/>
          <p:cNvSpPr txBox="1">
            <a:spLocks noChangeArrowheads="1"/>
          </p:cNvSpPr>
          <p:nvPr/>
        </p:nvSpPr>
        <p:spPr bwMode="auto">
          <a:xfrm>
            <a:off x="4997450" y="1790700"/>
            <a:ext cx="43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q’’</a:t>
            </a:r>
          </a:p>
        </p:txBody>
      </p: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331267"/>
            <a:ext cx="2982566" cy="5232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411413" y="2141538"/>
            <a:ext cx="3600450" cy="2008187"/>
          </a:xfrm>
          <a:prstGeom prst="straightConnector1">
            <a:avLst/>
          </a:prstGeom>
          <a:ln w="76200">
            <a:solidFill>
              <a:srgbClr val="0099CC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33625" y="2730500"/>
            <a:ext cx="3600450" cy="2008188"/>
          </a:xfrm>
          <a:prstGeom prst="straightConnector1">
            <a:avLst/>
          </a:prstGeom>
          <a:ln w="76200">
            <a:solidFill>
              <a:srgbClr val="0099CC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54250" y="3368675"/>
            <a:ext cx="3600450" cy="2008188"/>
          </a:xfrm>
          <a:prstGeom prst="straightConnector1">
            <a:avLst/>
          </a:prstGeom>
          <a:ln w="76200">
            <a:solidFill>
              <a:srgbClr val="0099CC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5649</TotalTime>
  <Words>693</Words>
  <Application>Microsoft Office PowerPoint</Application>
  <PresentationFormat>On-screen Show (4:3)</PresentationFormat>
  <Paragraphs>154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Letter Gothic Std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Generic case – no limit on the energy</vt:lpstr>
      <vt:lpstr> </vt:lpstr>
      <vt:lpstr> </vt:lpstr>
      <vt:lpstr>PowerPoint Presentation</vt:lpstr>
      <vt:lpstr>PowerPoint Presentation</vt:lpstr>
      <vt:lpstr>PowerPoint Presentation</vt:lpstr>
      <vt:lpstr> </vt:lpstr>
      <vt:lpstr> </vt:lpstr>
      <vt:lpstr> </vt:lpstr>
      <vt:lpstr> </vt:lpstr>
      <vt:lpstr> </vt:lpstr>
      <vt:lpstr> </vt:lpstr>
      <vt:lpstr> </vt:lpstr>
      <vt:lpstr> </vt:lpstr>
      <vt:lpstr> </vt:lpstr>
      <vt:lpstr>Special case</vt:lpstr>
      <vt:lpstr>Special case</vt:lpstr>
      <vt:lpstr>Interesting case</vt:lpstr>
      <vt:lpstr>Farther Research</vt:lpstr>
      <vt:lpstr>Appendix 1: Williamson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user</cp:lastModifiedBy>
  <cp:revision>887</cp:revision>
  <dcterms:created xsi:type="dcterms:W3CDTF">2010-05-23T14:28:12Z</dcterms:created>
  <dcterms:modified xsi:type="dcterms:W3CDTF">2019-12-23T08:11:25Z</dcterms:modified>
</cp:coreProperties>
</file>