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2" r:id="rId3"/>
    <p:sldId id="275" r:id="rId4"/>
    <p:sldId id="280" r:id="rId5"/>
    <p:sldId id="276" r:id="rId6"/>
    <p:sldId id="277" r:id="rId7"/>
    <p:sldId id="279" r:id="rId8"/>
    <p:sldId id="281" r:id="rId9"/>
    <p:sldId id="283" r:id="rId10"/>
    <p:sldId id="284" r:id="rId11"/>
    <p:sldId id="282" r:id="rId12"/>
    <p:sldId id="271" r:id="rId13"/>
    <p:sldId id="285" r:id="rId14"/>
    <p:sldId id="286" r:id="rId15"/>
    <p:sldId id="287" r:id="rId16"/>
    <p:sldId id="288" r:id="rId17"/>
    <p:sldId id="289" r:id="rId18"/>
    <p:sldId id="261" r:id="rId19"/>
    <p:sldId id="274" r:id="rId20"/>
  </p:sldIdLst>
  <p:sldSz cx="12192000" cy="6858000"/>
  <p:notesSz cx="6858000" cy="9144000"/>
  <p:defaultTextStyle>
    <a:defPPr>
      <a:defRPr lang="he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A05260-CB92-434A-A333-75C4851425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C73475-10C3-40E7-B91C-5D8A84177C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2C792F-4521-400C-83F6-9CEDB5682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C64E6-C07B-4749-9E89-10C12DB8DBFC}" type="datetimeFigureOut">
              <a:rPr lang="he-IL" smtClean="0"/>
              <a:t>ט"ו/תמוז/תש"פ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E67DAC-9400-4C20-A847-1E78B61BA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4BF675-457F-4041-9624-DD96EDEA6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3A7A0-8BF2-4197-9401-35156F393FB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402902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7091E-13E8-4CBC-8092-16C622F08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53F4E6-F12D-4D01-8969-123D98497B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69FBB6-9847-402E-90CB-015C5D8CB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C64E6-C07B-4749-9E89-10C12DB8DBFC}" type="datetimeFigureOut">
              <a:rPr lang="he-IL" smtClean="0"/>
              <a:t>ט"ו/תמוז/תש"פ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6D37CB-A672-4EEA-929B-8FB5A7E01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FFA32E-9C21-44FB-A5D1-F2405EA4B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3A7A0-8BF2-4197-9401-35156F393FB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97191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37FBAF0-1A30-4055-B5D3-7F4D1F7D9B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33EB36-FEFF-48FB-9368-714902AD90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56DC64-543A-43A9-857D-896B55449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C64E6-C07B-4749-9E89-10C12DB8DBFC}" type="datetimeFigureOut">
              <a:rPr lang="he-IL" smtClean="0"/>
              <a:t>ט"ו/תמוז/תש"פ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9360AF-37C3-4D40-AA54-024BECED8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37A194-EFCE-4229-A70D-161C6C337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3A7A0-8BF2-4197-9401-35156F393FB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41742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F0903-2D9D-4140-9599-440C67D50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7276AD-880F-4328-BC7C-DF63ADB3EA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C78907-9502-4D75-B14F-26F951206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C64E6-C07B-4749-9E89-10C12DB8DBFC}" type="datetimeFigureOut">
              <a:rPr lang="he-IL" smtClean="0"/>
              <a:t>ט"ו/תמוז/תש"פ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0A3C3C-9F96-4D3F-B17C-7C7EC87D8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52166C-4A02-4D75-B0A4-FED4AE896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3A7A0-8BF2-4197-9401-35156F393FB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35831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C3ED1-FE72-4764-A128-8339A3C73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942095-4A5E-48DA-9472-66C63C7E80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26F78E-9561-4632-B564-512DC1A2D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C64E6-C07B-4749-9E89-10C12DB8DBFC}" type="datetimeFigureOut">
              <a:rPr lang="he-IL" smtClean="0"/>
              <a:t>ט"ו/תמוז/תש"פ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9B6326-3C40-4C74-870B-457587FE6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A90AA8-0D3D-4924-957F-53A994F7A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3A7A0-8BF2-4197-9401-35156F393FB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43077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BBD13-7DCE-4D8B-B65D-58E3396D4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679660-7098-4036-9A20-8210EEDC2E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9B9622-39B0-41DD-9B86-62ED2CDE85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168FE5-6742-4FA1-B5AD-29912D936B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C64E6-C07B-4749-9E89-10C12DB8DBFC}" type="datetimeFigureOut">
              <a:rPr lang="he-IL" smtClean="0"/>
              <a:t>ט"ו/תמוז/תש"פ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BAC568-F24E-4B78-852E-90DC1DF566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ED66FE-C2F8-4E4A-9148-2A09D6AEE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3A7A0-8BF2-4197-9401-35156F393FB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248793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0EF130-789A-4532-B5AE-365C8AFF69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857A0C-D75D-4536-8579-047585623A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4F6AAD-77EC-4113-B07F-173B7BE040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FEE7419-9FD1-4251-8708-63A5D5FE7E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660672-C66A-4668-9160-B6A727A873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511F365-066F-4D08-816F-3427A095B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C64E6-C07B-4749-9E89-10C12DB8DBFC}" type="datetimeFigureOut">
              <a:rPr lang="he-IL" smtClean="0"/>
              <a:t>ט"ו/תמוז/תש"פ</a:t>
            </a:fld>
            <a:endParaRPr lang="he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45356A2-3567-49B7-A8F9-97C1344A6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C06FBC2-FA8C-4266-9F7A-227E3FFF8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3A7A0-8BF2-4197-9401-35156F393FB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742439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93C444-2D16-40CA-8845-A3FB05F28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51226C-BBFC-4774-9058-E36D23A9A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C64E6-C07B-4749-9E89-10C12DB8DBFC}" type="datetimeFigureOut">
              <a:rPr lang="he-IL" smtClean="0"/>
              <a:t>ט"ו/תמוז/תש"פ</a:t>
            </a:fld>
            <a:endParaRPr lang="he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59F9A9-A9F7-4013-A35E-724D24704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FD29EB-89DC-4308-AAC4-527E55C26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3A7A0-8BF2-4197-9401-35156F393FB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150815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A032C79-D96B-4107-82AF-7D8B8BC565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C64E6-C07B-4749-9E89-10C12DB8DBFC}" type="datetimeFigureOut">
              <a:rPr lang="he-IL" smtClean="0"/>
              <a:t>ט"ו/תמוז/תש"פ</a:t>
            </a:fld>
            <a:endParaRPr lang="he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E58FD5-ADBA-4C32-A82A-622912C70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51B9D8-7A44-4FED-9ECD-2CCA5E4FF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3A7A0-8BF2-4197-9401-35156F393FB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63838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BD025-8F2E-4886-B434-EA19B42756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6DC10E-86AA-43CB-8380-C67EFCA18C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96D551-5DF3-4C33-BCF4-3B42A261B5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BA65DE-7D20-4D93-A1A3-9BC4FB563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C64E6-C07B-4749-9E89-10C12DB8DBFC}" type="datetimeFigureOut">
              <a:rPr lang="he-IL" smtClean="0"/>
              <a:t>ט"ו/תמוז/תש"פ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6E7BB0-E3C5-4425-9AE6-A055053A0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0CDA26-3AC1-4C9A-A102-12A562992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3A7A0-8BF2-4197-9401-35156F393FB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161348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C07A2-E85A-4C99-BAD2-7D58986452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8620944-B896-43AC-B703-2CC572A698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E6D0E7-F13C-4FA0-8D9C-01BD39EA65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FB489A-F6EB-4D05-BBC1-31BBEFAC88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C64E6-C07B-4749-9E89-10C12DB8DBFC}" type="datetimeFigureOut">
              <a:rPr lang="he-IL" smtClean="0"/>
              <a:t>ט"ו/תמוז/תש"פ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E2CF60-67AA-4E32-9C30-DBEE215EA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AAEB0C-9735-473B-99BB-29234BCDE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3A7A0-8BF2-4197-9401-35156F393FB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747952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CF8B5CA-8999-4E5E-919C-B8B65B760D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C0440D-43A1-43A7-BF24-55127C1C31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D7B5F0-83EB-4261-953A-172B36FE3B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2C64E6-C07B-4749-9E89-10C12DB8DBFC}" type="datetimeFigureOut">
              <a:rPr lang="he-IL" smtClean="0"/>
              <a:t>ט"ו/תמוז/תש"פ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02469F-B484-41B5-AC90-F8B1959B4C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D4B113-5D96-4391-B5BC-2B8E930C2D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93A7A0-8BF2-4197-9401-35156F393FB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67211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Fourier_series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simvascular.github.io/" TargetMode="Externa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ISBN_(identifier)" TargetMode="External"/><Relationship Id="rId7" Type="http://schemas.openxmlformats.org/officeDocument/2006/relationships/hyperlink" Target="https://link.springer.com/article/10.1007/s10483-013-1704-8" TargetMode="External"/><Relationship Id="rId2" Type="http://schemas.openxmlformats.org/officeDocument/2006/relationships/hyperlink" Target="https://arxiv.org/pdf/1710.06258;Analysi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NULL" TargetMode="External"/><Relationship Id="rId5" Type="http://schemas.openxmlformats.org/officeDocument/2006/relationships/hyperlink" Target="https://www.witpress.com/Secure/elibrary/papers/AFM04/AFM04038FU.pdf" TargetMode="External"/><Relationship Id="rId4" Type="http://schemas.openxmlformats.org/officeDocument/2006/relationships/hyperlink" Target="https://en.wikipedia.org/wiki/Special:BookSources/978-1-118-01343-4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ature.com/news/fiendish-million-dollar-proof-eludes-mathematicians-1.15659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2F4EB-F703-436C-AB84-EA5B788CB15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Medical Nanorobotics in the circulatory system</a:t>
            </a:r>
            <a:endParaRPr lang="he-IL" sz="4800" dirty="0"/>
          </a:p>
        </p:txBody>
      </p:sp>
    </p:spTree>
    <p:extLst>
      <p:ext uri="{BB962C8B-B14F-4D97-AF65-F5344CB8AC3E}">
        <p14:creationId xmlns:p14="http://schemas.microsoft.com/office/powerpoint/2010/main" val="18182984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19FA2-DB0A-4965-B6A5-92D4703E3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PDE Numerical Analysis</a:t>
            </a:r>
            <a:endParaRPr lang="he-IL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8403D40-29BC-4F03-8E3D-7D1B432F0419}"/>
              </a:ext>
            </a:extLst>
          </p:cNvPr>
          <p:cNvSpPr/>
          <p:nvPr/>
        </p:nvSpPr>
        <p:spPr>
          <a:xfrm>
            <a:off x="838200" y="1692092"/>
            <a:ext cx="28648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Finite difference method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24D3539-D860-4A21-8812-B6F1269694C4}"/>
              </a:ext>
            </a:extLst>
          </p:cNvPr>
          <p:cNvSpPr/>
          <p:nvPr/>
        </p:nvSpPr>
        <p:spPr>
          <a:xfrm>
            <a:off x="8892948" y="2436260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b="1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25075DD-7495-4EAA-A003-9A4004414E7B}"/>
              </a:ext>
            </a:extLst>
          </p:cNvPr>
          <p:cNvSpPr/>
          <p:nvPr/>
        </p:nvSpPr>
        <p:spPr>
          <a:xfrm>
            <a:off x="1140735" y="2291891"/>
            <a:ext cx="763543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Fast computation</a:t>
            </a:r>
          </a:p>
        </p:txBody>
      </p:sp>
      <p:pic>
        <p:nvPicPr>
          <p:cNvPr id="17" name="Picture 16" descr="A picture containing shellfish, light, drawing&#10;&#10;Description automatically generated">
            <a:extLst>
              <a:ext uri="{FF2B5EF4-FFF2-40B4-BE49-F238E27FC236}">
                <a16:creationId xmlns:a16="http://schemas.microsoft.com/office/drawing/2014/main" id="{580BBEDB-CE6F-443B-934B-C89FFFEEC4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271" y="2223283"/>
            <a:ext cx="526313" cy="526313"/>
          </a:xfrm>
          <a:prstGeom prst="rect">
            <a:avLst/>
          </a:prstGeom>
        </p:spPr>
      </p:pic>
      <p:pic>
        <p:nvPicPr>
          <p:cNvPr id="18" name="Picture 17" descr="A picture containing shellfish, light, drawing&#10;&#10;Description automatically generated">
            <a:extLst>
              <a:ext uri="{FF2B5EF4-FFF2-40B4-BE49-F238E27FC236}">
                <a16:creationId xmlns:a16="http://schemas.microsoft.com/office/drawing/2014/main" id="{B5BCC91D-531D-4C28-A968-9E75D3903E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971" y="3012751"/>
            <a:ext cx="526313" cy="526313"/>
          </a:xfrm>
          <a:prstGeom prst="rect">
            <a:avLst/>
          </a:prstGeom>
        </p:spPr>
      </p:pic>
      <p:pic>
        <p:nvPicPr>
          <p:cNvPr id="19" name="Picture 18" descr="A picture containing shellfish, light, drawing&#10;&#10;Description automatically generated">
            <a:extLst>
              <a:ext uri="{FF2B5EF4-FFF2-40B4-BE49-F238E27FC236}">
                <a16:creationId xmlns:a16="http://schemas.microsoft.com/office/drawing/2014/main" id="{7F335797-C1AD-4224-A2A5-174EB4797E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970" y="3802219"/>
            <a:ext cx="526313" cy="526313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72B497EA-CA11-4DAB-BD7B-B3946FCB18C9}"/>
              </a:ext>
            </a:extLst>
          </p:cNvPr>
          <p:cNvSpPr/>
          <p:nvPr/>
        </p:nvSpPr>
        <p:spPr>
          <a:xfrm>
            <a:off x="1205026" y="361423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br>
              <a:rPr lang="en-US" dirty="0">
                <a:solidFill>
                  <a:srgbClr val="202122"/>
                </a:solidFill>
                <a:latin typeface="Arial" panose="020B0604020202020204" pitchFamily="34" charset="0"/>
              </a:rPr>
            </a:br>
            <a:r>
              <a:rPr lang="en-US" dirty="0">
                <a:solidFill>
                  <a:srgbClr val="202122"/>
                </a:solidFill>
                <a:latin typeface="Arial" panose="020B0604020202020204" pitchFamily="34" charset="0"/>
              </a:rPr>
              <a:t>Analytical boundary of error 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00016B3-E247-4045-B8CE-0E3C21589175}"/>
              </a:ext>
            </a:extLst>
          </p:cNvPr>
          <p:cNvSpPr/>
          <p:nvPr/>
        </p:nvSpPr>
        <p:spPr>
          <a:xfrm>
            <a:off x="1205026" y="2853638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r>
              <a:rPr lang="en-US" dirty="0">
                <a:solidFill>
                  <a:srgbClr val="202122"/>
                </a:solidFill>
                <a:latin typeface="Arial" panose="020B0604020202020204" pitchFamily="34" charset="0"/>
              </a:rPr>
              <a:t>Capture of local effects.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E131F6C-9466-4548-9696-2F38E333B3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3751" y="1484192"/>
            <a:ext cx="5170193" cy="4260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29297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19FA2-DB0A-4965-B6A5-92D4703E3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PDE Numerical Analysis – honorable mentions</a:t>
            </a:r>
            <a:endParaRPr lang="he-IL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8403D40-29BC-4F03-8E3D-7D1B432F0419}"/>
              </a:ext>
            </a:extLst>
          </p:cNvPr>
          <p:cNvSpPr/>
          <p:nvPr/>
        </p:nvSpPr>
        <p:spPr>
          <a:xfrm>
            <a:off x="838200" y="1878808"/>
            <a:ext cx="31562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Gradient discretization method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8C7DF33-F469-4E96-B0DE-B141262F17EC}"/>
              </a:ext>
            </a:extLst>
          </p:cNvPr>
          <p:cNvSpPr/>
          <p:nvPr/>
        </p:nvSpPr>
        <p:spPr>
          <a:xfrm>
            <a:off x="838200" y="3429000"/>
            <a:ext cx="22892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Finite volume method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24D3539-D860-4A21-8812-B6F1269694C4}"/>
              </a:ext>
            </a:extLst>
          </p:cNvPr>
          <p:cNvSpPr/>
          <p:nvPr/>
        </p:nvSpPr>
        <p:spPr>
          <a:xfrm>
            <a:off x="838200" y="4979192"/>
            <a:ext cx="17601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Spectral method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EE809DA-AC5E-4317-918E-DD8B1ED31EBB}"/>
              </a:ext>
            </a:extLst>
          </p:cNvPr>
          <p:cNvSpPr/>
          <p:nvPr/>
        </p:nvSpPr>
        <p:spPr>
          <a:xfrm>
            <a:off x="838200" y="2329658"/>
            <a:ext cx="10515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It is based on the separate approximation of a function and of its gradient. </a:t>
            </a:r>
            <a:r>
              <a:rPr lang="en-US" dirty="0"/>
              <a:t>Commonly</a:t>
            </a:r>
            <a:r>
              <a:rPr lang="en-US" dirty="0">
                <a:solidFill>
                  <a:srgbClr val="202122"/>
                </a:solidFill>
                <a:latin typeface="Arial" panose="020B0604020202020204" pitchFamily="34" charset="0"/>
              </a:rPr>
              <a:t> used in deep learning.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94B01E3-054B-48A8-8A25-2C9306FE3F80}"/>
              </a:ext>
            </a:extLst>
          </p:cNvPr>
          <p:cNvSpPr/>
          <p:nvPr/>
        </p:nvSpPr>
        <p:spPr>
          <a:xfrm>
            <a:off x="838200" y="3882012"/>
            <a:ext cx="105156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Volume integrals in a partial differential equation that contain a divergence term are converted to surface integrals, using the divergence theorem. These terms are then evaluated as fluxes at the surfaces of each finite volume. Commonly used in computer graphics. </a:t>
            </a:r>
            <a:endParaRPr lang="en-US" dirty="0">
              <a:solidFill>
                <a:srgbClr val="202122"/>
              </a:solidFill>
              <a:latin typeface="Arial" panose="020B06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6821359-1D10-4D26-A973-919E36AB4A2F}"/>
              </a:ext>
            </a:extLst>
          </p:cNvPr>
          <p:cNvSpPr/>
          <p:nvPr/>
        </p:nvSpPr>
        <p:spPr>
          <a:xfrm>
            <a:off x="838200" y="5348524"/>
            <a:ext cx="105156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The idea is to write the solution of the differential equation as a sum of certain "basis functions" (for example, as a </a:t>
            </a:r>
            <a:r>
              <a:rPr lang="en-US" dirty="0">
                <a:hlinkClick r:id="rId2" tooltip="Fourier series"/>
              </a:rPr>
              <a:t>Fourier series</a:t>
            </a:r>
            <a:r>
              <a:rPr lang="en-US" dirty="0"/>
              <a:t>) and then to choose the coefficients in the sum that best satisfy the differential equation. Commonly used in signal processing. </a:t>
            </a:r>
            <a:endParaRPr lang="en-US" dirty="0">
              <a:solidFill>
                <a:srgbClr val="202122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63259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מחבר מעוקל 6"/>
          <p:cNvCxnSpPr/>
          <p:nvPr/>
        </p:nvCxnSpPr>
        <p:spPr>
          <a:xfrm rot="16200000" flipH="1">
            <a:off x="4165178" y="4661095"/>
            <a:ext cx="1481301" cy="725715"/>
          </a:xfrm>
          <a:prstGeom prst="curvedConnector3">
            <a:avLst>
              <a:gd name="adj1" fmla="val 36282"/>
            </a:avLst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מחבר מעוקל 16"/>
          <p:cNvCxnSpPr/>
          <p:nvPr/>
        </p:nvCxnSpPr>
        <p:spPr>
          <a:xfrm rot="16200000" flipH="1">
            <a:off x="5443634" y="4456682"/>
            <a:ext cx="1057953" cy="725715"/>
          </a:xfrm>
          <a:prstGeom prst="curvedConnector3">
            <a:avLst>
              <a:gd name="adj1" fmla="val 44512"/>
            </a:avLst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מחבר מעוקל 18"/>
          <p:cNvCxnSpPr/>
          <p:nvPr/>
        </p:nvCxnSpPr>
        <p:spPr>
          <a:xfrm>
            <a:off x="6335469" y="5608974"/>
            <a:ext cx="899905" cy="733772"/>
          </a:xfrm>
          <a:prstGeom prst="curvedConnector3">
            <a:avLst>
              <a:gd name="adj1" fmla="val 33871"/>
            </a:avLst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מחבר מעוקל 19"/>
          <p:cNvCxnSpPr/>
          <p:nvPr/>
        </p:nvCxnSpPr>
        <p:spPr>
          <a:xfrm>
            <a:off x="6335468" y="5341256"/>
            <a:ext cx="899904" cy="528976"/>
          </a:xfrm>
          <a:prstGeom prst="curvedConnector3">
            <a:avLst>
              <a:gd name="adj1" fmla="val 50000"/>
            </a:avLst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מחבר מעוקל 27"/>
          <p:cNvCxnSpPr/>
          <p:nvPr/>
        </p:nvCxnSpPr>
        <p:spPr>
          <a:xfrm>
            <a:off x="4368781" y="5503346"/>
            <a:ext cx="899905" cy="733772"/>
          </a:xfrm>
          <a:prstGeom prst="curvedConnector3">
            <a:avLst>
              <a:gd name="adj1" fmla="val 41935"/>
            </a:avLst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מחבר מעוקל 28"/>
          <p:cNvCxnSpPr/>
          <p:nvPr/>
        </p:nvCxnSpPr>
        <p:spPr>
          <a:xfrm>
            <a:off x="4368780" y="5235628"/>
            <a:ext cx="899904" cy="528976"/>
          </a:xfrm>
          <a:prstGeom prst="curvedConnector3">
            <a:avLst>
              <a:gd name="adj1" fmla="val 50000"/>
            </a:avLst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מחבר מעוקל 31"/>
          <p:cNvCxnSpPr/>
          <p:nvPr/>
        </p:nvCxnSpPr>
        <p:spPr>
          <a:xfrm rot="16200000" flipH="1">
            <a:off x="5074362" y="6431446"/>
            <a:ext cx="620880" cy="232227"/>
          </a:xfrm>
          <a:prstGeom prst="curvedConnector3">
            <a:avLst>
              <a:gd name="adj1" fmla="val -1429"/>
            </a:avLst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מחבר מעוקל 33"/>
          <p:cNvCxnSpPr/>
          <p:nvPr/>
        </p:nvCxnSpPr>
        <p:spPr>
          <a:xfrm rot="16200000" flipH="1">
            <a:off x="5749060" y="6195382"/>
            <a:ext cx="1249027" cy="76208"/>
          </a:xfrm>
          <a:prstGeom prst="curvedConnector3">
            <a:avLst>
              <a:gd name="adj1" fmla="val 50000"/>
            </a:avLst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מחבר מעוקל 38"/>
          <p:cNvCxnSpPr/>
          <p:nvPr/>
        </p:nvCxnSpPr>
        <p:spPr>
          <a:xfrm rot="16200000" flipH="1">
            <a:off x="4305736" y="1079067"/>
            <a:ext cx="3185007" cy="1026875"/>
          </a:xfrm>
          <a:prstGeom prst="curvedConnector3">
            <a:avLst>
              <a:gd name="adj1" fmla="val 50000"/>
            </a:avLst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מחבר מעוקל 39"/>
          <p:cNvCxnSpPr/>
          <p:nvPr/>
        </p:nvCxnSpPr>
        <p:spPr>
          <a:xfrm rot="16200000" flipH="1">
            <a:off x="5096314" y="513438"/>
            <a:ext cx="2278746" cy="1251869"/>
          </a:xfrm>
          <a:prstGeom prst="curvedConnector3">
            <a:avLst>
              <a:gd name="adj1" fmla="val 50000"/>
            </a:avLst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מחבר מעוקל 40"/>
          <p:cNvCxnSpPr/>
          <p:nvPr/>
        </p:nvCxnSpPr>
        <p:spPr>
          <a:xfrm rot="5400000" flipH="1" flipV="1">
            <a:off x="6832192" y="1534150"/>
            <a:ext cx="1225454" cy="1153892"/>
          </a:xfrm>
          <a:prstGeom prst="curvedConnector3">
            <a:avLst>
              <a:gd name="adj1" fmla="val 50000"/>
            </a:avLst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מחבר מעוקל 41"/>
          <p:cNvCxnSpPr/>
          <p:nvPr/>
        </p:nvCxnSpPr>
        <p:spPr>
          <a:xfrm rot="5400000" flipH="1" flipV="1">
            <a:off x="6764664" y="1410709"/>
            <a:ext cx="957736" cy="763821"/>
          </a:xfrm>
          <a:prstGeom prst="curvedConnector3">
            <a:avLst>
              <a:gd name="adj1" fmla="val 50000"/>
            </a:avLst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מחבר מעוקל 44"/>
          <p:cNvCxnSpPr/>
          <p:nvPr/>
        </p:nvCxnSpPr>
        <p:spPr>
          <a:xfrm rot="16200000" flipH="1">
            <a:off x="6315718" y="3242324"/>
            <a:ext cx="641862" cy="449945"/>
          </a:xfrm>
          <a:prstGeom prst="curvedConnector3">
            <a:avLst>
              <a:gd name="adj1" fmla="val 50000"/>
            </a:avLst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מחבר מעוקל 45"/>
          <p:cNvCxnSpPr/>
          <p:nvPr/>
        </p:nvCxnSpPr>
        <p:spPr>
          <a:xfrm rot="16200000" flipH="1">
            <a:off x="6485109" y="3106690"/>
            <a:ext cx="1051481" cy="285749"/>
          </a:xfrm>
          <a:prstGeom prst="curvedConnector3">
            <a:avLst>
              <a:gd name="adj1" fmla="val 50000"/>
            </a:avLst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מחבר מעוקל 63"/>
          <p:cNvCxnSpPr/>
          <p:nvPr/>
        </p:nvCxnSpPr>
        <p:spPr>
          <a:xfrm rot="5400000">
            <a:off x="3096378" y="5585597"/>
            <a:ext cx="1354654" cy="1190152"/>
          </a:xfrm>
          <a:prstGeom prst="curvedConnector3">
            <a:avLst>
              <a:gd name="adj1" fmla="val 8214"/>
            </a:avLst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מחבר מעוקל 64"/>
          <p:cNvCxnSpPr/>
          <p:nvPr/>
        </p:nvCxnSpPr>
        <p:spPr>
          <a:xfrm flipV="1">
            <a:off x="2721287" y="5235628"/>
            <a:ext cx="1647493" cy="1622370"/>
          </a:xfrm>
          <a:prstGeom prst="curvedConnector3">
            <a:avLst>
              <a:gd name="adj1" fmla="val 19165"/>
            </a:avLst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מחבר מעוקל 75"/>
          <p:cNvCxnSpPr/>
          <p:nvPr/>
        </p:nvCxnSpPr>
        <p:spPr>
          <a:xfrm>
            <a:off x="7235374" y="5870232"/>
            <a:ext cx="1560283" cy="987768"/>
          </a:xfrm>
          <a:prstGeom prst="curvedConnector3">
            <a:avLst>
              <a:gd name="adj1" fmla="val 50000"/>
            </a:avLst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מחבר מעוקל 79"/>
          <p:cNvCxnSpPr/>
          <p:nvPr/>
        </p:nvCxnSpPr>
        <p:spPr>
          <a:xfrm>
            <a:off x="7235372" y="6364116"/>
            <a:ext cx="780143" cy="493884"/>
          </a:xfrm>
          <a:prstGeom prst="curvedConnector3">
            <a:avLst>
              <a:gd name="adj1" fmla="val 50000"/>
            </a:avLst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מחבר מעוקל 92"/>
          <p:cNvCxnSpPr/>
          <p:nvPr/>
        </p:nvCxnSpPr>
        <p:spPr>
          <a:xfrm rot="5400000">
            <a:off x="7924566" y="97297"/>
            <a:ext cx="1592508" cy="1397908"/>
          </a:xfrm>
          <a:prstGeom prst="curvedConnector3">
            <a:avLst>
              <a:gd name="adj1" fmla="val 50000"/>
            </a:avLst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מחבר מעוקל 95"/>
          <p:cNvCxnSpPr/>
          <p:nvPr/>
        </p:nvCxnSpPr>
        <p:spPr>
          <a:xfrm rot="5400000" flipH="1" flipV="1">
            <a:off x="7826098" y="69674"/>
            <a:ext cx="1022910" cy="883564"/>
          </a:xfrm>
          <a:prstGeom prst="curvedConnector3">
            <a:avLst>
              <a:gd name="adj1" fmla="val 50000"/>
            </a:avLst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מחבר מעוקל 101"/>
          <p:cNvCxnSpPr/>
          <p:nvPr/>
        </p:nvCxnSpPr>
        <p:spPr>
          <a:xfrm rot="16200000" flipH="1">
            <a:off x="7008947" y="11428"/>
            <a:ext cx="898252" cy="875397"/>
          </a:xfrm>
          <a:prstGeom prst="curvedConnector3">
            <a:avLst>
              <a:gd name="adj1" fmla="val 50000"/>
            </a:avLst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מחבר מעוקל 104"/>
          <p:cNvCxnSpPr/>
          <p:nvPr/>
        </p:nvCxnSpPr>
        <p:spPr>
          <a:xfrm rot="16200000" flipH="1">
            <a:off x="6474171" y="162478"/>
            <a:ext cx="1313751" cy="988794"/>
          </a:xfrm>
          <a:prstGeom prst="curvedConnector3">
            <a:avLst>
              <a:gd name="adj1" fmla="val 50000"/>
            </a:avLst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מחבר ישר 108"/>
          <p:cNvCxnSpPr/>
          <p:nvPr/>
        </p:nvCxnSpPr>
        <p:spPr>
          <a:xfrm>
            <a:off x="0" y="4283301"/>
            <a:ext cx="4542971" cy="7261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מחבר ישר 110"/>
          <p:cNvCxnSpPr/>
          <p:nvPr/>
        </p:nvCxnSpPr>
        <p:spPr>
          <a:xfrm flipV="1">
            <a:off x="5609752" y="4283301"/>
            <a:ext cx="6582248" cy="7261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מחבר ישר 112"/>
          <p:cNvCxnSpPr/>
          <p:nvPr/>
        </p:nvCxnSpPr>
        <p:spPr>
          <a:xfrm>
            <a:off x="7153724" y="3775305"/>
            <a:ext cx="5038276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מחבר ישר 114"/>
          <p:cNvCxnSpPr/>
          <p:nvPr/>
        </p:nvCxnSpPr>
        <p:spPr>
          <a:xfrm flipH="1">
            <a:off x="0" y="3775305"/>
            <a:ext cx="6867973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מלבן 120"/>
          <p:cNvSpPr/>
          <p:nvPr/>
        </p:nvSpPr>
        <p:spPr>
          <a:xfrm>
            <a:off x="1188574" y="3944741"/>
            <a:ext cx="320113" cy="208044"/>
          </a:xfrm>
          <a:prstGeom prst="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50" dirty="0"/>
          </a:p>
        </p:txBody>
      </p:sp>
      <p:sp>
        <p:nvSpPr>
          <p:cNvPr id="125" name="מלבן 124"/>
          <p:cNvSpPr/>
          <p:nvPr/>
        </p:nvSpPr>
        <p:spPr>
          <a:xfrm>
            <a:off x="548183" y="3944741"/>
            <a:ext cx="320113" cy="208044"/>
          </a:xfrm>
          <a:prstGeom prst="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50" dirty="0"/>
          </a:p>
        </p:txBody>
      </p:sp>
      <p:sp>
        <p:nvSpPr>
          <p:cNvPr id="126" name="מלבן 125"/>
          <p:cNvSpPr/>
          <p:nvPr/>
        </p:nvSpPr>
        <p:spPr>
          <a:xfrm>
            <a:off x="0" y="3944741"/>
            <a:ext cx="320113" cy="208044"/>
          </a:xfrm>
          <a:prstGeom prst="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50" dirty="0"/>
          </a:p>
        </p:txBody>
      </p:sp>
      <p:sp>
        <p:nvSpPr>
          <p:cNvPr id="36" name="Title 1">
            <a:extLst>
              <a:ext uri="{FF2B5EF4-FFF2-40B4-BE49-F238E27FC236}">
                <a16:creationId xmlns:a16="http://schemas.microsoft.com/office/drawing/2014/main" id="{E67D1F56-D5AE-42F7-901F-AF9506669678}"/>
              </a:ext>
            </a:extLst>
          </p:cNvPr>
          <p:cNvSpPr txBox="1">
            <a:spLocks/>
          </p:cNvSpPr>
          <p:nvPr/>
        </p:nvSpPr>
        <p:spPr>
          <a:xfrm>
            <a:off x="160056" y="-16943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400" dirty="0"/>
              <a:t>Medical nanorobotics</a:t>
            </a:r>
            <a:endParaRPr lang="he-IL" sz="4400" dirty="0"/>
          </a:p>
        </p:txBody>
      </p:sp>
    </p:spTree>
    <p:extLst>
      <p:ext uri="{BB962C8B-B14F-4D97-AF65-F5344CB8AC3E}">
        <p14:creationId xmlns:p14="http://schemas.microsoft.com/office/powerpoint/2010/main" val="343307350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4.62428E-6 L 0.39401 -0.00347 " pathEditMode="relative" rAng="0" ptsTypes="AA">
                                      <p:cBhvr>
                                        <p:cTn id="100" dur="2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701" y="-185"/>
                                    </p:animMotion>
                                  </p:childTnLst>
                                </p:cTn>
                              </p:par>
                              <p:par>
                                <p:cTn id="101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4.62428E-6 L 0.35013 -0.01665 " pathEditMode="relative" rAng="0" ptsTypes="AA">
                                      <p:cBhvr>
                                        <p:cTn id="102" dur="2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500" y="-832"/>
                                    </p:animMotion>
                                  </p:childTnLst>
                                </p:cTn>
                              </p:par>
                              <p:par>
                                <p:cTn id="103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4.62428E-6 L 0.29648 0.00254 " pathEditMode="relative" rAng="0" ptsTypes="AA">
                                      <p:cBhvr>
                                        <p:cTn id="104" dur="2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818" y="116"/>
                                    </p:animMotion>
                                  </p:childTnLst>
                                </p:cTn>
                              </p:par>
                              <p:par>
                                <p:cTn id="105" presetID="8" presetClass="emph" presetSubtype="0" fill="hold" grpId="2" nodeType="withEffect">
                                  <p:stCondLst>
                                    <p:cond delay="1250"/>
                                  </p:stCondLst>
                                  <p:childTnLst>
                                    <p:animRot by="4800000">
                                      <p:cBhvr>
                                        <p:cTn id="106" dur="1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07" presetID="8" presetClass="emph" presetSubtype="0" fill="hold" grpId="2" nodeType="withEffect">
                                  <p:stCondLst>
                                    <p:cond delay="1250"/>
                                  </p:stCondLst>
                                  <p:childTnLst>
                                    <p:animRot by="4800000">
                                      <p:cBhvr>
                                        <p:cTn id="108" dur="1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2250"/>
                            </p:stCondLst>
                            <p:childTnLst>
                              <p:par>
                                <p:cTn id="110" presetID="42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9648 0.00254 L 0.36562 0.48069 " pathEditMode="relative" rAng="0" ptsTypes="AA">
                                      <p:cBhvr>
                                        <p:cTn id="111" dur="2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51" y="23908"/>
                                    </p:animMotion>
                                  </p:childTnLst>
                                </p:cTn>
                              </p:par>
                              <p:par>
                                <p:cTn id="112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5013 -0.01665 L 1.0237 0.00046 " pathEditMode="relative" rAng="0" ptsTypes="AA">
                                      <p:cBhvr>
                                        <p:cTn id="113" dur="2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672" y="855"/>
                                    </p:animMotion>
                                  </p:childTnLst>
                                </p:cTn>
                              </p:par>
                              <p:par>
                                <p:cTn id="114" presetID="42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9401 -0.00347 L 0.39154 0.13202 " pathEditMode="relative" rAng="0" ptsTypes="AA">
                                      <p:cBhvr>
                                        <p:cTn id="115" dur="2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0" y="6775"/>
                                    </p:animMotion>
                                  </p:childTnLst>
                                </p:cTn>
                              </p:par>
                              <p:par>
                                <p:cTn id="116" presetID="42" presetClass="path" presetSubtype="0" accel="50000" decel="50000" fill="hold" grpId="4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0.39154 0.13202 L 0.46407 0.50335 " pathEditMode="relative" rAng="0" ptsTypes="AA">
                                      <p:cBhvr>
                                        <p:cTn id="117" dur="1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20" y="1856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5750"/>
                            </p:stCondLst>
                            <p:childTnLst>
                              <p:par>
                                <p:cTn id="119" presetID="16" presetClass="exit" presetSubtype="42" fill="hold" grpId="5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barn(outHorizontal)">
                                      <p:cBhvr>
                                        <p:cTn id="120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6" presetClass="exit" presetSubtype="42" fill="hold" grpId="4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barn(outHorizontal)">
                                      <p:cBhvr>
                                        <p:cTn id="123"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6" presetClass="exit" presetSubtype="42" fill="hold" grpId="3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barn(outHorizontal)">
                                      <p:cBhvr>
                                        <p:cTn id="126"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6" presetClass="exit" presetSubtype="4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barn(outHorizontal)">
                                      <p:cBhvr>
                                        <p:cTn id="12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6" presetClass="exit" presetSubtype="4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barn(outHorizontal)">
                                      <p:cBhvr>
                                        <p:cTn id="13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6" presetClass="exit" presetSubtype="4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barn(outHorizontal)">
                                      <p:cBhvr>
                                        <p:cTn id="135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6" presetClass="exit" presetSubtype="4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barn(outHorizontal)">
                                      <p:cBhvr>
                                        <p:cTn id="138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16" presetClass="exit" presetSubtype="4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barn(outHorizontal)">
                                      <p:cBhvr>
                                        <p:cTn id="141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6" presetClass="exit" presetSubtype="4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barn(outHorizontal)">
                                      <p:cBhvr>
                                        <p:cTn id="144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16" presetClass="exit" presetSubtype="4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barn(outHorizontal)">
                                      <p:cBhvr>
                                        <p:cTn id="147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6" presetClass="exit" presetSubtype="4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barn(outHorizontal)">
                                      <p:cBhvr>
                                        <p:cTn id="150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16" presetClass="exit" presetSubtype="4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barn(outHorizontal)">
                                      <p:cBhvr>
                                        <p:cTn id="153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6" presetClass="exit" presetSubtype="4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barn(outHorizontal)">
                                      <p:cBhvr>
                                        <p:cTn id="156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16" presetClass="exit" presetSubtype="4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barn(outHorizontal)">
                                      <p:cBhvr>
                                        <p:cTn id="159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6" presetClass="exit" presetSubtype="4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barn(outHorizontal)">
                                      <p:cBhvr>
                                        <p:cTn id="162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16" presetClass="exit" presetSubtype="4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barn(outHorizontal)">
                                      <p:cBhvr>
                                        <p:cTn id="165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6" presetClass="exit" presetSubtype="4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barn(outHorizontal)">
                                      <p:cBhvr>
                                        <p:cTn id="168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" presetID="16" presetClass="exit" presetSubtype="4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barn(outHorizontal)">
                                      <p:cBhvr>
                                        <p:cTn id="171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6" presetClass="exit" presetSubtype="4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barn(outHorizontal)">
                                      <p:cBhvr>
                                        <p:cTn id="174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6" presetID="16" presetClass="exit" presetSubtype="4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barn(outHorizontal)">
                                      <p:cBhvr>
                                        <p:cTn id="177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6" presetClass="exit" presetSubtype="4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barn(outHorizontal)">
                                      <p:cBhvr>
                                        <p:cTn id="180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2" presetID="16" presetClass="exit" presetSubtype="4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barn(outHorizontal)">
                                      <p:cBhvr>
                                        <p:cTn id="183"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6" presetClass="exit" presetSubtype="4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barn(outHorizontal)">
                                      <p:cBhvr>
                                        <p:cTn id="186"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8" presetID="16" presetClass="exit" presetSubtype="4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barn(outHorizontal)">
                                      <p:cBhvr>
                                        <p:cTn id="189"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6" presetClass="exit" presetSubtype="4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barn(outHorizontal)">
                                      <p:cBhvr>
                                        <p:cTn id="192"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4" presetID="16" presetClass="exit" presetSubtype="4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barn(outHorizontal)">
                                      <p:cBhvr>
                                        <p:cTn id="195"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6" presetClass="exit" presetSubtype="4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barn(outHorizontal)">
                                      <p:cBhvr>
                                        <p:cTn id="198"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0" presetID="16" presetClass="exit" presetSubtype="4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barn(outHorizontal)">
                                      <p:cBhvr>
                                        <p:cTn id="201"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16" presetClass="exit" presetSubtype="4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barn(outHorizontal)">
                                      <p:cBhvr>
                                        <p:cTn id="204"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" grpId="0" animBg="1"/>
      <p:bldP spid="121" grpId="1" animBg="1"/>
      <p:bldP spid="121" grpId="2" animBg="1"/>
      <p:bldP spid="121" grpId="3" animBg="1"/>
      <p:bldP spid="121" grpId="4" animBg="1"/>
      <p:bldP spid="125" grpId="0" animBg="1"/>
      <p:bldP spid="125" grpId="1" animBg="1"/>
      <p:bldP spid="125" grpId="2" animBg="1"/>
      <p:bldP spid="125" grpId="3" animBg="1"/>
      <p:bldP spid="125" grpId="4" animBg="1"/>
      <p:bldP spid="125" grpId="5" animBg="1"/>
      <p:bldP spid="126" grpId="0" animBg="1"/>
      <p:bldP spid="126" grpId="1" animBg="1"/>
      <p:bldP spid="126" grpId="2" animBg="1"/>
      <p:bldP spid="126" grpId="3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itle 1">
            <a:extLst>
              <a:ext uri="{FF2B5EF4-FFF2-40B4-BE49-F238E27FC236}">
                <a16:creationId xmlns:a16="http://schemas.microsoft.com/office/drawing/2014/main" id="{E67D1F56-D5AE-42F7-901F-AF9506669678}"/>
              </a:ext>
            </a:extLst>
          </p:cNvPr>
          <p:cNvSpPr txBox="1">
            <a:spLocks/>
          </p:cNvSpPr>
          <p:nvPr/>
        </p:nvSpPr>
        <p:spPr>
          <a:xfrm>
            <a:off x="362074" y="-18007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400" dirty="0"/>
              <a:t>Medical nanorobotics</a:t>
            </a:r>
            <a:endParaRPr lang="he-IL" sz="44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19A60A4-0960-4A87-AEB9-FCCCDDE92D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8946" y="1696558"/>
            <a:ext cx="4762500" cy="440055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22B6E1AD-9F11-409F-876B-FBC563826727}"/>
              </a:ext>
            </a:extLst>
          </p:cNvPr>
          <p:cNvSpPr/>
          <p:nvPr/>
        </p:nvSpPr>
        <p:spPr>
          <a:xfrm>
            <a:off x="6978946" y="1696558"/>
            <a:ext cx="1010093" cy="1169582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795892B-B7B5-42D8-A161-12C0A9F2EC1C}"/>
              </a:ext>
            </a:extLst>
          </p:cNvPr>
          <p:cNvSpPr/>
          <p:nvPr/>
        </p:nvSpPr>
        <p:spPr>
          <a:xfrm>
            <a:off x="911319" y="1765166"/>
            <a:ext cx="763543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Nano-scale robots (1-100 nm) </a:t>
            </a:r>
          </a:p>
        </p:txBody>
      </p:sp>
      <p:pic>
        <p:nvPicPr>
          <p:cNvPr id="37" name="Picture 36" descr="A picture containing shellfish, light, drawing&#10;&#10;Description automatically generated">
            <a:extLst>
              <a:ext uri="{FF2B5EF4-FFF2-40B4-BE49-F238E27FC236}">
                <a16:creationId xmlns:a16="http://schemas.microsoft.com/office/drawing/2014/main" id="{9BF62B8F-C36B-4B61-92BB-AF0B901EAD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855" y="1696558"/>
            <a:ext cx="526313" cy="526313"/>
          </a:xfrm>
          <a:prstGeom prst="rect">
            <a:avLst/>
          </a:prstGeom>
        </p:spPr>
      </p:pic>
      <p:pic>
        <p:nvPicPr>
          <p:cNvPr id="38" name="Picture 37" descr="A picture containing shellfish, light, drawing&#10;&#10;Description automatically generated">
            <a:extLst>
              <a:ext uri="{FF2B5EF4-FFF2-40B4-BE49-F238E27FC236}">
                <a16:creationId xmlns:a16="http://schemas.microsoft.com/office/drawing/2014/main" id="{065615BB-E88B-4D64-9C13-F37064E0F0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555" y="2486026"/>
            <a:ext cx="526313" cy="526313"/>
          </a:xfrm>
          <a:prstGeom prst="rect">
            <a:avLst/>
          </a:prstGeom>
        </p:spPr>
      </p:pic>
      <p:pic>
        <p:nvPicPr>
          <p:cNvPr id="43" name="Picture 42" descr="A picture containing shellfish, light, drawing&#10;&#10;Description automatically generated">
            <a:extLst>
              <a:ext uri="{FF2B5EF4-FFF2-40B4-BE49-F238E27FC236}">
                <a16:creationId xmlns:a16="http://schemas.microsoft.com/office/drawing/2014/main" id="{298746A5-DAF4-4FF5-97FC-B380D2AEE8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554" y="3275494"/>
            <a:ext cx="526313" cy="526313"/>
          </a:xfrm>
          <a:prstGeom prst="rect">
            <a:avLst/>
          </a:prstGeom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1DE0EDDC-142A-4B96-ADD8-5705EDE1F6A0}"/>
              </a:ext>
            </a:extLst>
          </p:cNvPr>
          <p:cNvSpPr/>
          <p:nvPr/>
        </p:nvSpPr>
        <p:spPr>
          <a:xfrm>
            <a:off x="975610" y="308750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r>
              <a:rPr lang="en-US" dirty="0">
                <a:solidFill>
                  <a:srgbClr val="202122"/>
                </a:solidFill>
                <a:latin typeface="Arial" panose="020B0604020202020204" pitchFamily="34" charset="0"/>
              </a:rPr>
              <a:t>Targeted drug delivery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886B249E-EF93-4B7C-94F8-81A6B30473CD}"/>
              </a:ext>
            </a:extLst>
          </p:cNvPr>
          <p:cNvSpPr/>
          <p:nvPr/>
        </p:nvSpPr>
        <p:spPr>
          <a:xfrm>
            <a:off x="975610" y="2326913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r>
              <a:rPr lang="en-US" dirty="0">
                <a:solidFill>
                  <a:srgbClr val="202122"/>
                </a:solidFill>
                <a:latin typeface="Arial" panose="020B0604020202020204" pitchFamily="34" charset="0"/>
              </a:rPr>
              <a:t>Used for biomedical applications</a:t>
            </a:r>
          </a:p>
        </p:txBody>
      </p:sp>
      <p:pic>
        <p:nvPicPr>
          <p:cNvPr id="48" name="Picture 47" descr="A picture containing shellfish, light, drawing&#10;&#10;Description automatically generated">
            <a:extLst>
              <a:ext uri="{FF2B5EF4-FFF2-40B4-BE49-F238E27FC236}">
                <a16:creationId xmlns:a16="http://schemas.microsoft.com/office/drawing/2014/main" id="{4FA1CEC4-6CD2-45EA-A19E-AE4B655D30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554" y="4022507"/>
            <a:ext cx="526313" cy="526313"/>
          </a:xfrm>
          <a:prstGeom prst="rect">
            <a:avLst/>
          </a:prstGeom>
        </p:spPr>
      </p:pic>
      <p:sp>
        <p:nvSpPr>
          <p:cNvPr id="49" name="Rectangle 48">
            <a:extLst>
              <a:ext uri="{FF2B5EF4-FFF2-40B4-BE49-F238E27FC236}">
                <a16:creationId xmlns:a16="http://schemas.microsoft.com/office/drawing/2014/main" id="{2E6FE5A6-7A4E-4E41-8439-4A82C1BEFF60}"/>
              </a:ext>
            </a:extLst>
          </p:cNvPr>
          <p:cNvSpPr/>
          <p:nvPr/>
        </p:nvSpPr>
        <p:spPr>
          <a:xfrm>
            <a:off x="975610" y="3834522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r>
              <a:rPr lang="en-US" dirty="0">
                <a:solidFill>
                  <a:srgbClr val="202122"/>
                </a:solidFill>
                <a:latin typeface="Arial" panose="020B0604020202020204" pitchFamily="34" charset="0"/>
              </a:rPr>
              <a:t>Can overcome safety issues</a:t>
            </a:r>
          </a:p>
        </p:txBody>
      </p:sp>
    </p:spTree>
    <p:extLst>
      <p:ext uri="{BB962C8B-B14F-4D97-AF65-F5344CB8AC3E}">
        <p14:creationId xmlns:p14="http://schemas.microsoft.com/office/powerpoint/2010/main" val="1658526282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itle 1">
            <a:extLst>
              <a:ext uri="{FF2B5EF4-FFF2-40B4-BE49-F238E27FC236}">
                <a16:creationId xmlns:a16="http://schemas.microsoft.com/office/drawing/2014/main" id="{E67D1F56-D5AE-42F7-901F-AF9506669678}"/>
              </a:ext>
            </a:extLst>
          </p:cNvPr>
          <p:cNvSpPr txBox="1">
            <a:spLocks/>
          </p:cNvSpPr>
          <p:nvPr/>
        </p:nvSpPr>
        <p:spPr>
          <a:xfrm>
            <a:off x="362074" y="-18007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400" dirty="0"/>
              <a:t>Medical nanorobotics</a:t>
            </a:r>
            <a:endParaRPr lang="he-IL" sz="44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BA6E9AB-1C2D-45AD-8CF1-AEE2EF93CE53}"/>
              </a:ext>
            </a:extLst>
          </p:cNvPr>
          <p:cNvSpPr/>
          <p:nvPr/>
        </p:nvSpPr>
        <p:spPr>
          <a:xfrm>
            <a:off x="362074" y="1319565"/>
            <a:ext cx="10515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There are a lot of different medical nanorobots (MNRs) divided by multiple parameters.</a:t>
            </a:r>
            <a:endParaRPr lang="en-US" dirty="0">
              <a:solidFill>
                <a:srgbClr val="202122"/>
              </a:solidFill>
              <a:latin typeface="Arial" panose="020B0604020202020204" pitchFamily="34" charset="0"/>
            </a:endParaRPr>
          </a:p>
        </p:txBody>
      </p:sp>
      <p:pic>
        <p:nvPicPr>
          <p:cNvPr id="1026" name="Picture 2" descr="In situ synthesis, stabilization and activity of protein-modified ...">
            <a:extLst>
              <a:ext uri="{FF2B5EF4-FFF2-40B4-BE49-F238E27FC236}">
                <a16:creationId xmlns:a16="http://schemas.microsoft.com/office/drawing/2014/main" id="{DBF99C94-2254-4EA0-B100-B0CC65D1BC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136" y="1929642"/>
            <a:ext cx="4080164" cy="2042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Novel aspects of silver nanoparticles functionalization ...">
            <a:extLst>
              <a:ext uri="{FF2B5EF4-FFF2-40B4-BE49-F238E27FC236}">
                <a16:creationId xmlns:a16="http://schemas.microsoft.com/office/drawing/2014/main" id="{765D73A6-01A1-4142-AFF3-0E11C47495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929642"/>
            <a:ext cx="47625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Automating DNA origami opens door to many new uses | MIT News">
            <a:extLst>
              <a:ext uri="{FF2B5EF4-FFF2-40B4-BE49-F238E27FC236}">
                <a16:creationId xmlns:a16="http://schemas.microsoft.com/office/drawing/2014/main" id="{7F4B8369-47EC-4C13-8C94-2ADC673D06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6236" y="4079193"/>
            <a:ext cx="3932829" cy="2621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1358082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itle 1">
            <a:extLst>
              <a:ext uri="{FF2B5EF4-FFF2-40B4-BE49-F238E27FC236}">
                <a16:creationId xmlns:a16="http://schemas.microsoft.com/office/drawing/2014/main" id="{E67D1F56-D5AE-42F7-901F-AF9506669678}"/>
              </a:ext>
            </a:extLst>
          </p:cNvPr>
          <p:cNvSpPr txBox="1">
            <a:spLocks/>
          </p:cNvSpPr>
          <p:nvPr/>
        </p:nvSpPr>
        <p:spPr>
          <a:xfrm>
            <a:off x="362074" y="-18007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400" dirty="0"/>
              <a:t>Numerical based MNR simulation</a:t>
            </a:r>
            <a:endParaRPr lang="he-IL" sz="44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C228128-538B-45FF-9B16-8A88C6A5BB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837" y="1633802"/>
            <a:ext cx="4874037" cy="435156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FAB40B6-3802-4A90-8DFB-D5E27F1BA7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7413" y="2204061"/>
            <a:ext cx="5238750" cy="3943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484035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itle 1">
            <a:extLst>
              <a:ext uri="{FF2B5EF4-FFF2-40B4-BE49-F238E27FC236}">
                <a16:creationId xmlns:a16="http://schemas.microsoft.com/office/drawing/2014/main" id="{E67D1F56-D5AE-42F7-901F-AF9506669678}"/>
              </a:ext>
            </a:extLst>
          </p:cNvPr>
          <p:cNvSpPr txBox="1">
            <a:spLocks/>
          </p:cNvSpPr>
          <p:nvPr/>
        </p:nvSpPr>
        <p:spPr>
          <a:xfrm>
            <a:off x="362074" y="-18007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400" dirty="0"/>
              <a:t>Numerical based MNR simulation</a:t>
            </a:r>
            <a:endParaRPr lang="he-IL" sz="4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8AF5469-F7B3-4499-8494-B757B9A812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6824" y="2882096"/>
            <a:ext cx="6762750" cy="390525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D9E1BDD-7CC9-4418-8A8E-A4642057C34E}"/>
              </a:ext>
            </a:extLst>
          </p:cNvPr>
          <p:cNvSpPr/>
          <p:nvPr/>
        </p:nvSpPr>
        <p:spPr>
          <a:xfrm>
            <a:off x="3008214" y="2271775"/>
            <a:ext cx="5266481" cy="795295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9E72895-C1C9-4259-868F-5490935B5A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6932" y="1304945"/>
            <a:ext cx="3467100" cy="176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5128568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>
            <a:extLst>
              <a:ext uri="{FF2B5EF4-FFF2-40B4-BE49-F238E27FC236}">
                <a16:creationId xmlns:a16="http://schemas.microsoft.com/office/drawing/2014/main" id="{7CA0DAA6-33B8-4A25-810D-2F4D816FB4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972594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itle 1">
            <a:extLst>
              <a:ext uri="{FF2B5EF4-FFF2-40B4-BE49-F238E27FC236}">
                <a16:creationId xmlns:a16="http://schemas.microsoft.com/office/drawing/2014/main" id="{E67D1F56-D5AE-42F7-901F-AF9506669678}"/>
              </a:ext>
            </a:extLst>
          </p:cNvPr>
          <p:cNvSpPr txBox="1">
            <a:spLocks/>
          </p:cNvSpPr>
          <p:nvPr/>
        </p:nvSpPr>
        <p:spPr>
          <a:xfrm>
            <a:off x="651307" y="640081"/>
            <a:ext cx="3377183" cy="3681976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Aft>
                <a:spcPts val="600"/>
              </a:spcAft>
            </a:pPr>
            <a:r>
              <a:rPr lang="en-US" sz="4400" dirty="0">
                <a:solidFill>
                  <a:schemeClr val="bg1"/>
                </a:solidFill>
              </a:rPr>
              <a:t>Numerical based MNR simulation</a:t>
            </a:r>
          </a:p>
          <a:p>
            <a:pPr algn="l">
              <a:spcAft>
                <a:spcPts val="600"/>
              </a:spcAft>
            </a:pPr>
            <a:endParaRPr lang="en-US" sz="4400" dirty="0">
              <a:solidFill>
                <a:schemeClr val="bg1"/>
              </a:solidFill>
            </a:endParaRPr>
          </a:p>
          <a:p>
            <a:pPr algn="l">
              <a:spcAft>
                <a:spcPts val="600"/>
              </a:spcAft>
            </a:pPr>
            <a:r>
              <a:rPr lang="en-US" sz="4400" dirty="0">
                <a:solidFill>
                  <a:schemeClr val="bg1"/>
                </a:solidFill>
              </a:rPr>
              <a:t>(</a:t>
            </a:r>
            <a:r>
              <a:rPr lang="en-US" sz="4400" dirty="0" err="1">
                <a:solidFill>
                  <a:schemeClr val="bg1"/>
                </a:solidFill>
              </a:rPr>
              <a:t>Simvascular</a:t>
            </a:r>
            <a:r>
              <a:rPr lang="en-US" sz="4400" dirty="0">
                <a:solidFill>
                  <a:schemeClr val="bg1"/>
                </a:solidFill>
              </a:rPr>
              <a:t>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679F4EB-8B58-4B59-9CF0-CA2043E2C84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895"/>
          <a:stretch/>
        </p:blipFill>
        <p:spPr>
          <a:xfrm>
            <a:off x="4654297" y="10"/>
            <a:ext cx="7537704" cy="685799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462E0052-DD14-43AD-AB8D-BECE36E36446}"/>
              </a:ext>
            </a:extLst>
          </p:cNvPr>
          <p:cNvSpPr/>
          <p:nvPr/>
        </p:nvSpPr>
        <p:spPr>
          <a:xfrm>
            <a:off x="230099" y="6217919"/>
            <a:ext cx="28655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3"/>
              </a:rPr>
              <a:t>http://simvascular.github.io/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906123295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425959"/>
            <a:ext cx="12191999" cy="255454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You need a dwarf, an elf, a wizard, a man,</a:t>
            </a:r>
          </a:p>
          <a:p>
            <a:pPr algn="ctr"/>
            <a:r>
              <a:rPr lang="en-US" sz="320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 and a hobbit to destroy one ring</a:t>
            </a:r>
          </a:p>
          <a:p>
            <a:pPr algn="ctr"/>
            <a:endParaRPr lang="en-US" sz="3200" dirty="0"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  <a:p>
            <a:pPr algn="ctr"/>
            <a:endParaRPr lang="en-US" sz="3200" dirty="0"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  <a:p>
            <a:pPr algn="ctr"/>
            <a:endParaRPr lang="en-US" sz="3200" dirty="0"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943882A-6943-4D3B-95F2-C01A782F63C0}"/>
              </a:ext>
            </a:extLst>
          </p:cNvPr>
          <p:cNvSpPr/>
          <p:nvPr/>
        </p:nvSpPr>
        <p:spPr>
          <a:xfrm>
            <a:off x="0" y="4221555"/>
            <a:ext cx="12192000" cy="11849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sz="3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  <a:p>
            <a:pPr algn="ctr"/>
            <a:r>
              <a:rPr 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ucida Sans Unicode" panose="020B0602030504020204" pitchFamily="34" charset="0"/>
                <a:cs typeface="Lucida Sans Unicode" panose="020B0602030504020204" pitchFamily="34" charset="0"/>
              </a:rPr>
              <a:t>(or to create MNR based treatment – just saying)</a:t>
            </a:r>
          </a:p>
        </p:txBody>
      </p:sp>
    </p:spTree>
    <p:extLst>
      <p:ext uri="{BB962C8B-B14F-4D97-AF65-F5344CB8AC3E}">
        <p14:creationId xmlns:p14="http://schemas.microsoft.com/office/powerpoint/2010/main" val="2934119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19FA2-DB0A-4965-B6A5-92D4703E3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391B4F-FD37-408B-9B01-389064F390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452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[1] </a:t>
            </a:r>
            <a:r>
              <a:rPr lang="en-US" sz="1800" dirty="0">
                <a:hlinkClick r:id="rId2"/>
              </a:rPr>
              <a:t>https://arxiv.org/pdf/1710.06258;Analysis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[2] Panton, Ronald L. (2013). </a:t>
            </a:r>
            <a:r>
              <a:rPr lang="en-US" sz="1800" i="1" dirty="0"/>
              <a:t>Incompressible Flow</a:t>
            </a:r>
            <a:r>
              <a:rPr lang="en-US" sz="1800" dirty="0"/>
              <a:t> (Fourth ed.). Hoboken: John Wiley &amp; Sons. p. 114. </a:t>
            </a:r>
            <a:r>
              <a:rPr lang="en-US" sz="1800" dirty="0">
                <a:hlinkClick r:id="rId3" tooltip="ISBN (identifier)"/>
              </a:rPr>
              <a:t>ISBN</a:t>
            </a:r>
            <a:r>
              <a:rPr lang="en-US" sz="1800" dirty="0"/>
              <a:t> </a:t>
            </a:r>
            <a:r>
              <a:rPr lang="en-US" sz="1800" dirty="0">
                <a:hlinkClick r:id="rId4" tooltip="Special:BookSources/978-1-118-01343-4"/>
              </a:rPr>
              <a:t>978-1-118-01343-4</a:t>
            </a:r>
            <a:r>
              <a:rPr lang="en-US" sz="1800" dirty="0"/>
              <a:t>.</a:t>
            </a:r>
          </a:p>
          <a:p>
            <a:pPr marL="0" indent="0">
              <a:buNone/>
            </a:pPr>
            <a:r>
              <a:rPr lang="en-US" sz="1800" dirty="0"/>
              <a:t>[3] </a:t>
            </a:r>
            <a:r>
              <a:rPr lang="en-US" sz="1800" dirty="0" err="1"/>
              <a:t>Baieth</a:t>
            </a:r>
            <a:r>
              <a:rPr lang="en-US" sz="1800" dirty="0"/>
              <a:t> HE. Physical parameters of blood as a non - </a:t>
            </a:r>
            <a:r>
              <a:rPr lang="en-US" sz="1800" dirty="0" err="1"/>
              <a:t>newtonian</a:t>
            </a:r>
            <a:r>
              <a:rPr lang="en-US" sz="1800" dirty="0"/>
              <a:t> fluid. </a:t>
            </a:r>
            <a:r>
              <a:rPr lang="en-US" sz="1800" i="1" dirty="0"/>
              <a:t>Int J Biomed Sci</a:t>
            </a:r>
            <a:r>
              <a:rPr lang="en-US" sz="1800" dirty="0"/>
              <a:t>. 2008;4(4):323-329.</a:t>
            </a:r>
          </a:p>
          <a:p>
            <a:pPr marL="0" indent="0">
              <a:buNone/>
            </a:pPr>
            <a:r>
              <a:rPr lang="en-US" sz="1800" dirty="0"/>
              <a:t>[4] </a:t>
            </a:r>
            <a:r>
              <a:rPr lang="en-US" sz="1800" dirty="0">
                <a:hlinkClick r:id="rId5"/>
              </a:rPr>
              <a:t>https://www.witpress.com/Secure/elibrary/papers/AFM04/AFM04038FU.pdf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[5] https://ieeexplore.ieee.org/document/19404/</a:t>
            </a:r>
          </a:p>
          <a:p>
            <a:pPr marL="0" indent="0">
              <a:buNone/>
            </a:pPr>
            <a:r>
              <a:rPr lang="en-US" sz="1800" dirty="0"/>
              <a:t>[6] </a:t>
            </a:r>
            <a:r>
              <a:rPr lang="en-US" sz="1800" dirty="0">
                <a:hlinkClick r:id="rId6" invalidUrl="ftp://ftp.tuebingen.mpg.de/pub/kyb/bweber/papers_db/1965/GABE/Physics in medicine and biology 1965 GABE.pdf"/>
              </a:rPr>
              <a:t>ftp://ftp.tuebingen.mpg.de/pub/kyb/bweber/papers_db/1965/GABE/Physics%20in%20medicine%20and%20biology%201965%20GABE.pdf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[7] </a:t>
            </a:r>
            <a:r>
              <a:rPr lang="en-US" sz="1800" dirty="0">
                <a:hlinkClick r:id="rId7"/>
              </a:rPr>
              <a:t>https://link.springer.com/article/10.1007/s10483-013-1704-8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627488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19FA2-DB0A-4965-B6A5-92D4703E3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391B4F-FD37-408B-9B01-389064F390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30626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dirty="0"/>
              <a:t>Background: Biological, Physical, and Mathematical </a:t>
            </a:r>
          </a:p>
          <a:p>
            <a:pPr marL="514350" indent="-514350">
              <a:buAutoNum type="arabicPeriod"/>
            </a:pPr>
            <a:r>
              <a:rPr lang="en-US" dirty="0"/>
              <a:t>Medical nanorobotics in bio clinical settings</a:t>
            </a:r>
          </a:p>
          <a:p>
            <a:pPr marL="514350" indent="-514350">
              <a:buAutoNum type="arabicPeriod"/>
            </a:pPr>
            <a:r>
              <a:rPr lang="en-US" dirty="0"/>
              <a:t>Medical nanorobotics in computer science prospective</a:t>
            </a:r>
          </a:p>
          <a:p>
            <a:pPr marL="971550" lvl="1" indent="-514350">
              <a:buAutoNum type="arabicPeriod"/>
            </a:pPr>
            <a:r>
              <a:rPr lang="en-US" b="1" dirty="0"/>
              <a:t>Numerical-based simulation</a:t>
            </a:r>
          </a:p>
          <a:p>
            <a:pPr marL="971550" lvl="1" indent="-514350">
              <a:buAutoNum type="arabicPeriod"/>
            </a:pPr>
            <a:r>
              <a:rPr lang="en-US" dirty="0"/>
              <a:t>Graph-based simulation – next meeting </a:t>
            </a:r>
          </a:p>
        </p:txBody>
      </p:sp>
    </p:spTree>
    <p:extLst>
      <p:ext uri="{BB962C8B-B14F-4D97-AF65-F5344CB8AC3E}">
        <p14:creationId xmlns:p14="http://schemas.microsoft.com/office/powerpoint/2010/main" val="340383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7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19FA2-DB0A-4965-B6A5-92D4703E3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Blood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391B4F-FD37-408B-9B01-389064F390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47046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Definition: </a:t>
            </a:r>
            <a:r>
              <a:rPr lang="en-US" dirty="0"/>
              <a:t>Blood is a body fluid in humans and other animals that delivers necessary substances such as nutrients and oxygen to the cells and transports metabolic waste products away from those same cells.</a:t>
            </a:r>
            <a:endParaRPr lang="he-IL" dirty="0"/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12DEAE2A-B82C-44BF-97F9-B508DAA6C7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4893" y="3673613"/>
            <a:ext cx="914400" cy="914400"/>
          </a:xfrm>
          <a:prstGeom prst="rect">
            <a:avLst/>
          </a:prstGeom>
        </p:spPr>
      </p:pic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7BEAA744-2DBA-4C1D-9720-D7267FC138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9750" y="3673613"/>
            <a:ext cx="952500" cy="952500"/>
          </a:xfrm>
          <a:prstGeom prst="rect">
            <a:avLst/>
          </a:prstGeom>
        </p:spPr>
      </p:pic>
      <p:pic>
        <p:nvPicPr>
          <p:cNvPr id="9" name="Picture 8" descr="A picture containing clock&#10;&#10;Description automatically generated">
            <a:extLst>
              <a:ext uri="{FF2B5EF4-FFF2-40B4-BE49-F238E27FC236}">
                <a16:creationId xmlns:a16="http://schemas.microsoft.com/office/drawing/2014/main" id="{13373EE0-62A2-4E0F-BB55-78EBDE398EE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2707" y="3673613"/>
            <a:ext cx="952500" cy="9525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F727960-D687-4082-987C-2B41B601306A}"/>
              </a:ext>
            </a:extLst>
          </p:cNvPr>
          <p:cNvSpPr txBox="1"/>
          <p:nvPr/>
        </p:nvSpPr>
        <p:spPr>
          <a:xfrm>
            <a:off x="1818824" y="4626113"/>
            <a:ext cx="1786538" cy="138499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800" dirty="0"/>
              <a:t>Plasma</a:t>
            </a:r>
          </a:p>
          <a:p>
            <a:pPr algn="ctr"/>
            <a:endParaRPr lang="en-US" sz="2800" dirty="0"/>
          </a:p>
          <a:p>
            <a:pPr algn="ctr"/>
            <a:r>
              <a:rPr lang="en-US" sz="2800" b="1" dirty="0"/>
              <a:t>55%</a:t>
            </a:r>
            <a:endParaRPr lang="he-IL" sz="28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6C0BC3B-5E15-4657-92B0-88184C17FE2B}"/>
              </a:ext>
            </a:extLst>
          </p:cNvPr>
          <p:cNvSpPr txBox="1"/>
          <p:nvPr/>
        </p:nvSpPr>
        <p:spPr>
          <a:xfrm>
            <a:off x="5202731" y="4626113"/>
            <a:ext cx="1786538" cy="138499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800" dirty="0"/>
              <a:t>White cells</a:t>
            </a:r>
          </a:p>
          <a:p>
            <a:pPr algn="ctr"/>
            <a:endParaRPr lang="en-US" sz="2800" dirty="0"/>
          </a:p>
          <a:p>
            <a:pPr algn="ctr"/>
            <a:r>
              <a:rPr lang="en-US" sz="2800" b="1" dirty="0"/>
              <a:t>1%</a:t>
            </a:r>
            <a:endParaRPr lang="he-IL" sz="28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BA52929-89E5-4525-B6ED-1C9395323891}"/>
              </a:ext>
            </a:extLst>
          </p:cNvPr>
          <p:cNvSpPr txBox="1"/>
          <p:nvPr/>
        </p:nvSpPr>
        <p:spPr>
          <a:xfrm>
            <a:off x="8605688" y="4626113"/>
            <a:ext cx="1786538" cy="138499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800" dirty="0"/>
              <a:t>Red cells</a:t>
            </a:r>
          </a:p>
          <a:p>
            <a:pPr algn="ctr"/>
            <a:endParaRPr lang="en-US" sz="2800" dirty="0"/>
          </a:p>
          <a:p>
            <a:pPr algn="ctr"/>
            <a:r>
              <a:rPr lang="en-US" sz="2800" b="1" dirty="0"/>
              <a:t>45%</a:t>
            </a:r>
            <a:endParaRPr lang="he-IL" sz="2800" b="1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DF64F65-C6A6-47EA-B28A-ED0CC25CF95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130813"/>
            <a:ext cx="457200" cy="4572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63C2E18-AC0A-46A2-9D62-D36266AF0833}"/>
              </a:ext>
            </a:extLst>
          </p:cNvPr>
          <p:cNvSpPr txBox="1"/>
          <p:nvPr/>
        </p:nvSpPr>
        <p:spPr>
          <a:xfrm>
            <a:off x="221455" y="4626112"/>
            <a:ext cx="1786538" cy="138499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800" dirty="0"/>
              <a:t>Water</a:t>
            </a:r>
          </a:p>
          <a:p>
            <a:pPr algn="ctr"/>
            <a:endParaRPr lang="en-US" sz="2800" dirty="0"/>
          </a:p>
          <a:p>
            <a:pPr algn="ctr"/>
            <a:r>
              <a:rPr lang="en-US" sz="2800" b="1" dirty="0"/>
              <a:t>92%</a:t>
            </a:r>
            <a:endParaRPr lang="he-IL" sz="2800" b="1" dirty="0"/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B96596ED-36C5-440F-994C-19C07D005E34}"/>
              </a:ext>
            </a:extLst>
          </p:cNvPr>
          <p:cNvCxnSpPr>
            <a:stCxn id="10" idx="2"/>
            <a:endCxn id="15" idx="2"/>
          </p:cNvCxnSpPr>
          <p:nvPr/>
        </p:nvCxnSpPr>
        <p:spPr>
          <a:xfrm rot="5400000" flipH="1">
            <a:off x="1913408" y="5212424"/>
            <a:ext cx="1" cy="1597369"/>
          </a:xfrm>
          <a:prstGeom prst="bentConnector3">
            <a:avLst>
              <a:gd name="adj1" fmla="val -22860000000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6147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00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500"/>
                            </p:stCondLst>
                            <p:childTnLst>
                              <p:par>
                                <p:cTn id="4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0" grpId="0"/>
      <p:bldP spid="11" grpId="0"/>
      <p:bldP spid="12" grpId="0"/>
      <p:bldP spid="1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19FA2-DB0A-4965-B6A5-92D4703E3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Blood - Newtonian fluid?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391B4F-FD37-408B-9B01-389064F390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2253" y="1825625"/>
            <a:ext cx="10762807" cy="14704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Definition: </a:t>
            </a:r>
            <a:r>
              <a:rPr lang="en-US" dirty="0"/>
              <a:t>A </a:t>
            </a:r>
            <a:r>
              <a:rPr lang="en-US" b="1" dirty="0"/>
              <a:t>Newtonian fluid</a:t>
            </a:r>
            <a:r>
              <a:rPr lang="en-US" dirty="0"/>
              <a:t> is a fluid in which the viscous stresses arising from its flow, at every point, are linearly correlated to the local strain rate—the rate of change of its deformation over time  [2].</a:t>
            </a:r>
            <a:endParaRPr lang="he-IL" dirty="0"/>
          </a:p>
        </p:txBody>
      </p:sp>
      <p:pic>
        <p:nvPicPr>
          <p:cNvPr id="13" name="Picture 12" descr="A picture containing shellfish, light, drawing&#10;&#10;Description automatically generated">
            <a:extLst>
              <a:ext uri="{FF2B5EF4-FFF2-40B4-BE49-F238E27FC236}">
                <a16:creationId xmlns:a16="http://schemas.microsoft.com/office/drawing/2014/main" id="{4F9EA2EF-EBF9-45CB-AE17-D27191D694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5519" y="3429000"/>
            <a:ext cx="1102287" cy="1102287"/>
          </a:xfrm>
          <a:prstGeom prst="rect">
            <a:avLst/>
          </a:prstGeom>
        </p:spPr>
      </p:pic>
      <p:pic>
        <p:nvPicPr>
          <p:cNvPr id="16" name="Picture 15" descr="A close up of a logo&#10;&#10;Description automatically generated">
            <a:extLst>
              <a:ext uri="{FF2B5EF4-FFF2-40B4-BE49-F238E27FC236}">
                <a16:creationId xmlns:a16="http://schemas.microsoft.com/office/drawing/2014/main" id="{6C09B47A-22D1-4063-BFDE-A10312D614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7511" y="3561908"/>
            <a:ext cx="914400" cy="9144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41D822DD-3DA6-41B5-90C2-1B672FF9877A}"/>
              </a:ext>
            </a:extLst>
          </p:cNvPr>
          <p:cNvSpPr txBox="1"/>
          <p:nvPr/>
        </p:nvSpPr>
        <p:spPr>
          <a:xfrm>
            <a:off x="7571442" y="4742123"/>
            <a:ext cx="1786538" cy="138499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800" dirty="0"/>
              <a:t>Plasma</a:t>
            </a:r>
          </a:p>
          <a:p>
            <a:pPr algn="ctr"/>
            <a:endParaRPr lang="en-US" sz="2800" dirty="0"/>
          </a:p>
          <a:p>
            <a:pPr algn="ctr"/>
            <a:r>
              <a:rPr lang="en-US" sz="2800" b="1" dirty="0"/>
              <a:t>YES [3]</a:t>
            </a:r>
            <a:endParaRPr lang="he-IL" sz="2800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071C438-2475-4B20-8C68-610B5DC77B82}"/>
              </a:ext>
            </a:extLst>
          </p:cNvPr>
          <p:cNvSpPr txBox="1"/>
          <p:nvPr/>
        </p:nvSpPr>
        <p:spPr>
          <a:xfrm>
            <a:off x="2223393" y="4742122"/>
            <a:ext cx="1786538" cy="138499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800" dirty="0"/>
              <a:t>Blood</a:t>
            </a:r>
          </a:p>
          <a:p>
            <a:pPr algn="ctr"/>
            <a:endParaRPr lang="en-US" sz="2800" dirty="0"/>
          </a:p>
          <a:p>
            <a:pPr algn="ctr"/>
            <a:r>
              <a:rPr lang="en-US" sz="2800" b="1" dirty="0"/>
              <a:t>NO [3]</a:t>
            </a:r>
            <a:endParaRPr lang="he-IL" sz="2800" b="1" dirty="0"/>
          </a:p>
        </p:txBody>
      </p:sp>
    </p:spTree>
    <p:extLst>
      <p:ext uri="{BB962C8B-B14F-4D97-AF65-F5344CB8AC3E}">
        <p14:creationId xmlns:p14="http://schemas.microsoft.com/office/powerpoint/2010/main" val="2074453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7" grpId="0"/>
      <p:bldP spid="1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19FA2-DB0A-4965-B6A5-92D4703E3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Blood – Physics</a:t>
            </a:r>
            <a:endParaRPr lang="he-IL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B641935-36FF-4990-81DA-4456111119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1975" y="1895294"/>
            <a:ext cx="6981825" cy="4410075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DE18AF4-A259-466C-B6E8-42A36875A44C}"/>
              </a:ext>
            </a:extLst>
          </p:cNvPr>
          <p:cNvCxnSpPr/>
          <p:nvPr/>
        </p:nvCxnSpPr>
        <p:spPr>
          <a:xfrm>
            <a:off x="3842795" y="1895294"/>
            <a:ext cx="0" cy="441007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F4C40538-0084-4643-86BE-F967CB327AC3}"/>
              </a:ext>
            </a:extLst>
          </p:cNvPr>
          <p:cNvSpPr txBox="1"/>
          <p:nvPr/>
        </p:nvSpPr>
        <p:spPr>
          <a:xfrm>
            <a:off x="350874" y="1895294"/>
            <a:ext cx="3157870" cy="175432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In physics, the </a:t>
            </a:r>
            <a:r>
              <a:rPr lang="en-US" b="1" dirty="0" err="1"/>
              <a:t>Navier</a:t>
            </a:r>
            <a:r>
              <a:rPr lang="en-US" b="1" dirty="0"/>
              <a:t>–Stokes equations</a:t>
            </a:r>
            <a:r>
              <a:rPr lang="en-US" dirty="0"/>
              <a:t> are a set of partial differential equations which describe the motion of viscous fluid substances. 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0140302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19FA2-DB0A-4965-B6A5-92D4703E3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Navier</a:t>
            </a:r>
            <a:r>
              <a:rPr lang="en-US" dirty="0"/>
              <a:t>–Stokes equations</a:t>
            </a:r>
            <a:endParaRPr lang="he-IL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4AE581F-4507-4927-A7E5-B3E4AD352F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7706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NS Eq. are non-linear, fully depended, inhomogeneous, parabolic (second order), system of partial differential equations.  Therefore, really hard to solve them…</a:t>
            </a:r>
            <a:endParaRPr lang="he-IL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226E5DE-F2DD-4286-8CEE-46D881B36C59}"/>
              </a:ext>
            </a:extLst>
          </p:cNvPr>
          <p:cNvSpPr txBox="1">
            <a:spLocks/>
          </p:cNvSpPr>
          <p:nvPr/>
        </p:nvSpPr>
        <p:spPr>
          <a:xfrm>
            <a:off x="838200" y="3416781"/>
            <a:ext cx="10515600" cy="10770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Currently, there is not an global analytical solution and the ones for less “stiff” cases usually are limits or infinite sums.</a:t>
            </a:r>
            <a:endParaRPr lang="he-IL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6AE8A6B5-DC88-4905-920D-FBF5CC3C1347}"/>
              </a:ext>
            </a:extLst>
          </p:cNvPr>
          <p:cNvSpPr txBox="1">
            <a:spLocks/>
          </p:cNvSpPr>
          <p:nvPr/>
        </p:nvSpPr>
        <p:spPr>
          <a:xfrm>
            <a:off x="838200" y="4898251"/>
            <a:ext cx="10515600" cy="10770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Best solution so far uses  reduction to Helmholtz equation with rectangular boundary and phase transfer conditions.</a:t>
            </a:r>
            <a:endParaRPr lang="he-IL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FD8E6BF-B2DB-4589-90BD-8E40C62FED09}"/>
              </a:ext>
            </a:extLst>
          </p:cNvPr>
          <p:cNvSpPr/>
          <p:nvPr/>
        </p:nvSpPr>
        <p:spPr>
          <a:xfrm>
            <a:off x="155944" y="6379721"/>
            <a:ext cx="99449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https://www.nature.com/news/fiendish-million-dollar-proof-eludes-mathematicians-1.15659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236368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7" grpId="0" build="p"/>
      <p:bldP spid="9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19FA2-DB0A-4965-B6A5-92D4703E3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Navier</a:t>
            </a:r>
            <a:r>
              <a:rPr lang="en-US" dirty="0"/>
              <a:t>–Stokes equations in the blood</a:t>
            </a:r>
            <a:endParaRPr lang="he-IL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4AE581F-4507-4927-A7E5-B3E4AD352F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770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Most of the time, it is possible to solve NS Eq. numerically as accurate as one wants. Specifically, for the blood stream case.</a:t>
            </a:r>
          </a:p>
        </p:txBody>
      </p:sp>
      <p:pic>
        <p:nvPicPr>
          <p:cNvPr id="11" name="Picture 10" descr="A picture containing shellfish, light, drawing&#10;&#10;Description automatically generated">
            <a:extLst>
              <a:ext uri="{FF2B5EF4-FFF2-40B4-BE49-F238E27FC236}">
                <a16:creationId xmlns:a16="http://schemas.microsoft.com/office/drawing/2014/main" id="{D1463089-2315-453B-B77B-1C5D7F8320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165843"/>
            <a:ext cx="526313" cy="526313"/>
          </a:xfrm>
          <a:prstGeom prst="rect">
            <a:avLst/>
          </a:prstGeom>
        </p:spPr>
      </p:pic>
      <p:pic>
        <p:nvPicPr>
          <p:cNvPr id="12" name="Picture 11" descr="A picture containing shellfish, light, drawing&#10;&#10;Description automatically generated">
            <a:extLst>
              <a:ext uri="{FF2B5EF4-FFF2-40B4-BE49-F238E27FC236}">
                <a16:creationId xmlns:a16="http://schemas.microsoft.com/office/drawing/2014/main" id="{BADF6C90-AA08-4BB5-B84F-949DEAA032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900" y="3955311"/>
            <a:ext cx="526313" cy="526313"/>
          </a:xfrm>
          <a:prstGeom prst="rect">
            <a:avLst/>
          </a:prstGeom>
        </p:spPr>
      </p:pic>
      <p:pic>
        <p:nvPicPr>
          <p:cNvPr id="13" name="Picture 12" descr="A picture containing shellfish, light, drawing&#10;&#10;Description automatically generated">
            <a:extLst>
              <a:ext uri="{FF2B5EF4-FFF2-40B4-BE49-F238E27FC236}">
                <a16:creationId xmlns:a16="http://schemas.microsoft.com/office/drawing/2014/main" id="{BD54AC57-AC88-43ED-BF9C-5338F027A5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899" y="4744779"/>
            <a:ext cx="526313" cy="526313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E3FA0EFF-A978-4BAE-9E69-D0D93BF36085}"/>
              </a:ext>
            </a:extLst>
          </p:cNvPr>
          <p:cNvSpPr/>
          <p:nvPr/>
        </p:nvSpPr>
        <p:spPr>
          <a:xfrm>
            <a:off x="1655134" y="4823269"/>
            <a:ext cx="969866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Numerical Study of the Blood Flow in a Deformable Human Aorta [5]</a:t>
            </a:r>
            <a:endParaRPr lang="he-IL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B58DF4C-49DB-432E-B370-675F4E9FE8AD}"/>
              </a:ext>
            </a:extLst>
          </p:cNvPr>
          <p:cNvSpPr/>
          <p:nvPr/>
        </p:nvSpPr>
        <p:spPr>
          <a:xfrm>
            <a:off x="1655132" y="4033801"/>
            <a:ext cx="969866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An exact solution of </a:t>
            </a:r>
            <a:r>
              <a:rPr lang="en-US" dirty="0" err="1"/>
              <a:t>Navier</a:t>
            </a:r>
            <a:r>
              <a:rPr lang="en-US" dirty="0"/>
              <a:t>-Stokes equations for the flow through a diverging artery [4] </a:t>
            </a:r>
            <a:endParaRPr lang="he-IL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2E84512-F039-4461-96F6-AEA38A3288D1}"/>
              </a:ext>
            </a:extLst>
          </p:cNvPr>
          <p:cNvSpPr/>
          <p:nvPr/>
        </p:nvSpPr>
        <p:spPr>
          <a:xfrm>
            <a:off x="1655132" y="3267004"/>
            <a:ext cx="969866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Analysis of blood flow in one dimensional elastic artery using </a:t>
            </a:r>
            <a:r>
              <a:rPr lang="en-US" dirty="0" err="1"/>
              <a:t>Navier</a:t>
            </a:r>
            <a:r>
              <a:rPr lang="en-US" dirty="0"/>
              <a:t>-Stokes conservation laws [1]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719629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19FA2-DB0A-4965-B6A5-92D4703E3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PDE Numerical Analysis</a:t>
            </a:r>
            <a:endParaRPr lang="he-IL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8403D40-29BC-4F03-8E3D-7D1B432F0419}"/>
              </a:ext>
            </a:extLst>
          </p:cNvPr>
          <p:cNvSpPr/>
          <p:nvPr/>
        </p:nvSpPr>
        <p:spPr>
          <a:xfrm>
            <a:off x="838200" y="1692092"/>
            <a:ext cx="26340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Finite element method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25075DD-7495-4EAA-A003-9A4004414E7B}"/>
              </a:ext>
            </a:extLst>
          </p:cNvPr>
          <p:cNvSpPr/>
          <p:nvPr/>
        </p:nvSpPr>
        <p:spPr>
          <a:xfrm>
            <a:off x="1140735" y="2291891"/>
            <a:ext cx="763543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Accurate representation of  complex geometry</a:t>
            </a:r>
          </a:p>
        </p:txBody>
      </p:sp>
      <p:pic>
        <p:nvPicPr>
          <p:cNvPr id="17" name="Picture 16" descr="A picture containing shellfish, light, drawing&#10;&#10;Description automatically generated">
            <a:extLst>
              <a:ext uri="{FF2B5EF4-FFF2-40B4-BE49-F238E27FC236}">
                <a16:creationId xmlns:a16="http://schemas.microsoft.com/office/drawing/2014/main" id="{580BBEDB-CE6F-443B-934B-C89FFFEEC4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271" y="2223283"/>
            <a:ext cx="526313" cy="526313"/>
          </a:xfrm>
          <a:prstGeom prst="rect">
            <a:avLst/>
          </a:prstGeom>
        </p:spPr>
      </p:pic>
      <p:pic>
        <p:nvPicPr>
          <p:cNvPr id="18" name="Picture 17" descr="A picture containing shellfish, light, drawing&#10;&#10;Description automatically generated">
            <a:extLst>
              <a:ext uri="{FF2B5EF4-FFF2-40B4-BE49-F238E27FC236}">
                <a16:creationId xmlns:a16="http://schemas.microsoft.com/office/drawing/2014/main" id="{B5BCC91D-531D-4C28-A968-9E75D3903E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971" y="3012751"/>
            <a:ext cx="526313" cy="526313"/>
          </a:xfrm>
          <a:prstGeom prst="rect">
            <a:avLst/>
          </a:prstGeom>
        </p:spPr>
      </p:pic>
      <p:pic>
        <p:nvPicPr>
          <p:cNvPr id="19" name="Picture 18" descr="A picture containing shellfish, light, drawing&#10;&#10;Description automatically generated">
            <a:extLst>
              <a:ext uri="{FF2B5EF4-FFF2-40B4-BE49-F238E27FC236}">
                <a16:creationId xmlns:a16="http://schemas.microsoft.com/office/drawing/2014/main" id="{7F335797-C1AD-4224-A2A5-174EB4797E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970" y="3802219"/>
            <a:ext cx="526313" cy="526313"/>
          </a:xfrm>
          <a:prstGeom prst="rect">
            <a:avLst/>
          </a:prstGeom>
        </p:spPr>
      </p:pic>
      <p:pic>
        <p:nvPicPr>
          <p:cNvPr id="20" name="Picture 19" descr="A picture containing shellfish, light, drawing&#10;&#10;Description automatically generated">
            <a:extLst>
              <a:ext uri="{FF2B5EF4-FFF2-40B4-BE49-F238E27FC236}">
                <a16:creationId xmlns:a16="http://schemas.microsoft.com/office/drawing/2014/main" id="{2CC7472E-272A-4E3C-918E-F648C11750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713" y="4553683"/>
            <a:ext cx="526313" cy="52631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9AFD3E7A-E2F8-4B48-8FD3-BF090A08B4B7}"/>
              </a:ext>
            </a:extLst>
          </p:cNvPr>
          <p:cNvSpPr/>
          <p:nvPr/>
        </p:nvSpPr>
        <p:spPr>
          <a:xfrm>
            <a:off x="1205026" y="4358271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r>
              <a:rPr lang="en-US" dirty="0">
                <a:solidFill>
                  <a:srgbClr val="202122"/>
                </a:solidFill>
                <a:latin typeface="Arial" panose="020B0604020202020204" pitchFamily="34" charset="0"/>
              </a:rPr>
              <a:t>Capture of local effects.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2B497EA-CA11-4DAB-BD7B-B3946FCB18C9}"/>
              </a:ext>
            </a:extLst>
          </p:cNvPr>
          <p:cNvSpPr/>
          <p:nvPr/>
        </p:nvSpPr>
        <p:spPr>
          <a:xfrm>
            <a:off x="1205026" y="361423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>
              <a:solidFill>
                <a:srgbClr val="202122"/>
              </a:solidFill>
              <a:latin typeface="Arial" panose="020B0604020202020204" pitchFamily="34" charset="0"/>
            </a:endParaRPr>
          </a:p>
          <a:p>
            <a:r>
              <a:rPr lang="en-US">
                <a:solidFill>
                  <a:srgbClr val="202122"/>
                </a:solidFill>
                <a:latin typeface="Arial" panose="020B0604020202020204" pitchFamily="34" charset="0"/>
              </a:rPr>
              <a:t>Easy representation of the total solution</a:t>
            </a:r>
            <a:endParaRPr lang="en-US" dirty="0">
              <a:solidFill>
                <a:srgbClr val="202122"/>
              </a:solidFill>
              <a:latin typeface="Arial" panose="020B0604020202020204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00016B3-E247-4045-B8CE-0E3C21589175}"/>
              </a:ext>
            </a:extLst>
          </p:cNvPr>
          <p:cNvSpPr/>
          <p:nvPr/>
        </p:nvSpPr>
        <p:spPr>
          <a:xfrm>
            <a:off x="1205026" y="2853638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r>
              <a:rPr lang="en-US" dirty="0">
                <a:solidFill>
                  <a:srgbClr val="202122"/>
                </a:solidFill>
                <a:latin typeface="Arial" panose="020B0604020202020204" pitchFamily="34" charset="0"/>
              </a:rPr>
              <a:t>Inclusion of dissimilar material properties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1C55DB4E-8885-4E7A-A706-4BCBEA2D2C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6418" y="1690688"/>
            <a:ext cx="4498560" cy="4463045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97AAB3A1-DC9A-47BC-BA90-AFD0690BCDB0}"/>
              </a:ext>
            </a:extLst>
          </p:cNvPr>
          <p:cNvSpPr/>
          <p:nvPr/>
        </p:nvSpPr>
        <p:spPr>
          <a:xfrm>
            <a:off x="838200" y="5540967"/>
            <a:ext cx="26693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Runge-</a:t>
            </a:r>
            <a:r>
              <a:rPr lang="en-US" i="1" dirty="0" err="1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kutta</a:t>
            </a:r>
            <a:r>
              <a:rPr lang="en-US" i="1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 method [7]</a:t>
            </a:r>
          </a:p>
        </p:txBody>
      </p:sp>
    </p:spTree>
    <p:extLst>
      <p:ext uri="{BB962C8B-B14F-4D97-AF65-F5344CB8AC3E}">
        <p14:creationId xmlns:p14="http://schemas.microsoft.com/office/powerpoint/2010/main" val="19822797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19FA2-DB0A-4965-B6A5-92D4703E3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PDE Numerical Analysis</a:t>
            </a:r>
            <a:endParaRPr lang="he-IL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8403D40-29BC-4F03-8E3D-7D1B432F0419}"/>
              </a:ext>
            </a:extLst>
          </p:cNvPr>
          <p:cNvSpPr/>
          <p:nvPr/>
        </p:nvSpPr>
        <p:spPr>
          <a:xfrm>
            <a:off x="838200" y="1692092"/>
            <a:ext cx="18774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Method of lines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24D3539-D860-4A21-8812-B6F1269694C4}"/>
              </a:ext>
            </a:extLst>
          </p:cNvPr>
          <p:cNvSpPr/>
          <p:nvPr/>
        </p:nvSpPr>
        <p:spPr>
          <a:xfrm>
            <a:off x="8892948" y="2436260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b="1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25075DD-7495-4EAA-A003-9A4004414E7B}"/>
              </a:ext>
            </a:extLst>
          </p:cNvPr>
          <p:cNvSpPr/>
          <p:nvPr/>
        </p:nvSpPr>
        <p:spPr>
          <a:xfrm>
            <a:off x="1140735" y="2291891"/>
            <a:ext cx="763543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Accurate representation of dynamics from start condition</a:t>
            </a:r>
          </a:p>
        </p:txBody>
      </p:sp>
      <p:pic>
        <p:nvPicPr>
          <p:cNvPr id="17" name="Picture 16" descr="A picture containing shellfish, light, drawing&#10;&#10;Description automatically generated">
            <a:extLst>
              <a:ext uri="{FF2B5EF4-FFF2-40B4-BE49-F238E27FC236}">
                <a16:creationId xmlns:a16="http://schemas.microsoft.com/office/drawing/2014/main" id="{580BBEDB-CE6F-443B-934B-C89FFFEEC4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271" y="2223283"/>
            <a:ext cx="526313" cy="526313"/>
          </a:xfrm>
          <a:prstGeom prst="rect">
            <a:avLst/>
          </a:prstGeom>
        </p:spPr>
      </p:pic>
      <p:pic>
        <p:nvPicPr>
          <p:cNvPr id="18" name="Picture 17" descr="A picture containing shellfish, light, drawing&#10;&#10;Description automatically generated">
            <a:extLst>
              <a:ext uri="{FF2B5EF4-FFF2-40B4-BE49-F238E27FC236}">
                <a16:creationId xmlns:a16="http://schemas.microsoft.com/office/drawing/2014/main" id="{B5BCC91D-531D-4C28-A968-9E75D3903E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971" y="3012751"/>
            <a:ext cx="526313" cy="526313"/>
          </a:xfrm>
          <a:prstGeom prst="rect">
            <a:avLst/>
          </a:prstGeom>
        </p:spPr>
      </p:pic>
      <p:pic>
        <p:nvPicPr>
          <p:cNvPr id="19" name="Picture 18" descr="A picture containing shellfish, light, drawing&#10;&#10;Description automatically generated">
            <a:extLst>
              <a:ext uri="{FF2B5EF4-FFF2-40B4-BE49-F238E27FC236}">
                <a16:creationId xmlns:a16="http://schemas.microsoft.com/office/drawing/2014/main" id="{7F335797-C1AD-4224-A2A5-174EB4797E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970" y="3802219"/>
            <a:ext cx="526313" cy="526313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72B497EA-CA11-4DAB-BD7B-B3946FCB18C9}"/>
              </a:ext>
            </a:extLst>
          </p:cNvPr>
          <p:cNvSpPr/>
          <p:nvPr/>
        </p:nvSpPr>
        <p:spPr>
          <a:xfrm>
            <a:off x="1205026" y="361423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r>
              <a:rPr lang="en-US" dirty="0">
                <a:solidFill>
                  <a:srgbClr val="202122"/>
                </a:solidFill>
                <a:latin typeface="Arial" panose="020B0604020202020204" pitchFamily="34" charset="0"/>
              </a:rPr>
              <a:t>Suitable for chaotic systems 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00016B3-E247-4045-B8CE-0E3C21589175}"/>
              </a:ext>
            </a:extLst>
          </p:cNvPr>
          <p:cNvSpPr/>
          <p:nvPr/>
        </p:nvSpPr>
        <p:spPr>
          <a:xfrm>
            <a:off x="1205026" y="2853638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r>
              <a:rPr lang="en-US" dirty="0">
                <a:solidFill>
                  <a:srgbClr val="202122"/>
                </a:solidFill>
                <a:latin typeface="Arial" panose="020B0604020202020204" pitchFamily="34" charset="0"/>
              </a:rPr>
              <a:t>Easily to see bifurcations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A06D146-017E-41D6-BFC6-8260FBBBBE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7745" y="1196343"/>
            <a:ext cx="2438080" cy="5316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2520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488</Words>
  <Application>Microsoft Office PowerPoint</Application>
  <PresentationFormat>Widescreen</PresentationFormat>
  <Paragraphs>101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Calibri Light</vt:lpstr>
      <vt:lpstr>Georgia</vt:lpstr>
      <vt:lpstr>Lucida Sans Unicode</vt:lpstr>
      <vt:lpstr>Office Theme</vt:lpstr>
      <vt:lpstr>Medical Nanorobotics in the circulatory system</vt:lpstr>
      <vt:lpstr>Agenda</vt:lpstr>
      <vt:lpstr>Blood</vt:lpstr>
      <vt:lpstr>Blood - Newtonian fluid?</vt:lpstr>
      <vt:lpstr>Blood – Physics</vt:lpstr>
      <vt:lpstr>Navier–Stokes equations</vt:lpstr>
      <vt:lpstr>Navier–Stokes equations in the blood</vt:lpstr>
      <vt:lpstr>PDE Numerical Analysis</vt:lpstr>
      <vt:lpstr>PDE Numerical Analysis</vt:lpstr>
      <vt:lpstr>PDE Numerical Analysis</vt:lpstr>
      <vt:lpstr>PDE Numerical Analysis – honorable mentions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Medical Nanorobotics in the circulatory system</dc:title>
  <dc:creator>user</dc:creator>
  <cp:lastModifiedBy>user</cp:lastModifiedBy>
  <cp:revision>3</cp:revision>
  <dcterms:created xsi:type="dcterms:W3CDTF">2020-07-07T09:55:49Z</dcterms:created>
  <dcterms:modified xsi:type="dcterms:W3CDTF">2020-07-07T11:07:02Z</dcterms:modified>
</cp:coreProperties>
</file>