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BFB0-178E-445B-B21E-9195DAEF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C8B1-AE3E-4030-9798-293D5D91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5C8D-2C68-4B2E-AD1F-8A5FE6D1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DA42-112E-48D6-ACDF-97457FF8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9CFD-0759-4E78-9419-4177B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0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8A4F-E6F8-4000-89D9-B3CA5DCA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F4404-4E10-48E9-9FC8-1FE9552A1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A23B-85AF-4C8B-B20F-ACB8A94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E8D0-4DE0-47F4-BA50-66174C75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929A-E1EA-4E98-858D-AE7555B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80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B3ABB-74DB-4F68-AAE5-E5EDC8F8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05DCE-DDFA-4A52-AEC0-BA3D3C37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51B2-8E29-45A1-95A8-5905B413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418B-4A12-47BF-AE13-4137325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E894-02F0-4B15-8C2F-F749A3B1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2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6EF-3D22-41DD-A860-F5C50173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8B4C-EC03-49FD-B248-3081BEA0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1956-95A0-48C0-83C0-033E71EF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C9D-C056-42AF-9097-4F4F5A9A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A995-431D-4CE0-951E-16951A6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4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6B6C-CD28-4F97-9361-91EC89F0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E932-FB2F-4DE4-965B-13C5DE32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9D84-6F9A-459B-B129-19784389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37A5-BF69-43EF-92C0-2E732FF2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6AD0-BA84-483A-9D9A-8606F68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7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E238-9E0D-4890-A5DD-595B948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6D5-37FB-4F0F-AA99-B601EA564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EA72-84CB-43E4-A160-3634382E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E79B-514A-45ED-B0DF-E787FC2C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7166F-DE5B-415E-9496-BDB21308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D9E6-B667-4286-9CE1-C12D3B7F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7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177-0F44-4D33-9972-A55C39F4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5033-7970-4AE3-A43F-FBF96256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A5D8-072B-4D01-AAD1-62032677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3D196-4F13-4175-BD04-9CF9C517C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A7427-5C60-4C74-970C-D3609F476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8D57C-7F9C-4B91-896F-E0963A3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7BC9F-AC98-4BA7-9EDC-4EC3FC72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8765-3AB3-4CCD-A465-2CC2791D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9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41DB-2B52-46C8-9E32-8C227F9C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2D487-9CFB-485E-959E-8349AC8F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BAA95-0FFA-4AD8-B723-23DE181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3598B-6CB5-4AD0-B73D-32F5436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4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773AA-903A-40C1-B868-B165F331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B179E-26A4-4228-B206-A468F989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6D59-8EF6-4A77-94DC-C80DE00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5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FBF5-373E-4D81-81E9-90351E5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B97A-A397-4EAE-ADD5-5D44CD04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41F8-5630-486F-974B-3AF2091D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541C-350C-4D70-AF7D-A451CCF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D4EC-63F0-4AC2-BB01-6C7818C8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D5AC-66B7-4446-AA21-84288F2D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62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7F94-473E-4A1A-8C92-42E98D68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42A85-D1F6-4D9C-82BD-367F8714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045A-7E34-4FCD-986B-E3CB6FBC9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4209-60A9-4724-AAF1-062104B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7C01-F6F1-44C0-AB2C-1062800C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ADA27-41C3-4856-B949-E04A449C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5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37C26-1A74-4F1A-BE5D-0D38B58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DA1B-5C50-416E-A85B-E4678C27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FA14-511B-45C6-9C92-CE4E3CBB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1049-AA32-4C2C-9F4A-7489D9127F94}" type="datetimeFigureOut">
              <a:rPr lang="he-IL" smtClean="0"/>
              <a:t>כ"ו/ניסן/תש"פ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6CBB-793B-4D28-9E0A-649F35A2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33D8-DAA4-44B4-8048-0134C2320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658-5E94-4E16-A910-A40EFF506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F21C-1C9C-4D4C-B0FB-612BB755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אלגורתמים נומרים במטריצות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4E4DE-9929-4EDA-B2C5-33958721D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e-IL" sz="4800" dirty="0"/>
          </a:p>
          <a:p>
            <a:r>
              <a:rPr lang="en-US" sz="4800" dirty="0"/>
              <a:t>Ax = b</a:t>
            </a:r>
            <a:endParaRPr lang="he-IL" sz="4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21AB26-4F1A-4AD4-9A14-48BB57F8A816}"/>
              </a:ext>
            </a:extLst>
          </p:cNvPr>
          <p:cNvCxnSpPr/>
          <p:nvPr/>
        </p:nvCxnSpPr>
        <p:spPr>
          <a:xfrm>
            <a:off x="5651541" y="4550600"/>
            <a:ext cx="33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7ECFAF-48DB-48AE-852F-C5A92662CFC7}"/>
              </a:ext>
            </a:extLst>
          </p:cNvPr>
          <p:cNvCxnSpPr/>
          <p:nvPr/>
        </p:nvCxnSpPr>
        <p:spPr>
          <a:xfrm>
            <a:off x="6484425" y="4426553"/>
            <a:ext cx="335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אלמנצית גאוס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63E3-47A2-4E2F-B58A-A0DCB169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3 פעולות:</a:t>
            </a:r>
          </a:p>
          <a:p>
            <a:pPr marL="0" indent="0" algn="r" rtl="1">
              <a:buNone/>
            </a:pPr>
            <a:endParaRPr lang="en-US" dirty="0"/>
          </a:p>
          <a:p>
            <a:pPr marL="514350" indent="-514350" algn="r" rtl="1">
              <a:buAutoNum type="arabicPeriod"/>
            </a:pPr>
            <a:r>
              <a:rPr lang="he-IL" dirty="0"/>
              <a:t>הכפלת שורה בקבוע</a:t>
            </a:r>
            <a:endParaRPr lang="en-US" dirty="0"/>
          </a:p>
          <a:p>
            <a:pPr marL="514350" indent="-514350" algn="r" rtl="1">
              <a:buAutoNum type="arabicPeriod"/>
            </a:pPr>
            <a:r>
              <a:rPr lang="he-IL" dirty="0"/>
              <a:t>החלפת סדר בין 2 שורות </a:t>
            </a:r>
            <a:endParaRPr lang="en-US" dirty="0"/>
          </a:p>
          <a:p>
            <a:pPr marL="514350" indent="-514350" algn="r" rtl="1">
              <a:buAutoNum type="arabicPeriod"/>
            </a:pPr>
            <a:r>
              <a:rPr lang="he-IL" dirty="0"/>
              <a:t>חיבור של 2 שורות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2B0ED-A20F-451C-BF50-ABF73317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6" y="681037"/>
            <a:ext cx="51393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אלמנצית גאוס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CAE43-86F8-446D-8E96-5EE6C4F8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08" y="1507582"/>
            <a:ext cx="2425216" cy="114245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783159-EC35-4296-AF34-E200CBE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82753" cy="55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Solve: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C060F1-2701-49C4-81FF-3B6F5B4E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53" y="2833145"/>
            <a:ext cx="2425216" cy="114245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12372E-CC30-46BF-8507-DBADAC145B3C}"/>
              </a:ext>
            </a:extLst>
          </p:cNvPr>
          <p:cNvSpPr txBox="1">
            <a:spLocks/>
          </p:cNvSpPr>
          <p:nvPr/>
        </p:nvSpPr>
        <p:spPr>
          <a:xfrm>
            <a:off x="838200" y="3103019"/>
            <a:ext cx="1382753" cy="55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Answer: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4D35AE-72A2-4917-A8C7-B9E8C926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32" y="3024089"/>
            <a:ext cx="2128137" cy="809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B48A9-6923-454A-AA9C-DACCE92B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11" y="2984272"/>
            <a:ext cx="2320996" cy="796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4E480C-EA70-4071-85BD-2CC1863BC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240" y="2999461"/>
            <a:ext cx="1784609" cy="809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7D57D-4A18-47C2-B248-67F1A670A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439" y="4110498"/>
            <a:ext cx="2392957" cy="1007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9562CF-4553-45F4-84A8-B73B982C9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631" y="4163057"/>
            <a:ext cx="2128137" cy="9508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153943-C292-4F1B-91C8-BBD7965D4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9562" y="4110498"/>
            <a:ext cx="1396123" cy="886727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5D4BC4C-51CF-4088-9DB2-B3525544CD1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16200000" flipH="1">
            <a:off x="4567659" y="1699047"/>
            <a:ext cx="190944" cy="2459140"/>
          </a:xfrm>
          <a:prstGeom prst="curvedConnector3">
            <a:avLst>
              <a:gd name="adj1" fmla="val -119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1184416-927C-42D6-A16F-0C2C719589DD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6911697" y="1965277"/>
            <a:ext cx="39817" cy="2077808"/>
          </a:xfrm>
          <a:prstGeom prst="curvedConnector3">
            <a:avLst>
              <a:gd name="adj1" fmla="val 674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6356A46-24B4-4696-9216-CCFB3A4184F2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16200000" flipH="1">
            <a:off x="9178932" y="1775848"/>
            <a:ext cx="15189" cy="2432036"/>
          </a:xfrm>
          <a:prstGeom prst="curvedConnector3">
            <a:avLst>
              <a:gd name="adj1" fmla="val -150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AF2128F-483A-4F28-BDC9-35DF98EE44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5357" y="3075167"/>
            <a:ext cx="15189" cy="2432036"/>
          </a:xfrm>
          <a:prstGeom prst="curvedConnector3">
            <a:avLst>
              <a:gd name="adj1" fmla="val -150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433EA6-7E22-499A-A483-165E625B90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0968" y="1821248"/>
            <a:ext cx="15189" cy="2432036"/>
          </a:xfrm>
          <a:prstGeom prst="curvedConnector3">
            <a:avLst>
              <a:gd name="adj1" fmla="val -150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F561070-693F-45C3-8FD7-78D4E4CC206B}"/>
              </a:ext>
            </a:extLst>
          </p:cNvPr>
          <p:cNvCxnSpPr>
            <a:cxnSpLocks/>
          </p:cNvCxnSpPr>
          <p:nvPr/>
        </p:nvCxnSpPr>
        <p:spPr>
          <a:xfrm>
            <a:off x="-1070804" y="4215497"/>
            <a:ext cx="3501371" cy="338364"/>
          </a:xfrm>
          <a:prstGeom prst="curvedConnector3">
            <a:avLst>
              <a:gd name="adj1" fmla="val 12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8685191-B1D3-4F6C-8DFD-F3A420314C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4011" y="3057129"/>
            <a:ext cx="15189" cy="2432036"/>
          </a:xfrm>
          <a:prstGeom prst="curvedConnector3">
            <a:avLst>
              <a:gd name="adj1" fmla="val -1505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אלמנצית גאוס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783159-EC35-4296-AF34-E200CBE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82753" cy="55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Solve:</a:t>
            </a:r>
            <a:endParaRPr lang="he-I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12372E-CC30-46BF-8507-DBADAC145B3C}"/>
              </a:ext>
            </a:extLst>
          </p:cNvPr>
          <p:cNvSpPr txBox="1">
            <a:spLocks/>
          </p:cNvSpPr>
          <p:nvPr/>
        </p:nvSpPr>
        <p:spPr>
          <a:xfrm>
            <a:off x="838200" y="3103019"/>
            <a:ext cx="1382753" cy="55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Answer: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D75A8-0822-4CF5-81A4-DC8B91CC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53" y="1589547"/>
            <a:ext cx="2046669" cy="1030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7177C-E8DB-4356-8B00-212921AB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53" y="2755399"/>
            <a:ext cx="2751278" cy="1179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2CAEB-5906-4F9D-8E0B-A8C12335B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929" y="2874008"/>
            <a:ext cx="2768781" cy="1131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2E49D-2D41-456A-BA20-678C1AFB7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710" y="2835002"/>
            <a:ext cx="3135914" cy="1070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46601-5D7C-4E5B-9663-065D386F6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333" y="4069455"/>
            <a:ext cx="2019222" cy="1024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66A4B-C0C8-48B9-9F49-63BF9C2B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555" y="4160607"/>
            <a:ext cx="2172193" cy="1009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B08DFFD-CFEA-4B2A-9F6D-00B0F23BEF01}"/>
              </a:ext>
            </a:extLst>
          </p:cNvPr>
          <p:cNvSpPr/>
          <p:nvPr/>
        </p:nvSpPr>
        <p:spPr>
          <a:xfrm>
            <a:off x="739559" y="5324829"/>
            <a:ext cx="588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By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Rouché-Capelli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Theorem, the system is inconsistent.</a:t>
            </a:r>
            <a:endParaRPr lang="he-IL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C5EDE6F-6911-46E2-94C0-BD526189DA4D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4874651" y="1477339"/>
            <a:ext cx="118609" cy="2674728"/>
          </a:xfrm>
          <a:prstGeom prst="curvedConnector3">
            <a:avLst>
              <a:gd name="adj1" fmla="val -192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4458AEE-C3E6-4C3B-AD64-59E713E7B4D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7727990" y="1378332"/>
            <a:ext cx="39006" cy="2952347"/>
          </a:xfrm>
          <a:prstGeom prst="curvedConnector3">
            <a:avLst>
              <a:gd name="adj1" fmla="val 686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183541D-FD9A-43BE-95D2-58DCE321AADE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4447222" y="3067177"/>
            <a:ext cx="91152" cy="2095708"/>
          </a:xfrm>
          <a:prstGeom prst="curvedConnector3">
            <a:avLst>
              <a:gd name="adj1" fmla="val -13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7BF66EF-A69A-479C-AD1D-FA8CB15FA8E0}"/>
              </a:ext>
            </a:extLst>
          </p:cNvPr>
          <p:cNvCxnSpPr>
            <a:cxnSpLocks/>
          </p:cNvCxnSpPr>
          <p:nvPr/>
        </p:nvCxnSpPr>
        <p:spPr>
          <a:xfrm>
            <a:off x="10562643" y="3416300"/>
            <a:ext cx="1822268" cy="23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F535911-124E-4772-AE2D-90A9216540D8}"/>
              </a:ext>
            </a:extLst>
          </p:cNvPr>
          <p:cNvCxnSpPr>
            <a:cxnSpLocks/>
          </p:cNvCxnSpPr>
          <p:nvPr/>
        </p:nvCxnSpPr>
        <p:spPr>
          <a:xfrm>
            <a:off x="-92597" y="4605611"/>
            <a:ext cx="26544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אלמנצית גאוס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783159-EC35-4296-AF34-E200CBE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82753" cy="55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Solve:</a:t>
            </a:r>
            <a:endParaRPr lang="he-I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B71285-1925-457A-8DF3-0FA9F3B5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441108"/>
            <a:ext cx="5559922" cy="11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ללכסון מטריצה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3A2D-2ACB-4686-AE59-F1BDB7A0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מציאת פולינום אופייני </a:t>
            </a:r>
          </a:p>
          <a:p>
            <a:pPr marL="0" indent="0" algn="r" rtl="1">
              <a:buNone/>
            </a:pPr>
            <a:r>
              <a:rPr lang="he-IL" dirty="0"/>
              <a:t>נגיע למצב                                      כאשר     ערך עצמי של המטריצה, </a:t>
            </a:r>
            <a:r>
              <a:rPr lang="en-US" dirty="0"/>
              <a:t>r</a:t>
            </a:r>
            <a:r>
              <a:rPr lang="he-IL" dirty="0"/>
              <a:t> הוא הריבוי האלגברי בהתאמה. </a:t>
            </a:r>
          </a:p>
          <a:p>
            <a:pPr marL="0" indent="0" algn="r" rtl="1">
              <a:buNone/>
            </a:pPr>
            <a:r>
              <a:rPr lang="he-IL" dirty="0"/>
              <a:t>אם אי אפשר לקבל פירוק כזה, משמע המטריצה לא לנארית ואין פתרון למערכת משוואות.</a:t>
            </a:r>
          </a:p>
          <a:p>
            <a:pPr marL="0" indent="0" algn="r" rtl="1">
              <a:buNone/>
            </a:pPr>
            <a:r>
              <a:rPr lang="he-IL" dirty="0"/>
              <a:t>מצא את הוקטורים העצמאים המתאימים וסדר אותם במטריצת שורות </a:t>
            </a:r>
            <a:r>
              <a:rPr lang="en-US" dirty="0"/>
              <a:t>P</a:t>
            </a:r>
            <a:r>
              <a:rPr lang="he-IL" dirty="0"/>
              <a:t>.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המטריצה האלכסונית היא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50F496-ACBF-4E6D-99EF-C42D138F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5369"/>
            <a:ext cx="2162175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F0FAF8-F7AA-47DF-8917-811C2B84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11" y="2264156"/>
            <a:ext cx="345757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4E658-DED2-46B8-B757-B9BB48DA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816" y="2261261"/>
            <a:ext cx="323548" cy="543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354F75-C0FF-47A8-9671-62A06708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766" y="5116010"/>
            <a:ext cx="1882179" cy="5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6D5-B9F0-4110-AB3D-C601EA2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פירוק </a:t>
            </a:r>
            <a:r>
              <a:rPr lang="en-US" dirty="0"/>
              <a:t>LU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F1DCC-0BD8-46A6-81A8-49B290C5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4" y="1690688"/>
            <a:ext cx="3462693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F1940-4C1D-44EA-9414-FAD7F3F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1" y="1690688"/>
            <a:ext cx="3293407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A935C-CA64-4C7C-871F-EC8FB440F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758" y="3639344"/>
            <a:ext cx="6063412" cy="1404937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5948AF2-EF9F-4693-85C3-151F7300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1191"/>
            <a:ext cx="5257800" cy="10577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dirty="0"/>
              <a:t>* זה נכון לכל גודל, לא בהכרח 3</a:t>
            </a:r>
            <a:r>
              <a:rPr lang="en-US" sz="2400" dirty="0"/>
              <a:t>X</a:t>
            </a:r>
            <a:r>
              <a:rPr lang="he-IL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3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BAA72E-FD6C-4510-8F5B-281B4DC9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פירוק </a:t>
            </a:r>
            <a:r>
              <a:rPr lang="en-US" dirty="0"/>
              <a:t>LU</a:t>
            </a:r>
            <a:endParaRPr lang="he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45B3AA-20DE-4C88-89DE-8AEB4873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53" y="1399361"/>
            <a:ext cx="1923838" cy="1182687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7FB1021-FE8C-4A0D-A4B5-D936C047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82753" cy="55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Solve:</a:t>
            </a:r>
            <a:endParaRPr lang="he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62BB19-12AB-48C0-828F-E34A27D433B5}"/>
              </a:ext>
            </a:extLst>
          </p:cNvPr>
          <p:cNvSpPr txBox="1">
            <a:spLocks/>
          </p:cNvSpPr>
          <p:nvPr/>
        </p:nvSpPr>
        <p:spPr>
          <a:xfrm>
            <a:off x="838200" y="3103019"/>
            <a:ext cx="1382753" cy="55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Answer:</a:t>
            </a:r>
            <a:endParaRPr lang="he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6F0E3F-FDE2-46DE-BE54-9309DA6D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82" y="2846890"/>
            <a:ext cx="1832522" cy="1145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B70B6E-4426-4834-B187-8C710358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35" y="2894514"/>
            <a:ext cx="1924148" cy="10689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68DECB-F3CB-4E41-8637-F3EC5B9CB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214" y="2847913"/>
            <a:ext cx="2109811" cy="10689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6EB00F-AE37-462D-AA39-D11A351FD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730" y="4272360"/>
            <a:ext cx="1985656" cy="12184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5D40E1-D88F-474A-BA77-29948FB4B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710" y="4302555"/>
            <a:ext cx="7110818" cy="1666875"/>
          </a:xfrm>
          <a:prstGeom prst="rect">
            <a:avLst/>
          </a:prstGeom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0A72248-C653-4314-A89E-6AD2830A339B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H="1">
            <a:off x="4601014" y="1773819"/>
            <a:ext cx="47624" cy="2193766"/>
          </a:xfrm>
          <a:prstGeom prst="curvedConnector3">
            <a:avLst>
              <a:gd name="adj1" fmla="val -480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815EDDD-303D-4937-B20F-D868801DF873}"/>
              </a:ext>
            </a:extLst>
          </p:cNvPr>
          <p:cNvCxnSpPr>
            <a:cxnSpLocks/>
            <a:stCxn id="20" idx="0"/>
            <a:endCxn id="22" idx="0"/>
          </p:cNvCxnSpPr>
          <p:nvPr/>
        </p:nvCxnSpPr>
        <p:spPr>
          <a:xfrm rot="5400000" flipH="1" flipV="1">
            <a:off x="6864614" y="1705009"/>
            <a:ext cx="46601" cy="2332411"/>
          </a:xfrm>
          <a:prstGeom prst="curvedConnector3">
            <a:avLst>
              <a:gd name="adj1" fmla="val 59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28D6E10-5E65-45E9-94B7-3BA591586AC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9025" y="3382399"/>
            <a:ext cx="3273475" cy="88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8BB8E6F-A1FC-4A11-A017-8361CE5BAE7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0" y="4881595"/>
            <a:ext cx="239673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370CDC5-63FB-43F1-BF60-05A473A6E553}"/>
              </a:ext>
            </a:extLst>
          </p:cNvPr>
          <p:cNvCxnSpPr>
            <a:cxnSpLocks/>
            <a:stCxn id="25" idx="0"/>
            <a:endCxn id="28" idx="0"/>
          </p:cNvCxnSpPr>
          <p:nvPr/>
        </p:nvCxnSpPr>
        <p:spPr>
          <a:xfrm rot="16200000" flipH="1">
            <a:off x="5706740" y="1955177"/>
            <a:ext cx="30195" cy="4664561"/>
          </a:xfrm>
          <a:prstGeom prst="curvedConnector3">
            <a:avLst>
              <a:gd name="adj1" fmla="val -757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2323A9D-4C72-4AFF-B16A-4A14DD3054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204" y="2256863"/>
            <a:ext cx="1047750" cy="3333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613BB1-EB4A-4C00-B453-80F756BCA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5464" y="2186614"/>
            <a:ext cx="1104900" cy="3524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3A7A580-05AA-4B57-9ACD-68A7159B31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3176" y="2967251"/>
            <a:ext cx="1114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BAA72E-FD6C-4510-8F5B-281B4DC9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פירוק </a:t>
            </a:r>
            <a:r>
              <a:rPr lang="en-US" dirty="0"/>
              <a:t>LU</a:t>
            </a:r>
            <a:endParaRPr lang="he-IL" dirty="0"/>
          </a:p>
        </p:txBody>
      </p:sp>
      <p:pic>
        <p:nvPicPr>
          <p:cNvPr id="2050" name="Picture 2" descr="LU Decomposition 2 - YouTube">
            <a:extLst>
              <a:ext uri="{FF2B5EF4-FFF2-40B4-BE49-F238E27FC236}">
                <a16:creationId xmlns:a16="http://schemas.microsoft.com/office/drawing/2014/main" id="{66835CB3-BB3A-4EAF-88B0-3D9B4896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382759"/>
            <a:ext cx="9480550" cy="533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2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אלגורתמים נומרים במטריצות</vt:lpstr>
      <vt:lpstr>אלמנצית גאוס</vt:lpstr>
      <vt:lpstr>אלמנצית גאוס</vt:lpstr>
      <vt:lpstr>אלמנצית גאוס</vt:lpstr>
      <vt:lpstr>אלמנצית גאוס</vt:lpstr>
      <vt:lpstr>אלגוריתם ללכסון מטריצה</vt:lpstr>
      <vt:lpstr>פירוק LU</vt:lpstr>
      <vt:lpstr>פירוק LU</vt:lpstr>
      <vt:lpstr>פירוק 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אלגורתמים נומרים במטריצות</dc:title>
  <dc:creator>user</dc:creator>
  <cp:lastModifiedBy>user</cp:lastModifiedBy>
  <cp:revision>5</cp:revision>
  <dcterms:created xsi:type="dcterms:W3CDTF">2020-04-20T11:49:59Z</dcterms:created>
  <dcterms:modified xsi:type="dcterms:W3CDTF">2020-04-20T12:27:06Z</dcterms:modified>
</cp:coreProperties>
</file>