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69375" autoAdjust="0"/>
  </p:normalViewPr>
  <p:slideViewPr>
    <p:cSldViewPr snapToGrid="0">
      <p:cViewPr varScale="1">
        <p:scale>
          <a:sx n="79" d="100"/>
          <a:sy n="79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F115-4169-4AD9-A289-5B11E0D243E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7E93-821F-4C32-A9ED-FACF2E57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used the functional API since we didn’t know how the model would come together, advantageous for monitoring individual output loss but wasn’t required</a:t>
            </a:r>
          </a:p>
          <a:p>
            <a:pPr marL="228600" indent="-228600">
              <a:buAutoNum type="arabicPeriod"/>
            </a:pPr>
            <a:r>
              <a:rPr lang="en-US" dirty="0"/>
              <a:t>Seems like a convolutional network would be a good place to start what did we do in Homework 10.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Fit the Input Layer to the Image size, 96,96 rather than something larger 224,224,3. To make it quicker to train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 many layers? What kind of Kernel Sizes? What about Strides and Filters? Let’s take a guess. </a:t>
            </a:r>
          </a:p>
          <a:p>
            <a:pPr marL="228600" indent="-228600">
              <a:buAutoNum type="arabicPeriod"/>
            </a:pPr>
            <a:r>
              <a:rPr lang="en-US" dirty="0"/>
              <a:t>How may epochs. Holy Cow no idea. Guess we’ll start with a 1000 Epochs was way too many and the model was very overtrained. </a:t>
            </a:r>
          </a:p>
          <a:p>
            <a:pPr marL="228600" indent="-228600">
              <a:buAutoNum type="arabicPeriod"/>
            </a:pPr>
            <a:r>
              <a:rPr lang="en-US" dirty="0"/>
              <a:t>Notice there are no Batch Normalizations or  Dropouts We’ll get to those later</a:t>
            </a:r>
          </a:p>
          <a:p>
            <a:pPr marL="228600" indent="-228600">
              <a:buAutoNum type="arabicPeriod"/>
            </a:pPr>
            <a:r>
              <a:rPr lang="en-US" dirty="0"/>
              <a:t>In order to get started we’ll build a model that only takes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2140 images which have values for all key points and build  and optimize a model from that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D7E93-821F-4C32-A9ED-FACF2E577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approximately five initial generation models. This slide summarizes all of them </a:t>
            </a:r>
          </a:p>
          <a:p>
            <a:r>
              <a:rPr lang="en-US" dirty="0"/>
              <a:t>Lot’s of times we’d just Ctrl C the models around 100 epochs when they weren’t looking good.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D7E93-821F-4C32-A9ED-FACF2E577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Experiment with Dropout and Batch Normalization to prevent overfitting.</a:t>
            </a:r>
          </a:p>
          <a:p>
            <a:pPr marL="685800" lvl="1" indent="-228600">
              <a:buAutoNum type="arabicPeriod"/>
            </a:pPr>
            <a:r>
              <a:rPr lang="en-US" dirty="0"/>
              <a:t>Several Experiments Failed since Dropout layers were placed after </a:t>
            </a:r>
            <a:r>
              <a:rPr lang="en-US" dirty="0" err="1"/>
              <a:t>maxpooling</a:t>
            </a:r>
            <a:r>
              <a:rPr lang="en-US" dirty="0"/>
              <a:t> layers instead of after convolutional layers</a:t>
            </a:r>
          </a:p>
          <a:p>
            <a:pPr marL="228600" indent="-228600">
              <a:buAutoNum type="arabicPeriod"/>
            </a:pPr>
            <a:r>
              <a:rPr lang="en-US" dirty="0"/>
              <a:t>Experiment with Stacking Multiple Convolutional Layers before Max Pooling Layers</a:t>
            </a:r>
          </a:p>
          <a:p>
            <a:pPr marL="685800" lvl="1" indent="-228600">
              <a:buAutoNum type="arabicPeriod"/>
            </a:pPr>
            <a:r>
              <a:rPr lang="en-US" dirty="0"/>
              <a:t>Two Convolutional Layers Before Max Pooling Appears to be the Best Result</a:t>
            </a:r>
          </a:p>
          <a:p>
            <a:pPr marL="685800" lvl="1" indent="-228600">
              <a:buAutoNum type="arabicPeriod"/>
            </a:pPr>
            <a:r>
              <a:rPr lang="en-US" dirty="0"/>
              <a:t>Stacking of three of these layers appears to provide best results. </a:t>
            </a:r>
          </a:p>
          <a:p>
            <a:pPr marL="228600" lvl="0" indent="-228600">
              <a:buAutoNum type="arabicPeriod"/>
            </a:pPr>
            <a:r>
              <a:rPr lang="en-US" dirty="0"/>
              <a:t>Experiment with number and size of output layers. </a:t>
            </a:r>
          </a:p>
          <a:p>
            <a:pPr marL="685800" lvl="1" indent="-228600">
              <a:buAutoNum type="arabicPeriod"/>
            </a:pPr>
            <a:r>
              <a:rPr lang="en-US" dirty="0"/>
              <a:t>Optimal Size of Output Layers appears to be between 1024 and 2048</a:t>
            </a:r>
          </a:p>
          <a:p>
            <a:pPr marL="685800" lvl="1" indent="-228600">
              <a:buAutoNum type="arabicPeriod"/>
            </a:pPr>
            <a:r>
              <a:rPr lang="en-US" dirty="0"/>
              <a:t>No more than Two Dense Layers. </a:t>
            </a:r>
          </a:p>
          <a:p>
            <a:pPr marL="228600" indent="-228600">
              <a:buAutoNum type="arabicPeriod"/>
            </a:pPr>
            <a:r>
              <a:rPr lang="en-US" dirty="0"/>
              <a:t>Experiment with Filter Sizes Strides and Kernel Sizes</a:t>
            </a:r>
          </a:p>
          <a:p>
            <a:pPr marL="685800" lvl="1" indent="-228600">
              <a:buAutoNum type="arabicPeriod"/>
            </a:pPr>
            <a:r>
              <a:rPr lang="en-US" dirty="0"/>
              <a:t>For image size of 96,96 Optimal Initial filter size of 32</a:t>
            </a:r>
          </a:p>
          <a:p>
            <a:pPr marL="685800" lvl="1" indent="-228600">
              <a:buAutoNum type="arabicPeriod"/>
            </a:pPr>
            <a:r>
              <a:rPr lang="en-US" dirty="0"/>
              <a:t>No more than 256 output filters in the final convolutional layers. </a:t>
            </a:r>
          </a:p>
          <a:p>
            <a:pPr marL="685800" lvl="1" indent="-228600">
              <a:buAutoNum type="arabicPeriod"/>
            </a:pPr>
            <a:r>
              <a:rPr lang="en-US" dirty="0"/>
              <a:t>Kernel size of 3,3 appears to work best. Avoid Even sized Kernels they’re not symmetrical around the output pixel </a:t>
            </a:r>
          </a:p>
          <a:p>
            <a:pPr marL="685800" lvl="1" indent="-228600">
              <a:buAutoNum type="arabicPeriod"/>
            </a:pPr>
            <a:r>
              <a:rPr lang="en-US" dirty="0"/>
              <a:t>Stride of 1,1 also appears to give best results. Let’s stick with these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D7E93-821F-4C32-A9ED-FACF2E577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Existing CNN Architectures for Image Classification.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Resnet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Resnet 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VGG-16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VGG-19</a:t>
            </a:r>
          </a:p>
          <a:p>
            <a:endParaRPr lang="en-US" dirty="0"/>
          </a:p>
          <a:p>
            <a:r>
              <a:rPr lang="en-US" dirty="0"/>
              <a:t>Notice that Our Intermediate Architecture is very similar to the VGG architectures.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up both VGG19 and VGG16 Architectures with our input size 96x96x1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Original Number of Filters and Dense Layers Specified in the VGG Architecture. Whose input is 224,224,3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choices, Upscale our images to 224,224,1 or cut down filters and dense layer to be smaller Chose the latter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Evaluated both full parameter and cut down versions of VGG16 and VGG19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VGG16 and VGG19 are too parameter heavy to train properly given our smaller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VGG16 downsized produces equivalent if not better results to VGG19 downsized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Chose VGG16 downsized as final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ReduceLROnPlateau</a:t>
            </a:r>
            <a:r>
              <a:rPr lang="en-US" dirty="0"/>
              <a:t> to drive down loss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D7E93-821F-4C32-A9ED-FACF2E577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FED7-A355-6AB4-4819-9C7A66A6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E43D5-3634-BE3A-6EBB-31B5FEA6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A83C-DC9E-D576-E871-82181311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7B6D-6D00-9FBA-F6B3-A894FB8C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D7DB-0174-A703-D1AE-39B91934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D622-3C0C-5C03-1B4D-CA95437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A8D57-488A-CA0D-989A-EB51154B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3892-1E48-D706-0FE6-ADA610D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D53E-D5FC-2939-B03A-7669F127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FB46-E318-1ADD-C32A-7DEBD23C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2FB3A-B51C-E1D2-8421-09DC9F5E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DD00-15D1-AB66-07A7-520FBA64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7597-3739-F28C-B372-AF0550FC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2EB1-0F06-42A9-9642-F8AD1A0B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F050-8DA0-07DF-FF54-96134740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8775-4162-87DB-7659-79FD411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2A1F-3F05-5678-35FD-3979E954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21A1-7AF1-86AD-A320-25F8031E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7E03-818A-1CCD-4C7E-19BA9EF5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DD59-7654-3590-7AE1-4BF34BF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0B35-D46E-6A2B-D081-05D1461D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27B4-A661-F18A-E272-DD583B4E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58F9-FC52-E775-4C48-CC7C4988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33EA-19F6-4D53-E303-6DDCEC3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1C72-2E27-C9ED-5F7E-35EAB72F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69C-76BF-5F22-E5EE-1D628B46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C6DE-E335-2224-27FC-2C42C892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0732-8482-C45A-44F7-16376B22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9AFB-FA50-290A-AB63-590D25D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3AE6-F100-5325-015D-D78675B4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5E90-91A2-BF51-03E6-AC9CA38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C412-55A2-0A36-7641-612DB7BF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245-69A1-8CB3-2BEF-24B2FB69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7DA59-2B0D-1341-1724-E45BD0E6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41381-5CA1-D3B9-15AC-8690E0643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34D59-93E8-CB3F-4DC0-9FBDDEF7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F2AE8-02C6-1448-E05E-D28B770B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51801-EFD0-F9B0-9E7C-55C6D4D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093AA-5D18-636C-417E-60FC9C1F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E07B-3013-843F-683A-7ED01E3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5776-5BF9-EAC2-1A14-980002D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15CA8-8226-9517-225E-BE881E08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F804-B433-CA91-C77D-D6C9E81F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1305A-B23F-1468-294E-0BAE6D1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C4078-8A89-D979-4504-54D983F6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37FF-9C34-214F-69ED-BF3E2B53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5C56-D1BC-425C-B98C-D1EF491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379F-3008-2216-4740-BEB2018F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20DD-E7F3-5B08-A774-EEF5A6C6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94BD-DE2E-E5E6-FC19-8E43A60C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2CA0-E1A2-AFA5-395B-FE603EE2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798A-EC49-F4E8-DA7E-E8DD645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375-1CA8-86A6-C5B1-88C2F981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B9AF-17AE-780E-BDC1-2EFA3848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E6FD3-5646-DDE5-0217-D6693379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2151-B2F7-4988-D183-5AD4325F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B411-BC92-4ADE-7D09-99772F5F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AE130-45CA-4617-C697-B7E3C663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9D6B1-10A2-5277-F697-1C43062E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A56F7-3962-051C-07A9-FC3F815A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E301-B633-EB6E-F090-98EFC21C3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73AD-8271-4CA9-9F20-12DBFDB0D0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41FF-F984-6A19-6269-EF05F7AE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ADF3-66B3-005A-8CC6-CD880D575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9445-8DC0-446E-8EED-1E59C091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B6CB-1212-BC68-D8B2-F7CCB5AA8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B26B9-00DE-ED77-9CAD-FE30FE6D4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61CB-6C0A-86A8-6F36-15314314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6750" cy="1325563"/>
          </a:xfrm>
        </p:spPr>
        <p:txBody>
          <a:bodyPr/>
          <a:lstStyle/>
          <a:p>
            <a:r>
              <a:rPr lang="en-US" dirty="0"/>
              <a:t>Train Final Design Individually on All Features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5C8F49-F3B5-D7D3-D4F9-E7A9B5DBE2D4}"/>
              </a:ext>
            </a:extLst>
          </p:cNvPr>
          <p:cNvSpPr/>
          <p:nvPr/>
        </p:nvSpPr>
        <p:spPr>
          <a:xfrm>
            <a:off x="2378071" y="2617918"/>
            <a:ext cx="1104902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Eye Center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39B55-D789-3761-E50C-9648BDFE45C8}"/>
              </a:ext>
            </a:extLst>
          </p:cNvPr>
          <p:cNvSpPr/>
          <p:nvPr/>
        </p:nvSpPr>
        <p:spPr>
          <a:xfrm>
            <a:off x="8778878" y="2617918"/>
            <a:ext cx="12001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Eye Center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D6270E-AF24-A68F-9C93-275C1556BEE6}"/>
              </a:ext>
            </a:extLst>
          </p:cNvPr>
          <p:cNvSpPr/>
          <p:nvPr/>
        </p:nvSpPr>
        <p:spPr>
          <a:xfrm>
            <a:off x="3495669" y="2617918"/>
            <a:ext cx="1495428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Eye Inner Corner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67E555-C0C8-9300-E26C-0DC58181F2DC}"/>
              </a:ext>
            </a:extLst>
          </p:cNvPr>
          <p:cNvSpPr/>
          <p:nvPr/>
        </p:nvSpPr>
        <p:spPr>
          <a:xfrm>
            <a:off x="9979028" y="2617918"/>
            <a:ext cx="1600200" cy="63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Eye Outer Corner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D7B87E-D1F6-7178-859F-75A3E698BFF5}"/>
              </a:ext>
            </a:extLst>
          </p:cNvPr>
          <p:cNvSpPr/>
          <p:nvPr/>
        </p:nvSpPr>
        <p:spPr>
          <a:xfrm>
            <a:off x="6378578" y="1889467"/>
            <a:ext cx="160020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Eyebrow Inner 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D3171A-BCBB-79C9-1421-BD3C0D7381E6}"/>
              </a:ext>
            </a:extLst>
          </p:cNvPr>
          <p:cNvSpPr/>
          <p:nvPr/>
        </p:nvSpPr>
        <p:spPr>
          <a:xfrm>
            <a:off x="10429878" y="1889467"/>
            <a:ext cx="17081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Eyebrow Outer End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F92615-4295-23CF-DC12-B69BECB311B4}"/>
              </a:ext>
            </a:extLst>
          </p:cNvPr>
          <p:cNvSpPr/>
          <p:nvPr/>
        </p:nvSpPr>
        <p:spPr>
          <a:xfrm>
            <a:off x="5095877" y="3504311"/>
            <a:ext cx="15557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Nose Tip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C8018A-FE23-C1B8-B033-8F704C21431E}"/>
              </a:ext>
            </a:extLst>
          </p:cNvPr>
          <p:cNvSpPr/>
          <p:nvPr/>
        </p:nvSpPr>
        <p:spPr>
          <a:xfrm>
            <a:off x="7178678" y="2617918"/>
            <a:ext cx="160020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Eye Inner Corner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8EFD8D-7736-5480-E01F-DD5606A84AE1}"/>
              </a:ext>
            </a:extLst>
          </p:cNvPr>
          <p:cNvSpPr/>
          <p:nvPr/>
        </p:nvSpPr>
        <p:spPr>
          <a:xfrm>
            <a:off x="869947" y="2617918"/>
            <a:ext cx="1508124" cy="63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Eye Outer Corner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D669AE-32E6-1A35-4FFC-78B2748A2046}"/>
              </a:ext>
            </a:extLst>
          </p:cNvPr>
          <p:cNvSpPr/>
          <p:nvPr/>
        </p:nvSpPr>
        <p:spPr>
          <a:xfrm>
            <a:off x="4121147" y="1889467"/>
            <a:ext cx="1600200" cy="63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Eyebrow Inner End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3B4C24A-FFDD-60A9-3F54-97440F7CCC50}"/>
              </a:ext>
            </a:extLst>
          </p:cNvPr>
          <p:cNvSpPr/>
          <p:nvPr/>
        </p:nvSpPr>
        <p:spPr>
          <a:xfrm>
            <a:off x="69847" y="1889467"/>
            <a:ext cx="1600200" cy="63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Eyebrow Outer End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08D8CE-C045-3EE6-7054-E9A67FE90420}"/>
              </a:ext>
            </a:extLst>
          </p:cNvPr>
          <p:cNvSpPr/>
          <p:nvPr/>
        </p:nvSpPr>
        <p:spPr>
          <a:xfrm>
            <a:off x="6423028" y="5088965"/>
            <a:ext cx="15557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 Mouth Corner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FE04B1-8953-A0D1-46D9-6B4DA02D2C53}"/>
              </a:ext>
            </a:extLst>
          </p:cNvPr>
          <p:cNvSpPr/>
          <p:nvPr/>
        </p:nvSpPr>
        <p:spPr>
          <a:xfrm>
            <a:off x="3749674" y="5095061"/>
            <a:ext cx="15557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 Mouth Corner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2177CF-18F6-1307-0D98-614F3AB89041}"/>
              </a:ext>
            </a:extLst>
          </p:cNvPr>
          <p:cNvSpPr/>
          <p:nvPr/>
        </p:nvSpPr>
        <p:spPr>
          <a:xfrm>
            <a:off x="5095876" y="4453966"/>
            <a:ext cx="1555750" cy="634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Mouth Lip Center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BF099F-A808-351A-A42B-0D14039AE767}"/>
              </a:ext>
            </a:extLst>
          </p:cNvPr>
          <p:cNvSpPr/>
          <p:nvPr/>
        </p:nvSpPr>
        <p:spPr>
          <a:xfrm>
            <a:off x="5095876" y="5752189"/>
            <a:ext cx="1558925" cy="7478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Bottom Mouth Lip Center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0EB659-B5A3-77B4-BB36-BB16CE0DA620}"/>
              </a:ext>
            </a:extLst>
          </p:cNvPr>
          <p:cNvSpPr txBox="1"/>
          <p:nvPr/>
        </p:nvSpPr>
        <p:spPr>
          <a:xfrm>
            <a:off x="98421" y="3504311"/>
            <a:ext cx="5340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Trained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Trained Models From Disk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Assemble into a Combined model with the same image input fifteen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Fifteen individual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Assemble Results</a:t>
            </a:r>
          </a:p>
        </p:txBody>
      </p:sp>
    </p:spTree>
    <p:extLst>
      <p:ext uri="{BB962C8B-B14F-4D97-AF65-F5344CB8AC3E}">
        <p14:creationId xmlns:p14="http://schemas.microsoft.com/office/powerpoint/2010/main" val="14107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C6AB-5B9E-1450-DA7C-5B2616A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Final Assembled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877A-DF22-43B9-1F83-EB8C446F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to Kaggle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C4CD8-C95E-4378-DC93-E04FC6F7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8" y="5330801"/>
            <a:ext cx="8452284" cy="908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C7655-BD20-52BD-5B95-F7328BA428E8}"/>
              </a:ext>
            </a:extLst>
          </p:cNvPr>
          <p:cNvSpPr txBox="1"/>
          <p:nvPr/>
        </p:nvSpPr>
        <p:spPr>
          <a:xfrm>
            <a:off x="1584108" y="6176963"/>
            <a:ext cx="988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all data 15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on Kaggle Leaderboard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05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BBE-DB45-7F77-6155-34B13D14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B559-CF7E-592C-70C2-16773FFF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8349" cy="1325563"/>
          </a:xfrm>
        </p:spPr>
        <p:txBody>
          <a:bodyPr/>
          <a:lstStyle/>
          <a:p>
            <a:r>
              <a:rPr lang="en-US" dirty="0"/>
              <a:t>Questions from Initial EDA</a:t>
            </a:r>
          </a:p>
          <a:p>
            <a:pPr lvl="1"/>
            <a:r>
              <a:rPr lang="en-US" dirty="0"/>
              <a:t>For Duplicate Images with differently labeled key points. Leave them in place and let the model predict with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435A1-1F2C-EDD7-D2FD-A6A7CD50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81" y="2693988"/>
            <a:ext cx="457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493AAD28-20C9-2B17-3C44-A195835E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02" y="4086476"/>
            <a:ext cx="871208" cy="8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23FCF540-35B5-EE72-3834-57549F822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35" y="4078919"/>
            <a:ext cx="890706" cy="8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2ADAA0C5-9DC8-81D7-B49A-0295F372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6" y="4102297"/>
            <a:ext cx="9300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>
            <a:extLst>
              <a:ext uri="{FF2B5EF4-FFF2-40B4-BE49-F238E27FC236}">
                <a16:creationId xmlns:a16="http://schemas.microsoft.com/office/drawing/2014/main" id="{B2954905-7DA6-C0F4-491B-7563C8FA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66" y="4078793"/>
            <a:ext cx="904920" cy="9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>
            <a:extLst>
              <a:ext uri="{FF2B5EF4-FFF2-40B4-BE49-F238E27FC236}">
                <a16:creationId xmlns:a16="http://schemas.microsoft.com/office/drawing/2014/main" id="{A5A1D9D5-BE00-D238-D97E-D9E843D5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21" y="4978305"/>
            <a:ext cx="873503" cy="8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991D563B-FBB4-AB7E-4251-DDF5CACC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5" y="4956533"/>
            <a:ext cx="895444" cy="8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>
            <a:extLst>
              <a:ext uri="{FF2B5EF4-FFF2-40B4-BE49-F238E27FC236}">
                <a16:creationId xmlns:a16="http://schemas.microsoft.com/office/drawing/2014/main" id="{2997EC9B-4C1A-1909-D3D5-DED3CB46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69" y="4965099"/>
            <a:ext cx="895444" cy="8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4FC4136-1BEB-05AA-7301-EB37DB6D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74" y="4106221"/>
            <a:ext cx="870934" cy="88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AFDAAD18-C477-AA05-A86A-B19506F7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60" y="4101650"/>
            <a:ext cx="904920" cy="8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99BD1514-1CC4-AB4C-7D6A-79880001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5" y="4078793"/>
            <a:ext cx="895444" cy="8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B7F67-64EE-1D50-667A-8E74CECB3A65}"/>
              </a:ext>
            </a:extLst>
          </p:cNvPr>
          <p:cNvSpPr txBox="1"/>
          <p:nvPr/>
        </p:nvSpPr>
        <p:spPr>
          <a:xfrm>
            <a:off x="1037986" y="5963830"/>
            <a:ext cx="111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Vampires/Aliens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E52A0-E288-5A07-F0DE-EE5A49ECB09F}"/>
              </a:ext>
            </a:extLst>
          </p:cNvPr>
          <p:cNvSpPr txBox="1"/>
          <p:nvPr/>
        </p:nvSpPr>
        <p:spPr>
          <a:xfrm>
            <a:off x="2339737" y="5963830"/>
            <a:ext cx="111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Cartoons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23B91-ED04-BE51-4EAF-6028A40A0878}"/>
              </a:ext>
            </a:extLst>
          </p:cNvPr>
          <p:cNvSpPr txBox="1"/>
          <p:nvPr/>
        </p:nvSpPr>
        <p:spPr>
          <a:xfrm>
            <a:off x="3540820" y="5901051"/>
            <a:ext cx="111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People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C2B5-0F87-F824-6D40-BBC999D2FF0E}"/>
              </a:ext>
            </a:extLst>
          </p:cNvPr>
          <p:cNvSpPr txBox="1"/>
          <p:nvPr/>
        </p:nvSpPr>
        <p:spPr>
          <a:xfrm>
            <a:off x="4722546" y="5040500"/>
            <a:ext cx="111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Poorly Dithered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D371-63E7-2CED-8243-8B342DF5AE44}"/>
              </a:ext>
            </a:extLst>
          </p:cNvPr>
          <p:cNvSpPr txBox="1"/>
          <p:nvPr/>
        </p:nvSpPr>
        <p:spPr>
          <a:xfrm>
            <a:off x="5859490" y="5040500"/>
            <a:ext cx="111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Nested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D0152-561C-63F9-1FE8-519083A69EC5}"/>
              </a:ext>
            </a:extLst>
          </p:cNvPr>
          <p:cNvSpPr txBox="1"/>
          <p:nvPr/>
        </p:nvSpPr>
        <p:spPr>
          <a:xfrm>
            <a:off x="7012883" y="5080179"/>
            <a:ext cx="111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Partially Obscured Faces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DBFB5-2AA1-277E-B614-AB7859533BD5}"/>
              </a:ext>
            </a:extLst>
          </p:cNvPr>
          <p:cNvSpPr txBox="1"/>
          <p:nvPr/>
        </p:nvSpPr>
        <p:spPr>
          <a:xfrm>
            <a:off x="8194609" y="5080179"/>
            <a:ext cx="111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don’t know?!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9D810022-01A2-39C8-54CE-218D24769C32}"/>
              </a:ext>
            </a:extLst>
          </p:cNvPr>
          <p:cNvSpPr/>
          <p:nvPr/>
        </p:nvSpPr>
        <p:spPr>
          <a:xfrm>
            <a:off x="3030384" y="4101650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A2D02EE-8C74-E873-7549-46CEB2B7EB1B}"/>
              </a:ext>
            </a:extLst>
          </p:cNvPr>
          <p:cNvSpPr/>
          <p:nvPr/>
        </p:nvSpPr>
        <p:spPr>
          <a:xfrm>
            <a:off x="3028957" y="5008732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75131FEC-D3B8-162E-A8A6-3C49D3C81120}"/>
              </a:ext>
            </a:extLst>
          </p:cNvPr>
          <p:cNvSpPr/>
          <p:nvPr/>
        </p:nvSpPr>
        <p:spPr>
          <a:xfrm>
            <a:off x="4237817" y="4100213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E089DF0C-A413-A2DC-05AD-9D4A0A23E471}"/>
              </a:ext>
            </a:extLst>
          </p:cNvPr>
          <p:cNvSpPr/>
          <p:nvPr/>
        </p:nvSpPr>
        <p:spPr>
          <a:xfrm>
            <a:off x="4273482" y="4992042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1BA3EEFB-8050-31A2-A794-2C21E0243957}"/>
              </a:ext>
            </a:extLst>
          </p:cNvPr>
          <p:cNvSpPr/>
          <p:nvPr/>
        </p:nvSpPr>
        <p:spPr>
          <a:xfrm>
            <a:off x="6554672" y="4109400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8C9905F9-98A6-6A6A-F320-3F413B12DE63}"/>
              </a:ext>
            </a:extLst>
          </p:cNvPr>
          <p:cNvSpPr/>
          <p:nvPr/>
        </p:nvSpPr>
        <p:spPr>
          <a:xfrm>
            <a:off x="8878856" y="4154488"/>
            <a:ext cx="283387" cy="2778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10D0ECBB-E61C-62D1-86EE-BB2500DA517C}"/>
              </a:ext>
            </a:extLst>
          </p:cNvPr>
          <p:cNvSpPr/>
          <p:nvPr/>
        </p:nvSpPr>
        <p:spPr>
          <a:xfrm>
            <a:off x="1780655" y="4978305"/>
            <a:ext cx="226577" cy="194869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42DF63CC-B83F-712B-D9BF-E50FEEC10753}"/>
              </a:ext>
            </a:extLst>
          </p:cNvPr>
          <p:cNvSpPr/>
          <p:nvPr/>
        </p:nvSpPr>
        <p:spPr>
          <a:xfrm>
            <a:off x="1766233" y="4111513"/>
            <a:ext cx="226577" cy="194869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DB82003B-B8DB-9423-D40C-B30F523DBC22}"/>
              </a:ext>
            </a:extLst>
          </p:cNvPr>
          <p:cNvSpPr/>
          <p:nvPr/>
        </p:nvSpPr>
        <p:spPr>
          <a:xfrm>
            <a:off x="7767735" y="4128864"/>
            <a:ext cx="226577" cy="194869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AED70C40-299C-B3E2-7BCC-7BCBABD31A0C}"/>
              </a:ext>
            </a:extLst>
          </p:cNvPr>
          <p:cNvSpPr/>
          <p:nvPr/>
        </p:nvSpPr>
        <p:spPr>
          <a:xfrm>
            <a:off x="5449857" y="4128863"/>
            <a:ext cx="226577" cy="194869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401F-704C-B71D-8925-0FF4EA4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8DC-36DC-1F3E-44F5-D5331F3A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to do automatic outlier removal rather than hand classify each image.  Used three criteria</a:t>
            </a:r>
          </a:p>
          <a:p>
            <a:pPr lvl="1"/>
            <a:r>
              <a:rPr lang="en-US" dirty="0"/>
              <a:t>Eye Center X Distance Less Than Twenty (Removed 38 Images)</a:t>
            </a:r>
          </a:p>
          <a:p>
            <a:pPr lvl="2"/>
            <a:r>
              <a:rPr lang="en-US" dirty="0"/>
              <a:t>Attempt to remove multiple people and composite images</a:t>
            </a:r>
          </a:p>
          <a:p>
            <a:pPr lvl="1"/>
            <a:r>
              <a:rPr lang="en-US" dirty="0"/>
              <a:t>Number of Gray Levels Less Than 110 (Removed 22 Images)</a:t>
            </a:r>
          </a:p>
          <a:p>
            <a:pPr lvl="2"/>
            <a:r>
              <a:rPr lang="en-US" dirty="0"/>
              <a:t>Remove cartoons or low resolution images</a:t>
            </a:r>
          </a:p>
          <a:p>
            <a:pPr lvl="1"/>
            <a:r>
              <a:rPr lang="en-US" dirty="0"/>
              <a:t>Number of Pixels with Same Color Greater than 1600 (Removed 21 Images)</a:t>
            </a:r>
          </a:p>
          <a:p>
            <a:pPr lvl="2"/>
            <a:r>
              <a:rPr lang="en-US" dirty="0"/>
              <a:t>Remove cartoons or low resolution images</a:t>
            </a:r>
          </a:p>
          <a:p>
            <a:r>
              <a:rPr lang="en-US" dirty="0"/>
              <a:t>Improved Kaggle Score and Validation Slightly ~.2 </a:t>
            </a:r>
          </a:p>
        </p:txBody>
      </p:sp>
    </p:spTree>
    <p:extLst>
      <p:ext uri="{BB962C8B-B14F-4D97-AF65-F5344CB8AC3E}">
        <p14:creationId xmlns:p14="http://schemas.microsoft.com/office/powerpoint/2010/main" val="384943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8E45C2-3C1D-5A3E-EC4C-96A5C210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51" y="1422540"/>
            <a:ext cx="5070335" cy="5070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837E6-4A7E-C444-E264-DFCE176C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C5358-82F0-6293-D1E6-789587A1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1" y="1690688"/>
            <a:ext cx="4661686" cy="46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9031-2E0C-A1FC-8690-898997F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8AC3-B61D-6338-6A44-9438B8D9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80" y="626150"/>
            <a:ext cx="6158039" cy="61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3CCF-FA3F-FCA3-A0EE-204A170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Facial </a:t>
            </a:r>
            <a:r>
              <a:rPr lang="en-US" dirty="0" err="1"/>
              <a:t>Keypoints</a:t>
            </a:r>
            <a:r>
              <a:rPr lang="en-US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48DF-36FC-51E0-48B4-EECB0FEC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266" y="1825624"/>
            <a:ext cx="8246533" cy="4177243"/>
          </a:xfrm>
        </p:spPr>
        <p:txBody>
          <a:bodyPr>
            <a:normAutofit/>
          </a:bodyPr>
          <a:lstStyle/>
          <a:p>
            <a:r>
              <a:rPr lang="en-US" dirty="0"/>
              <a:t>Given an input image of 96x96 grayscale picture. Predict 15 key points (X,Y) pairs </a:t>
            </a:r>
          </a:p>
          <a:p>
            <a:pPr lvl="1"/>
            <a:r>
              <a:rPr lang="en-US" dirty="0"/>
              <a:t>Left, Right Eye Center</a:t>
            </a:r>
          </a:p>
          <a:p>
            <a:pPr lvl="1"/>
            <a:r>
              <a:rPr lang="en-US" dirty="0"/>
              <a:t>Left, Right Eye Inner Corner</a:t>
            </a:r>
          </a:p>
          <a:p>
            <a:pPr lvl="1"/>
            <a:r>
              <a:rPr lang="en-US" dirty="0"/>
              <a:t>Left, Right Eye Outer Corner</a:t>
            </a:r>
          </a:p>
          <a:p>
            <a:pPr lvl="1"/>
            <a:r>
              <a:rPr lang="en-US" dirty="0"/>
              <a:t>Left, Right Eyebrow Inner End </a:t>
            </a:r>
          </a:p>
          <a:p>
            <a:pPr lvl="1"/>
            <a:r>
              <a:rPr lang="en-US" dirty="0"/>
              <a:t>Left, Right Eyebrow Outer End</a:t>
            </a:r>
          </a:p>
          <a:p>
            <a:pPr lvl="1"/>
            <a:r>
              <a:rPr lang="en-US" dirty="0"/>
              <a:t>Nose Tip</a:t>
            </a:r>
          </a:p>
          <a:p>
            <a:pPr lvl="1"/>
            <a:r>
              <a:rPr lang="en-US" dirty="0"/>
              <a:t>Left, Right Mouth Corner</a:t>
            </a:r>
          </a:p>
          <a:p>
            <a:pPr lvl="1"/>
            <a:r>
              <a:rPr lang="en-US" dirty="0"/>
              <a:t>Top, Bottom Mouth Lip Center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0AAC4-9A70-6C42-7012-CD9C1ABD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1825361"/>
            <a:ext cx="2175933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FC6-7364-AD20-DA1B-6A86B8A1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336F-4EA6-3F08-69CA-F330B88E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146" y="3033712"/>
            <a:ext cx="4455387" cy="79057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7049 Rows of images and key points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2140 Rows contain all features </a:t>
            </a:r>
            <a:endParaRPr lang="en-US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BCDD-DAD8-856C-B978-4EE4AE42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037613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0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EFED-4ECF-74B5-E240-19F73918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Initial Designs For All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D6493-9427-9130-49E3-72A98E1B7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020" y="1696509"/>
            <a:ext cx="2440221" cy="920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13C12-AC7E-3A61-FA75-E9C7B6CEFC06}"/>
              </a:ext>
            </a:extLst>
          </p:cNvPr>
          <p:cNvSpPr txBox="1"/>
          <p:nvPr/>
        </p:nvSpPr>
        <p:spPr>
          <a:xfrm>
            <a:off x="8830001" y="6411064"/>
            <a:ext cx="353588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https://www.tensorflow.org/guide/keras/functional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449741-6B0C-30FE-86E8-3D99C69DFA0C}"/>
              </a:ext>
            </a:extLst>
          </p:cNvPr>
          <p:cNvSpPr/>
          <p:nvPr/>
        </p:nvSpPr>
        <p:spPr>
          <a:xfrm>
            <a:off x="3616533" y="2866235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D1A248-D21F-BED2-2C1F-D9C1A46CE597}"/>
              </a:ext>
            </a:extLst>
          </p:cNvPr>
          <p:cNvSpPr/>
          <p:nvPr/>
        </p:nvSpPr>
        <p:spPr>
          <a:xfrm>
            <a:off x="4089834" y="2866235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120DE1-B14A-838A-605E-EFFBD07C69F6}"/>
              </a:ext>
            </a:extLst>
          </p:cNvPr>
          <p:cNvSpPr/>
          <p:nvPr/>
        </p:nvSpPr>
        <p:spPr>
          <a:xfrm>
            <a:off x="7270328" y="2866235"/>
            <a:ext cx="437745" cy="2490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Dense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45A031-CD1F-04B8-FD6F-613B74AEB104}"/>
              </a:ext>
            </a:extLst>
          </p:cNvPr>
          <p:cNvSpPr/>
          <p:nvPr/>
        </p:nvSpPr>
        <p:spPr>
          <a:xfrm>
            <a:off x="2280454" y="2866235"/>
            <a:ext cx="437745" cy="24901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5EB3C8-6B8E-98B9-2056-035185B70526}"/>
              </a:ext>
            </a:extLst>
          </p:cNvPr>
          <p:cNvSpPr/>
          <p:nvPr/>
        </p:nvSpPr>
        <p:spPr>
          <a:xfrm>
            <a:off x="2864349" y="2866235"/>
            <a:ext cx="437745" cy="2490190"/>
          </a:xfrm>
          <a:prstGeom prst="roundRect">
            <a:avLst/>
          </a:prstGeom>
          <a:solidFill>
            <a:srgbClr val="9E068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Rescaling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1749A4-3D43-0F1A-030B-358300C82CEE}"/>
              </a:ext>
            </a:extLst>
          </p:cNvPr>
          <p:cNvSpPr/>
          <p:nvPr/>
        </p:nvSpPr>
        <p:spPr>
          <a:xfrm>
            <a:off x="4792231" y="2866235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412B95-44AF-9103-E071-80A6D924AFC8}"/>
              </a:ext>
            </a:extLst>
          </p:cNvPr>
          <p:cNvSpPr/>
          <p:nvPr/>
        </p:nvSpPr>
        <p:spPr>
          <a:xfrm>
            <a:off x="5265532" y="2866235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7886F5-CCA8-C49D-F2A8-107735AFE48A}"/>
              </a:ext>
            </a:extLst>
          </p:cNvPr>
          <p:cNvSpPr/>
          <p:nvPr/>
        </p:nvSpPr>
        <p:spPr>
          <a:xfrm>
            <a:off x="5967929" y="2866235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7CE482-6024-F5A8-74DD-C021DA0B3416}"/>
              </a:ext>
            </a:extLst>
          </p:cNvPr>
          <p:cNvSpPr/>
          <p:nvPr/>
        </p:nvSpPr>
        <p:spPr>
          <a:xfrm>
            <a:off x="6441230" y="2866235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9088B-F2E7-493E-BA4E-43B0CEC9F08D}"/>
              </a:ext>
            </a:extLst>
          </p:cNvPr>
          <p:cNvSpPr txBox="1"/>
          <p:nvPr/>
        </p:nvSpPr>
        <p:spPr>
          <a:xfrm>
            <a:off x="2096415" y="5356425"/>
            <a:ext cx="80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96x96x1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39CDA-7066-812A-B565-30D9B1B7A8A4}"/>
              </a:ext>
            </a:extLst>
          </p:cNvPr>
          <p:cNvSpPr txBox="1"/>
          <p:nvPr/>
        </p:nvSpPr>
        <p:spPr>
          <a:xfrm>
            <a:off x="2680310" y="5356424"/>
            <a:ext cx="80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1/255.0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F40E0-1AE5-9F4C-B774-D0A8EAC1A088}"/>
              </a:ext>
            </a:extLst>
          </p:cNvPr>
          <p:cNvSpPr txBox="1"/>
          <p:nvPr/>
        </p:nvSpPr>
        <p:spPr>
          <a:xfrm>
            <a:off x="3571321" y="5350192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32</a:t>
            </a:r>
          </a:p>
          <a:p>
            <a:r>
              <a:rPr lang="en-US" sz="1200" dirty="0"/>
              <a:t>K 5,5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588BCA-37C3-9905-BAFE-886936B84B86}"/>
              </a:ext>
            </a:extLst>
          </p:cNvPr>
          <p:cNvSpPr txBox="1"/>
          <p:nvPr/>
        </p:nvSpPr>
        <p:spPr>
          <a:xfrm>
            <a:off x="4110281" y="5356423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83C13-D89D-5C17-40F2-5D984C4AD3AF}"/>
              </a:ext>
            </a:extLst>
          </p:cNvPr>
          <p:cNvSpPr txBox="1"/>
          <p:nvPr/>
        </p:nvSpPr>
        <p:spPr>
          <a:xfrm>
            <a:off x="4767467" y="5305037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64</a:t>
            </a:r>
          </a:p>
          <a:p>
            <a:r>
              <a:rPr lang="en-US" sz="1200" dirty="0"/>
              <a:t>K 5,5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4EB8-C614-5E9E-DBFD-728943C0C9A9}"/>
              </a:ext>
            </a:extLst>
          </p:cNvPr>
          <p:cNvSpPr txBox="1"/>
          <p:nvPr/>
        </p:nvSpPr>
        <p:spPr>
          <a:xfrm>
            <a:off x="5306427" y="5311268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05B71-C0B4-73D6-E952-503E37EB6D27}"/>
              </a:ext>
            </a:extLst>
          </p:cNvPr>
          <p:cNvSpPr txBox="1"/>
          <p:nvPr/>
        </p:nvSpPr>
        <p:spPr>
          <a:xfrm>
            <a:off x="5943165" y="5305037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128</a:t>
            </a:r>
          </a:p>
          <a:p>
            <a:r>
              <a:rPr lang="en-US" sz="1200" dirty="0"/>
              <a:t>K 5,5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209BD-48B5-1AEF-1DCD-05F4685AED8F}"/>
              </a:ext>
            </a:extLst>
          </p:cNvPr>
          <p:cNvSpPr txBox="1"/>
          <p:nvPr/>
        </p:nvSpPr>
        <p:spPr>
          <a:xfrm>
            <a:off x="6482125" y="5311268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6E393-1246-5916-4CCE-1B5C43F47754}"/>
              </a:ext>
            </a:extLst>
          </p:cNvPr>
          <p:cNvSpPr/>
          <p:nvPr/>
        </p:nvSpPr>
        <p:spPr>
          <a:xfrm>
            <a:off x="7760741" y="2860002"/>
            <a:ext cx="437745" cy="2490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Dense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2E049-0507-9C2C-D7A6-2F80A3AA08D2}"/>
              </a:ext>
            </a:extLst>
          </p:cNvPr>
          <p:cNvSpPr txBox="1"/>
          <p:nvPr/>
        </p:nvSpPr>
        <p:spPr>
          <a:xfrm>
            <a:off x="7232012" y="5356422"/>
            <a:ext cx="51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B96277-429C-034A-4793-DFCACCEC3403}"/>
              </a:ext>
            </a:extLst>
          </p:cNvPr>
          <p:cNvSpPr txBox="1"/>
          <p:nvPr/>
        </p:nvSpPr>
        <p:spPr>
          <a:xfrm>
            <a:off x="7716124" y="5350192"/>
            <a:ext cx="51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1024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A7AAC7-2B59-4910-E712-CBDE2F4FEF49}"/>
              </a:ext>
            </a:extLst>
          </p:cNvPr>
          <p:cNvGrpSpPr/>
          <p:nvPr/>
        </p:nvGrpSpPr>
        <p:grpSpPr>
          <a:xfrm>
            <a:off x="8399236" y="2860002"/>
            <a:ext cx="638857" cy="2767188"/>
            <a:chOff x="8399236" y="2860002"/>
            <a:chExt cx="638857" cy="276718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E6BA63C-376A-2A70-83CB-B373551A1C39}"/>
                </a:ext>
              </a:extLst>
            </p:cNvPr>
            <p:cNvSpPr/>
            <p:nvPr/>
          </p:nvSpPr>
          <p:spPr>
            <a:xfrm>
              <a:off x="8460338" y="286000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3F24875-3F42-E1A7-2896-7E2F5CEC8A5C}"/>
                </a:ext>
              </a:extLst>
            </p:cNvPr>
            <p:cNvSpPr/>
            <p:nvPr/>
          </p:nvSpPr>
          <p:spPr>
            <a:xfrm>
              <a:off x="8460338" y="303134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928A4DD-FC99-28A3-F49B-E0703C6B2950}"/>
                </a:ext>
              </a:extLst>
            </p:cNvPr>
            <p:cNvSpPr/>
            <p:nvPr/>
          </p:nvSpPr>
          <p:spPr>
            <a:xfrm>
              <a:off x="8460338" y="320268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52E217E-8870-2185-4D50-75467D945E28}"/>
                </a:ext>
              </a:extLst>
            </p:cNvPr>
            <p:cNvSpPr/>
            <p:nvPr/>
          </p:nvSpPr>
          <p:spPr>
            <a:xfrm>
              <a:off x="8460338" y="3716697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6763B2A-8D09-295E-5F3A-200DB07DB002}"/>
                </a:ext>
              </a:extLst>
            </p:cNvPr>
            <p:cNvSpPr/>
            <p:nvPr/>
          </p:nvSpPr>
          <p:spPr>
            <a:xfrm>
              <a:off x="8460338" y="337401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D88A1F-40DC-6FE5-945A-43A4ABC88CAD}"/>
                </a:ext>
              </a:extLst>
            </p:cNvPr>
            <p:cNvSpPr/>
            <p:nvPr/>
          </p:nvSpPr>
          <p:spPr>
            <a:xfrm>
              <a:off x="8460338" y="4059375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D6E701-9E28-B0F1-E0F5-B99E0B418D8F}"/>
                </a:ext>
              </a:extLst>
            </p:cNvPr>
            <p:cNvSpPr/>
            <p:nvPr/>
          </p:nvSpPr>
          <p:spPr>
            <a:xfrm>
              <a:off x="8460338" y="4402053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C076A84-1FDA-69F4-685C-190A113A4852}"/>
                </a:ext>
              </a:extLst>
            </p:cNvPr>
            <p:cNvSpPr/>
            <p:nvPr/>
          </p:nvSpPr>
          <p:spPr>
            <a:xfrm>
              <a:off x="8460338" y="457339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BBE6869-ADA9-FA3F-9CE1-3A796982C2A2}"/>
                </a:ext>
              </a:extLst>
            </p:cNvPr>
            <p:cNvSpPr/>
            <p:nvPr/>
          </p:nvSpPr>
          <p:spPr>
            <a:xfrm>
              <a:off x="8460338" y="508740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6AD3C22-B90B-2E22-512B-01749A66AC93}"/>
                </a:ext>
              </a:extLst>
            </p:cNvPr>
            <p:cNvSpPr/>
            <p:nvPr/>
          </p:nvSpPr>
          <p:spPr>
            <a:xfrm>
              <a:off x="8460338" y="525875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ADC3095-9C98-6AC7-9F69-A6F37E9F662D}"/>
                </a:ext>
              </a:extLst>
            </p:cNvPr>
            <p:cNvSpPr/>
            <p:nvPr/>
          </p:nvSpPr>
          <p:spPr>
            <a:xfrm>
              <a:off x="8460338" y="3545358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B5728BC-63EF-1F71-8955-0666DA811A7E}"/>
                </a:ext>
              </a:extLst>
            </p:cNvPr>
            <p:cNvSpPr/>
            <p:nvPr/>
          </p:nvSpPr>
          <p:spPr>
            <a:xfrm>
              <a:off x="8460338" y="3888036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E76F7A-174C-071C-3521-3D8C66E8670F}"/>
                </a:ext>
              </a:extLst>
            </p:cNvPr>
            <p:cNvSpPr/>
            <p:nvPr/>
          </p:nvSpPr>
          <p:spPr>
            <a:xfrm>
              <a:off x="8460338" y="4230714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FEABAAA-417F-39EF-6A84-BE1D797189B0}"/>
                </a:ext>
              </a:extLst>
            </p:cNvPr>
            <p:cNvSpPr/>
            <p:nvPr/>
          </p:nvSpPr>
          <p:spPr>
            <a:xfrm>
              <a:off x="8460338" y="491607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2EAB9CB-CB2E-2FFE-B25E-7DD9573BC11F}"/>
                </a:ext>
              </a:extLst>
            </p:cNvPr>
            <p:cNvSpPr/>
            <p:nvPr/>
          </p:nvSpPr>
          <p:spPr>
            <a:xfrm>
              <a:off x="8460338" y="474473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86170FD-E350-B82A-6B91-606C7CFA73BA}"/>
                </a:ext>
              </a:extLst>
            </p:cNvPr>
            <p:cNvSpPr/>
            <p:nvPr/>
          </p:nvSpPr>
          <p:spPr>
            <a:xfrm>
              <a:off x="8722789" y="286000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184CA89-D9BF-D40F-0E1C-F89FA8491D3D}"/>
                </a:ext>
              </a:extLst>
            </p:cNvPr>
            <p:cNvSpPr/>
            <p:nvPr/>
          </p:nvSpPr>
          <p:spPr>
            <a:xfrm>
              <a:off x="8722789" y="303134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F2BE1FF-01E6-CF81-2269-A2B1E06ABCAE}"/>
                </a:ext>
              </a:extLst>
            </p:cNvPr>
            <p:cNvSpPr/>
            <p:nvPr/>
          </p:nvSpPr>
          <p:spPr>
            <a:xfrm>
              <a:off x="8722789" y="320268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248D0CA-6E40-00D6-FB36-732FF3E4E729}"/>
                </a:ext>
              </a:extLst>
            </p:cNvPr>
            <p:cNvSpPr/>
            <p:nvPr/>
          </p:nvSpPr>
          <p:spPr>
            <a:xfrm>
              <a:off x="8722789" y="3716697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10BA158-6A68-F6E5-F4B2-2F7D80778158}"/>
                </a:ext>
              </a:extLst>
            </p:cNvPr>
            <p:cNvSpPr/>
            <p:nvPr/>
          </p:nvSpPr>
          <p:spPr>
            <a:xfrm>
              <a:off x="8722789" y="337401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B244FE3-E28E-7CDD-1E22-FE81751FC4E2}"/>
                </a:ext>
              </a:extLst>
            </p:cNvPr>
            <p:cNvSpPr/>
            <p:nvPr/>
          </p:nvSpPr>
          <p:spPr>
            <a:xfrm>
              <a:off x="8722789" y="4059375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1C62898-8D4A-248A-6ED5-B038D5E8264E}"/>
                </a:ext>
              </a:extLst>
            </p:cNvPr>
            <p:cNvSpPr/>
            <p:nvPr/>
          </p:nvSpPr>
          <p:spPr>
            <a:xfrm>
              <a:off x="8722789" y="4402053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07D789C-220B-99F3-25D5-CE3685F84B80}"/>
                </a:ext>
              </a:extLst>
            </p:cNvPr>
            <p:cNvSpPr/>
            <p:nvPr/>
          </p:nvSpPr>
          <p:spPr>
            <a:xfrm>
              <a:off x="8722789" y="457339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B867721-F49A-D551-03F9-C69345E3442F}"/>
                </a:ext>
              </a:extLst>
            </p:cNvPr>
            <p:cNvSpPr/>
            <p:nvPr/>
          </p:nvSpPr>
          <p:spPr>
            <a:xfrm>
              <a:off x="8722789" y="508740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17238F8-2CFF-1963-4A50-292FBB4BBC7E}"/>
                </a:ext>
              </a:extLst>
            </p:cNvPr>
            <p:cNvSpPr/>
            <p:nvPr/>
          </p:nvSpPr>
          <p:spPr>
            <a:xfrm>
              <a:off x="8722789" y="525875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FD8F43D-C7DE-10A7-1DCF-E53D563E984B}"/>
                </a:ext>
              </a:extLst>
            </p:cNvPr>
            <p:cNvSpPr/>
            <p:nvPr/>
          </p:nvSpPr>
          <p:spPr>
            <a:xfrm>
              <a:off x="8722789" y="3545358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1C3A408-11F2-91DC-098A-168CEB2A5FD9}"/>
                </a:ext>
              </a:extLst>
            </p:cNvPr>
            <p:cNvSpPr/>
            <p:nvPr/>
          </p:nvSpPr>
          <p:spPr>
            <a:xfrm>
              <a:off x="8722789" y="3888036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114BB3B-F266-7947-38B8-6002A0A220C9}"/>
                </a:ext>
              </a:extLst>
            </p:cNvPr>
            <p:cNvSpPr/>
            <p:nvPr/>
          </p:nvSpPr>
          <p:spPr>
            <a:xfrm>
              <a:off x="8722789" y="4230714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087175F-4BE2-AC2D-520A-5C3855FAF231}"/>
                </a:ext>
              </a:extLst>
            </p:cNvPr>
            <p:cNvSpPr/>
            <p:nvPr/>
          </p:nvSpPr>
          <p:spPr>
            <a:xfrm>
              <a:off x="8722789" y="491607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15BBEB7-13C0-C7B7-61E9-A5533D6697AC}"/>
                </a:ext>
              </a:extLst>
            </p:cNvPr>
            <p:cNvSpPr/>
            <p:nvPr/>
          </p:nvSpPr>
          <p:spPr>
            <a:xfrm>
              <a:off x="8722789" y="474473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5274FA-3A80-C542-2F6D-75592C2BA57F}"/>
                </a:ext>
              </a:extLst>
            </p:cNvPr>
            <p:cNvSpPr txBox="1"/>
            <p:nvPr/>
          </p:nvSpPr>
          <p:spPr>
            <a:xfrm>
              <a:off x="8399236" y="5350191"/>
              <a:ext cx="638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Output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61CDCA6-3E12-1E0F-C7C2-E94F0654A211}"/>
              </a:ext>
            </a:extLst>
          </p:cNvPr>
          <p:cNvSpPr txBox="1"/>
          <p:nvPr/>
        </p:nvSpPr>
        <p:spPr>
          <a:xfrm>
            <a:off x="2097081" y="6105911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19,163,166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AC482B-5E08-7633-89A9-3125F630EA15}"/>
              </a:ext>
            </a:extLst>
          </p:cNvPr>
          <p:cNvSpPr txBox="1"/>
          <p:nvPr/>
        </p:nvSpPr>
        <p:spPr>
          <a:xfrm>
            <a:off x="7052733" y="6610945"/>
            <a:ext cx="5217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https://journalofbigdata.springeropen.com/articles/10.1186/s40537-019-0263-7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6383FF-030E-2A7A-908D-9B6C035EE7DD}"/>
              </a:ext>
            </a:extLst>
          </p:cNvPr>
          <p:cNvSpPr txBox="1"/>
          <p:nvPr/>
        </p:nvSpPr>
        <p:spPr>
          <a:xfrm>
            <a:off x="2096415" y="6354375"/>
            <a:ext cx="133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Nadam</a:t>
            </a:r>
            <a:r>
              <a:rPr lang="en-US" sz="1200" dirty="0"/>
              <a:t> Optimizer</a:t>
            </a:r>
          </a:p>
        </p:txBody>
      </p:sp>
    </p:spTree>
    <p:extLst>
      <p:ext uri="{BB962C8B-B14F-4D97-AF65-F5344CB8AC3E}">
        <p14:creationId xmlns:p14="http://schemas.microsoft.com/office/powerpoint/2010/main" val="33944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74BD-3613-407C-E5CF-6920B76F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Initial Designs For 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10D3-B6F2-9A50-8822-8FD5AE27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five model designs in the initial development phase.</a:t>
            </a:r>
          </a:p>
          <a:p>
            <a:r>
              <a:rPr lang="en-US" dirty="0"/>
              <a:t>They were all overfit (expected) </a:t>
            </a:r>
          </a:p>
          <a:p>
            <a:r>
              <a:rPr lang="en-US" dirty="0"/>
              <a:t>1000 Epochs Takes a really long time!</a:t>
            </a:r>
          </a:p>
          <a:p>
            <a:pPr lvl="1"/>
            <a:r>
              <a:rPr lang="en-US" dirty="0"/>
              <a:t>CPU: 13s/epoch (3.6 Hours)</a:t>
            </a:r>
          </a:p>
          <a:p>
            <a:pPr lvl="1"/>
            <a:r>
              <a:rPr lang="en-US" dirty="0"/>
              <a:t>GPU: 1s/epoch (16.3 mins)</a:t>
            </a:r>
          </a:p>
          <a:p>
            <a:r>
              <a:rPr lang="en-US" dirty="0"/>
              <a:t>Validation Loss (MSE) could be better ~80 for all 30 outputs</a:t>
            </a:r>
          </a:p>
          <a:p>
            <a:r>
              <a:rPr lang="en-US" dirty="0"/>
              <a:t>We can’t recover the best weights for the model since we train for a fixed number of epochs. </a:t>
            </a:r>
          </a:p>
        </p:txBody>
      </p:sp>
    </p:spTree>
    <p:extLst>
      <p:ext uri="{BB962C8B-B14F-4D97-AF65-F5344CB8AC3E}">
        <p14:creationId xmlns:p14="http://schemas.microsoft.com/office/powerpoint/2010/main" val="117895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AD7-F17D-2A72-F4DA-0A31BF07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Intermediate Designs For All 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8C87E-A566-221E-DDB6-B56DFE852C8B}"/>
              </a:ext>
            </a:extLst>
          </p:cNvPr>
          <p:cNvSpPr/>
          <p:nvPr/>
        </p:nvSpPr>
        <p:spPr>
          <a:xfrm>
            <a:off x="3645051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8B7495-455E-5508-19DF-8C5038B9901D}"/>
              </a:ext>
            </a:extLst>
          </p:cNvPr>
          <p:cNvSpPr/>
          <p:nvPr/>
        </p:nvSpPr>
        <p:spPr>
          <a:xfrm>
            <a:off x="1759686" y="2358734"/>
            <a:ext cx="437745" cy="24901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9F67E-DE79-A539-0356-F299C00785ED}"/>
              </a:ext>
            </a:extLst>
          </p:cNvPr>
          <p:cNvSpPr/>
          <p:nvPr/>
        </p:nvSpPr>
        <p:spPr>
          <a:xfrm>
            <a:off x="2343581" y="2358734"/>
            <a:ext cx="437745" cy="2490190"/>
          </a:xfrm>
          <a:prstGeom prst="roundRect">
            <a:avLst/>
          </a:prstGeom>
          <a:solidFill>
            <a:srgbClr val="9E068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Rescaling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E9509D-976C-10B7-A142-0060C1ECFE44}"/>
              </a:ext>
            </a:extLst>
          </p:cNvPr>
          <p:cNvSpPr/>
          <p:nvPr/>
        </p:nvSpPr>
        <p:spPr>
          <a:xfrm>
            <a:off x="4875041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CBBEAF-0945-8E34-DFB4-92AEB6C8356D}"/>
              </a:ext>
            </a:extLst>
          </p:cNvPr>
          <p:cNvSpPr/>
          <p:nvPr/>
        </p:nvSpPr>
        <p:spPr>
          <a:xfrm>
            <a:off x="5393821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C42CF-8855-6F92-E1BB-842B4310F96B}"/>
              </a:ext>
            </a:extLst>
          </p:cNvPr>
          <p:cNvSpPr/>
          <p:nvPr/>
        </p:nvSpPr>
        <p:spPr>
          <a:xfrm>
            <a:off x="5867122" y="2358734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26733-78CB-FA48-DDE3-FF66AB20DDEA}"/>
              </a:ext>
            </a:extLst>
          </p:cNvPr>
          <p:cNvSpPr txBox="1"/>
          <p:nvPr/>
        </p:nvSpPr>
        <p:spPr>
          <a:xfrm>
            <a:off x="1575647" y="4888216"/>
            <a:ext cx="80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96x96x1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BCEA-3A76-5081-9DAD-E7D8F66D75B6}"/>
              </a:ext>
            </a:extLst>
          </p:cNvPr>
          <p:cNvSpPr txBox="1"/>
          <p:nvPr/>
        </p:nvSpPr>
        <p:spPr>
          <a:xfrm>
            <a:off x="2159542" y="4888215"/>
            <a:ext cx="80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1/255.0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21AD5-1845-1204-54C4-12F7FC04A25B}"/>
              </a:ext>
            </a:extLst>
          </p:cNvPr>
          <p:cNvSpPr txBox="1"/>
          <p:nvPr/>
        </p:nvSpPr>
        <p:spPr>
          <a:xfrm>
            <a:off x="3599839" y="4869516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32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AE56A-5654-2BBE-A04D-A93F8D5A8F50}"/>
              </a:ext>
            </a:extLst>
          </p:cNvPr>
          <p:cNvSpPr txBox="1"/>
          <p:nvPr/>
        </p:nvSpPr>
        <p:spPr>
          <a:xfrm>
            <a:off x="4850277" y="4797536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64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FAAA8-A601-48CC-9682-A015D7B307D7}"/>
              </a:ext>
            </a:extLst>
          </p:cNvPr>
          <p:cNvSpPr txBox="1"/>
          <p:nvPr/>
        </p:nvSpPr>
        <p:spPr>
          <a:xfrm>
            <a:off x="5369057" y="4798728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64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F9277-303B-3672-D205-A72995DC70A8}"/>
              </a:ext>
            </a:extLst>
          </p:cNvPr>
          <p:cNvSpPr txBox="1"/>
          <p:nvPr/>
        </p:nvSpPr>
        <p:spPr>
          <a:xfrm>
            <a:off x="5908017" y="4804959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9B2F3-CA00-7DB9-4955-7F91B87F00E3}"/>
              </a:ext>
            </a:extLst>
          </p:cNvPr>
          <p:cNvSpPr/>
          <p:nvPr/>
        </p:nvSpPr>
        <p:spPr>
          <a:xfrm>
            <a:off x="8479300" y="2358734"/>
            <a:ext cx="437745" cy="2490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Dense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36051A-63CA-5240-0059-5DABDE5AB19F}"/>
              </a:ext>
            </a:extLst>
          </p:cNvPr>
          <p:cNvSpPr/>
          <p:nvPr/>
        </p:nvSpPr>
        <p:spPr>
          <a:xfrm>
            <a:off x="9510733" y="2358734"/>
            <a:ext cx="437745" cy="2490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Dense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7A9B9-54B3-2575-714D-EC1FFDFD215F}"/>
              </a:ext>
            </a:extLst>
          </p:cNvPr>
          <p:cNvSpPr txBox="1"/>
          <p:nvPr/>
        </p:nvSpPr>
        <p:spPr>
          <a:xfrm>
            <a:off x="8440984" y="4888213"/>
            <a:ext cx="51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1C0C6-FAAC-C10C-26C2-F6C67085BBE1}"/>
              </a:ext>
            </a:extLst>
          </p:cNvPr>
          <p:cNvSpPr txBox="1"/>
          <p:nvPr/>
        </p:nvSpPr>
        <p:spPr>
          <a:xfrm>
            <a:off x="9466116" y="4881983"/>
            <a:ext cx="51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1024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093A51-65A1-A351-E3F4-6AF4E55F9F2F}"/>
              </a:ext>
            </a:extLst>
          </p:cNvPr>
          <p:cNvSpPr/>
          <p:nvPr/>
        </p:nvSpPr>
        <p:spPr>
          <a:xfrm>
            <a:off x="3072783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FB5EF9-14EE-5B12-84A5-B3390EEE1AC4}"/>
              </a:ext>
            </a:extLst>
          </p:cNvPr>
          <p:cNvSpPr/>
          <p:nvPr/>
        </p:nvSpPr>
        <p:spPr>
          <a:xfrm>
            <a:off x="4163304" y="2358734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2A1BB-DE61-0840-D7D6-B83129D7F5AF}"/>
              </a:ext>
            </a:extLst>
          </p:cNvPr>
          <p:cNvSpPr txBox="1"/>
          <p:nvPr/>
        </p:nvSpPr>
        <p:spPr>
          <a:xfrm>
            <a:off x="3027571" y="4875749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32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4205C-A327-B18C-CE11-3774C604175B}"/>
              </a:ext>
            </a:extLst>
          </p:cNvPr>
          <p:cNvSpPr txBox="1"/>
          <p:nvPr/>
        </p:nvSpPr>
        <p:spPr>
          <a:xfrm>
            <a:off x="4183751" y="4881980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DCA351-616F-0EEF-C2D5-D6897C568BB3}"/>
              </a:ext>
            </a:extLst>
          </p:cNvPr>
          <p:cNvSpPr/>
          <p:nvPr/>
        </p:nvSpPr>
        <p:spPr>
          <a:xfrm>
            <a:off x="8955360" y="2358734"/>
            <a:ext cx="437745" cy="24901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Batch Normalization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8D9712-AEFE-456D-DFEE-3A42A29DA683}"/>
              </a:ext>
            </a:extLst>
          </p:cNvPr>
          <p:cNvSpPr/>
          <p:nvPr/>
        </p:nvSpPr>
        <p:spPr>
          <a:xfrm>
            <a:off x="9985204" y="2358734"/>
            <a:ext cx="437745" cy="24901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Batch Normalization 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88F6F1-43DE-6CFF-4439-C6B0D78BC89F}"/>
              </a:ext>
            </a:extLst>
          </p:cNvPr>
          <p:cNvSpPr/>
          <p:nvPr/>
        </p:nvSpPr>
        <p:spPr>
          <a:xfrm>
            <a:off x="6583535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784B70-C511-287F-0F8D-FAA940B9397C}"/>
              </a:ext>
            </a:extLst>
          </p:cNvPr>
          <p:cNvSpPr/>
          <p:nvPr/>
        </p:nvSpPr>
        <p:spPr>
          <a:xfrm>
            <a:off x="7102315" y="2358734"/>
            <a:ext cx="437745" cy="2490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Conv2D 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A7D7DC-F4CB-6D0C-A6DC-ED4384D94A1A}"/>
              </a:ext>
            </a:extLst>
          </p:cNvPr>
          <p:cNvSpPr/>
          <p:nvPr/>
        </p:nvSpPr>
        <p:spPr>
          <a:xfrm>
            <a:off x="7575616" y="2358734"/>
            <a:ext cx="437745" cy="2490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MaxPooling2D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9D7673-21D7-6676-6621-A7D86E9F3FC5}"/>
              </a:ext>
            </a:extLst>
          </p:cNvPr>
          <p:cNvSpPr txBox="1"/>
          <p:nvPr/>
        </p:nvSpPr>
        <p:spPr>
          <a:xfrm>
            <a:off x="6558771" y="4797536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128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67F34-4198-0496-3026-BD881F47EEB7}"/>
              </a:ext>
            </a:extLst>
          </p:cNvPr>
          <p:cNvSpPr txBox="1"/>
          <p:nvPr/>
        </p:nvSpPr>
        <p:spPr>
          <a:xfrm>
            <a:off x="7077551" y="4798728"/>
            <a:ext cx="5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 128</a:t>
            </a:r>
          </a:p>
          <a:p>
            <a:r>
              <a:rPr lang="en-US" sz="1200" dirty="0"/>
              <a:t>K 3,3</a:t>
            </a:r>
          </a:p>
          <a:p>
            <a:r>
              <a:rPr lang="en-US" sz="1200" dirty="0"/>
              <a:t>S 1,1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DC8F7-64F3-C2E5-D19A-4A78FD107892}"/>
              </a:ext>
            </a:extLst>
          </p:cNvPr>
          <p:cNvSpPr txBox="1"/>
          <p:nvPr/>
        </p:nvSpPr>
        <p:spPr>
          <a:xfrm>
            <a:off x="7616511" y="4804959"/>
            <a:ext cx="39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587BC-9C37-1596-0E63-C90D9D5F30D9}"/>
              </a:ext>
            </a:extLst>
          </p:cNvPr>
          <p:cNvSpPr txBox="1"/>
          <p:nvPr/>
        </p:nvSpPr>
        <p:spPr>
          <a:xfrm>
            <a:off x="1627104" y="5833165"/>
            <a:ext cx="15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19,196,670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EB7536-E0E0-1823-DA00-362C6546B4F4}"/>
              </a:ext>
            </a:extLst>
          </p:cNvPr>
          <p:cNvGrpSpPr/>
          <p:nvPr/>
        </p:nvGrpSpPr>
        <p:grpSpPr>
          <a:xfrm>
            <a:off x="10459675" y="2353513"/>
            <a:ext cx="638857" cy="2767188"/>
            <a:chOff x="8399236" y="2860002"/>
            <a:chExt cx="638857" cy="276718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024AC41-20D2-E0AA-3343-BEFDA5BBE872}"/>
                </a:ext>
              </a:extLst>
            </p:cNvPr>
            <p:cNvSpPr/>
            <p:nvPr/>
          </p:nvSpPr>
          <p:spPr>
            <a:xfrm>
              <a:off x="8460338" y="286000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CC9C965-4130-ECD3-280A-E74EE35FCAE3}"/>
                </a:ext>
              </a:extLst>
            </p:cNvPr>
            <p:cNvSpPr/>
            <p:nvPr/>
          </p:nvSpPr>
          <p:spPr>
            <a:xfrm>
              <a:off x="8460338" y="303134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1C32D8-F555-BBCE-10BF-F5785F232A0E}"/>
                </a:ext>
              </a:extLst>
            </p:cNvPr>
            <p:cNvSpPr/>
            <p:nvPr/>
          </p:nvSpPr>
          <p:spPr>
            <a:xfrm>
              <a:off x="8460338" y="320268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2C95AD4-FEB0-F98C-7071-ACCF6698B500}"/>
                </a:ext>
              </a:extLst>
            </p:cNvPr>
            <p:cNvSpPr/>
            <p:nvPr/>
          </p:nvSpPr>
          <p:spPr>
            <a:xfrm>
              <a:off x="8460338" y="3716697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7219AA6-CBCC-9FF4-FC8F-9378597069DC}"/>
                </a:ext>
              </a:extLst>
            </p:cNvPr>
            <p:cNvSpPr/>
            <p:nvPr/>
          </p:nvSpPr>
          <p:spPr>
            <a:xfrm>
              <a:off x="8460338" y="337401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7268E42-C2CC-8654-E29F-035F07A7819E}"/>
                </a:ext>
              </a:extLst>
            </p:cNvPr>
            <p:cNvSpPr/>
            <p:nvPr/>
          </p:nvSpPr>
          <p:spPr>
            <a:xfrm>
              <a:off x="8460338" y="4059375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4D18379-BFF8-0E98-BC7D-291BE910D38D}"/>
                </a:ext>
              </a:extLst>
            </p:cNvPr>
            <p:cNvSpPr/>
            <p:nvPr/>
          </p:nvSpPr>
          <p:spPr>
            <a:xfrm>
              <a:off x="8460338" y="4402053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1897D5B-D53B-D977-3032-C0485A778B3C}"/>
                </a:ext>
              </a:extLst>
            </p:cNvPr>
            <p:cNvSpPr/>
            <p:nvPr/>
          </p:nvSpPr>
          <p:spPr>
            <a:xfrm>
              <a:off x="8460338" y="457339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31DC602-331E-7600-91AD-F1C1819653E7}"/>
                </a:ext>
              </a:extLst>
            </p:cNvPr>
            <p:cNvSpPr/>
            <p:nvPr/>
          </p:nvSpPr>
          <p:spPr>
            <a:xfrm>
              <a:off x="8460338" y="508740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F814833-CA71-2DA6-B9D1-9A46A3284683}"/>
                </a:ext>
              </a:extLst>
            </p:cNvPr>
            <p:cNvSpPr/>
            <p:nvPr/>
          </p:nvSpPr>
          <p:spPr>
            <a:xfrm>
              <a:off x="8460338" y="525875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3A3F75-39DE-1ABC-59B4-438B80370BD6}"/>
                </a:ext>
              </a:extLst>
            </p:cNvPr>
            <p:cNvSpPr/>
            <p:nvPr/>
          </p:nvSpPr>
          <p:spPr>
            <a:xfrm>
              <a:off x="8460338" y="3545358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7A11811-EA68-B127-CE6D-CC554E484489}"/>
                </a:ext>
              </a:extLst>
            </p:cNvPr>
            <p:cNvSpPr/>
            <p:nvPr/>
          </p:nvSpPr>
          <p:spPr>
            <a:xfrm>
              <a:off x="8460338" y="3888036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290E6B5-AB3D-2BD2-F419-736B60C8E99A}"/>
                </a:ext>
              </a:extLst>
            </p:cNvPr>
            <p:cNvSpPr/>
            <p:nvPr/>
          </p:nvSpPr>
          <p:spPr>
            <a:xfrm>
              <a:off x="8460338" y="4230714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F4C5A0F-2737-8A63-F4A6-E883A13FE9E5}"/>
                </a:ext>
              </a:extLst>
            </p:cNvPr>
            <p:cNvSpPr/>
            <p:nvPr/>
          </p:nvSpPr>
          <p:spPr>
            <a:xfrm>
              <a:off x="8460338" y="491607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72EEA7B-E5A8-6027-500F-DCD835738B8F}"/>
                </a:ext>
              </a:extLst>
            </p:cNvPr>
            <p:cNvSpPr/>
            <p:nvPr/>
          </p:nvSpPr>
          <p:spPr>
            <a:xfrm>
              <a:off x="8460338" y="474473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7E5F8C7-73CA-0E40-8A97-EE42F09D6539}"/>
                </a:ext>
              </a:extLst>
            </p:cNvPr>
            <p:cNvSpPr/>
            <p:nvPr/>
          </p:nvSpPr>
          <p:spPr>
            <a:xfrm>
              <a:off x="8722789" y="286000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B1A8422-E92D-BF9F-A424-D8B1C47E483C}"/>
                </a:ext>
              </a:extLst>
            </p:cNvPr>
            <p:cNvSpPr/>
            <p:nvPr/>
          </p:nvSpPr>
          <p:spPr>
            <a:xfrm>
              <a:off x="8722789" y="303134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F9FE6A6-B22D-6AAD-9957-5EBDFCE2F2DA}"/>
                </a:ext>
              </a:extLst>
            </p:cNvPr>
            <p:cNvSpPr/>
            <p:nvPr/>
          </p:nvSpPr>
          <p:spPr>
            <a:xfrm>
              <a:off x="8722789" y="320268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EC696E1-4AFA-12C5-FD18-7B9C96F1EC75}"/>
                </a:ext>
              </a:extLst>
            </p:cNvPr>
            <p:cNvSpPr/>
            <p:nvPr/>
          </p:nvSpPr>
          <p:spPr>
            <a:xfrm>
              <a:off x="8722789" y="3716697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D316B22-F880-CAD3-494D-CD9534649564}"/>
                </a:ext>
              </a:extLst>
            </p:cNvPr>
            <p:cNvSpPr/>
            <p:nvPr/>
          </p:nvSpPr>
          <p:spPr>
            <a:xfrm>
              <a:off x="8722789" y="337401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768CD9D-F6A5-842B-73D2-0CC10F8D1449}"/>
                </a:ext>
              </a:extLst>
            </p:cNvPr>
            <p:cNvSpPr/>
            <p:nvPr/>
          </p:nvSpPr>
          <p:spPr>
            <a:xfrm>
              <a:off x="8722789" y="4059375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99D248F-AECB-FA8B-C138-5D407E3DF5E8}"/>
                </a:ext>
              </a:extLst>
            </p:cNvPr>
            <p:cNvSpPr/>
            <p:nvPr/>
          </p:nvSpPr>
          <p:spPr>
            <a:xfrm>
              <a:off x="8722789" y="4402053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EC0E238-7765-2425-6F7A-4C51187F5101}"/>
                </a:ext>
              </a:extLst>
            </p:cNvPr>
            <p:cNvSpPr/>
            <p:nvPr/>
          </p:nvSpPr>
          <p:spPr>
            <a:xfrm>
              <a:off x="8722789" y="457339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32B549B-28FC-6461-489E-71CF663F36F3}"/>
                </a:ext>
              </a:extLst>
            </p:cNvPr>
            <p:cNvSpPr/>
            <p:nvPr/>
          </p:nvSpPr>
          <p:spPr>
            <a:xfrm>
              <a:off x="8722789" y="5087409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E04A99-4D03-6A84-C9D9-10B9062A8C01}"/>
                </a:ext>
              </a:extLst>
            </p:cNvPr>
            <p:cNvSpPr/>
            <p:nvPr/>
          </p:nvSpPr>
          <p:spPr>
            <a:xfrm>
              <a:off x="8722789" y="5258752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012B95F-2AC5-0598-EE12-D30676DCFDEB}"/>
                </a:ext>
              </a:extLst>
            </p:cNvPr>
            <p:cNvSpPr/>
            <p:nvPr/>
          </p:nvSpPr>
          <p:spPr>
            <a:xfrm>
              <a:off x="8722789" y="3545358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ED5038A-F0BC-4D8E-585B-372C9A6BD2F7}"/>
                </a:ext>
              </a:extLst>
            </p:cNvPr>
            <p:cNvSpPr/>
            <p:nvPr/>
          </p:nvSpPr>
          <p:spPr>
            <a:xfrm>
              <a:off x="8722789" y="3888036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1A92735-C560-BA0C-DECD-198120A1D6FE}"/>
                </a:ext>
              </a:extLst>
            </p:cNvPr>
            <p:cNvSpPr/>
            <p:nvPr/>
          </p:nvSpPr>
          <p:spPr>
            <a:xfrm>
              <a:off x="8722789" y="4230714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BADB41C-F224-FEB4-8E6E-D7DFC207DEF4}"/>
                </a:ext>
              </a:extLst>
            </p:cNvPr>
            <p:cNvSpPr/>
            <p:nvPr/>
          </p:nvSpPr>
          <p:spPr>
            <a:xfrm>
              <a:off x="8722789" y="4916070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3766321-90FB-56F0-2D3B-F4AC16857C6B}"/>
                </a:ext>
              </a:extLst>
            </p:cNvPr>
            <p:cNvSpPr/>
            <p:nvPr/>
          </p:nvSpPr>
          <p:spPr>
            <a:xfrm>
              <a:off x="8722789" y="4744731"/>
              <a:ext cx="219456" cy="914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ACBA4B-70A1-9FE4-35E1-482770D92B4D}"/>
                </a:ext>
              </a:extLst>
            </p:cNvPr>
            <p:cNvSpPr txBox="1"/>
            <p:nvPr/>
          </p:nvSpPr>
          <p:spPr>
            <a:xfrm>
              <a:off x="8399236" y="5350191"/>
              <a:ext cx="638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55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E99-5619-4FDC-8EE8-B4CB4DB2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Intermediate Designs For 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F26C-575D-BFFF-94A4-7936F791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around fifteen model designs in the intermediate development phase.</a:t>
            </a:r>
          </a:p>
          <a:p>
            <a:r>
              <a:rPr lang="en-US" dirty="0"/>
              <a:t>Early stopping with restore weights is working properly </a:t>
            </a:r>
          </a:p>
          <a:p>
            <a:r>
              <a:rPr lang="en-US" dirty="0"/>
              <a:t>Validation Loss (MSE) improved  to ~65 for all 30 outputs</a:t>
            </a:r>
          </a:p>
          <a:p>
            <a:r>
              <a:rPr lang="en-US" dirty="0"/>
              <a:t>Number of Training Epochs reduced to ~400</a:t>
            </a:r>
          </a:p>
          <a:p>
            <a:r>
              <a:rPr lang="en-US" dirty="0"/>
              <a:t>Submission to Kaggle.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C96E-1D4A-6F89-4BB7-9807494D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07" y="4736022"/>
            <a:ext cx="8839654" cy="75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7F777-4F1F-2733-C9CE-42CA760D6DBF}"/>
              </a:ext>
            </a:extLst>
          </p:cNvPr>
          <p:cNvSpPr txBox="1"/>
          <p:nvPr/>
        </p:nvSpPr>
        <p:spPr>
          <a:xfrm>
            <a:off x="1041399" y="5672667"/>
            <a:ext cx="988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2140 Images containing all points 55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on Kaggle Leaderboard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89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EFC103-FE64-DF26-E03E-05908EF6BFC1}"/>
              </a:ext>
            </a:extLst>
          </p:cNvPr>
          <p:cNvGrpSpPr/>
          <p:nvPr/>
        </p:nvGrpSpPr>
        <p:grpSpPr>
          <a:xfrm>
            <a:off x="-58425" y="726781"/>
            <a:ext cx="805821" cy="2806481"/>
            <a:chOff x="-58425" y="555331"/>
            <a:chExt cx="805821" cy="28064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56E59B-C9E1-1D76-6889-B41B967C7754}"/>
                </a:ext>
              </a:extLst>
            </p:cNvPr>
            <p:cNvSpPr/>
            <p:nvPr/>
          </p:nvSpPr>
          <p:spPr>
            <a:xfrm>
              <a:off x="125614" y="555331"/>
              <a:ext cx="437745" cy="249019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1EE5AE-E102-0A54-B7A9-3B5F847AA7DD}"/>
                </a:ext>
              </a:extLst>
            </p:cNvPr>
            <p:cNvSpPr txBox="1"/>
            <p:nvPr/>
          </p:nvSpPr>
          <p:spPr>
            <a:xfrm>
              <a:off x="-58425" y="3084813"/>
              <a:ext cx="80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96x96x1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BB393D-A868-54E6-6CAA-FB3E89308C69}"/>
              </a:ext>
            </a:extLst>
          </p:cNvPr>
          <p:cNvGrpSpPr/>
          <p:nvPr/>
        </p:nvGrpSpPr>
        <p:grpSpPr>
          <a:xfrm>
            <a:off x="652470" y="726781"/>
            <a:ext cx="805821" cy="2806480"/>
            <a:chOff x="525470" y="555331"/>
            <a:chExt cx="805821" cy="28064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5878E1-14C6-8EDA-B114-E21FECCE5D61}"/>
                </a:ext>
              </a:extLst>
            </p:cNvPr>
            <p:cNvSpPr/>
            <p:nvPr/>
          </p:nvSpPr>
          <p:spPr>
            <a:xfrm>
              <a:off x="709509" y="555331"/>
              <a:ext cx="437745" cy="2490190"/>
            </a:xfrm>
            <a:prstGeom prst="roundRect">
              <a:avLst/>
            </a:prstGeom>
            <a:solidFill>
              <a:srgbClr val="9E068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Rescaling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2EAF05-C6F7-6A61-1A11-2AC1FE8709D7}"/>
                </a:ext>
              </a:extLst>
            </p:cNvPr>
            <p:cNvSpPr txBox="1"/>
            <p:nvPr/>
          </p:nvSpPr>
          <p:spPr>
            <a:xfrm>
              <a:off x="525470" y="3084812"/>
              <a:ext cx="80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1/255.0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962BF7-1DC8-81EE-872B-7DF5E2352E1E}"/>
              </a:ext>
            </a:extLst>
          </p:cNvPr>
          <p:cNvGrpSpPr/>
          <p:nvPr/>
        </p:nvGrpSpPr>
        <p:grpSpPr>
          <a:xfrm>
            <a:off x="9482384" y="3804911"/>
            <a:ext cx="927404" cy="2716993"/>
            <a:chOff x="9583984" y="3804911"/>
            <a:chExt cx="927404" cy="271699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23D731-FC2D-51D4-8844-CCA5FDE7EF3B}"/>
                </a:ext>
              </a:extLst>
            </p:cNvPr>
            <p:cNvSpPr/>
            <p:nvPr/>
          </p:nvSpPr>
          <p:spPr>
            <a:xfrm>
              <a:off x="9622300" y="3804911"/>
              <a:ext cx="437745" cy="2490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Dense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D7BF0B-E35B-EF0F-22CB-BBF6610E1332}"/>
                </a:ext>
              </a:extLst>
            </p:cNvPr>
            <p:cNvSpPr txBox="1"/>
            <p:nvPr/>
          </p:nvSpPr>
          <p:spPr>
            <a:xfrm>
              <a:off x="9583984" y="6244905"/>
              <a:ext cx="51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2048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927681-1054-A2EC-8706-3930FEF3E039}"/>
                </a:ext>
              </a:extLst>
            </p:cNvPr>
            <p:cNvSpPr/>
            <p:nvPr/>
          </p:nvSpPr>
          <p:spPr>
            <a:xfrm>
              <a:off x="10073643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3B9CAF-2222-3046-AFE8-8A8AA832036D}"/>
              </a:ext>
            </a:extLst>
          </p:cNvPr>
          <p:cNvGrpSpPr/>
          <p:nvPr/>
        </p:nvGrpSpPr>
        <p:grpSpPr>
          <a:xfrm>
            <a:off x="10545616" y="3804911"/>
            <a:ext cx="935647" cy="2716993"/>
            <a:chOff x="10609116" y="3804911"/>
            <a:chExt cx="935647" cy="271699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B31716F-C9DC-1948-9ABC-C021B5F912DC}"/>
                </a:ext>
              </a:extLst>
            </p:cNvPr>
            <p:cNvSpPr/>
            <p:nvPr/>
          </p:nvSpPr>
          <p:spPr>
            <a:xfrm>
              <a:off x="10653733" y="3804911"/>
              <a:ext cx="437745" cy="2490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Dense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C3A1C-328F-EE60-8BCA-794C5F792606}"/>
                </a:ext>
              </a:extLst>
            </p:cNvPr>
            <p:cNvSpPr txBox="1"/>
            <p:nvPr/>
          </p:nvSpPr>
          <p:spPr>
            <a:xfrm>
              <a:off x="10609116" y="6244905"/>
              <a:ext cx="51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2048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67E0A84-4B11-0C85-DEAE-1540F7115EAA}"/>
                </a:ext>
              </a:extLst>
            </p:cNvPr>
            <p:cNvSpPr/>
            <p:nvPr/>
          </p:nvSpPr>
          <p:spPr>
            <a:xfrm>
              <a:off x="11107018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B15AE0-E8DF-7BF3-0581-E691C898957D}"/>
              </a:ext>
            </a:extLst>
          </p:cNvPr>
          <p:cNvSpPr/>
          <p:nvPr/>
        </p:nvSpPr>
        <p:spPr>
          <a:xfrm>
            <a:off x="11663777" y="380491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F6E9729-E56D-75AA-909D-8029545ECDE9}"/>
              </a:ext>
            </a:extLst>
          </p:cNvPr>
          <p:cNvSpPr/>
          <p:nvPr/>
        </p:nvSpPr>
        <p:spPr>
          <a:xfrm>
            <a:off x="11663777" y="3976250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3B7441-737B-D2EF-3F29-2A7BD4C78B47}"/>
              </a:ext>
            </a:extLst>
          </p:cNvPr>
          <p:cNvSpPr/>
          <p:nvPr/>
        </p:nvSpPr>
        <p:spPr>
          <a:xfrm>
            <a:off x="11663777" y="4147589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E6B090-CD2E-8EB7-62C2-C0DF18562545}"/>
              </a:ext>
            </a:extLst>
          </p:cNvPr>
          <p:cNvSpPr/>
          <p:nvPr/>
        </p:nvSpPr>
        <p:spPr>
          <a:xfrm>
            <a:off x="11663777" y="4661606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661ABC-4E2D-4EE8-3681-F065DD60580D}"/>
              </a:ext>
            </a:extLst>
          </p:cNvPr>
          <p:cNvSpPr/>
          <p:nvPr/>
        </p:nvSpPr>
        <p:spPr>
          <a:xfrm>
            <a:off x="11663777" y="4318928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1E28BC-B94B-D871-8B94-271AE1FF829C}"/>
              </a:ext>
            </a:extLst>
          </p:cNvPr>
          <p:cNvSpPr/>
          <p:nvPr/>
        </p:nvSpPr>
        <p:spPr>
          <a:xfrm>
            <a:off x="11663777" y="5004284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504D2E-57DD-6B47-B2DA-0B4EFE8617C8}"/>
              </a:ext>
            </a:extLst>
          </p:cNvPr>
          <p:cNvSpPr/>
          <p:nvPr/>
        </p:nvSpPr>
        <p:spPr>
          <a:xfrm>
            <a:off x="11663777" y="5346962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76ECE2-4156-581F-777D-7A38A092BF1D}"/>
              </a:ext>
            </a:extLst>
          </p:cNvPr>
          <p:cNvSpPr/>
          <p:nvPr/>
        </p:nvSpPr>
        <p:spPr>
          <a:xfrm>
            <a:off x="11663777" y="551830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171215F-9905-99D6-2CBB-9F334D8C7C8C}"/>
              </a:ext>
            </a:extLst>
          </p:cNvPr>
          <p:cNvSpPr/>
          <p:nvPr/>
        </p:nvSpPr>
        <p:spPr>
          <a:xfrm>
            <a:off x="11663777" y="6032318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2B5E627-AEFF-A4E7-4064-35AEB2ACDB3A}"/>
              </a:ext>
            </a:extLst>
          </p:cNvPr>
          <p:cNvSpPr/>
          <p:nvPr/>
        </p:nvSpPr>
        <p:spPr>
          <a:xfrm>
            <a:off x="11663777" y="620366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391317-D3DC-87AF-7422-40DEDE843019}"/>
              </a:ext>
            </a:extLst>
          </p:cNvPr>
          <p:cNvSpPr/>
          <p:nvPr/>
        </p:nvSpPr>
        <p:spPr>
          <a:xfrm>
            <a:off x="11663777" y="4490267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9A5977-785F-2734-747A-681898D72CF0}"/>
              </a:ext>
            </a:extLst>
          </p:cNvPr>
          <p:cNvSpPr/>
          <p:nvPr/>
        </p:nvSpPr>
        <p:spPr>
          <a:xfrm>
            <a:off x="11663777" y="4832945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C052A0F-4F06-97DE-5070-C4A5CA621CBB}"/>
              </a:ext>
            </a:extLst>
          </p:cNvPr>
          <p:cNvSpPr/>
          <p:nvPr/>
        </p:nvSpPr>
        <p:spPr>
          <a:xfrm>
            <a:off x="11663777" y="5175623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3276CF-F710-1A15-F9F4-438D69B0648A}"/>
              </a:ext>
            </a:extLst>
          </p:cNvPr>
          <p:cNvSpPr/>
          <p:nvPr/>
        </p:nvSpPr>
        <p:spPr>
          <a:xfrm>
            <a:off x="11663777" y="5860979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16D37A-9C4F-CE03-1E36-32B4184568CB}"/>
              </a:ext>
            </a:extLst>
          </p:cNvPr>
          <p:cNvSpPr/>
          <p:nvPr/>
        </p:nvSpPr>
        <p:spPr>
          <a:xfrm>
            <a:off x="11663777" y="5689640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123F56-5058-71E3-2D1B-B02377EC6318}"/>
              </a:ext>
            </a:extLst>
          </p:cNvPr>
          <p:cNvSpPr/>
          <p:nvPr/>
        </p:nvSpPr>
        <p:spPr>
          <a:xfrm>
            <a:off x="11926228" y="380491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237380F-E2CE-C763-97FD-EBFD80055ECF}"/>
              </a:ext>
            </a:extLst>
          </p:cNvPr>
          <p:cNvSpPr/>
          <p:nvPr/>
        </p:nvSpPr>
        <p:spPr>
          <a:xfrm>
            <a:off x="11926228" y="3976250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E4F604-71E2-52D0-C4F1-38F18DD35161}"/>
              </a:ext>
            </a:extLst>
          </p:cNvPr>
          <p:cNvSpPr/>
          <p:nvPr/>
        </p:nvSpPr>
        <p:spPr>
          <a:xfrm>
            <a:off x="11926228" y="4147589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CF53A2E-84D0-E456-F895-F197CF5B1505}"/>
              </a:ext>
            </a:extLst>
          </p:cNvPr>
          <p:cNvSpPr/>
          <p:nvPr/>
        </p:nvSpPr>
        <p:spPr>
          <a:xfrm>
            <a:off x="11926228" y="4661606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6574E5-C7D6-E1DB-CDA9-842514365053}"/>
              </a:ext>
            </a:extLst>
          </p:cNvPr>
          <p:cNvSpPr/>
          <p:nvPr/>
        </p:nvSpPr>
        <p:spPr>
          <a:xfrm>
            <a:off x="11926228" y="4318928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30A6BD-E713-991C-B9DA-A936D80BE581}"/>
              </a:ext>
            </a:extLst>
          </p:cNvPr>
          <p:cNvSpPr/>
          <p:nvPr/>
        </p:nvSpPr>
        <p:spPr>
          <a:xfrm>
            <a:off x="11926228" y="5004284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B9B47F-717B-D931-CBC0-76AFFF051F8D}"/>
              </a:ext>
            </a:extLst>
          </p:cNvPr>
          <p:cNvSpPr/>
          <p:nvPr/>
        </p:nvSpPr>
        <p:spPr>
          <a:xfrm>
            <a:off x="11926228" y="5346962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303674-1AFF-934D-26DC-309C852AEA8A}"/>
              </a:ext>
            </a:extLst>
          </p:cNvPr>
          <p:cNvSpPr/>
          <p:nvPr/>
        </p:nvSpPr>
        <p:spPr>
          <a:xfrm>
            <a:off x="11926228" y="551830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004165-E8FE-CAF2-D534-F68D2938A42C}"/>
              </a:ext>
            </a:extLst>
          </p:cNvPr>
          <p:cNvSpPr/>
          <p:nvPr/>
        </p:nvSpPr>
        <p:spPr>
          <a:xfrm>
            <a:off x="11926228" y="6032318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564E75-EE41-9402-00DF-DFA00AE599D1}"/>
              </a:ext>
            </a:extLst>
          </p:cNvPr>
          <p:cNvSpPr/>
          <p:nvPr/>
        </p:nvSpPr>
        <p:spPr>
          <a:xfrm>
            <a:off x="11926228" y="6203661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175CB53-031A-78F0-C693-F1CECE07F7AC}"/>
              </a:ext>
            </a:extLst>
          </p:cNvPr>
          <p:cNvSpPr/>
          <p:nvPr/>
        </p:nvSpPr>
        <p:spPr>
          <a:xfrm>
            <a:off x="11926228" y="4490267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14768F-6EC6-C1F0-2DCB-89988582DA17}"/>
              </a:ext>
            </a:extLst>
          </p:cNvPr>
          <p:cNvSpPr/>
          <p:nvPr/>
        </p:nvSpPr>
        <p:spPr>
          <a:xfrm>
            <a:off x="11926228" y="4832945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071682F-7AE3-3BB5-DE5E-00893FDC0A0A}"/>
              </a:ext>
            </a:extLst>
          </p:cNvPr>
          <p:cNvSpPr/>
          <p:nvPr/>
        </p:nvSpPr>
        <p:spPr>
          <a:xfrm>
            <a:off x="11926228" y="5175623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D8E1C7-F33B-C550-47CD-67C973724F3C}"/>
              </a:ext>
            </a:extLst>
          </p:cNvPr>
          <p:cNvSpPr/>
          <p:nvPr/>
        </p:nvSpPr>
        <p:spPr>
          <a:xfrm>
            <a:off x="11926228" y="5860979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7487507-30D9-EAA4-3460-0BEFC8B45461}"/>
              </a:ext>
            </a:extLst>
          </p:cNvPr>
          <p:cNvSpPr/>
          <p:nvPr/>
        </p:nvSpPr>
        <p:spPr>
          <a:xfrm>
            <a:off x="11926228" y="5689640"/>
            <a:ext cx="219456" cy="91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4D32B6-77A8-1FED-C7E7-D05F00E9243D}"/>
              </a:ext>
            </a:extLst>
          </p:cNvPr>
          <p:cNvSpPr txBox="1"/>
          <p:nvPr/>
        </p:nvSpPr>
        <p:spPr>
          <a:xfrm>
            <a:off x="11602675" y="6295100"/>
            <a:ext cx="63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CD8BDF-68C8-EDF6-CC0E-371C1402F5B1}"/>
              </a:ext>
            </a:extLst>
          </p:cNvPr>
          <p:cNvGrpSpPr/>
          <p:nvPr/>
        </p:nvGrpSpPr>
        <p:grpSpPr>
          <a:xfrm>
            <a:off x="1626334" y="721558"/>
            <a:ext cx="2284377" cy="3086325"/>
            <a:chOff x="1283434" y="550108"/>
            <a:chExt cx="2284377" cy="30863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F05D7A-0D6F-F78A-41EC-6937CC6AF4B3}"/>
                </a:ext>
              </a:extLst>
            </p:cNvPr>
            <p:cNvSpPr/>
            <p:nvPr/>
          </p:nvSpPr>
          <p:spPr>
            <a:xfrm>
              <a:off x="2228974" y="55533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3B5603-7181-0408-EFF2-D97F2F4C1C66}"/>
                </a:ext>
              </a:extLst>
            </p:cNvPr>
            <p:cNvSpPr txBox="1"/>
            <p:nvPr/>
          </p:nvSpPr>
          <p:spPr>
            <a:xfrm>
              <a:off x="2183762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32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AAD2D2-C3DA-1348-DF65-0ECCAD91D135}"/>
                </a:ext>
              </a:extLst>
            </p:cNvPr>
            <p:cNvSpPr/>
            <p:nvPr/>
          </p:nvSpPr>
          <p:spPr>
            <a:xfrm>
              <a:off x="1328646" y="55533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3AC2B40-A7F3-CDF1-EE50-570725C19D95}"/>
                </a:ext>
              </a:extLst>
            </p:cNvPr>
            <p:cNvSpPr/>
            <p:nvPr/>
          </p:nvSpPr>
          <p:spPr>
            <a:xfrm>
              <a:off x="3130066" y="555331"/>
              <a:ext cx="437745" cy="249019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MaxPooling2D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1E98AA-55B3-4AC3-A0C5-93362A2EF988}"/>
                </a:ext>
              </a:extLst>
            </p:cNvPr>
            <p:cNvSpPr txBox="1"/>
            <p:nvPr/>
          </p:nvSpPr>
          <p:spPr>
            <a:xfrm>
              <a:off x="1283434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32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02AE64-D58D-2C7B-7A39-0AF2E8E863F0}"/>
                </a:ext>
              </a:extLst>
            </p:cNvPr>
            <p:cNvSpPr txBox="1"/>
            <p:nvPr/>
          </p:nvSpPr>
          <p:spPr>
            <a:xfrm>
              <a:off x="3150513" y="2990102"/>
              <a:ext cx="396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2,2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7326F0C-1B31-8F8D-1357-996E9B6BB75A}"/>
                </a:ext>
              </a:extLst>
            </p:cNvPr>
            <p:cNvSpPr/>
            <p:nvPr/>
          </p:nvSpPr>
          <p:spPr>
            <a:xfrm>
              <a:off x="1778916" y="550108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1EB385-3075-3530-9AA7-A16318D501F3}"/>
                </a:ext>
              </a:extLst>
            </p:cNvPr>
            <p:cNvSpPr/>
            <p:nvPr/>
          </p:nvSpPr>
          <p:spPr>
            <a:xfrm>
              <a:off x="2679959" y="550108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87A7CB-8D77-EB9D-FBEA-2CD76FDE5AAA}"/>
              </a:ext>
            </a:extLst>
          </p:cNvPr>
          <p:cNvGrpSpPr/>
          <p:nvPr/>
        </p:nvGrpSpPr>
        <p:grpSpPr>
          <a:xfrm>
            <a:off x="4329994" y="721558"/>
            <a:ext cx="2251488" cy="3086325"/>
            <a:chOff x="3841044" y="550108"/>
            <a:chExt cx="2251488" cy="30863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96835C-8EBC-BDA7-1EC1-72BA24C3EFF1}"/>
                </a:ext>
              </a:extLst>
            </p:cNvPr>
            <p:cNvSpPr/>
            <p:nvPr/>
          </p:nvSpPr>
          <p:spPr>
            <a:xfrm>
              <a:off x="3865808" y="55533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E1F73E-B770-EE3F-564E-BA4980AC7CF0}"/>
                </a:ext>
              </a:extLst>
            </p:cNvPr>
            <p:cNvSpPr/>
            <p:nvPr/>
          </p:nvSpPr>
          <p:spPr>
            <a:xfrm>
              <a:off x="4762127" y="55533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E84E20F-D3D1-98D5-AF4F-2DE5108A3893}"/>
                </a:ext>
              </a:extLst>
            </p:cNvPr>
            <p:cNvSpPr/>
            <p:nvPr/>
          </p:nvSpPr>
          <p:spPr>
            <a:xfrm>
              <a:off x="5654787" y="555331"/>
              <a:ext cx="437745" cy="249019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MaxPooling2D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1C52F1-8210-1E10-7C01-247C93178B83}"/>
                </a:ext>
              </a:extLst>
            </p:cNvPr>
            <p:cNvSpPr txBox="1"/>
            <p:nvPr/>
          </p:nvSpPr>
          <p:spPr>
            <a:xfrm>
              <a:off x="3841044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64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7A1D8A-952A-C84A-0167-FBC2F2880C3C}"/>
                </a:ext>
              </a:extLst>
            </p:cNvPr>
            <p:cNvSpPr txBox="1"/>
            <p:nvPr/>
          </p:nvSpPr>
          <p:spPr>
            <a:xfrm>
              <a:off x="4737363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64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B112D2-9579-85F1-2BCD-40F53C20C228}"/>
                </a:ext>
              </a:extLst>
            </p:cNvPr>
            <p:cNvSpPr txBox="1"/>
            <p:nvPr/>
          </p:nvSpPr>
          <p:spPr>
            <a:xfrm>
              <a:off x="5695682" y="2990102"/>
              <a:ext cx="396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3E9050E-1BA2-2C80-88CE-B5FDA7BF725F}"/>
                </a:ext>
              </a:extLst>
            </p:cNvPr>
            <p:cNvSpPr/>
            <p:nvPr/>
          </p:nvSpPr>
          <p:spPr>
            <a:xfrm>
              <a:off x="4313901" y="550108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E2CC565-D2D6-9D83-A9C7-78794CDE509E}"/>
                </a:ext>
              </a:extLst>
            </p:cNvPr>
            <p:cNvSpPr/>
            <p:nvPr/>
          </p:nvSpPr>
          <p:spPr>
            <a:xfrm>
              <a:off x="5213286" y="560360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ECDC9F-E912-D2C8-6D69-E738CCE92726}"/>
              </a:ext>
            </a:extLst>
          </p:cNvPr>
          <p:cNvGrpSpPr/>
          <p:nvPr/>
        </p:nvGrpSpPr>
        <p:grpSpPr>
          <a:xfrm>
            <a:off x="6901669" y="721558"/>
            <a:ext cx="3160815" cy="3086325"/>
            <a:chOff x="6736569" y="550108"/>
            <a:chExt cx="3160815" cy="3086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4FA94D-D5FB-4604-E11B-449CB538B86E}"/>
                </a:ext>
              </a:extLst>
            </p:cNvPr>
            <p:cNvSpPr txBox="1"/>
            <p:nvPr/>
          </p:nvSpPr>
          <p:spPr>
            <a:xfrm>
              <a:off x="6736569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128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A3C630-3B07-C36E-B892-FCC1D1996A14}"/>
                </a:ext>
              </a:extLst>
            </p:cNvPr>
            <p:cNvSpPr txBox="1"/>
            <p:nvPr/>
          </p:nvSpPr>
          <p:spPr>
            <a:xfrm>
              <a:off x="7636864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128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D1BEC1-E6E5-8F89-389A-7408EEAE80A5}"/>
                </a:ext>
              </a:extLst>
            </p:cNvPr>
            <p:cNvSpPr txBox="1"/>
            <p:nvPr/>
          </p:nvSpPr>
          <p:spPr>
            <a:xfrm>
              <a:off x="8533929" y="2990102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128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AEDB6-811D-5536-BCFE-507E572C18D2}"/>
                </a:ext>
              </a:extLst>
            </p:cNvPr>
            <p:cNvGrpSpPr/>
            <p:nvPr/>
          </p:nvGrpSpPr>
          <p:grpSpPr>
            <a:xfrm>
              <a:off x="6761333" y="550108"/>
              <a:ext cx="3136051" cy="2716993"/>
              <a:chOff x="6761333" y="550108"/>
              <a:chExt cx="3136051" cy="2716993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4DE57EC-BD6D-32AC-B90C-097E74419713}"/>
                  </a:ext>
                </a:extLst>
              </p:cNvPr>
              <p:cNvSpPr/>
              <p:nvPr/>
            </p:nvSpPr>
            <p:spPr>
              <a:xfrm>
                <a:off x="6761333" y="555334"/>
                <a:ext cx="437745" cy="24901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Conv2D  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1945562-3C0F-EFB0-6A8A-9D86152D5212}"/>
                  </a:ext>
                </a:extLst>
              </p:cNvPr>
              <p:cNvSpPr/>
              <p:nvPr/>
            </p:nvSpPr>
            <p:spPr>
              <a:xfrm>
                <a:off x="7661628" y="555334"/>
                <a:ext cx="437745" cy="24901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Conv2D  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CA0CE3B-DD21-3FF1-C557-770CA5F59BA2}"/>
                  </a:ext>
                </a:extLst>
              </p:cNvPr>
              <p:cNvSpPr/>
              <p:nvPr/>
            </p:nvSpPr>
            <p:spPr>
              <a:xfrm>
                <a:off x="9459639" y="550108"/>
                <a:ext cx="437745" cy="249019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MaxPooling2D 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8C353-200F-7AC3-2293-487373825B1F}"/>
                  </a:ext>
                </a:extLst>
              </p:cNvPr>
              <p:cNvSpPr txBox="1"/>
              <p:nvPr/>
            </p:nvSpPr>
            <p:spPr>
              <a:xfrm>
                <a:off x="9497653" y="2990102"/>
                <a:ext cx="396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2,2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DC44FC8-5A95-FB2F-978C-1802ECFA39FB}"/>
                  </a:ext>
                </a:extLst>
              </p:cNvPr>
              <p:cNvSpPr/>
              <p:nvPr/>
            </p:nvSpPr>
            <p:spPr>
              <a:xfrm>
                <a:off x="7211501" y="550108"/>
                <a:ext cx="437745" cy="249019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Batch Normalization  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AD448EF-F0D0-0ADA-A561-06894FE8E391}"/>
                  </a:ext>
                </a:extLst>
              </p:cNvPr>
              <p:cNvSpPr/>
              <p:nvPr/>
            </p:nvSpPr>
            <p:spPr>
              <a:xfrm>
                <a:off x="8110044" y="550108"/>
                <a:ext cx="437745" cy="249019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Batch Normalization  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5C36482-83CE-89FE-8019-DA7CFEB079AE}"/>
                  </a:ext>
                </a:extLst>
              </p:cNvPr>
              <p:cNvSpPr/>
              <p:nvPr/>
            </p:nvSpPr>
            <p:spPr>
              <a:xfrm>
                <a:off x="8558693" y="550108"/>
                <a:ext cx="437745" cy="24901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Conv2D  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C14CC67-FC85-0550-D845-7425DEC38A55}"/>
                  </a:ext>
                </a:extLst>
              </p:cNvPr>
              <p:cNvSpPr/>
              <p:nvPr/>
            </p:nvSpPr>
            <p:spPr>
              <a:xfrm>
                <a:off x="9009166" y="550108"/>
                <a:ext cx="437745" cy="249019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Batch Normalization  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4BE6AF-04C6-DDCF-C75D-39D51579F57B}"/>
              </a:ext>
            </a:extLst>
          </p:cNvPr>
          <p:cNvGrpSpPr/>
          <p:nvPr/>
        </p:nvGrpSpPr>
        <p:grpSpPr>
          <a:xfrm>
            <a:off x="2573895" y="3804911"/>
            <a:ext cx="3172175" cy="3086325"/>
            <a:chOff x="1665845" y="3804911"/>
            <a:chExt cx="3172175" cy="308632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4A21FFE-A587-5773-870F-C9F943797626}"/>
                </a:ext>
              </a:extLst>
            </p:cNvPr>
            <p:cNvSpPr/>
            <p:nvPr/>
          </p:nvSpPr>
          <p:spPr>
            <a:xfrm>
              <a:off x="1690609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3D7BB74-6332-17F1-2155-1CD043855BEA}"/>
                </a:ext>
              </a:extLst>
            </p:cNvPr>
            <p:cNvSpPr/>
            <p:nvPr/>
          </p:nvSpPr>
          <p:spPr>
            <a:xfrm>
              <a:off x="2591794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B640E94-2EE0-3AE0-264D-11559053751C}"/>
                </a:ext>
              </a:extLst>
            </p:cNvPr>
            <p:cNvSpPr/>
            <p:nvPr/>
          </p:nvSpPr>
          <p:spPr>
            <a:xfrm>
              <a:off x="4400275" y="3804911"/>
              <a:ext cx="437745" cy="249019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MaxPooling2D 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F00C89-C423-5C6D-ACED-75B863E84023}"/>
                </a:ext>
              </a:extLst>
            </p:cNvPr>
            <p:cNvSpPr txBox="1"/>
            <p:nvPr/>
          </p:nvSpPr>
          <p:spPr>
            <a:xfrm>
              <a:off x="1665845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8860C0-016D-70DC-F6B7-8019BD01B182}"/>
                </a:ext>
              </a:extLst>
            </p:cNvPr>
            <p:cNvSpPr txBox="1"/>
            <p:nvPr/>
          </p:nvSpPr>
          <p:spPr>
            <a:xfrm>
              <a:off x="2567030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D23285-53FB-D0ED-CA65-6023458DE04E}"/>
                </a:ext>
              </a:extLst>
            </p:cNvPr>
            <p:cNvSpPr txBox="1"/>
            <p:nvPr/>
          </p:nvSpPr>
          <p:spPr>
            <a:xfrm>
              <a:off x="4441170" y="6244905"/>
              <a:ext cx="396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2,2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0353C62-11B9-E1F8-D55E-0D403F7AC311}"/>
                </a:ext>
              </a:extLst>
            </p:cNvPr>
            <p:cNvSpPr/>
            <p:nvPr/>
          </p:nvSpPr>
          <p:spPr>
            <a:xfrm>
              <a:off x="2140736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4E61AD9-332A-BBBF-C3BE-94C91D24AE34}"/>
                </a:ext>
              </a:extLst>
            </p:cNvPr>
            <p:cNvSpPr/>
            <p:nvPr/>
          </p:nvSpPr>
          <p:spPr>
            <a:xfrm>
              <a:off x="3042342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D0658C8-2850-6EF3-2FED-728EC27B30FA}"/>
                </a:ext>
              </a:extLst>
            </p:cNvPr>
            <p:cNvSpPr/>
            <p:nvPr/>
          </p:nvSpPr>
          <p:spPr>
            <a:xfrm>
              <a:off x="3495503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FEA9C0-8635-83E4-C32B-6E0C540AF59E}"/>
                </a:ext>
              </a:extLst>
            </p:cNvPr>
            <p:cNvSpPr txBox="1"/>
            <p:nvPr/>
          </p:nvSpPr>
          <p:spPr>
            <a:xfrm>
              <a:off x="3470739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113295C-EE12-5FC8-C57B-47A9AB59ABEE}"/>
                </a:ext>
              </a:extLst>
            </p:cNvPr>
            <p:cNvSpPr/>
            <p:nvPr/>
          </p:nvSpPr>
          <p:spPr>
            <a:xfrm>
              <a:off x="3948805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A24D15-62F5-792D-3583-373B80632EF2}"/>
              </a:ext>
            </a:extLst>
          </p:cNvPr>
          <p:cNvGrpSpPr/>
          <p:nvPr/>
        </p:nvGrpSpPr>
        <p:grpSpPr>
          <a:xfrm>
            <a:off x="6019533" y="3804911"/>
            <a:ext cx="3175704" cy="3086325"/>
            <a:chOff x="5301983" y="3804911"/>
            <a:chExt cx="3175704" cy="308632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C4749B3-E641-CF25-6D0B-9D85956C85DB}"/>
                </a:ext>
              </a:extLst>
            </p:cNvPr>
            <p:cNvSpPr/>
            <p:nvPr/>
          </p:nvSpPr>
          <p:spPr>
            <a:xfrm>
              <a:off x="5326747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EBB935B-8853-0D84-DEB8-4583DD26E5EB}"/>
                </a:ext>
              </a:extLst>
            </p:cNvPr>
            <p:cNvSpPr/>
            <p:nvPr/>
          </p:nvSpPr>
          <p:spPr>
            <a:xfrm>
              <a:off x="6231463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4E55011-7D14-8AA0-3B82-1AF8E017E001}"/>
                </a:ext>
              </a:extLst>
            </p:cNvPr>
            <p:cNvSpPr/>
            <p:nvPr/>
          </p:nvSpPr>
          <p:spPr>
            <a:xfrm>
              <a:off x="8039942" y="3804911"/>
              <a:ext cx="437745" cy="249019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MaxPooling2D 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CAFE75-8D4A-E103-A392-6750224012BE}"/>
                </a:ext>
              </a:extLst>
            </p:cNvPr>
            <p:cNvSpPr txBox="1"/>
            <p:nvPr/>
          </p:nvSpPr>
          <p:spPr>
            <a:xfrm>
              <a:off x="5301983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3F3C1A-3E03-347C-C950-B5D3C088843F}"/>
                </a:ext>
              </a:extLst>
            </p:cNvPr>
            <p:cNvSpPr txBox="1"/>
            <p:nvPr/>
          </p:nvSpPr>
          <p:spPr>
            <a:xfrm>
              <a:off x="6203168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6EF451B-022C-FCA7-30E1-2FD31E84762C}"/>
                </a:ext>
              </a:extLst>
            </p:cNvPr>
            <p:cNvSpPr txBox="1"/>
            <p:nvPr/>
          </p:nvSpPr>
          <p:spPr>
            <a:xfrm>
              <a:off x="8080837" y="6256284"/>
              <a:ext cx="396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2,2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EA0FCA8-34F7-B21D-7B5B-2917503203E7}"/>
                </a:ext>
              </a:extLst>
            </p:cNvPr>
            <p:cNvSpPr/>
            <p:nvPr/>
          </p:nvSpPr>
          <p:spPr>
            <a:xfrm>
              <a:off x="5777805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2AD4FD5-0F2E-FBDB-21E7-24F910ACC699}"/>
                </a:ext>
              </a:extLst>
            </p:cNvPr>
            <p:cNvSpPr/>
            <p:nvPr/>
          </p:nvSpPr>
          <p:spPr>
            <a:xfrm>
              <a:off x="6681534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36A227-D7C3-13B1-A1F2-22BA15712337}"/>
                </a:ext>
              </a:extLst>
            </p:cNvPr>
            <p:cNvSpPr/>
            <p:nvPr/>
          </p:nvSpPr>
          <p:spPr>
            <a:xfrm>
              <a:off x="7135172" y="3804911"/>
              <a:ext cx="437745" cy="2490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Conv2D 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FF9C82-2EAA-B583-49BD-956BA0602A20}"/>
                </a:ext>
              </a:extLst>
            </p:cNvPr>
            <p:cNvSpPr txBox="1"/>
            <p:nvPr/>
          </p:nvSpPr>
          <p:spPr>
            <a:xfrm>
              <a:off x="7110408" y="6244905"/>
              <a:ext cx="531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 256</a:t>
              </a:r>
            </a:p>
            <a:p>
              <a:r>
                <a:rPr lang="en-US" sz="1200" dirty="0"/>
                <a:t>K 3,3</a:t>
              </a:r>
            </a:p>
            <a:p>
              <a:r>
                <a:rPr lang="en-US" sz="1200" dirty="0"/>
                <a:t>S 1,1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4FB84FA-BF51-FC24-0C57-7DA111843E79}"/>
                </a:ext>
              </a:extLst>
            </p:cNvPr>
            <p:cNvSpPr/>
            <p:nvPr/>
          </p:nvSpPr>
          <p:spPr>
            <a:xfrm>
              <a:off x="7588774" y="3804911"/>
              <a:ext cx="437745" cy="249019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Batch Normalization  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1D3B1B9-D257-B595-8E36-40B07C34DBE8}"/>
              </a:ext>
            </a:extLst>
          </p:cNvPr>
          <p:cNvSpPr txBox="1"/>
          <p:nvPr/>
        </p:nvSpPr>
        <p:spPr>
          <a:xfrm>
            <a:off x="-16063" y="6444542"/>
            <a:ext cx="172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12,625,506</a:t>
            </a:r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CA0BC9E5-B6A5-E68D-9F56-CEE84949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77" y="-307584"/>
            <a:ext cx="10515600" cy="1325563"/>
          </a:xfrm>
        </p:spPr>
        <p:txBody>
          <a:bodyPr/>
          <a:lstStyle/>
          <a:p>
            <a:r>
              <a:rPr lang="en-US" dirty="0"/>
              <a:t>Final Design For All Features</a:t>
            </a:r>
          </a:p>
        </p:txBody>
      </p:sp>
    </p:spTree>
    <p:extLst>
      <p:ext uri="{BB962C8B-B14F-4D97-AF65-F5344CB8AC3E}">
        <p14:creationId xmlns:p14="http://schemas.microsoft.com/office/powerpoint/2010/main" val="259265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3A90-9FF3-06D2-4E58-635BF6E8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Final Design For 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FB22-EA48-F5B8-F71E-C7D91BBD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Loss (MSE) ~50 for all 30 outputs</a:t>
            </a:r>
          </a:p>
          <a:p>
            <a:r>
              <a:rPr lang="en-US" dirty="0"/>
              <a:t>Number of Training Epochs is reduced to ~60</a:t>
            </a:r>
          </a:p>
          <a:p>
            <a:r>
              <a:rPr lang="en-US" dirty="0"/>
              <a:t>Submission to Kaggle</a:t>
            </a:r>
          </a:p>
          <a:p>
            <a:r>
              <a:rPr lang="en-US" dirty="0"/>
              <a:t>Use </a:t>
            </a:r>
            <a:r>
              <a:rPr lang="en-US" dirty="0" err="1"/>
              <a:t>ReduceLROnPlateau</a:t>
            </a:r>
            <a:r>
              <a:rPr lang="en-US" dirty="0"/>
              <a:t> to improve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CB0EA-8C73-CBD9-D839-1F56EFF1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6" y="5139475"/>
            <a:ext cx="11049568" cy="736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6F7F5-08FF-D4E4-853E-555D94432561}"/>
              </a:ext>
            </a:extLst>
          </p:cNvPr>
          <p:cNvSpPr txBox="1"/>
          <p:nvPr/>
        </p:nvSpPr>
        <p:spPr>
          <a:xfrm>
            <a:off x="838200" y="5927278"/>
            <a:ext cx="988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2140 Images containing all points 52nd on Kaggle Leaderboard</a:t>
            </a:r>
            <a:r>
              <a:rPr lang="en-US" sz="2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65F97-9C43-BBBC-E56D-6E18F24B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86" y="3074803"/>
            <a:ext cx="2370891" cy="19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1268</Words>
  <Application>Microsoft Office PowerPoint</Application>
  <PresentationFormat>Widescreen</PresentationFormat>
  <Paragraphs>286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Kaggle Facial Keypoints Detection</vt:lpstr>
      <vt:lpstr>Missing Values</vt:lpstr>
      <vt:lpstr>Example of Initial Designs For All Features</vt:lpstr>
      <vt:lpstr>Results from Initial Designs For All Features</vt:lpstr>
      <vt:lpstr>Example of Intermediate Designs For All Features</vt:lpstr>
      <vt:lpstr>Results from Intermediate Designs For All Features</vt:lpstr>
      <vt:lpstr>Final Design For All Features</vt:lpstr>
      <vt:lpstr>Results From Final Design For All Features</vt:lpstr>
      <vt:lpstr>Train Final Design Individually on All Features</vt:lpstr>
      <vt:lpstr>Results from Final Assembled Model </vt:lpstr>
      <vt:lpstr>EDA</vt:lpstr>
      <vt:lpstr>EDA</vt:lpstr>
      <vt:lpstr>EDA</vt:lpstr>
      <vt:lpstr>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Brown</dc:creator>
  <cp:lastModifiedBy>Ed Brown</cp:lastModifiedBy>
  <cp:revision>35</cp:revision>
  <dcterms:created xsi:type="dcterms:W3CDTF">2022-12-02T20:05:21Z</dcterms:created>
  <dcterms:modified xsi:type="dcterms:W3CDTF">2022-12-04T18:06:32Z</dcterms:modified>
</cp:coreProperties>
</file>