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187800378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9279774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0260180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97145881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583D-6819-45E5-8DA1-C28BD10BE2B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1306003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75583D-6819-45E5-8DA1-C28BD10BE2B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4572915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75583D-6819-45E5-8DA1-C28BD10BE2B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90100660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75583D-6819-45E5-8DA1-C28BD10BE2BB}"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11465098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5583D-6819-45E5-8DA1-C28BD10BE2BB}"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37187268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75583D-6819-45E5-8DA1-C28BD10BE2B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410302899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75583D-6819-45E5-8DA1-C28BD10BE2B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329837073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5583D-6819-45E5-8DA1-C28BD10BE2BB}" type="datetimeFigureOut">
              <a:rPr lang="en-US" smtClean="0"/>
              <a:t>10/4/2024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84C4A-37BA-452E-B633-FE0DF1F48ED3}" type="slidenum">
              <a:rPr lang="en-US" smtClean="0"/>
              <a:t>‹#›</a:t>
            </a:fld>
            <a:endParaRPr lang="en-US"/>
          </a:p>
        </p:txBody>
      </p:sp>
    </p:spTree>
    <p:extLst>
      <p:ext uri="{BB962C8B-B14F-4D97-AF65-F5344CB8AC3E}">
        <p14:creationId xmlns:p14="http://schemas.microsoft.com/office/powerpoint/2010/main" val="36635905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004711"/>
          </a:xfrm>
        </p:spPr>
        <p:style>
          <a:lnRef idx="3">
            <a:schemeClr val="lt1"/>
          </a:lnRef>
          <a:fillRef idx="1">
            <a:schemeClr val="accent3"/>
          </a:fillRef>
          <a:effectRef idx="1">
            <a:schemeClr val="accent3"/>
          </a:effectRef>
          <a:fontRef idx="minor">
            <a:schemeClr val="lt1"/>
          </a:fontRef>
        </p:style>
        <p:txBody>
          <a:bodyPr/>
          <a:lstStyle/>
          <a:p>
            <a:r>
              <a:rPr lang="en-US" dirty="0" smtClean="0"/>
              <a:t>BANANA BIKE</a:t>
            </a:r>
            <a:endParaRPr lang="en-US" dirty="0"/>
          </a:p>
        </p:txBody>
      </p:sp>
      <p:sp>
        <p:nvSpPr>
          <p:cNvPr id="3" name="Subtitle 2"/>
          <p:cNvSpPr>
            <a:spLocks noGrp="1"/>
          </p:cNvSpPr>
          <p:nvPr>
            <p:ph type="subTitle" idx="1"/>
          </p:nvPr>
        </p:nvSpPr>
        <p:spPr>
          <a:xfrm>
            <a:off x="0" y="3568289"/>
            <a:ext cx="12192000" cy="1885243"/>
          </a:xfrm>
        </p:spPr>
        <p:txBody>
          <a:bodyPr>
            <a:normAutofit/>
          </a:bodyPr>
          <a:lstStyle/>
          <a:p>
            <a:r>
              <a:rPr lang="en-US" sz="3200" b="1" dirty="0" smtClean="0"/>
              <a:t>PRESENTATION OF PREDICTIVE ANALYSIS OF BANANA BIKE CASE</a:t>
            </a:r>
            <a:endParaRPr lang="en-US" sz="3200" b="1" dirty="0"/>
          </a:p>
        </p:txBody>
      </p:sp>
    </p:spTree>
    <p:extLst>
      <p:ext uri="{BB962C8B-B14F-4D97-AF65-F5344CB8AC3E}">
        <p14:creationId xmlns:p14="http://schemas.microsoft.com/office/powerpoint/2010/main" val="17046165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9075"/>
            <a:ext cx="12192000" cy="13207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a:lstStyle/>
          <a:p>
            <a:pPr algn="ctr"/>
            <a:r>
              <a:rPr lang="en-GB" sz="3200" b="1" dirty="0">
                <a:effectLst/>
                <a:latin typeface="Arial" panose="020B0604020202020204" pitchFamily="34" charset="0"/>
                <a:cs typeface="Arial" panose="020B0604020202020204" pitchFamily="34" charset="0"/>
              </a:rPr>
              <a:t>A summary of </a:t>
            </a:r>
            <a:r>
              <a:rPr lang="en-GB" sz="3200" b="1" dirty="0" smtClean="0">
                <a:effectLst/>
                <a:latin typeface="Arial" panose="020B0604020202020204" pitchFamily="34" charset="0"/>
                <a:cs typeface="Arial" panose="020B0604020202020204" pitchFamily="34" charset="0"/>
              </a:rPr>
              <a:t> Analytical Process</a:t>
            </a:r>
            <a:r>
              <a:rPr lang="en-GB" dirty="0">
                <a:effectLst/>
              </a:rPr>
              <a:t/>
            </a:r>
            <a:br>
              <a:rPr lang="en-GB" dirty="0">
                <a:effectLst/>
              </a:rPr>
            </a:br>
            <a:endParaRPr lang="en-US" dirty="0">
              <a:effectLst/>
            </a:endParaRPr>
          </a:p>
        </p:txBody>
      </p:sp>
      <p:sp>
        <p:nvSpPr>
          <p:cNvPr id="3" name="Content Placeholder 2"/>
          <p:cNvSpPr>
            <a:spLocks noGrp="1"/>
          </p:cNvSpPr>
          <p:nvPr>
            <p:ph idx="1"/>
          </p:nvPr>
        </p:nvSpPr>
        <p:spPr>
          <a:xfrm>
            <a:off x="0" y="2822222"/>
            <a:ext cx="12192000" cy="3160889"/>
          </a:xfrm>
        </p:spPr>
        <p:txBody>
          <a:bodyPr/>
          <a:lstStyle/>
          <a:p>
            <a:pPr marL="0" indent="0" algn="just">
              <a:buNone/>
            </a:pPr>
            <a:r>
              <a:rPr lang="en-US" b="1" dirty="0">
                <a:latin typeface="Arial" panose="020B0604020202020204" pitchFamily="34" charset="0"/>
                <a:cs typeface="Arial" panose="020B0604020202020204" pitchFamily="34" charset="0"/>
              </a:rPr>
              <a:t>First I want express appreciation for the opportunity to be part f a </a:t>
            </a:r>
            <a:r>
              <a:rPr lang="en-US" b="1" dirty="0" smtClean="0">
                <a:latin typeface="Arial" panose="020B0604020202020204" pitchFamily="34" charset="0"/>
                <a:cs typeface="Arial" panose="020B0604020202020204" pitchFamily="34" charset="0"/>
              </a:rPr>
              <a:t>project. Moving </a:t>
            </a:r>
            <a:r>
              <a:rPr lang="en-US" b="1" dirty="0">
                <a:latin typeface="Arial" panose="020B0604020202020204" pitchFamily="34" charset="0"/>
                <a:cs typeface="Arial" panose="020B0604020202020204" pitchFamily="34" charset="0"/>
              </a:rPr>
              <a:t>forward, the following pages  are the  enlisted analytical processes </a:t>
            </a:r>
            <a:r>
              <a:rPr lang="en-US" b="1" dirty="0" smtClean="0">
                <a:latin typeface="Arial" panose="020B0604020202020204" pitchFamily="34" charset="0"/>
                <a:cs typeface="Arial" panose="020B0604020202020204" pitchFamily="34" charset="0"/>
              </a:rPr>
              <a:t>administered.</a:t>
            </a:r>
            <a:endParaRPr lang="en-US"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9366568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
            <a:ext cx="12192001" cy="6319779"/>
          </a:xfrm>
          <a:prstGeom prst="rect">
            <a:avLst/>
          </a:prstGeom>
          <a:noFill/>
        </p:spPr>
        <p:txBody>
          <a:bodyPr wrap="square" rtlCol="0">
            <a:spAutoFit/>
          </a:bodyPr>
          <a:lstStyle/>
          <a:p>
            <a:pPr algn="just"/>
            <a:r>
              <a:rPr lang="en-US" sz="2000" b="1" dirty="0" smtClean="0">
                <a:latin typeface="Arial" panose="020B0604020202020204" pitchFamily="34" charset="0"/>
                <a:cs typeface="Arial" panose="020B0604020202020204" pitchFamily="34" charset="0"/>
              </a:rPr>
              <a:t>UNDERSTANDING THE DATA</a:t>
            </a:r>
            <a:r>
              <a:rPr lang="en-US" sz="2000" b="1" dirty="0" smtClean="0"/>
              <a:t> </a:t>
            </a:r>
          </a:p>
          <a:p>
            <a:pPr lvl="1" algn="just"/>
            <a:r>
              <a:rPr lang="en-US" dirty="0" smtClean="0"/>
              <a:t>Every analytics task to solving a problem(business or non-business) first begin with a in-depth familiarity of the data’s </a:t>
            </a:r>
          </a:p>
          <a:p>
            <a:pPr lvl="1" algn="just"/>
            <a:r>
              <a:rPr lang="en-US" dirty="0"/>
              <a:t>a</a:t>
            </a:r>
            <a:r>
              <a:rPr lang="en-US" dirty="0" smtClean="0"/>
              <a:t>vailable in the dataset. This step emphasis on understanding the sector our data belongs to in the industry and knowing</a:t>
            </a:r>
          </a:p>
          <a:p>
            <a:pPr lvl="1" algn="just"/>
            <a:r>
              <a:rPr lang="en-US" dirty="0"/>
              <a:t>t</a:t>
            </a:r>
            <a:r>
              <a:rPr lang="en-US" dirty="0" smtClean="0"/>
              <a:t>he types of data  e.g. categorical and numerical data and whether they are ordinal, discrete or continuous</a:t>
            </a:r>
          </a:p>
          <a:p>
            <a:pPr algn="just"/>
            <a:endParaRPr lang="en-US" dirty="0" smtClean="0"/>
          </a:p>
          <a:p>
            <a:pPr algn="just"/>
            <a:r>
              <a:rPr lang="en-US" sz="2000" b="1" dirty="0" smtClean="0">
                <a:latin typeface="Arial" panose="020B0604020202020204" pitchFamily="34" charset="0"/>
                <a:cs typeface="Arial" panose="020B0604020202020204" pitchFamily="34" charset="0"/>
              </a:rPr>
              <a:t>PERFORMING DATA WRANGLING FUNCTIONS</a:t>
            </a:r>
          </a:p>
          <a:p>
            <a:pPr lvl="1" algn="just"/>
            <a:r>
              <a:rPr lang="en-US" dirty="0" smtClean="0"/>
              <a:t>Preparing the data for further analysis is preponderant with this step. loading  our dataset to Python (Programming language) environment, cleaning our dataset to make sure any values like null and outlier that will affect the efficiency of the analysis and prediction is removed or engineered with arithmetic methods like mean, median and mode</a:t>
            </a:r>
          </a:p>
          <a:p>
            <a:pPr algn="just"/>
            <a:endParaRPr lang="en-US" dirty="0" smtClean="0"/>
          </a:p>
          <a:p>
            <a:pPr algn="just"/>
            <a:r>
              <a:rPr lang="en-US" sz="2000" b="1" dirty="0" smtClean="0">
                <a:latin typeface="Arial" panose="020B0604020202020204" pitchFamily="34" charset="0"/>
                <a:cs typeface="Arial" panose="020B0604020202020204" pitchFamily="34" charset="0"/>
              </a:rPr>
              <a:t>FEATURE SELECTION AND ENGINEERING</a:t>
            </a:r>
          </a:p>
          <a:p>
            <a:pPr lvl="1" algn="just"/>
            <a:r>
              <a:rPr lang="en-US" dirty="0" smtClean="0"/>
              <a:t>Selecting the feature or column that align in predicting Bike usage and solving our  business problem: selecting the INDEPENDENT VARIABLE AND DEPENDENT VARIABLE, and also altering this column to filter some specific value from the data or converting from one datatype to another e.g. converting the </a:t>
            </a:r>
            <a:r>
              <a:rPr lang="en-US" b="1" dirty="0" err="1" smtClean="0"/>
              <a:t>tripduration</a:t>
            </a:r>
            <a:r>
              <a:rPr lang="en-US" b="1" dirty="0" smtClean="0"/>
              <a:t> column of our dataset to date time</a:t>
            </a:r>
          </a:p>
          <a:p>
            <a:pPr algn="just"/>
            <a:endParaRPr lang="en-US" dirty="0" smtClean="0"/>
          </a:p>
          <a:p>
            <a:pPr algn="just"/>
            <a:r>
              <a:rPr lang="en-US" sz="2000" b="1" dirty="0" smtClean="0">
                <a:latin typeface="Arial" panose="020B0604020202020204" pitchFamily="34" charset="0"/>
                <a:cs typeface="Arial" panose="020B0604020202020204" pitchFamily="34" charset="0"/>
              </a:rPr>
              <a:t>FEATURE SCALING</a:t>
            </a:r>
          </a:p>
          <a:p>
            <a:pPr lvl="1" algn="just"/>
            <a:r>
              <a:rPr lang="en-US" dirty="0" smtClean="0"/>
              <a:t>This is a method applied on our predictive feature of interest mostly, which in our dataset is called the independent variable</a:t>
            </a:r>
            <a:r>
              <a:rPr lang="en-US" b="1" dirty="0" smtClean="0"/>
              <a:t>(Month, day of he week, hour of the day, </a:t>
            </a:r>
            <a:r>
              <a:rPr lang="en-US" b="1" dirty="0" err="1" smtClean="0"/>
              <a:t>temperature,humidity,windspeed,dew,visibility,solarenergy</a:t>
            </a:r>
            <a:r>
              <a:rPr lang="en-US" dirty="0" smtClean="0"/>
              <a:t>). The method makes sure that the features involved contribute squarely to our analysis and prediction by adjusting to normal distribution of our feature data, thereby ameliorating or eliminating skewness from our data of interest</a:t>
            </a:r>
          </a:p>
          <a:p>
            <a:pPr lvl="1" algn="just"/>
            <a:endParaRPr lang="en-US" dirty="0" smtClean="0"/>
          </a:p>
          <a:p>
            <a:endParaRPr lang="en-US" dirty="0"/>
          </a:p>
        </p:txBody>
      </p:sp>
    </p:spTree>
    <p:extLst>
      <p:ext uri="{BB962C8B-B14F-4D97-AF65-F5344CB8AC3E}">
        <p14:creationId xmlns:p14="http://schemas.microsoft.com/office/powerpoint/2010/main" val="10956606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7294305"/>
          </a:xfrm>
          <a:prstGeom prst="rect">
            <a:avLst/>
          </a:prstGeom>
          <a:noFill/>
        </p:spPr>
        <p:txBody>
          <a:bodyPr wrap="square" rtlCol="0">
            <a:spAutoFit/>
          </a:bodyPr>
          <a:lstStyle/>
          <a:p>
            <a:r>
              <a:rPr lang="en-US" b="1" dirty="0" smtClean="0"/>
              <a:t>MODEL:</a:t>
            </a:r>
          </a:p>
          <a:p>
            <a:r>
              <a:rPr lang="en-US" dirty="0" smtClean="0"/>
              <a:t>Having thoroughly completed the step above, then our dataset is now ready and fit for modelling, which prompts the following step below</a:t>
            </a:r>
          </a:p>
          <a:p>
            <a:endParaRPr lang="en-US" dirty="0" smtClean="0"/>
          </a:p>
          <a:p>
            <a:r>
              <a:rPr lang="en-US" b="1" dirty="0" smtClean="0"/>
              <a:t>Dividing the independent variable (feature)</a:t>
            </a:r>
            <a:r>
              <a:rPr lang="en-US" dirty="0" smtClean="0"/>
              <a:t/>
            </a:r>
            <a:br>
              <a:rPr lang="en-US" dirty="0" smtClean="0"/>
            </a:br>
            <a:r>
              <a:rPr lang="en-US" dirty="0" smtClean="0"/>
              <a:t>The  step was geared towards dividing our label(Feature values of our dataset) into training and testing sets</a:t>
            </a:r>
          </a:p>
          <a:p>
            <a:endParaRPr lang="en-US" dirty="0" smtClean="0"/>
          </a:p>
          <a:p>
            <a:pPr algn="just"/>
            <a:r>
              <a:rPr lang="en-US" b="1" dirty="0" smtClean="0"/>
              <a:t>Training Set: </a:t>
            </a:r>
            <a:r>
              <a:rPr lang="en-US" dirty="0" smtClean="0"/>
              <a:t>This are the set of label data that separated for our Model to learn from in other to study the pattern, trend and relationships inherent in our data to inform our model in predicting future data</a:t>
            </a:r>
          </a:p>
          <a:p>
            <a:endParaRPr lang="en-US" dirty="0" smtClean="0"/>
          </a:p>
          <a:p>
            <a:pPr algn="just"/>
            <a:r>
              <a:rPr lang="en-US" b="1" dirty="0" smtClean="0"/>
              <a:t>Testing Set: </a:t>
            </a:r>
            <a:r>
              <a:rPr lang="en-US" dirty="0" smtClean="0"/>
              <a:t>This is the set the model uses to test how well it has learn from the training set in predicting future data, here the performance of the model is considered( this will be discussed later on )</a:t>
            </a:r>
          </a:p>
          <a:p>
            <a:endParaRPr lang="en-US" dirty="0" smtClean="0"/>
          </a:p>
          <a:p>
            <a:pPr algn="just"/>
            <a:r>
              <a:rPr lang="en-US" b="1" dirty="0" smtClean="0"/>
              <a:t>Model(Machine Learning): </a:t>
            </a:r>
            <a:r>
              <a:rPr lang="en-US" dirty="0" err="1" smtClean="0"/>
              <a:t>ElasticNet</a:t>
            </a:r>
            <a:r>
              <a:rPr lang="en-US" dirty="0" smtClean="0"/>
              <a:t> is the machine learning model used to train and test our data as well as to predict. The choice of using this model is solely to reduce or eliminate overfitting(model learning un-generalized pattern commonly called noise during training phase which could make the model perfect well in training and performing poorly in testing and predicting new data) from our model through regularization which </a:t>
            </a:r>
            <a:r>
              <a:rPr lang="en-US" dirty="0" err="1" smtClean="0"/>
              <a:t>ElasticNet</a:t>
            </a:r>
            <a:r>
              <a:rPr lang="en-US" dirty="0" smtClean="0"/>
              <a:t> is perfect for because it used the </a:t>
            </a:r>
          </a:p>
          <a:p>
            <a:endParaRPr lang="en-US" dirty="0" smtClean="0"/>
          </a:p>
          <a:p>
            <a:pPr algn="just"/>
            <a:r>
              <a:rPr lang="en-US" b="1" dirty="0" err="1" smtClean="0"/>
              <a:t>Laso</a:t>
            </a:r>
            <a:r>
              <a:rPr lang="en-US" b="1" dirty="0" smtClean="0"/>
              <a:t>: </a:t>
            </a:r>
            <a:r>
              <a:rPr lang="en-US" dirty="0" smtClean="0"/>
              <a:t>which I  regularization method that design to reduce the coefficient of our independent variable towards zero. The more the coefficient closer to zero the more irrelevant the variable is in predicting our target variable.</a:t>
            </a:r>
          </a:p>
          <a:p>
            <a:endParaRPr lang="en-US" dirty="0" smtClean="0"/>
          </a:p>
          <a:p>
            <a:endParaRPr lang="en-US" dirty="0"/>
          </a:p>
          <a:p>
            <a:pPr algn="just"/>
            <a:r>
              <a:rPr lang="en-US" b="1" dirty="0" smtClean="0"/>
              <a:t>Ridge: </a:t>
            </a:r>
            <a:r>
              <a:rPr lang="en-US" dirty="0" smtClean="0"/>
              <a:t>regularization method that sets  cap or penalty on the coefficient of our independent variable to ensure our coefficient which is a crucial value in explaining our target variable is not blown out of proportion</a:t>
            </a:r>
          </a:p>
          <a:p>
            <a:endParaRPr lang="en-US" dirty="0"/>
          </a:p>
          <a:p>
            <a:endParaRPr lang="en-US" dirty="0"/>
          </a:p>
        </p:txBody>
      </p:sp>
    </p:spTree>
    <p:extLst>
      <p:ext uri="{BB962C8B-B14F-4D97-AF65-F5344CB8AC3E}">
        <p14:creationId xmlns:p14="http://schemas.microsoft.com/office/powerpoint/2010/main" val="14921326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
            <a:ext cx="12192001" cy="2862322"/>
          </a:xfrm>
          <a:prstGeom prst="rect">
            <a:avLst/>
          </a:prstGeom>
          <a:noFill/>
        </p:spPr>
        <p:txBody>
          <a:bodyPr wrap="square" rtlCol="0">
            <a:spAutoFit/>
          </a:bodyPr>
          <a:lstStyle/>
          <a:p>
            <a:r>
              <a:rPr lang="en-US" b="1" dirty="0" smtClean="0"/>
              <a:t>EXPLANATION OF INDEPENDENT VARIABLE AFTER MODELLING</a:t>
            </a:r>
          </a:p>
          <a:p>
            <a:endParaRPr lang="en-US" dirty="0" smtClean="0"/>
          </a:p>
          <a:p>
            <a:pPr algn="just"/>
            <a:r>
              <a:rPr lang="en-US" b="1" dirty="0" smtClean="0"/>
              <a:t>Recur: </a:t>
            </a:r>
            <a:r>
              <a:rPr lang="en-US" dirty="0" smtClean="0"/>
              <a:t>Independent variables</a:t>
            </a:r>
            <a:r>
              <a:rPr lang="en-US" b="1" dirty="0" smtClean="0"/>
              <a:t>( Month, Day of the week, Hour of day, Temperature, Humidity, Wind speed, Dew, Visibility, </a:t>
            </a:r>
            <a:r>
              <a:rPr lang="en-US" b="1" dirty="0" err="1" smtClean="0"/>
              <a:t>Solarenergy</a:t>
            </a:r>
            <a:r>
              <a:rPr lang="en-US" b="1" dirty="0" smtClean="0"/>
              <a:t>) </a:t>
            </a:r>
            <a:r>
              <a:rPr lang="en-US" dirty="0" smtClean="0"/>
              <a:t>This are the features selected from our dataset to be used to predict Bike usage which is our target variable denoted by </a:t>
            </a:r>
            <a:r>
              <a:rPr lang="en-US" b="1" dirty="0" err="1" smtClean="0"/>
              <a:t>bikeid</a:t>
            </a:r>
            <a:r>
              <a:rPr lang="en-US" dirty="0" smtClean="0"/>
              <a:t> from our dataset.</a:t>
            </a:r>
          </a:p>
          <a:p>
            <a:pPr algn="just"/>
            <a:r>
              <a:rPr lang="en-US" dirty="0" smtClean="0"/>
              <a:t>After Modeling below is the insights that explains the relationships, magnitude etc. between the independent and dependent variable.</a:t>
            </a:r>
          </a:p>
          <a:p>
            <a:endParaRPr lang="en-US" dirty="0" smtClean="0"/>
          </a:p>
          <a:p>
            <a:endParaRPr lang="en-US" dirty="0" smtClean="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0864738"/>
              </p:ext>
            </p:extLst>
          </p:nvPr>
        </p:nvGraphicFramePr>
        <p:xfrm>
          <a:off x="1" y="2144889"/>
          <a:ext cx="12192000" cy="7958666"/>
        </p:xfrm>
        <a:graphic>
          <a:graphicData uri="http://schemas.openxmlformats.org/drawingml/2006/table">
            <a:tbl>
              <a:tblPr firstRow="1" bandRow="1">
                <a:tableStyleId>{5C22544A-7EE6-4342-B048-85BDC9FD1C3A}</a:tableStyleId>
              </a:tblPr>
              <a:tblGrid>
                <a:gridCol w="1776197">
                  <a:extLst>
                    <a:ext uri="{9D8B030D-6E8A-4147-A177-3AD203B41FA5}">
                      <a16:colId xmlns:a16="http://schemas.microsoft.com/office/drawing/2014/main" val="674672972"/>
                    </a:ext>
                  </a:extLst>
                </a:gridCol>
                <a:gridCol w="996984">
                  <a:extLst>
                    <a:ext uri="{9D8B030D-6E8A-4147-A177-3AD203B41FA5}">
                      <a16:colId xmlns:a16="http://schemas.microsoft.com/office/drawing/2014/main" val="2140011999"/>
                    </a:ext>
                  </a:extLst>
                </a:gridCol>
                <a:gridCol w="9418819">
                  <a:extLst>
                    <a:ext uri="{9D8B030D-6E8A-4147-A177-3AD203B41FA5}">
                      <a16:colId xmlns:a16="http://schemas.microsoft.com/office/drawing/2014/main" val="56479794"/>
                    </a:ext>
                  </a:extLst>
                </a:gridCol>
              </a:tblGrid>
              <a:tr h="871103">
                <a:tc>
                  <a:txBody>
                    <a:bodyPr/>
                    <a:lstStyle/>
                    <a:p>
                      <a:r>
                        <a:rPr lang="en-US" dirty="0" smtClean="0"/>
                        <a:t>Feature</a:t>
                      </a:r>
                      <a:endParaRPr lang="en-US" dirty="0"/>
                    </a:p>
                  </a:txBody>
                  <a:tcPr/>
                </a:tc>
                <a:tc>
                  <a:txBody>
                    <a:bodyPr/>
                    <a:lstStyle/>
                    <a:p>
                      <a:r>
                        <a:rPr lang="en-US" dirty="0" err="1" smtClean="0"/>
                        <a:t>Coeff</a:t>
                      </a:r>
                      <a:r>
                        <a:rPr lang="en-US" dirty="0" smtClean="0"/>
                        <a:t>.</a:t>
                      </a:r>
                      <a:endParaRPr lang="en-US" dirty="0"/>
                    </a:p>
                  </a:txBody>
                  <a:tcPr/>
                </a:tc>
                <a:tc>
                  <a:txBody>
                    <a:bodyPr/>
                    <a:lstStyle/>
                    <a:p>
                      <a:r>
                        <a:rPr lang="en-US" dirty="0" smtClean="0"/>
                        <a:t>Explanation</a:t>
                      </a:r>
                      <a:endParaRPr lang="en-US" dirty="0"/>
                    </a:p>
                  </a:txBody>
                  <a:tcPr/>
                </a:tc>
                <a:extLst>
                  <a:ext uri="{0D108BD9-81ED-4DB2-BD59-A6C34878D82A}">
                    <a16:rowId xmlns:a16="http://schemas.microsoft.com/office/drawing/2014/main" val="2569530894"/>
                  </a:ext>
                </a:extLst>
              </a:tr>
              <a:tr h="1315530">
                <a:tc>
                  <a:txBody>
                    <a:bodyPr/>
                    <a:lstStyle/>
                    <a:p>
                      <a:r>
                        <a:rPr lang="en-US" dirty="0" smtClean="0"/>
                        <a:t>MONTH</a:t>
                      </a:r>
                      <a:endParaRPr lang="en-US" dirty="0"/>
                    </a:p>
                  </a:txBody>
                  <a:tcPr/>
                </a:tc>
                <a:tc>
                  <a:txBody>
                    <a:bodyPr/>
                    <a:lstStyle/>
                    <a:p>
                      <a:r>
                        <a:rPr lang="en-US" dirty="0" smtClean="0"/>
                        <a:t>-3.22</a:t>
                      </a:r>
                      <a:endParaRPr lang="en-US" dirty="0"/>
                    </a:p>
                  </a:txBody>
                  <a:tcPr/>
                </a:tc>
                <a:tc>
                  <a:txBody>
                    <a:bodyPr/>
                    <a:lstStyle/>
                    <a:p>
                      <a:pPr algn="just"/>
                      <a:r>
                        <a:rPr lang="en-US" b="0" dirty="0" smtClean="0"/>
                        <a:t>The</a:t>
                      </a:r>
                      <a:r>
                        <a:rPr lang="en-US" b="0" baseline="0" dirty="0" smtClean="0"/>
                        <a:t> MONTH feature of our independent variable have an inverse relationship with Bike usage. In another words as the Month of the year progresses, it leads to a reduction in bike usage by three(3) bikes. And the magnitude of this coefficient indicates that the MONTH features do not have a high level  influence on bike usage</a:t>
                      </a:r>
                      <a:endParaRPr lang="en-US" b="0" dirty="0"/>
                    </a:p>
                  </a:txBody>
                  <a:tcPr/>
                </a:tc>
                <a:extLst>
                  <a:ext uri="{0D108BD9-81ED-4DB2-BD59-A6C34878D82A}">
                    <a16:rowId xmlns:a16="http://schemas.microsoft.com/office/drawing/2014/main" val="778980723"/>
                  </a:ext>
                </a:extLst>
              </a:tr>
              <a:tr h="918257">
                <a:tc>
                  <a:txBody>
                    <a:bodyPr/>
                    <a:lstStyle/>
                    <a:p>
                      <a:r>
                        <a:rPr lang="en-US" dirty="0" smtClean="0"/>
                        <a:t>DAY</a:t>
                      </a:r>
                      <a:r>
                        <a:rPr lang="en-US" baseline="0" dirty="0" smtClean="0"/>
                        <a:t> OF WEEK</a:t>
                      </a:r>
                      <a:endParaRPr lang="en-US" dirty="0"/>
                    </a:p>
                  </a:txBody>
                  <a:tcPr/>
                </a:tc>
                <a:tc>
                  <a:txBody>
                    <a:bodyPr/>
                    <a:lstStyle/>
                    <a:p>
                      <a:r>
                        <a:rPr lang="en-US" dirty="0" smtClean="0"/>
                        <a:t>-19.66</a:t>
                      </a:r>
                      <a:endParaRPr lang="en-US" dirty="0"/>
                    </a:p>
                  </a:txBody>
                  <a:tcPr/>
                </a:tc>
                <a:tc>
                  <a:txBody>
                    <a:bodyPr/>
                    <a:lstStyle/>
                    <a:p>
                      <a:pPr algn="just"/>
                      <a:r>
                        <a:rPr lang="en-US" b="0" dirty="0" smtClean="0"/>
                        <a:t>DAY</a:t>
                      </a:r>
                      <a:r>
                        <a:rPr lang="en-US" b="0" baseline="0" dirty="0" smtClean="0"/>
                        <a:t> OF WEEK from the coefficient have an inverse relationship with Bike usage. i.e. as the day progresses, the number of bike usage reduces or drops by 19 bikes. The magnitude indicates the DAY OF WEEK is a good predictor of bike usage</a:t>
                      </a:r>
                      <a:endParaRPr lang="en-US" b="0" dirty="0"/>
                    </a:p>
                  </a:txBody>
                  <a:tcPr/>
                </a:tc>
                <a:extLst>
                  <a:ext uri="{0D108BD9-81ED-4DB2-BD59-A6C34878D82A}">
                    <a16:rowId xmlns:a16="http://schemas.microsoft.com/office/drawing/2014/main" val="2417788730"/>
                  </a:ext>
                </a:extLst>
              </a:tr>
              <a:tr h="918257">
                <a:tc>
                  <a:txBody>
                    <a:bodyPr/>
                    <a:lstStyle/>
                    <a:p>
                      <a:r>
                        <a:rPr lang="en-US" dirty="0" smtClean="0"/>
                        <a:t>HOUR OF</a:t>
                      </a:r>
                      <a:r>
                        <a:rPr lang="en-US" baseline="0" dirty="0" smtClean="0"/>
                        <a:t> DAY</a:t>
                      </a:r>
                      <a:endParaRPr lang="en-US" dirty="0"/>
                    </a:p>
                  </a:txBody>
                  <a:tcPr/>
                </a:tc>
                <a:tc>
                  <a:txBody>
                    <a:bodyPr/>
                    <a:lstStyle/>
                    <a:p>
                      <a:r>
                        <a:rPr lang="en-US" dirty="0" smtClean="0"/>
                        <a:t>-171.66</a:t>
                      </a:r>
                      <a:endParaRPr lang="en-US" dirty="0"/>
                    </a:p>
                  </a:txBody>
                  <a:tcPr/>
                </a:tc>
                <a:tc>
                  <a:txBody>
                    <a:bodyPr/>
                    <a:lstStyle/>
                    <a:p>
                      <a:pPr algn="just"/>
                      <a:r>
                        <a:rPr lang="en-US" b="0" dirty="0" smtClean="0"/>
                        <a:t>HOUR</a:t>
                      </a:r>
                      <a:r>
                        <a:rPr lang="en-US" b="0" baseline="0" dirty="0" smtClean="0"/>
                        <a:t> OF DAY and Bike usage have an inverse relationship which means as the hour of the day increases, it leads to a decrease in bike usage by 171 bikes. Due to the magnitude of the </a:t>
                      </a:r>
                      <a:r>
                        <a:rPr lang="en-US" b="0" baseline="0" dirty="0" err="1" smtClean="0"/>
                        <a:t>coeff</a:t>
                      </a:r>
                      <a:r>
                        <a:rPr lang="en-US" b="0" baseline="0" dirty="0" smtClean="0"/>
                        <a:t>. HOUR OF DAY is a very significant feature in predicting bike usage </a:t>
                      </a:r>
                      <a:endParaRPr lang="en-US" b="0" dirty="0"/>
                    </a:p>
                  </a:txBody>
                  <a:tcPr/>
                </a:tc>
                <a:extLst>
                  <a:ext uri="{0D108BD9-81ED-4DB2-BD59-A6C34878D82A}">
                    <a16:rowId xmlns:a16="http://schemas.microsoft.com/office/drawing/2014/main" val="3421906730"/>
                  </a:ext>
                </a:extLst>
              </a:tr>
              <a:tr h="1128689">
                <a:tc>
                  <a:txBody>
                    <a:bodyPr/>
                    <a:lstStyle/>
                    <a:p>
                      <a:r>
                        <a:rPr lang="en-US" dirty="0" smtClean="0"/>
                        <a:t>TEMPERATURE</a:t>
                      </a:r>
                      <a:endParaRPr lang="en-US" dirty="0"/>
                    </a:p>
                  </a:txBody>
                  <a:tcPr/>
                </a:tc>
                <a:tc>
                  <a:txBody>
                    <a:bodyPr/>
                    <a:lstStyle/>
                    <a:p>
                      <a:r>
                        <a:rPr lang="en-US" dirty="0" smtClean="0"/>
                        <a:t>28.59</a:t>
                      </a:r>
                      <a:endParaRPr lang="en-US" dirty="0"/>
                    </a:p>
                  </a:txBody>
                  <a:tcPr/>
                </a:tc>
                <a:tc>
                  <a:txBody>
                    <a:bodyPr/>
                    <a:lstStyle/>
                    <a:p>
                      <a:pPr algn="just"/>
                      <a:r>
                        <a:rPr lang="en-US" b="0" dirty="0" smtClean="0"/>
                        <a:t>TEMPERATURE have a direct relationship</a:t>
                      </a:r>
                      <a:r>
                        <a:rPr lang="en-US" b="0" baseline="0" dirty="0" smtClean="0"/>
                        <a:t> with Bike usage in Edmonton i.e. as the temperature rises, the number of bike usage also increases by 28 bikes ad vice-versa. The magnitude of the </a:t>
                      </a:r>
                      <a:r>
                        <a:rPr lang="en-US" b="0" baseline="0" dirty="0" err="1" smtClean="0"/>
                        <a:t>coeff</a:t>
                      </a:r>
                      <a:r>
                        <a:rPr lang="en-US" b="0" baseline="0" dirty="0" smtClean="0"/>
                        <a:t>. Indicates temperature is a significant feature in predicting bike usage </a:t>
                      </a:r>
                      <a:endParaRPr lang="en-US" b="0" dirty="0"/>
                    </a:p>
                  </a:txBody>
                  <a:tcPr/>
                </a:tc>
                <a:extLst>
                  <a:ext uri="{0D108BD9-81ED-4DB2-BD59-A6C34878D82A}">
                    <a16:rowId xmlns:a16="http://schemas.microsoft.com/office/drawing/2014/main" val="3086884303"/>
                  </a:ext>
                </a:extLst>
              </a:tr>
              <a:tr h="918257">
                <a:tc>
                  <a:txBody>
                    <a:bodyPr/>
                    <a:lstStyle/>
                    <a:p>
                      <a:r>
                        <a:rPr lang="en-US" dirty="0" smtClean="0"/>
                        <a:t>HUMIDITY</a:t>
                      </a:r>
                      <a:endParaRPr lang="en-US" dirty="0"/>
                    </a:p>
                  </a:txBody>
                  <a:tcPr/>
                </a:tc>
                <a:tc>
                  <a:txBody>
                    <a:bodyPr/>
                    <a:lstStyle/>
                    <a:p>
                      <a:r>
                        <a:rPr lang="en-US" dirty="0" smtClean="0"/>
                        <a:t>-24.40</a:t>
                      </a:r>
                      <a:endParaRPr lang="en-US" dirty="0"/>
                    </a:p>
                  </a:txBody>
                  <a:tcPr/>
                </a:tc>
                <a:tc>
                  <a:txBody>
                    <a:bodyPr/>
                    <a:lstStyle/>
                    <a:p>
                      <a:pPr algn="just"/>
                      <a:r>
                        <a:rPr lang="en-US" b="0" dirty="0" smtClean="0"/>
                        <a:t>HUMIDITY</a:t>
                      </a:r>
                      <a:r>
                        <a:rPr lang="en-US" b="0" baseline="0" dirty="0" smtClean="0"/>
                        <a:t> and Bike usage have an inverse relationship, as the humidity increases the number of bikes used decreases by 24 bikes. And I can be observed that humidity is a relevant feature to be considered when predicting bike usage in Edmonton</a:t>
                      </a:r>
                      <a:endParaRPr lang="en-US" b="0" dirty="0"/>
                    </a:p>
                  </a:txBody>
                  <a:tcPr/>
                </a:tc>
                <a:extLst>
                  <a:ext uri="{0D108BD9-81ED-4DB2-BD59-A6C34878D82A}">
                    <a16:rowId xmlns:a16="http://schemas.microsoft.com/office/drawing/2014/main" val="199777997"/>
                  </a:ext>
                </a:extLst>
              </a:tr>
              <a:tr h="1245793">
                <a:tc>
                  <a:txBody>
                    <a:bodyPr/>
                    <a:lstStyle/>
                    <a:p>
                      <a:r>
                        <a:rPr lang="en-US" dirty="0" smtClean="0"/>
                        <a:t>WINDSPEED</a:t>
                      </a:r>
                      <a:endParaRPr lang="en-US" dirty="0"/>
                    </a:p>
                  </a:txBody>
                  <a:tcPr/>
                </a:tc>
                <a:tc>
                  <a:txBody>
                    <a:bodyPr/>
                    <a:lstStyle/>
                    <a:p>
                      <a:r>
                        <a:rPr lang="en-US" dirty="0" smtClean="0"/>
                        <a:t>-4.76</a:t>
                      </a:r>
                      <a:endParaRPr lang="en-US" dirty="0"/>
                    </a:p>
                  </a:txBody>
                  <a:tcPr/>
                </a:tc>
                <a:tc>
                  <a:txBody>
                    <a:bodyPr/>
                    <a:lstStyle/>
                    <a:p>
                      <a:pPr algn="just"/>
                      <a:r>
                        <a:rPr lang="en-US" b="0" dirty="0" smtClean="0"/>
                        <a:t>WINDSPEED and</a:t>
                      </a:r>
                      <a:r>
                        <a:rPr lang="en-US" b="0" baseline="0" dirty="0" smtClean="0"/>
                        <a:t> Bike usage have an inverse relationship, as the </a:t>
                      </a:r>
                      <a:r>
                        <a:rPr lang="en-US" b="0" baseline="0" dirty="0" err="1" smtClean="0"/>
                        <a:t>windspeed</a:t>
                      </a:r>
                      <a:r>
                        <a:rPr lang="en-US" b="0" baseline="0" dirty="0" smtClean="0"/>
                        <a:t> increases the bike usage is prone to drop by 4 bikes. Considering the magnitude </a:t>
                      </a:r>
                      <a:r>
                        <a:rPr lang="en-US" b="0" baseline="0" dirty="0" err="1" smtClean="0"/>
                        <a:t>windspeed</a:t>
                      </a:r>
                      <a:r>
                        <a:rPr lang="en-US" b="0" baseline="0" dirty="0" smtClean="0"/>
                        <a:t> is poor indicator of predicting bike usage compared to other weather features</a:t>
                      </a:r>
                      <a:endParaRPr lang="en-US" b="0" dirty="0"/>
                    </a:p>
                  </a:txBody>
                  <a:tcPr/>
                </a:tc>
                <a:extLst>
                  <a:ext uri="{0D108BD9-81ED-4DB2-BD59-A6C34878D82A}">
                    <a16:rowId xmlns:a16="http://schemas.microsoft.com/office/drawing/2014/main" val="2482096569"/>
                  </a:ext>
                </a:extLst>
              </a:tr>
              <a:tr h="642780">
                <a:tc>
                  <a:txBody>
                    <a:bodyPr/>
                    <a:lstStyle/>
                    <a:p>
                      <a:r>
                        <a:rPr lang="en-US" dirty="0" smtClean="0"/>
                        <a:t>DEW</a:t>
                      </a:r>
                      <a:endParaRPr lang="en-US" dirty="0"/>
                    </a:p>
                  </a:txBody>
                  <a:tcPr/>
                </a:tc>
                <a:tc>
                  <a:txBody>
                    <a:bodyPr/>
                    <a:lstStyle/>
                    <a:p>
                      <a:r>
                        <a:rPr lang="en-US" dirty="0" smtClean="0"/>
                        <a:t>9.53</a:t>
                      </a:r>
                      <a:endParaRPr lang="en-US" dirty="0"/>
                    </a:p>
                  </a:txBody>
                  <a:tcPr/>
                </a:tc>
                <a:tc>
                  <a:txBody>
                    <a:bodyPr/>
                    <a:lstStyle/>
                    <a:p>
                      <a:pPr algn="just"/>
                      <a:r>
                        <a:rPr lang="en-US" b="0" dirty="0" smtClean="0"/>
                        <a:t>There</a:t>
                      </a:r>
                      <a:r>
                        <a:rPr lang="en-US" b="0" baseline="0" dirty="0" smtClean="0"/>
                        <a:t> is a direct relationship between DEW and Bike usage which means an increase in dew level will trigger an increase in bike usage by 9 bikes</a:t>
                      </a:r>
                      <a:endParaRPr lang="en-US" b="0" dirty="0"/>
                    </a:p>
                  </a:txBody>
                  <a:tcPr/>
                </a:tc>
                <a:extLst>
                  <a:ext uri="{0D108BD9-81ED-4DB2-BD59-A6C34878D82A}">
                    <a16:rowId xmlns:a16="http://schemas.microsoft.com/office/drawing/2014/main" val="646038528"/>
                  </a:ext>
                </a:extLst>
              </a:tr>
            </a:tbl>
          </a:graphicData>
        </a:graphic>
      </p:graphicFrame>
    </p:spTree>
    <p:extLst>
      <p:ext uri="{BB962C8B-B14F-4D97-AF65-F5344CB8AC3E}">
        <p14:creationId xmlns:p14="http://schemas.microsoft.com/office/powerpoint/2010/main" val="311095166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98419081"/>
              </p:ext>
            </p:extLst>
          </p:nvPr>
        </p:nvGraphicFramePr>
        <p:xfrm>
          <a:off x="-1" y="0"/>
          <a:ext cx="12192000" cy="1828800"/>
        </p:xfrm>
        <a:graphic>
          <a:graphicData uri="http://schemas.openxmlformats.org/drawingml/2006/table">
            <a:tbl>
              <a:tblPr bandRow="1">
                <a:tableStyleId>{7DF18680-E054-41AD-8BC1-D1AEF772440D}</a:tableStyleId>
              </a:tblPr>
              <a:tblGrid>
                <a:gridCol w="1554481">
                  <a:extLst>
                    <a:ext uri="{9D8B030D-6E8A-4147-A177-3AD203B41FA5}">
                      <a16:colId xmlns:a16="http://schemas.microsoft.com/office/drawing/2014/main" val="2517052159"/>
                    </a:ext>
                  </a:extLst>
                </a:gridCol>
                <a:gridCol w="757646">
                  <a:extLst>
                    <a:ext uri="{9D8B030D-6E8A-4147-A177-3AD203B41FA5}">
                      <a16:colId xmlns:a16="http://schemas.microsoft.com/office/drawing/2014/main" val="1097905082"/>
                    </a:ext>
                  </a:extLst>
                </a:gridCol>
                <a:gridCol w="9879873">
                  <a:extLst>
                    <a:ext uri="{9D8B030D-6E8A-4147-A177-3AD203B41FA5}">
                      <a16:colId xmlns:a16="http://schemas.microsoft.com/office/drawing/2014/main" val="3805733709"/>
                    </a:ext>
                  </a:extLst>
                </a:gridCol>
              </a:tblGrid>
              <a:tr h="370840">
                <a:tc>
                  <a:txBody>
                    <a:bodyPr/>
                    <a:lstStyle/>
                    <a:p>
                      <a:r>
                        <a:rPr lang="en-US" dirty="0" smtClean="0"/>
                        <a:t>VISIBILITY</a:t>
                      </a:r>
                      <a:endParaRPr lang="en-US" dirty="0">
                        <a:solidFill>
                          <a:srgbClr val="FF0000"/>
                        </a:solidFill>
                      </a:endParaRPr>
                    </a:p>
                  </a:txBody>
                  <a:tcPr/>
                </a:tc>
                <a:tc>
                  <a:txBody>
                    <a:bodyPr/>
                    <a:lstStyle/>
                    <a:p>
                      <a:r>
                        <a:rPr lang="en-US" dirty="0" smtClean="0"/>
                        <a:t>16.81</a:t>
                      </a:r>
                      <a:endParaRPr lang="en-US" dirty="0">
                        <a:solidFill>
                          <a:srgbClr val="FF0000"/>
                        </a:solidFill>
                      </a:endParaRPr>
                    </a:p>
                  </a:txBody>
                  <a:tcPr/>
                </a:tc>
                <a:tc>
                  <a:txBody>
                    <a:bodyPr/>
                    <a:lstStyle/>
                    <a:p>
                      <a:pPr algn="just"/>
                      <a:r>
                        <a:rPr lang="en-US" dirty="0" smtClean="0"/>
                        <a:t>VISIBILITY and</a:t>
                      </a:r>
                      <a:r>
                        <a:rPr lang="en-US" baseline="0" dirty="0" smtClean="0"/>
                        <a:t> Bike usage have a direct relationship, which indicates and the visibility increases the number of bike usage also increases by 16 bikes, and VISIBILITY is  also good feature for predicting bike usage</a:t>
                      </a:r>
                      <a:endParaRPr lang="en-US" dirty="0">
                        <a:solidFill>
                          <a:srgbClr val="FF0000"/>
                        </a:solidFill>
                      </a:endParaRPr>
                    </a:p>
                  </a:txBody>
                  <a:tcPr/>
                </a:tc>
                <a:extLst>
                  <a:ext uri="{0D108BD9-81ED-4DB2-BD59-A6C34878D82A}">
                    <a16:rowId xmlns:a16="http://schemas.microsoft.com/office/drawing/2014/main" val="3363132345"/>
                  </a:ext>
                </a:extLst>
              </a:tr>
              <a:tr h="370840">
                <a:tc>
                  <a:txBody>
                    <a:bodyPr/>
                    <a:lstStyle/>
                    <a:p>
                      <a:r>
                        <a:rPr lang="en-US" dirty="0" smtClean="0"/>
                        <a:t>SOLARENERGY</a:t>
                      </a:r>
                      <a:endParaRPr lang="en-US" dirty="0">
                        <a:solidFill>
                          <a:srgbClr val="FF0000"/>
                        </a:solidFill>
                      </a:endParaRPr>
                    </a:p>
                  </a:txBody>
                  <a:tcPr/>
                </a:tc>
                <a:tc>
                  <a:txBody>
                    <a:bodyPr/>
                    <a:lstStyle/>
                    <a:p>
                      <a:r>
                        <a:rPr lang="en-US" dirty="0" smtClean="0"/>
                        <a:t>20.76</a:t>
                      </a:r>
                      <a:endParaRPr lang="en-US" dirty="0">
                        <a:solidFill>
                          <a:srgbClr val="FF0000"/>
                        </a:solidFill>
                      </a:endParaRPr>
                    </a:p>
                  </a:txBody>
                  <a:tcPr/>
                </a:tc>
                <a:tc>
                  <a:txBody>
                    <a:bodyPr/>
                    <a:lstStyle/>
                    <a:p>
                      <a:pPr algn="just"/>
                      <a:r>
                        <a:rPr lang="en-US" dirty="0" smtClean="0"/>
                        <a:t>SOLARENERGY</a:t>
                      </a:r>
                      <a:r>
                        <a:rPr lang="en-US" baseline="0" dirty="0" smtClean="0"/>
                        <a:t> and Bike usage have a direct relationship, and increase in solar energy also leads to an increase in bike usage by 20 bikes and it is a significant feature for predicting bike usage due to the magnitude of the </a:t>
                      </a:r>
                      <a:r>
                        <a:rPr lang="en-US" baseline="0" dirty="0" err="1" smtClean="0"/>
                        <a:t>coeff</a:t>
                      </a:r>
                      <a:endParaRPr lang="en-US" dirty="0">
                        <a:solidFill>
                          <a:srgbClr val="FF0000"/>
                        </a:solidFill>
                      </a:endParaRPr>
                    </a:p>
                  </a:txBody>
                  <a:tcPr/>
                </a:tc>
                <a:extLst>
                  <a:ext uri="{0D108BD9-81ED-4DB2-BD59-A6C34878D82A}">
                    <a16:rowId xmlns:a16="http://schemas.microsoft.com/office/drawing/2014/main" val="540232808"/>
                  </a:ext>
                </a:extLst>
              </a:tr>
            </a:tbl>
          </a:graphicData>
        </a:graphic>
      </p:graphicFrame>
      <p:sp>
        <p:nvSpPr>
          <p:cNvPr id="7" name="TextBox 6"/>
          <p:cNvSpPr txBox="1"/>
          <p:nvPr/>
        </p:nvSpPr>
        <p:spPr>
          <a:xfrm flipH="1">
            <a:off x="-2" y="2312126"/>
            <a:ext cx="12192001" cy="4801314"/>
          </a:xfrm>
          <a:prstGeom prst="rect">
            <a:avLst/>
          </a:prstGeom>
          <a:noFill/>
        </p:spPr>
        <p:txBody>
          <a:bodyPr wrap="square" rtlCol="0">
            <a:spAutoFit/>
          </a:bodyPr>
          <a:lstStyle/>
          <a:p>
            <a:endParaRPr lang="en-US" dirty="0" smtClean="0"/>
          </a:p>
          <a:p>
            <a:pPr algn="just"/>
            <a:r>
              <a:rPr lang="en-US" b="1" dirty="0" smtClean="0"/>
              <a:t>INSIGHTS:</a:t>
            </a:r>
          </a:p>
          <a:p>
            <a:pPr algn="just"/>
            <a:r>
              <a:rPr lang="en-US" dirty="0" smtClean="0"/>
              <a:t>From the coefficient of our respective independent variable or feature, it is obvious that features like DAY OF WEEK, HOUR OF DAY, TEMPERATURE, HUMIDITY, VISIBILITY, SOLARENERGY are a very significant to predicting Bike usage in Edmonton due to the magnitude of the coefficient especially TEMPERATURE which have more than 100 percent effect on Bike usage.</a:t>
            </a:r>
          </a:p>
          <a:p>
            <a:pPr algn="just"/>
            <a:r>
              <a:rPr lang="en-US" dirty="0" smtClean="0"/>
              <a:t>From the foregoing, this features listed above should be given more attention and focus because they are the main riders that determine the change in Bike usage</a:t>
            </a:r>
          </a:p>
          <a:p>
            <a:pPr algn="just"/>
            <a:endParaRPr lang="en-US" dirty="0" smtClean="0"/>
          </a:p>
          <a:p>
            <a:pPr algn="just"/>
            <a:r>
              <a:rPr lang="en-US" b="1" dirty="0" smtClean="0"/>
              <a:t>MODEL PERFORMANCE:</a:t>
            </a:r>
          </a:p>
          <a:p>
            <a:pPr algn="just"/>
            <a:r>
              <a:rPr lang="en-US" dirty="0" smtClean="0"/>
              <a:t>To determine if our model is performing well, it was imperative to check its performance which is determining the deviation of the actual outcome of the model from the expected outcome ,Mean  Absolute Error is the method applied to test the performance of our model, it is calculated by  </a:t>
            </a:r>
            <a:r>
              <a:rPr lang="en-US" b="1" dirty="0" smtClean="0"/>
              <a:t>(MEAN ABSOLUTE ERROR ÷ RANGE OF TARGET VARIABLE)*100. </a:t>
            </a:r>
            <a:r>
              <a:rPr lang="en-US" dirty="0"/>
              <a:t>T</a:t>
            </a:r>
            <a:r>
              <a:rPr lang="en-US" dirty="0" smtClean="0"/>
              <a:t>herefore giving us an hint of the level of percentage of error associated with our model. From our python </a:t>
            </a:r>
          </a:p>
          <a:p>
            <a:pPr algn="just"/>
            <a:r>
              <a:rPr lang="en-US" b="1" dirty="0" smtClean="0"/>
              <a:t>MAE = (481÷8872)*100 =0.054 or 5.4%</a:t>
            </a:r>
          </a:p>
          <a:p>
            <a:endParaRPr lang="en-US" dirty="0" smtClean="0"/>
          </a:p>
          <a:p>
            <a:endParaRPr lang="en-US" dirty="0"/>
          </a:p>
          <a:p>
            <a:endParaRPr lang="en-US" dirty="0"/>
          </a:p>
        </p:txBody>
      </p:sp>
    </p:spTree>
    <p:extLst>
      <p:ext uri="{BB962C8B-B14F-4D97-AF65-F5344CB8AC3E}">
        <p14:creationId xmlns:p14="http://schemas.microsoft.com/office/powerpoint/2010/main" val="22399693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 y="0"/>
            <a:ext cx="12191999" cy="7294305"/>
          </a:xfrm>
          <a:prstGeom prst="rect">
            <a:avLst/>
          </a:prstGeom>
          <a:noFill/>
        </p:spPr>
        <p:txBody>
          <a:bodyPr wrap="square" rtlCol="0">
            <a:spAutoFit/>
          </a:bodyPr>
          <a:lstStyle/>
          <a:p>
            <a:pPr algn="just"/>
            <a:r>
              <a:rPr lang="en-US" b="1" dirty="0" smtClean="0"/>
              <a:t>REAL-LIFE TESTING:</a:t>
            </a:r>
          </a:p>
          <a:p>
            <a:pPr algn="just"/>
            <a:r>
              <a:rPr lang="en-US" dirty="0" smtClean="0"/>
              <a:t>After training, testing and checking the performance of our model, it became imperative o use our model answer questions of how many bikes and charging station is needed at lunch.</a:t>
            </a:r>
          </a:p>
          <a:p>
            <a:pPr algn="just"/>
            <a:r>
              <a:rPr lang="en-US" dirty="0" smtClean="0"/>
              <a:t>To answer this question we have to acquire a real life data matching the requirements of our question as input to the independent variable or feature, scaled it before feeding it t our model for prediction.</a:t>
            </a:r>
          </a:p>
          <a:p>
            <a:pPr algn="just"/>
            <a:r>
              <a:rPr lang="en-US" dirty="0" smtClean="0"/>
              <a:t>Below are the real life data acquired 31-AUG-2024</a:t>
            </a:r>
          </a:p>
          <a:p>
            <a:pPr algn="just"/>
            <a:endParaRPr lang="en-GB" b="1" dirty="0" smtClean="0"/>
          </a:p>
          <a:p>
            <a:pPr algn="just"/>
            <a:r>
              <a:rPr lang="en-GB" b="1" dirty="0" smtClean="0"/>
              <a:t>month </a:t>
            </a:r>
            <a:r>
              <a:rPr lang="en-GB" b="1" dirty="0"/>
              <a:t>= </a:t>
            </a:r>
            <a:r>
              <a:rPr lang="en-GB" b="1" dirty="0" smtClean="0"/>
              <a:t>8, </a:t>
            </a:r>
            <a:r>
              <a:rPr lang="en-GB" b="1" dirty="0" err="1" smtClean="0"/>
              <a:t>day_of_week</a:t>
            </a:r>
            <a:r>
              <a:rPr lang="en-GB" b="1" dirty="0" smtClean="0"/>
              <a:t> </a:t>
            </a:r>
            <a:r>
              <a:rPr lang="en-GB" b="1" dirty="0"/>
              <a:t>=</a:t>
            </a:r>
            <a:r>
              <a:rPr lang="en-GB" b="1" dirty="0" smtClean="0"/>
              <a:t>2, </a:t>
            </a:r>
            <a:r>
              <a:rPr lang="en-GB" b="1" dirty="0" err="1" smtClean="0"/>
              <a:t>hour_of_day</a:t>
            </a:r>
            <a:r>
              <a:rPr lang="en-GB" b="1" dirty="0" smtClean="0"/>
              <a:t> </a:t>
            </a:r>
            <a:r>
              <a:rPr lang="en-GB" b="1" dirty="0"/>
              <a:t>= </a:t>
            </a:r>
            <a:r>
              <a:rPr lang="en-GB" b="1" dirty="0" smtClean="0"/>
              <a:t>12 #most common lunch </a:t>
            </a:r>
            <a:r>
              <a:rPr lang="en-GB" b="1" dirty="0" err="1" smtClean="0"/>
              <a:t>hour,temperature</a:t>
            </a:r>
            <a:r>
              <a:rPr lang="en-GB" b="1" dirty="0" smtClean="0"/>
              <a:t> </a:t>
            </a:r>
            <a:r>
              <a:rPr lang="en-GB" b="1" dirty="0"/>
              <a:t>= -</a:t>
            </a:r>
            <a:r>
              <a:rPr lang="en-GB" b="1" dirty="0" smtClean="0"/>
              <a:t>22,humidity </a:t>
            </a:r>
            <a:r>
              <a:rPr lang="en-GB" b="1" dirty="0"/>
              <a:t>= </a:t>
            </a:r>
            <a:r>
              <a:rPr lang="en-GB" b="1" dirty="0" smtClean="0"/>
              <a:t>38,wind_speed </a:t>
            </a:r>
            <a:r>
              <a:rPr lang="en-GB" b="1" dirty="0"/>
              <a:t>=16</a:t>
            </a:r>
          </a:p>
          <a:p>
            <a:pPr algn="just"/>
            <a:r>
              <a:rPr lang="en-GB" b="1" dirty="0"/>
              <a:t>dew = </a:t>
            </a:r>
            <a:r>
              <a:rPr lang="en-GB" b="1" dirty="0" smtClean="0"/>
              <a:t>4, visibility </a:t>
            </a:r>
            <a:r>
              <a:rPr lang="en-GB" b="1" dirty="0"/>
              <a:t>= </a:t>
            </a:r>
            <a:r>
              <a:rPr lang="en-GB" b="1" dirty="0" smtClean="0"/>
              <a:t>14, </a:t>
            </a:r>
            <a:r>
              <a:rPr lang="en-GB" b="1" dirty="0" err="1" smtClean="0"/>
              <a:t>solarenery</a:t>
            </a:r>
            <a:r>
              <a:rPr lang="en-GB" b="1" dirty="0" smtClean="0"/>
              <a:t> </a:t>
            </a:r>
            <a:r>
              <a:rPr lang="en-GB" b="1" dirty="0"/>
              <a:t>= </a:t>
            </a:r>
            <a:r>
              <a:rPr lang="en-GB" b="1" dirty="0" smtClean="0"/>
              <a:t>1.5</a:t>
            </a:r>
          </a:p>
          <a:p>
            <a:pPr algn="just"/>
            <a:endParaRPr lang="en-GB" dirty="0"/>
          </a:p>
          <a:p>
            <a:pPr algn="just"/>
            <a:r>
              <a:rPr lang="en-GB" dirty="0" smtClean="0"/>
              <a:t>After using our </a:t>
            </a:r>
            <a:r>
              <a:rPr lang="en-GB" dirty="0" err="1" smtClean="0"/>
              <a:t>ElasticNet</a:t>
            </a:r>
            <a:r>
              <a:rPr lang="en-GB" dirty="0" smtClean="0"/>
              <a:t> model to predict bike usage with the above independent features. Our model was able to tell us that we will be needing 314 Bikes by lunch t meet up with the demands in that hour of the day.</a:t>
            </a:r>
          </a:p>
          <a:p>
            <a:pPr algn="just"/>
            <a:endParaRPr lang="en-GB" dirty="0" smtClean="0"/>
          </a:p>
          <a:p>
            <a:pPr algn="just"/>
            <a:r>
              <a:rPr lang="en-GB" b="1" dirty="0" smtClean="0"/>
              <a:t>FINAL DECISION:</a:t>
            </a:r>
          </a:p>
          <a:p>
            <a:pPr algn="just"/>
            <a:r>
              <a:rPr lang="en-GB" dirty="0" smtClean="0"/>
              <a:t>To determine the final number of bikes our company need to make available to meet up of customer demands, we have to bring in the model performance error test which is the MEAN ABSOLUTE ERROR </a:t>
            </a:r>
            <a:r>
              <a:rPr lang="en-GB" b="1" dirty="0" smtClean="0"/>
              <a:t>(MAE) </a:t>
            </a:r>
            <a:r>
              <a:rPr lang="en-GB" dirty="0" smtClean="0"/>
              <a:t>taking the 5.4% error mark from our model prediction of 314 number of bikes  </a:t>
            </a:r>
            <a:r>
              <a:rPr lang="en-GB" b="1" dirty="0" smtClean="0"/>
              <a:t>(0.054*314)=16</a:t>
            </a:r>
            <a:r>
              <a:rPr lang="en-GB" dirty="0" smtClean="0"/>
              <a:t>. what this means is that our model may be less or more by 16 </a:t>
            </a:r>
            <a:r>
              <a:rPr lang="en-GB" b="1" dirty="0" smtClean="0"/>
              <a:t>(314±16) </a:t>
            </a:r>
            <a:r>
              <a:rPr lang="en-GB" dirty="0" smtClean="0"/>
              <a:t>number of bikes of the 314 predicted.</a:t>
            </a:r>
          </a:p>
          <a:p>
            <a:pPr algn="just"/>
            <a:endParaRPr lang="en-GB" b="1" dirty="0" smtClean="0"/>
          </a:p>
          <a:p>
            <a:pPr algn="just"/>
            <a:r>
              <a:rPr lang="en-GB" b="1" dirty="0" smtClean="0"/>
              <a:t>Therefore,</a:t>
            </a:r>
            <a:r>
              <a:rPr lang="en-GB" dirty="0" smtClean="0"/>
              <a:t> It is safe </a:t>
            </a:r>
            <a:r>
              <a:rPr lang="en-GB" dirty="0" smtClean="0"/>
              <a:t>to</a:t>
            </a:r>
            <a:r>
              <a:rPr lang="en-GB" dirty="0" smtClean="0"/>
              <a:t> </a:t>
            </a:r>
            <a:r>
              <a:rPr lang="en-GB" dirty="0" smtClean="0"/>
              <a:t>say that the minimum number of bikes needed is </a:t>
            </a:r>
            <a:r>
              <a:rPr lang="en-GB" b="1" dirty="0" smtClean="0"/>
              <a:t>298</a:t>
            </a:r>
            <a:r>
              <a:rPr lang="en-GB" dirty="0" smtClean="0"/>
              <a:t> and the maximum number of bikes needed is </a:t>
            </a:r>
            <a:r>
              <a:rPr lang="en-GB" b="1" dirty="0" smtClean="0"/>
              <a:t>330.</a:t>
            </a:r>
            <a:r>
              <a:rPr lang="en-GB" dirty="0" smtClean="0"/>
              <a:t>while </a:t>
            </a:r>
            <a:r>
              <a:rPr lang="en-GB" b="1" dirty="0" smtClean="0"/>
              <a:t>314 </a:t>
            </a:r>
            <a:r>
              <a:rPr lang="en-GB" dirty="0" smtClean="0"/>
              <a:t>is the optimal number of bikes that is advisable according to our model to be made available to avoid keeping our customers stranded.</a:t>
            </a:r>
          </a:p>
          <a:p>
            <a:endParaRPr lang="en-GB" b="1" dirty="0" smtClean="0"/>
          </a:p>
          <a:p>
            <a:endParaRPr lang="en-GB" dirty="0" smtClean="0"/>
          </a:p>
          <a:p>
            <a:endParaRPr lang="en-US" dirty="0"/>
          </a:p>
        </p:txBody>
      </p:sp>
    </p:spTree>
    <p:extLst>
      <p:ext uri="{BB962C8B-B14F-4D97-AF65-F5344CB8AC3E}">
        <p14:creationId xmlns:p14="http://schemas.microsoft.com/office/powerpoint/2010/main" val="41484690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2862322"/>
          </a:xfrm>
          <a:prstGeom prst="rect">
            <a:avLst/>
          </a:prstGeom>
          <a:noFill/>
        </p:spPr>
        <p:txBody>
          <a:bodyPr wrap="square" rtlCol="0">
            <a:spAutoFit/>
          </a:bodyPr>
          <a:lstStyle/>
          <a:p>
            <a:r>
              <a:rPr lang="en-US" b="1" dirty="0" smtClean="0"/>
              <a:t>NUMBER OF CHARGING POINT:</a:t>
            </a:r>
          </a:p>
          <a:p>
            <a:pPr algn="just"/>
            <a:r>
              <a:rPr lang="en-US" dirty="0" smtClean="0"/>
              <a:t>Since the optimal number of bike we are expected to make available according to the model prediction is 314. From this number of bike and the fact that </a:t>
            </a:r>
            <a:r>
              <a:rPr lang="en-US" dirty="0" smtClean="0"/>
              <a:t>no two </a:t>
            </a:r>
            <a:r>
              <a:rPr lang="en-US" dirty="0" smtClean="0"/>
              <a:t>Bike can be dead at one same particular time I therefore suggest one charging point to cater for 10 bikes charge demands i.e. 1:10</a:t>
            </a:r>
          </a:p>
          <a:p>
            <a:pPr algn="just"/>
            <a:r>
              <a:rPr lang="en-US" dirty="0" smtClean="0"/>
              <a:t>From the foregoing the number of charging point needed for 314 new Bikes = </a:t>
            </a:r>
            <a:r>
              <a:rPr lang="en-US" b="1" dirty="0" smtClean="0"/>
              <a:t>314÷10= 31</a:t>
            </a:r>
          </a:p>
          <a:p>
            <a:endParaRPr lang="en-US" b="1" dirty="0"/>
          </a:p>
          <a:p>
            <a:r>
              <a:rPr lang="en-US" b="1" dirty="0" smtClean="0"/>
              <a:t>FINAL DECISION:</a:t>
            </a:r>
          </a:p>
          <a:p>
            <a:r>
              <a:rPr lang="en-US" dirty="0" smtClean="0"/>
              <a:t>To optimally cater for the charging needs of the additional bikes</a:t>
            </a:r>
            <a:r>
              <a:rPr lang="en-US" smtClean="0"/>
              <a:t>, </a:t>
            </a:r>
            <a:r>
              <a:rPr lang="en-US" smtClean="0"/>
              <a:t>32 </a:t>
            </a:r>
            <a:r>
              <a:rPr lang="en-US" dirty="0" smtClean="0"/>
              <a:t>charging point is an advisable number to consider.</a:t>
            </a:r>
          </a:p>
          <a:p>
            <a:endParaRPr lang="en-US" dirty="0"/>
          </a:p>
          <a:p>
            <a:endParaRPr lang="en-US" dirty="0"/>
          </a:p>
        </p:txBody>
      </p:sp>
    </p:spTree>
    <p:extLst>
      <p:ext uri="{BB962C8B-B14F-4D97-AF65-F5344CB8AC3E}">
        <p14:creationId xmlns:p14="http://schemas.microsoft.com/office/powerpoint/2010/main" val="215812644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2456</TotalTime>
  <Words>1430</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BANANA BIKE</vt:lpstr>
      <vt:lpstr>A summary of  Analytical Process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BANANA BIKE</dc:title>
  <dc:creator>Balli</dc:creator>
  <cp:lastModifiedBy>Balli</cp:lastModifiedBy>
  <cp:revision>53</cp:revision>
  <dcterms:created xsi:type="dcterms:W3CDTF">2024-08-30T00:31:21Z</dcterms:created>
  <dcterms:modified xsi:type="dcterms:W3CDTF">2024-10-04T22:33:17Z</dcterms:modified>
</cp:coreProperties>
</file>