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3FA77E-AF32-482F-82BE-96020AD70B58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5126" autoAdjust="0"/>
  </p:normalViewPr>
  <p:slideViewPr>
    <p:cSldViewPr snapToGrid="0">
      <p:cViewPr varScale="1">
        <p:scale>
          <a:sx n="81" d="100"/>
          <a:sy n="81" d="100"/>
        </p:scale>
        <p:origin x="288" y="-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66196-25AC-4322-A9CF-AA7AC66E08F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68547-5F97-4324-9E18-15234BEA5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9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47FCB-A497-4B18-ABF4-FBB276D0256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B3E8-2DA7-444D-8D2A-666B601F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B3E8-2DA7-444D-8D2A-666B601F09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1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5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BC3C2-FA45-49D6-9CC7-0D92BF7D8B3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2B992-BA96-47A7-9F8C-228120BA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8629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BANANA BIKE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2956954"/>
            <a:ext cx="9144000" cy="1757550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ANALYTICAL REPORT FOR MARKETING TEAM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385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GB" b="0" i="0" dirty="0" smtClean="0">
                <a:solidFill>
                  <a:srgbClr val="222222"/>
                </a:solidFill>
                <a:effectLst/>
                <a:latin typeface="Bitter"/>
              </a:rPr>
              <a:t> </a:t>
            </a:r>
            <a:r>
              <a:rPr lang="en-GB" b="1" i="0" dirty="0" smtClean="0">
                <a:solidFill>
                  <a:srgbClr val="222222"/>
                </a:solidFill>
                <a:effectLst/>
                <a:latin typeface="Bitter"/>
              </a:rPr>
              <a:t>Summary Of  </a:t>
            </a:r>
            <a:r>
              <a:rPr lang="en-GB" b="1" dirty="0">
                <a:solidFill>
                  <a:srgbClr val="222222"/>
                </a:solidFill>
                <a:latin typeface="Bitter"/>
              </a:rPr>
              <a:t>A</a:t>
            </a:r>
            <a:r>
              <a:rPr lang="en-GB" b="1" i="0" dirty="0" smtClean="0">
                <a:solidFill>
                  <a:srgbClr val="222222"/>
                </a:solidFill>
                <a:effectLst/>
                <a:latin typeface="Bitter"/>
              </a:rPr>
              <a:t>nalysis </a:t>
            </a:r>
            <a:r>
              <a:rPr lang="en-GB" b="1" dirty="0">
                <a:solidFill>
                  <a:srgbClr val="222222"/>
                </a:solidFill>
                <a:latin typeface="Bitter"/>
              </a:rPr>
              <a:t>P</a:t>
            </a:r>
            <a:r>
              <a:rPr lang="en-GB" b="1" i="0" dirty="0" smtClean="0">
                <a:solidFill>
                  <a:srgbClr val="222222"/>
                </a:solidFill>
                <a:effectLst/>
                <a:latin typeface="Bitter"/>
              </a:rPr>
              <a:t>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I want express appreciation for the opportunity to be part f a project geared towards improving our  marketing strategy, and  to  enhancing services to our esteemed customers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Moving forward, the following pages  are the  enlisted analytical processes administered while working on the customer dataset  I was provided with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1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" y="-96819"/>
            <a:ext cx="12274475" cy="10679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THE DATA</a:t>
            </a:r>
            <a:r>
              <a:rPr lang="en-US" sz="2000" b="1" dirty="0" smtClean="0"/>
              <a:t> </a:t>
            </a:r>
          </a:p>
          <a:p>
            <a:pPr lvl="1" algn="just"/>
            <a:r>
              <a:rPr lang="en-US" dirty="0" smtClean="0"/>
              <a:t>Every analytics task to solving a problem(business or non-business) first begin with a in-depth familiarity of the data’s </a:t>
            </a:r>
          </a:p>
          <a:p>
            <a:pPr lvl="1" algn="just"/>
            <a:r>
              <a:rPr lang="en-US" dirty="0" smtClean="0"/>
              <a:t>Available in the dataset. This step emphasis on understanding the sector our data belongs to in the industry ad knowing</a:t>
            </a:r>
          </a:p>
          <a:p>
            <a:pPr lvl="1" algn="just"/>
            <a:r>
              <a:rPr lang="en-US" dirty="0" smtClean="0"/>
              <a:t>The types of data that we will be handling e.g. categorical and numerical data and whether they are ordinal, discrete or </a:t>
            </a:r>
          </a:p>
          <a:p>
            <a:pPr lvl="1" algn="just"/>
            <a:r>
              <a:rPr lang="en-US" dirty="0" smtClean="0"/>
              <a:t>Continuous</a:t>
            </a:r>
          </a:p>
          <a:p>
            <a:pPr algn="just"/>
            <a:endParaRPr lang="en-US" dirty="0" smtClean="0"/>
          </a:p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PERFORMING DATA WRANGLING FUNCTIONS</a:t>
            </a:r>
          </a:p>
          <a:p>
            <a:pPr lvl="1" algn="just"/>
            <a:r>
              <a:rPr lang="en-US" dirty="0" smtClean="0"/>
              <a:t>Preparing the data for further analysis is preponderant with this step. loading  our dataset to Python </a:t>
            </a:r>
          </a:p>
          <a:p>
            <a:pPr lvl="1" algn="just"/>
            <a:r>
              <a:rPr lang="en-US" dirty="0" smtClean="0"/>
              <a:t>(Programming language) environment, cleaning our dataset to make sure any values like null and outlier that will affect</a:t>
            </a:r>
          </a:p>
          <a:p>
            <a:pPr lvl="1" algn="just"/>
            <a:r>
              <a:rPr lang="en-US" dirty="0" smtClean="0"/>
              <a:t>the efficiency of the analysis is removed or engineered with arithmetic methods like mean, median and mode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 SELECTION AND ENGINEERING</a:t>
            </a:r>
          </a:p>
          <a:p>
            <a:pPr lvl="1" algn="just"/>
            <a:r>
              <a:rPr lang="en-US" dirty="0"/>
              <a:t>S</a:t>
            </a:r>
            <a:r>
              <a:rPr lang="en-US" dirty="0" smtClean="0"/>
              <a:t>electing the feature or column that align with our business problem, and also altering this column to </a:t>
            </a:r>
          </a:p>
          <a:p>
            <a:pPr lvl="1" algn="just"/>
            <a:r>
              <a:rPr lang="en-US" dirty="0" smtClean="0"/>
              <a:t>pin-point </a:t>
            </a:r>
            <a:r>
              <a:rPr lang="en-US" dirty="0" smtClean="0"/>
              <a:t>some specific value from the data e.g. filtering the month from </a:t>
            </a:r>
            <a:r>
              <a:rPr lang="en-US" smtClean="0"/>
              <a:t>a </a:t>
            </a:r>
            <a:r>
              <a:rPr lang="en-US" smtClean="0"/>
              <a:t>date </a:t>
            </a:r>
            <a:r>
              <a:rPr lang="en-US" dirty="0" smtClean="0"/>
              <a:t>column etc.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 SCALING</a:t>
            </a:r>
          </a:p>
          <a:p>
            <a:pPr lvl="1" algn="just"/>
            <a:r>
              <a:rPr lang="en-US" dirty="0" smtClean="0"/>
              <a:t>This is a method applied on our feature of interest mostly which in our customer dataset is the </a:t>
            </a:r>
            <a:r>
              <a:rPr lang="en-US" dirty="0" err="1" smtClean="0"/>
              <a:t>customer_retention_score</a:t>
            </a:r>
            <a:r>
              <a:rPr lang="en-US" dirty="0" smtClean="0"/>
              <a:t> and </a:t>
            </a:r>
            <a:r>
              <a:rPr lang="en-US" dirty="0" err="1" smtClean="0"/>
              <a:t>customer_profitability_score</a:t>
            </a:r>
            <a:r>
              <a:rPr lang="en-US" dirty="0" smtClean="0"/>
              <a:t>. The method makes sure that the features involved contribute squarely to our analysis </a:t>
            </a:r>
          </a:p>
          <a:p>
            <a:pPr lvl="1" algn="just"/>
            <a:r>
              <a:rPr lang="en-US" dirty="0"/>
              <a:t>p</a:t>
            </a:r>
            <a:r>
              <a:rPr lang="en-US" dirty="0" smtClean="0"/>
              <a:t>ermeating a normal distribution of our feature data, thereby ameliorating or eliminating skewness from our data of interest</a:t>
            </a:r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 lvl="1" algn="just"/>
            <a:r>
              <a:rPr lang="en-US" dirty="0" smtClean="0"/>
              <a:t>Having thoroughly completed the step above, then our dataset is now ready and fit for modelling. </a:t>
            </a:r>
            <a:r>
              <a:rPr lang="en-US" b="1" dirty="0" err="1" smtClean="0"/>
              <a:t>KMeans</a:t>
            </a:r>
            <a:r>
              <a:rPr lang="en-US" dirty="0" smtClean="0"/>
              <a:t> was used to model the customer ratings dataset.</a:t>
            </a:r>
            <a:r>
              <a:rPr lang="en-US" b="1" dirty="0" smtClean="0"/>
              <a:t> </a:t>
            </a:r>
            <a:r>
              <a:rPr lang="en-US" b="1" dirty="0" err="1" smtClean="0"/>
              <a:t>KMeans</a:t>
            </a:r>
            <a:r>
              <a:rPr lang="en-US" b="1" dirty="0" smtClean="0"/>
              <a:t> </a:t>
            </a:r>
            <a:r>
              <a:rPr lang="en-US" dirty="0" smtClean="0"/>
              <a:t>is an unsupervised python model that studies the particular behavior pattern of a dataset and group  the values with similar behavior pattern into a cluster designated by number which ranges from 0 to target number clusters input in the model. In our customer ratings dataset, number of cluster input is 2, this saw the model clustering the customer dataset into 2, designating </a:t>
            </a:r>
            <a:r>
              <a:rPr lang="en-US" b="1" dirty="0" smtClean="0"/>
              <a:t>0(cluster1) </a:t>
            </a:r>
            <a:r>
              <a:rPr lang="en-US" dirty="0" smtClean="0"/>
              <a:t>as Loyal customer with positive </a:t>
            </a:r>
            <a:r>
              <a:rPr lang="en-US" dirty="0" err="1" smtClean="0"/>
              <a:t>customer_retention_score</a:t>
            </a:r>
            <a:r>
              <a:rPr lang="en-US" dirty="0" smtClean="0"/>
              <a:t> and </a:t>
            </a:r>
            <a:r>
              <a:rPr lang="en-US" b="1" dirty="0" smtClean="0"/>
              <a:t>1(cluster2) </a:t>
            </a:r>
            <a:r>
              <a:rPr lang="en-US" dirty="0" smtClean="0"/>
              <a:t>designating Less Loyal customer with a negative </a:t>
            </a:r>
            <a:r>
              <a:rPr lang="en-US" dirty="0" err="1" smtClean="0"/>
              <a:t>customer_retention_score</a:t>
            </a:r>
            <a:r>
              <a:rPr lang="en-US" dirty="0" smtClean="0"/>
              <a:t> simultaneously with their respective </a:t>
            </a:r>
            <a:r>
              <a:rPr lang="en-US" dirty="0" err="1" smtClean="0"/>
              <a:t>Customer_profitability_score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	This model was used because it best align with our business objective of grouping our customers based on retention</a:t>
            </a:r>
          </a:p>
          <a:p>
            <a:pPr lvl="1" algn="just"/>
            <a:r>
              <a:rPr lang="en-US" dirty="0" smtClean="0"/>
              <a:t>Score and profitability score respectively and using this information to further understanding our customer sets.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1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04396"/>
            <a:ext cx="121920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Explanation of clear and actionable </a:t>
            </a:r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Using the </a:t>
            </a:r>
            <a:r>
              <a:rPr lang="en-GB" b="1" dirty="0" err="1" smtClean="0"/>
              <a:t>KMeans</a:t>
            </a:r>
            <a:r>
              <a:rPr lang="en-GB" b="1" dirty="0" smtClean="0"/>
              <a:t> </a:t>
            </a:r>
            <a:r>
              <a:rPr lang="en-GB" dirty="0" smtClean="0"/>
              <a:t>modelling, customer was group into four category </a:t>
            </a:r>
            <a:r>
              <a:rPr lang="en-GB" dirty="0" err="1" smtClean="0"/>
              <a:t>viz</a:t>
            </a:r>
            <a:r>
              <a:rPr lang="en-GB" dirty="0" smtClean="0"/>
              <a:t>:</a:t>
            </a:r>
          </a:p>
          <a:p>
            <a:r>
              <a:rPr lang="en-GB" dirty="0" smtClean="0"/>
              <a:t>Loyal and Profitable Customer Group</a:t>
            </a:r>
          </a:p>
          <a:p>
            <a:r>
              <a:rPr lang="en-GB" dirty="0" smtClean="0"/>
              <a:t>Loyal and less-Profitable Customer Group</a:t>
            </a:r>
          </a:p>
          <a:p>
            <a:r>
              <a:rPr lang="en-GB" dirty="0" smtClean="0"/>
              <a:t>Less Loyal and Profitable Customer Group</a:t>
            </a:r>
          </a:p>
          <a:p>
            <a:r>
              <a:rPr lang="en-GB" dirty="0" smtClean="0"/>
              <a:t>Less Loyal and Less-Profitable Customer Group</a:t>
            </a:r>
          </a:p>
          <a:p>
            <a:endParaRPr lang="en-GB" dirty="0"/>
          </a:p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LOYAL AND PROFITABLE CUSTOMER GROUP(Count:73)</a:t>
            </a:r>
          </a:p>
          <a:p>
            <a:pPr lvl="1"/>
            <a:r>
              <a:rPr lang="en-GB" dirty="0" smtClean="0"/>
              <a:t>Customer in this category  have a positive retention score and profitability score, which connotes from customer guild that this </a:t>
            </a:r>
            <a:r>
              <a:rPr lang="en-GB" dirty="0"/>
              <a:t>s</a:t>
            </a:r>
            <a:r>
              <a:rPr lang="en-GB" dirty="0" smtClean="0"/>
              <a:t>et of customers have a positive manner or behaviour  to our service and thus have a good loyal attitude to Banana bikes over our competitors regardless of price differences or level of convenience. A positive profitability score of this set of customers also indicates that they have been consistent with this loyalty behaviour with Banana Bikes overtime or for a long time.</a:t>
            </a:r>
          </a:p>
          <a:p>
            <a:r>
              <a:rPr lang="en-GB" b="1" dirty="0" smtClean="0"/>
              <a:t>Marketing strategy: </a:t>
            </a:r>
            <a:r>
              <a:rPr lang="en-GB" dirty="0" smtClean="0"/>
              <a:t>With this set of customers the  goal is to enhance their satisfaction and continually encourage repeat 			  purchase </a:t>
            </a:r>
            <a:r>
              <a:rPr lang="en-GB" dirty="0"/>
              <a:t>p</a:t>
            </a:r>
            <a:r>
              <a:rPr lang="en-GB" dirty="0" smtClean="0"/>
              <a:t>ossible marketing options include:</a:t>
            </a:r>
            <a:endParaRPr lang="en-GB" b="1" dirty="0" smtClean="0"/>
          </a:p>
          <a:p>
            <a:r>
              <a:rPr lang="en-GB" b="1" dirty="0" smtClean="0"/>
              <a:t>Exclusive Rewards</a:t>
            </a:r>
            <a:r>
              <a:rPr lang="en-GB" dirty="0" smtClean="0"/>
              <a:t>: Offer exclusive rewards such as discounts, early access to new products, or special gifts for loyal customers.</a:t>
            </a:r>
          </a:p>
          <a:p>
            <a:r>
              <a:rPr lang="en-GB" b="1" dirty="0" smtClean="0"/>
              <a:t>Tiered Benefits</a:t>
            </a:r>
            <a:r>
              <a:rPr lang="en-GB" dirty="0" smtClean="0"/>
              <a:t>: Create a tiered loyalty program where the more they spend, the better the rewards, encouraging higher spend</a:t>
            </a:r>
          </a:p>
          <a:p>
            <a:r>
              <a:rPr lang="en-GB" b="1" dirty="0" smtClean="0"/>
              <a:t>Birthday/Anniversary Discounts</a:t>
            </a:r>
            <a:r>
              <a:rPr lang="en-GB" dirty="0" smtClean="0"/>
              <a:t>: Offer special discounts on their birthdays, anniversaries, or other significant dates.</a:t>
            </a:r>
          </a:p>
          <a:p>
            <a:r>
              <a:rPr lang="en-GB" b="1" dirty="0" smtClean="0"/>
              <a:t>Incentivized Referrals</a:t>
            </a:r>
            <a:r>
              <a:rPr lang="en-GB" dirty="0" smtClean="0"/>
              <a:t>: Encourage them to refer friends and family by offering rewards for successful referrals, such as discounts 			      or bonus points in a loyalty program.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07576"/>
            <a:ext cx="12192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Loyal and Less-Profitable Customer Group (Count: 60)</a:t>
            </a:r>
          </a:p>
          <a:p>
            <a:pPr lvl="1"/>
            <a:r>
              <a:rPr lang="en-GB" dirty="0" smtClean="0"/>
              <a:t>Customer in this category  have a positive retention score and negative profitability score, which connotes from customer </a:t>
            </a:r>
          </a:p>
          <a:p>
            <a:pPr lvl="1"/>
            <a:r>
              <a:rPr lang="en-GB" dirty="0" smtClean="0"/>
              <a:t>guild that this Set of customers have a positive manner or behaviour  to our service and thus have a good loyal attitude to Banana bikes over our Competitors regardless of price differences or level of convenience. A negative profitability score further </a:t>
            </a:r>
            <a:r>
              <a:rPr lang="en-GB" dirty="0"/>
              <a:t>g</a:t>
            </a:r>
            <a:r>
              <a:rPr lang="en-GB" dirty="0" smtClean="0"/>
              <a:t>ave an insights that this set of customers are not  consistent with patronizing Banana Bikes over time, this an issue I believe we should look into and have the appropriate marketing strategy in place to improve the consistent patronage of Banana Bikes by </a:t>
            </a:r>
            <a:r>
              <a:rPr lang="en-GB" dirty="0"/>
              <a:t>t</a:t>
            </a:r>
            <a:r>
              <a:rPr lang="en-GB" dirty="0" smtClean="0"/>
              <a:t>his customer group</a:t>
            </a:r>
          </a:p>
          <a:p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possible marketing strategy: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goal is to improve their profitability while maintaining or enhancing  loyalty. Below are possible marketing strategy that can help achieve this goal</a:t>
            </a:r>
          </a:p>
          <a:p>
            <a:r>
              <a:rPr lang="en-GB" b="1" dirty="0" smtClean="0"/>
              <a:t>EMAIL CAMPAIGNS</a:t>
            </a:r>
            <a:r>
              <a:rPr lang="en-GB" dirty="0" smtClean="0"/>
              <a:t>: </a:t>
            </a:r>
          </a:p>
          <a:p>
            <a:r>
              <a:rPr lang="en-GB" dirty="0" smtClean="0"/>
              <a:t>         Send personalized emails that highlight products they may like, based on their purchase history, along with limited-time                      	offers.</a:t>
            </a:r>
          </a:p>
          <a:p>
            <a:r>
              <a:rPr lang="en-GB" b="1" dirty="0" smtClean="0"/>
              <a:t>SUBSCRIPTIONS:</a:t>
            </a:r>
          </a:p>
          <a:p>
            <a:r>
              <a:rPr lang="en-GB" dirty="0"/>
              <a:t> </a:t>
            </a:r>
            <a:r>
              <a:rPr lang="en-GB" dirty="0" smtClean="0"/>
              <a:t>        Offer a subscription service for products they frequently purchase. This ensures regular sales and can lock in the customer </a:t>
            </a:r>
          </a:p>
          <a:p>
            <a:r>
              <a:rPr lang="en-GB" dirty="0" smtClean="0"/>
              <a:t>         for a longer period.</a:t>
            </a:r>
          </a:p>
          <a:p>
            <a:r>
              <a:rPr lang="en-GB" b="1" dirty="0" smtClean="0"/>
              <a:t>SEASONAL PROMOTIONS:</a:t>
            </a:r>
          </a:p>
          <a:p>
            <a:r>
              <a:rPr lang="en-GB" dirty="0"/>
              <a:t> </a:t>
            </a:r>
            <a:r>
              <a:rPr lang="en-GB" dirty="0" smtClean="0"/>
              <a:t>         Leverage seasonal promotions to offer these customers special deals that are time-limited. This creates urgency and can</a:t>
            </a:r>
          </a:p>
          <a:p>
            <a:r>
              <a:rPr lang="en-GB" dirty="0" smtClean="0"/>
              <a:t>          lead to increased purchases during promotional periods.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872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5153"/>
            <a:ext cx="12192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 Loyal and Profitable Customer Group:</a:t>
            </a:r>
          </a:p>
          <a:p>
            <a:r>
              <a:rPr lang="en-US" dirty="0" smtClean="0"/>
              <a:t>After thorough modelling and analysis, no record was found for this set of customer Groups.</a:t>
            </a:r>
          </a:p>
          <a:p>
            <a:endParaRPr lang="en-US" dirty="0"/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Less Loyal and Less Profitable Customer Group(Count: 67)</a:t>
            </a:r>
          </a:p>
          <a:p>
            <a:pPr lvl="1"/>
            <a:r>
              <a:rPr lang="en-US" dirty="0" smtClean="0"/>
              <a:t>Customers in this category have negative retention score and profitability score respectively. This connotes that customers in the category do not have a positive manner towards our services, consequently this customers are less loyal and only patronize during cost effective promotions or convenience of course as a result of this they are less profitable</a:t>
            </a:r>
          </a:p>
          <a:p>
            <a:r>
              <a:rPr lang="en-US" b="1" dirty="0" smtClean="0"/>
              <a:t>Possible marketing strategy:</a:t>
            </a:r>
          </a:p>
          <a:p>
            <a:r>
              <a:rPr lang="en-GB" dirty="0" smtClean="0"/>
              <a:t>	The goal is to increase engagement, and satisfaction and possible marketing strategy includes</a:t>
            </a:r>
          </a:p>
          <a:p>
            <a:r>
              <a:rPr lang="en-GB" b="1" dirty="0" smtClean="0"/>
              <a:t>Double Points/Rewards</a:t>
            </a:r>
            <a:r>
              <a:rPr lang="en-GB" dirty="0" smtClean="0"/>
              <a:t>: Occasionally offer double points or rewards on purchases. This can motivate less engaged customers </a:t>
            </a:r>
          </a:p>
          <a:p>
            <a:r>
              <a:rPr lang="en-GB" dirty="0" smtClean="0"/>
              <a:t>	to make a purchase to earn extra rewards.</a:t>
            </a:r>
          </a:p>
          <a:p>
            <a:r>
              <a:rPr lang="en-GB" b="1" dirty="0" smtClean="0"/>
              <a:t>Early Access to Sales</a:t>
            </a:r>
            <a:r>
              <a:rPr lang="en-GB" dirty="0" smtClean="0"/>
              <a:t>: Offer this customer segment early access to sales or new product launches. Exclusivity can make </a:t>
            </a:r>
          </a:p>
          <a:p>
            <a:r>
              <a:rPr lang="en-GB" dirty="0" smtClean="0"/>
              <a:t>	them feel valued and encourage them to shop more often.</a:t>
            </a:r>
          </a:p>
          <a:p>
            <a:r>
              <a:rPr lang="en-GB" b="1" dirty="0" smtClean="0"/>
              <a:t>Content Marketing</a:t>
            </a:r>
            <a:r>
              <a:rPr lang="en-GB" dirty="0" smtClean="0"/>
              <a:t>: Provide valuable content that educates and engages this group. For example, tutorials, product guides, or 	even lifestyle content that aligns with their interests can build a deeper connection</a:t>
            </a:r>
          </a:p>
          <a:p>
            <a:r>
              <a:rPr lang="en-GB" b="1" dirty="0" smtClean="0"/>
              <a:t>Win-Back Campaigns</a:t>
            </a:r>
            <a:r>
              <a:rPr lang="en-GB" dirty="0" smtClean="0"/>
              <a:t>: Reach out to customers who haven't made a purchase in a while with a special "We Miss You" offer. 	Highlight what's new and improved since their last purchase.</a:t>
            </a:r>
          </a:p>
          <a:p>
            <a:r>
              <a:rPr lang="en-GB" b="1" dirty="0" smtClean="0"/>
              <a:t>Targeted Promotions</a:t>
            </a:r>
            <a:r>
              <a:rPr lang="en-GB" dirty="0" smtClean="0"/>
              <a:t>: Offer personalized discounts or promotions tailored to their past purchases or browsing behaviour. For 	example, if they tend to buy lower-priced items, offer discounts on higher-margin products they haven't tried yet.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 for further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8500"/>
            <a:ext cx="12192000" cy="2757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Lifetime Value (CLV) Analysis</a:t>
            </a:r>
          </a:p>
          <a:p>
            <a:pPr marL="0" indent="0">
              <a:buNone/>
            </a:pPr>
            <a:r>
              <a:rPr lang="en-GB" sz="1800" dirty="0" smtClean="0"/>
              <a:t>I recommend calculating the lifetime value of the each customer groups to understand their long-term profitability, this can inform investment decision and help prioritize which customers to focus on</a:t>
            </a:r>
          </a:p>
          <a:p>
            <a:pPr marL="0" indent="0">
              <a:buNone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Optimize Marketing Spend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GB" sz="1800" dirty="0" smtClean="0"/>
              <a:t>Use CLV data to allocate marketing resources more effectively, ensuring that higher-value customers like the Loyal and Profitable customer Group receive more attention and investment.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3061</TotalTime>
  <Words>743</Words>
  <Application>Microsoft Office PowerPoint</Application>
  <PresentationFormat>Widescreen</PresentationFormat>
  <Paragraphs>105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Bitter</vt:lpstr>
      <vt:lpstr>Calibri</vt:lpstr>
      <vt:lpstr>Calibri Light</vt:lpstr>
      <vt:lpstr>Office Theme</vt:lpstr>
      <vt:lpstr>BANANA BIKE</vt:lpstr>
      <vt:lpstr> Summary Of  Analysis Process</vt:lpstr>
      <vt:lpstr>PowerPoint Presentation</vt:lpstr>
      <vt:lpstr>PowerPoint Presentation</vt:lpstr>
      <vt:lpstr>PowerPoint Presentation</vt:lpstr>
      <vt:lpstr>PowerPoint Presentation</vt:lpstr>
      <vt:lpstr>Recommendations for further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Balli</dc:creator>
  <cp:lastModifiedBy>Balli</cp:lastModifiedBy>
  <cp:revision>39</cp:revision>
  <dcterms:created xsi:type="dcterms:W3CDTF">2024-08-27T17:12:18Z</dcterms:created>
  <dcterms:modified xsi:type="dcterms:W3CDTF">2024-10-04T22:36:04Z</dcterms:modified>
</cp:coreProperties>
</file>