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3FA77E-AF32-482F-82BE-96020AD70B58}">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5126" autoAdjust="0"/>
  </p:normalViewPr>
  <p:slideViewPr>
    <p:cSldViewPr snapToGrid="0">
      <p:cViewPr varScale="1">
        <p:scale>
          <a:sx n="81" d="100"/>
          <a:sy n="81" d="100"/>
        </p:scale>
        <p:origin x="28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D66196-25AC-4322-A9CF-AA7AC66E08F3}" type="datetimeFigureOut">
              <a:rPr lang="en-US" smtClean="0"/>
              <a:t>8/4/2025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968547-5F97-4324-9E18-15234BEA58F0}" type="slidenum">
              <a:rPr lang="en-US" smtClean="0"/>
              <a:t>‹#›</a:t>
            </a:fld>
            <a:endParaRPr lang="en-US"/>
          </a:p>
        </p:txBody>
      </p:sp>
    </p:spTree>
    <p:extLst>
      <p:ext uri="{BB962C8B-B14F-4D97-AF65-F5344CB8AC3E}">
        <p14:creationId xmlns:p14="http://schemas.microsoft.com/office/powerpoint/2010/main" val="2863629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47FCB-A497-4B18-ABF4-FBB276D02561}" type="datetimeFigureOut">
              <a:rPr lang="en-US" smtClean="0"/>
              <a:t>8/4/2025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DB3E8-2DA7-444D-8D2A-666B601F09F3}" type="slidenum">
              <a:rPr lang="en-US" smtClean="0"/>
              <a:t>‹#›</a:t>
            </a:fld>
            <a:endParaRPr lang="en-US"/>
          </a:p>
        </p:txBody>
      </p:sp>
    </p:spTree>
    <p:extLst>
      <p:ext uri="{BB962C8B-B14F-4D97-AF65-F5344CB8AC3E}">
        <p14:creationId xmlns:p14="http://schemas.microsoft.com/office/powerpoint/2010/main" val="157530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B3E8-2DA7-444D-8D2A-666B601F09F3}" type="slidenum">
              <a:rPr lang="en-US" smtClean="0"/>
              <a:t>2</a:t>
            </a:fld>
            <a:endParaRPr lang="en-US"/>
          </a:p>
        </p:txBody>
      </p:sp>
    </p:spTree>
    <p:extLst>
      <p:ext uri="{BB962C8B-B14F-4D97-AF65-F5344CB8AC3E}">
        <p14:creationId xmlns:p14="http://schemas.microsoft.com/office/powerpoint/2010/main" val="275511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BBC3C2-FA45-49D6-9CC7-0D92BF7D8B3C}"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545990174"/>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BC3C2-FA45-49D6-9CC7-0D92BF7D8B3C}"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4138083053"/>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BC3C2-FA45-49D6-9CC7-0D92BF7D8B3C}"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1208777683"/>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BC3C2-FA45-49D6-9CC7-0D92BF7D8B3C}"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1954459675"/>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BBC3C2-FA45-49D6-9CC7-0D92BF7D8B3C}"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795141286"/>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BBC3C2-FA45-49D6-9CC7-0D92BF7D8B3C}"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3840204825"/>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BBC3C2-FA45-49D6-9CC7-0D92BF7D8B3C}"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2315200630"/>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BBC3C2-FA45-49D6-9CC7-0D92BF7D8B3C}"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177451975"/>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C3C2-FA45-49D6-9CC7-0D92BF7D8B3C}"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133558851"/>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BC3C2-FA45-49D6-9CC7-0D92BF7D8B3C}"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2865911957"/>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BC3C2-FA45-49D6-9CC7-0D92BF7D8B3C}"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B992-BA96-47A7-9F8C-228120BA87BF}" type="slidenum">
              <a:rPr lang="en-US" smtClean="0"/>
              <a:t>‹#›</a:t>
            </a:fld>
            <a:endParaRPr lang="en-US"/>
          </a:p>
        </p:txBody>
      </p:sp>
    </p:spTree>
    <p:extLst>
      <p:ext uri="{BB962C8B-B14F-4D97-AF65-F5344CB8AC3E}">
        <p14:creationId xmlns:p14="http://schemas.microsoft.com/office/powerpoint/2010/main" val="3203766841"/>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C3C2-FA45-49D6-9CC7-0D92BF7D8B3C}" type="datetimeFigureOut">
              <a:rPr lang="en-US" smtClean="0"/>
              <a:t>8/4/2025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2B992-BA96-47A7-9F8C-228120BA87BF}" type="slidenum">
              <a:rPr lang="en-US" smtClean="0"/>
              <a:t>‹#›</a:t>
            </a:fld>
            <a:endParaRPr lang="en-US"/>
          </a:p>
        </p:txBody>
      </p:sp>
    </p:spTree>
    <p:extLst>
      <p:ext uri="{BB962C8B-B14F-4D97-AF65-F5344CB8AC3E}">
        <p14:creationId xmlns:p14="http://schemas.microsoft.com/office/powerpoint/2010/main" val="36675495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0"/>
            <a:ext cx="12192000" cy="16862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a:lstStyle/>
          <a:p>
            <a:r>
              <a:rPr lang="en-US" b="1" dirty="0" smtClean="0"/>
              <a:t>BANANA BIKE</a:t>
            </a:r>
            <a:endParaRPr lang="en-US" b="1" dirty="0"/>
          </a:p>
        </p:txBody>
      </p:sp>
      <p:sp>
        <p:nvSpPr>
          <p:cNvPr id="6" name="Subtitle 5"/>
          <p:cNvSpPr>
            <a:spLocks noGrp="1"/>
          </p:cNvSpPr>
          <p:nvPr>
            <p:ph type="subTitle" idx="1"/>
          </p:nvPr>
        </p:nvSpPr>
        <p:spPr>
          <a:xfrm>
            <a:off x="1524000" y="2956954"/>
            <a:ext cx="9144000" cy="1757550"/>
          </a:xfrm>
        </p:spPr>
        <p:txBody>
          <a:bodyPr>
            <a:noAutofit/>
          </a:bodyPr>
          <a:lstStyle/>
          <a:p>
            <a:r>
              <a:rPr lang="en-US" sz="5400" b="1" dirty="0" smtClean="0"/>
              <a:t>ANALYTICAL REPORT FOR MARKETING TEAM</a:t>
            </a:r>
            <a:endParaRPr lang="en-US" sz="5400" b="1" dirty="0"/>
          </a:p>
        </p:txBody>
      </p:sp>
    </p:spTree>
    <p:extLst>
      <p:ext uri="{BB962C8B-B14F-4D97-AF65-F5344CB8AC3E}">
        <p14:creationId xmlns:p14="http://schemas.microsoft.com/office/powerpoint/2010/main" val="4138554230"/>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cene3d>
              <a:camera prst="orthographicFront"/>
              <a:lightRig rig="threePt" dir="t"/>
            </a:scene3d>
            <a:sp3d extrusionH="57150">
              <a:bevelT w="69850" h="38100" prst="cross"/>
            </a:sp3d>
          </a:bodyPr>
          <a:lstStyle/>
          <a:p>
            <a:pPr algn="ctr"/>
            <a:r>
              <a:rPr lang="en-GB" b="0" i="0" dirty="0" smtClean="0">
                <a:solidFill>
                  <a:srgbClr val="222222"/>
                </a:solidFill>
                <a:effectLst/>
                <a:latin typeface="Bitter"/>
              </a:rPr>
              <a:t> </a:t>
            </a:r>
            <a:r>
              <a:rPr lang="en-GB" b="1" i="0" dirty="0" smtClean="0">
                <a:solidFill>
                  <a:srgbClr val="222222"/>
                </a:solidFill>
                <a:effectLst/>
                <a:latin typeface="Bitter"/>
              </a:rPr>
              <a:t>Summary Of  </a:t>
            </a:r>
            <a:r>
              <a:rPr lang="en-GB" b="1" dirty="0">
                <a:solidFill>
                  <a:srgbClr val="222222"/>
                </a:solidFill>
                <a:latin typeface="Bitter"/>
              </a:rPr>
              <a:t>A</a:t>
            </a:r>
            <a:r>
              <a:rPr lang="en-GB" b="1" i="0" dirty="0" smtClean="0">
                <a:solidFill>
                  <a:srgbClr val="222222"/>
                </a:solidFill>
                <a:effectLst/>
                <a:latin typeface="Bitter"/>
              </a:rPr>
              <a:t>nalysis </a:t>
            </a:r>
            <a:r>
              <a:rPr lang="en-GB" b="1" dirty="0">
                <a:solidFill>
                  <a:srgbClr val="222222"/>
                </a:solidFill>
                <a:latin typeface="Bitter"/>
              </a:rPr>
              <a:t>P</a:t>
            </a:r>
            <a:r>
              <a:rPr lang="en-GB" b="1" i="0" dirty="0" smtClean="0">
                <a:solidFill>
                  <a:srgbClr val="222222"/>
                </a:solidFill>
                <a:effectLst/>
                <a:latin typeface="Bitter"/>
              </a:rPr>
              <a:t>rocess</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400" dirty="0" smtClean="0">
                <a:latin typeface="Arial" panose="020B0604020202020204" pitchFamily="34" charset="0"/>
                <a:cs typeface="Arial" panose="020B0604020202020204" pitchFamily="34" charset="0"/>
              </a:rPr>
              <a:t>First I want express appreciation for the opportunity to be part f a project geared towards improving our  marketing strategy, and  to  enhancing services to our esteemed customers</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Moving forward, the following pages  are the  enlisted analytical processes administered while working on the customer dataset  I was provided with</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26315344"/>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 y="-96819"/>
            <a:ext cx="12274475" cy="11295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000" b="1" dirty="0" smtClean="0">
                <a:latin typeface="Arial" panose="020B0604020202020204" pitchFamily="34" charset="0"/>
                <a:cs typeface="Arial" panose="020B0604020202020204" pitchFamily="34" charset="0"/>
              </a:rPr>
              <a:t>UNDERSTANDING THE DATA</a:t>
            </a:r>
            <a:r>
              <a:rPr lang="en-US" sz="2000" b="1" dirty="0" smtClean="0"/>
              <a:t> </a:t>
            </a:r>
          </a:p>
          <a:p>
            <a:pPr lvl="1" algn="just"/>
            <a:r>
              <a:rPr lang="en-US" dirty="0" smtClean="0"/>
              <a:t>Every analytics task to solving a problem(business or non-business) first begin with a in-depth familiarity of the data’s </a:t>
            </a:r>
          </a:p>
          <a:p>
            <a:pPr lvl="1" algn="just"/>
            <a:r>
              <a:rPr lang="en-US" dirty="0" smtClean="0"/>
              <a:t>Available in the dataset. This step emphasis on not only understanding each uniqueness of features but also the sector our data belongs to in the industry and knowing the data types and categories that we will be handling e.g. categorical and numerical data and whether they are ordinal, discrete or </a:t>
            </a:r>
          </a:p>
          <a:p>
            <a:pPr lvl="1" algn="just"/>
            <a:r>
              <a:rPr lang="en-US" dirty="0" smtClean="0"/>
              <a:t>Continuous</a:t>
            </a:r>
          </a:p>
          <a:p>
            <a:pPr algn="just"/>
            <a:endParaRPr lang="en-US" dirty="0" smtClean="0"/>
          </a:p>
          <a:p>
            <a:pPr algn="just"/>
            <a:r>
              <a:rPr lang="en-US" sz="2000" b="1" dirty="0" smtClean="0">
                <a:latin typeface="Arial" panose="020B0604020202020204" pitchFamily="34" charset="0"/>
                <a:cs typeface="Arial" panose="020B0604020202020204" pitchFamily="34" charset="0"/>
              </a:rPr>
              <a:t>PERFORMING DATA WRANGLING FUNCTIONS</a:t>
            </a:r>
          </a:p>
          <a:p>
            <a:pPr lvl="1" algn="just"/>
            <a:r>
              <a:rPr lang="en-US" dirty="0" smtClean="0"/>
              <a:t>Preparing the data for further analysis is preponderant with this step. loading  our dataset to Python </a:t>
            </a:r>
          </a:p>
          <a:p>
            <a:pPr lvl="1" algn="just"/>
            <a:r>
              <a:rPr lang="en-US" dirty="0" smtClean="0"/>
              <a:t>(Programming language) environment, cleaning our dataset to make sure any values like null, missing and outlier that will affect the efficiency of the analysis is removed or engineered with arithmetic methods like mean, median and mode. This steps also entails data engineering and  data enriching.</a:t>
            </a:r>
          </a:p>
          <a:p>
            <a:pPr algn="just"/>
            <a:endParaRPr lang="en-US" dirty="0"/>
          </a:p>
          <a:p>
            <a:pPr algn="just"/>
            <a:r>
              <a:rPr lang="en-US" sz="2000" b="1" dirty="0" smtClean="0">
                <a:latin typeface="Arial" panose="020B0604020202020204" pitchFamily="34" charset="0"/>
                <a:cs typeface="Arial" panose="020B0604020202020204" pitchFamily="34" charset="0"/>
              </a:rPr>
              <a:t>FEATURE SELECTION AND ENGINEERING</a:t>
            </a:r>
          </a:p>
          <a:p>
            <a:pPr lvl="1" algn="just"/>
            <a:r>
              <a:rPr lang="en-US" dirty="0" smtClean="0"/>
              <a:t>Selecting the feature or column that align with our business problem, and also altering this column to </a:t>
            </a:r>
          </a:p>
          <a:p>
            <a:pPr lvl="1" algn="just"/>
            <a:r>
              <a:rPr lang="en-US" dirty="0" smtClean="0"/>
              <a:t>pin-point some specific value from the data e.g. filtering the month from a date column etc.</a:t>
            </a:r>
          </a:p>
          <a:p>
            <a:pPr algn="just"/>
            <a:endParaRPr lang="en-US" dirty="0" smtClean="0"/>
          </a:p>
          <a:p>
            <a:pPr algn="just"/>
            <a:r>
              <a:rPr lang="en-US" sz="2000" b="1" dirty="0" smtClean="0">
                <a:latin typeface="Arial" panose="020B0604020202020204" pitchFamily="34" charset="0"/>
                <a:cs typeface="Arial" panose="020B0604020202020204" pitchFamily="34" charset="0"/>
              </a:rPr>
              <a:t>FEATURE SCALING</a:t>
            </a:r>
          </a:p>
          <a:p>
            <a:pPr lvl="1" algn="just"/>
            <a:r>
              <a:rPr lang="en-US" dirty="0" smtClean="0"/>
              <a:t>This is a method applied on our feature of interest mostly, which in our customer dataset is the </a:t>
            </a:r>
            <a:r>
              <a:rPr lang="en-US" dirty="0" err="1" smtClean="0"/>
              <a:t>customer_retention_score</a:t>
            </a:r>
            <a:r>
              <a:rPr lang="en-US" dirty="0" smtClean="0"/>
              <a:t> and </a:t>
            </a:r>
            <a:r>
              <a:rPr lang="en-US" dirty="0" err="1" smtClean="0"/>
              <a:t>customer_profitability_score</a:t>
            </a:r>
            <a:r>
              <a:rPr lang="en-US" dirty="0" smtClean="0"/>
              <a:t>. The method makes sure that the features involved contribute squarely to our analysis </a:t>
            </a:r>
          </a:p>
          <a:p>
            <a:pPr lvl="1" algn="just"/>
            <a:r>
              <a:rPr lang="en-US" dirty="0" smtClean="0"/>
              <a:t>permeating a normal distribution of our feature data, thereby ameliorating or eliminating skewness from our data of interest</a:t>
            </a:r>
          </a:p>
          <a:p>
            <a:pPr lvl="1" algn="just"/>
            <a:endParaRPr lang="en-US" dirty="0" smtClean="0"/>
          </a:p>
          <a:p>
            <a:pPr algn="just"/>
            <a:r>
              <a:rPr lang="en-US" b="1" dirty="0" smtClean="0">
                <a:latin typeface="Arial" panose="020B0604020202020204" pitchFamily="34" charset="0"/>
                <a:cs typeface="Arial" panose="020B0604020202020204" pitchFamily="34" charset="0"/>
              </a:rPr>
              <a:t>MODELING</a:t>
            </a:r>
          </a:p>
          <a:p>
            <a:pPr lvl="1" algn="just"/>
            <a:r>
              <a:rPr lang="en-US" dirty="0" smtClean="0"/>
              <a:t>Having thoroughly completed the step above, then our dataset is now ready and fit for modelling. </a:t>
            </a:r>
            <a:r>
              <a:rPr lang="en-US" b="1" dirty="0" err="1" smtClean="0"/>
              <a:t>KMeans</a:t>
            </a:r>
            <a:r>
              <a:rPr lang="en-US" dirty="0" smtClean="0"/>
              <a:t> was used to model the customer ratings dataset.</a:t>
            </a:r>
            <a:r>
              <a:rPr lang="en-US" b="1" dirty="0" smtClean="0"/>
              <a:t> </a:t>
            </a:r>
            <a:r>
              <a:rPr lang="en-US" b="1" dirty="0" err="1" smtClean="0"/>
              <a:t>KMeans</a:t>
            </a:r>
            <a:r>
              <a:rPr lang="en-US" b="1" dirty="0" smtClean="0"/>
              <a:t> </a:t>
            </a:r>
            <a:r>
              <a:rPr lang="en-US" dirty="0" smtClean="0"/>
              <a:t>is an unsupervised python model that studies the particular behavior pattern of a dataset and group  the values with similar behavior pattern into a cluster designated by number which ranges from 0 to target number clusters input in the model. In our customer ratings dataset, number of cluster input is 2, this saw the model clustering the customer dataset into 2, designating </a:t>
            </a:r>
            <a:r>
              <a:rPr lang="en-US" b="1" dirty="0" smtClean="0"/>
              <a:t>0(cluster1) </a:t>
            </a:r>
            <a:r>
              <a:rPr lang="en-US" dirty="0" smtClean="0"/>
              <a:t>as Loyal customer with positive </a:t>
            </a:r>
            <a:r>
              <a:rPr lang="en-US" dirty="0" err="1" smtClean="0"/>
              <a:t>customer_retention_score</a:t>
            </a:r>
            <a:r>
              <a:rPr lang="en-US" dirty="0" smtClean="0"/>
              <a:t> and </a:t>
            </a:r>
            <a:r>
              <a:rPr lang="en-US" b="1" dirty="0" smtClean="0"/>
              <a:t>1(cluster2) </a:t>
            </a:r>
            <a:r>
              <a:rPr lang="en-US" dirty="0" smtClean="0"/>
              <a:t>designating Less Loyal customer with a negative </a:t>
            </a:r>
            <a:r>
              <a:rPr lang="en-US" dirty="0" err="1" smtClean="0"/>
              <a:t>customer_retention_score</a:t>
            </a:r>
            <a:r>
              <a:rPr lang="en-US" dirty="0" smtClean="0"/>
              <a:t> simultaneously with their respective </a:t>
            </a:r>
            <a:r>
              <a:rPr lang="en-US" dirty="0" err="1" smtClean="0"/>
              <a:t>Customer_profitability_score</a:t>
            </a:r>
            <a:r>
              <a:rPr lang="en-US" dirty="0" smtClean="0"/>
              <a:t>.</a:t>
            </a:r>
          </a:p>
          <a:p>
            <a:pPr lvl="1" algn="just"/>
            <a:r>
              <a:rPr lang="en-US" dirty="0" smtClean="0"/>
              <a:t>	This model was used because it best align with our business objective of grouping our customers based on retention</a:t>
            </a:r>
          </a:p>
          <a:p>
            <a:pPr lvl="1" algn="just"/>
            <a:r>
              <a:rPr lang="en-US" dirty="0" smtClean="0"/>
              <a:t>Score and profitability score respectively and using this information to further understanding our customer sets.</a:t>
            </a:r>
          </a:p>
          <a:p>
            <a:pPr algn="just"/>
            <a:endParaRPr lang="en-US" dirty="0" smtClean="0"/>
          </a:p>
          <a:p>
            <a:pPr algn="just"/>
            <a:r>
              <a:rPr lang="en-US" dirty="0" smtClean="0"/>
              <a:t> </a:t>
            </a:r>
          </a:p>
          <a:p>
            <a:pPr algn="just"/>
            <a:endParaRPr lang="en-US" dirty="0"/>
          </a:p>
          <a:p>
            <a:pPr algn="just"/>
            <a:endParaRPr lang="en-US" dirty="0" smtClean="0"/>
          </a:p>
          <a:p>
            <a:pPr algn="just"/>
            <a:endParaRPr lang="en-US" dirty="0"/>
          </a:p>
          <a:p>
            <a:pPr algn="just"/>
            <a:r>
              <a:rPr lang="en-US" dirty="0" smtClean="0"/>
              <a:t> </a:t>
            </a:r>
          </a:p>
          <a:p>
            <a:pPr algn="just"/>
            <a:endParaRPr lang="en-US" dirty="0" smtClean="0"/>
          </a:p>
        </p:txBody>
      </p:sp>
    </p:spTree>
    <p:extLst>
      <p:ext uri="{BB962C8B-B14F-4D97-AF65-F5344CB8AC3E}">
        <p14:creationId xmlns:p14="http://schemas.microsoft.com/office/powerpoint/2010/main" val="2233130455"/>
      </p:ext>
    </p:extLst>
  </p:cSld>
  <p:clrMapOvr>
    <a:masterClrMapping/>
  </p:clrMapOvr>
  <mc:AlternateContent xmlns:mc="http://schemas.openxmlformats.org/markup-compatibility/2006" xmlns:p14="http://schemas.microsoft.com/office/powerpoint/2010/main">
    <mc:Choice Requires="p14">
      <p:transition spd="slow" p14:dur="3000">
        <p14:reveal thruBlk="1"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4396"/>
            <a:ext cx="12192000" cy="9079409"/>
          </a:xfrm>
          <a:prstGeom prst="rect">
            <a:avLst/>
          </a:prstGeom>
          <a:noFill/>
        </p:spPr>
        <p:txBody>
          <a:bodyPr wrap="square" rtlCol="0">
            <a:spAutoFit/>
          </a:bodyPr>
          <a:lstStyle/>
          <a:p>
            <a:pPr algn="just"/>
            <a:r>
              <a:rPr lang="en-GB" sz="2400" b="1" dirty="0">
                <a:latin typeface="Arial" panose="020B0604020202020204" pitchFamily="34" charset="0"/>
                <a:cs typeface="Arial" panose="020B0604020202020204" pitchFamily="34" charset="0"/>
              </a:rPr>
              <a:t>Explanation of clear and actionable </a:t>
            </a:r>
            <a:r>
              <a:rPr lang="en-GB" sz="2400" b="1" dirty="0" smtClean="0">
                <a:latin typeface="Arial" panose="020B0604020202020204" pitchFamily="34" charset="0"/>
                <a:cs typeface="Arial" panose="020B0604020202020204" pitchFamily="34" charset="0"/>
              </a:rPr>
              <a:t>insights</a:t>
            </a:r>
          </a:p>
          <a:p>
            <a:pPr algn="just"/>
            <a:endParaRPr lang="en-GB" dirty="0" smtClean="0"/>
          </a:p>
          <a:p>
            <a:pPr algn="just"/>
            <a:r>
              <a:rPr lang="en-GB" dirty="0"/>
              <a:t>	</a:t>
            </a:r>
            <a:r>
              <a:rPr lang="en-GB" dirty="0" smtClean="0"/>
              <a:t>Using the </a:t>
            </a:r>
            <a:r>
              <a:rPr lang="en-GB" b="1" dirty="0" err="1" smtClean="0"/>
              <a:t>KMeans</a:t>
            </a:r>
            <a:r>
              <a:rPr lang="en-GB" b="1" dirty="0" smtClean="0"/>
              <a:t> </a:t>
            </a:r>
            <a:r>
              <a:rPr lang="en-GB" dirty="0" smtClean="0"/>
              <a:t>modelling, customer was group into four category </a:t>
            </a:r>
            <a:r>
              <a:rPr lang="en-GB" dirty="0" err="1" smtClean="0"/>
              <a:t>viz</a:t>
            </a:r>
            <a:r>
              <a:rPr lang="en-GB" dirty="0" smtClean="0"/>
              <a:t>:</a:t>
            </a:r>
          </a:p>
          <a:p>
            <a:pPr algn="just"/>
            <a:r>
              <a:rPr lang="en-GB" dirty="0" smtClean="0"/>
              <a:t>Loyal and Profitable Customer Group</a:t>
            </a:r>
          </a:p>
          <a:p>
            <a:pPr algn="just"/>
            <a:r>
              <a:rPr lang="en-GB" dirty="0" smtClean="0"/>
              <a:t>Loyal and less-Profitable Customer Group</a:t>
            </a:r>
          </a:p>
          <a:p>
            <a:pPr algn="just"/>
            <a:r>
              <a:rPr lang="en-GB" dirty="0" smtClean="0"/>
              <a:t>Less Loyal and Profitable Customer Group</a:t>
            </a:r>
          </a:p>
          <a:p>
            <a:pPr algn="just"/>
            <a:r>
              <a:rPr lang="en-GB" dirty="0" smtClean="0"/>
              <a:t>Less Loyal and Less-Profitable Customer Group</a:t>
            </a:r>
          </a:p>
          <a:p>
            <a:pPr algn="just"/>
            <a:endParaRPr lang="en-GB" dirty="0" smtClean="0"/>
          </a:p>
          <a:p>
            <a:pPr algn="just"/>
            <a:r>
              <a:rPr lang="en-GB" sz="2000" b="1" dirty="0" smtClean="0">
                <a:latin typeface="Arial" panose="020B0604020202020204" pitchFamily="34" charset="0"/>
                <a:cs typeface="Arial" panose="020B0604020202020204" pitchFamily="34" charset="0"/>
              </a:rPr>
              <a:t>LOYAL AND PROFITABLE CUSTOMER GROUP(Count:73)</a:t>
            </a:r>
          </a:p>
          <a:p>
            <a:pPr lvl="1" algn="just"/>
            <a:r>
              <a:rPr lang="en-GB" dirty="0" smtClean="0"/>
              <a:t>Customer in this category  have a positive retention score and profitability score, which connotes from customer guild that this </a:t>
            </a:r>
            <a:r>
              <a:rPr lang="en-GB" dirty="0"/>
              <a:t>s</a:t>
            </a:r>
            <a:r>
              <a:rPr lang="en-GB" dirty="0" smtClean="0"/>
              <a:t>et of customers have a positive manner or behaviour  to our service and thus have a good loyal attitude to Banana bikes over our competitors regardless of price differences or level of convenience. A positive profitability score of this set of customers also indicates that they have been consistent with this loyalty behaviour with Banana Bikes overtime or for a long time.</a:t>
            </a:r>
          </a:p>
          <a:p>
            <a:pPr algn="just"/>
            <a:r>
              <a:rPr lang="en-GB" b="1" dirty="0" smtClean="0"/>
              <a:t>Marketing strategy: </a:t>
            </a:r>
            <a:r>
              <a:rPr lang="en-GB" dirty="0" smtClean="0"/>
              <a:t>With this set of customers the  goal is to enhance their satisfaction and continually encourage repeat 			  purchase </a:t>
            </a:r>
            <a:r>
              <a:rPr lang="en-GB" dirty="0"/>
              <a:t>p</a:t>
            </a:r>
            <a:r>
              <a:rPr lang="en-GB" dirty="0" smtClean="0"/>
              <a:t>ossible marketing options include:</a:t>
            </a:r>
            <a:endParaRPr lang="en-GB" b="1" dirty="0" smtClean="0"/>
          </a:p>
          <a:p>
            <a:pPr algn="just"/>
            <a:r>
              <a:rPr lang="en-GB" b="1" dirty="0" smtClean="0"/>
              <a:t>Exclusive Rewards</a:t>
            </a:r>
            <a:r>
              <a:rPr lang="en-GB" dirty="0" smtClean="0"/>
              <a:t>: Offer exclusive rewards such as discounts, early access to new products, or special gifts for loyal customers.</a:t>
            </a:r>
          </a:p>
          <a:p>
            <a:pPr algn="just"/>
            <a:endParaRPr lang="en-GB" b="1" dirty="0" smtClean="0"/>
          </a:p>
          <a:p>
            <a:pPr algn="just"/>
            <a:r>
              <a:rPr lang="en-GB" b="1" dirty="0" smtClean="0"/>
              <a:t>Tiered </a:t>
            </a:r>
            <a:r>
              <a:rPr lang="en-GB" b="1" dirty="0" smtClean="0"/>
              <a:t>Benefits</a:t>
            </a:r>
            <a:r>
              <a:rPr lang="en-GB" dirty="0" smtClean="0"/>
              <a:t>: Create a tiered loyalty program where the more they spend, the better the rewards, encouraging higher spend</a:t>
            </a:r>
          </a:p>
          <a:p>
            <a:pPr algn="just"/>
            <a:endParaRPr lang="en-GB" b="1" dirty="0" smtClean="0"/>
          </a:p>
          <a:p>
            <a:pPr algn="just"/>
            <a:r>
              <a:rPr lang="en-GB" b="1" dirty="0" smtClean="0"/>
              <a:t>Birthday/Anniversary </a:t>
            </a:r>
            <a:r>
              <a:rPr lang="en-GB" b="1" dirty="0" smtClean="0"/>
              <a:t>Discounts</a:t>
            </a:r>
            <a:r>
              <a:rPr lang="en-GB" dirty="0" smtClean="0"/>
              <a:t>: Offer special discounts on their birthdays, anniversaries, or other significant dates.</a:t>
            </a:r>
          </a:p>
          <a:p>
            <a:pPr algn="just"/>
            <a:endParaRPr lang="en-GB" b="1" dirty="0" smtClean="0"/>
          </a:p>
          <a:p>
            <a:pPr algn="just"/>
            <a:r>
              <a:rPr lang="en-GB" b="1" dirty="0" smtClean="0"/>
              <a:t>Incentivized </a:t>
            </a:r>
            <a:r>
              <a:rPr lang="en-GB" b="1" dirty="0" smtClean="0"/>
              <a:t>Referrals</a:t>
            </a:r>
            <a:r>
              <a:rPr lang="en-GB" dirty="0" smtClean="0"/>
              <a:t>: Encourage them to refer friends and family by offering rewards for successful referrals, such as discounts 			      or bonus points in a loyalty program.</a:t>
            </a:r>
          </a:p>
          <a:p>
            <a:pPr algn="just"/>
            <a:r>
              <a:rPr lang="en-GB" dirty="0" smtClean="0"/>
              <a:t/>
            </a:r>
            <a:br>
              <a:rPr lang="en-GB" dirty="0" smtClean="0"/>
            </a:br>
            <a:endParaRPr lang="en-GB" dirty="0" smtClean="0"/>
          </a:p>
          <a:p>
            <a:pPr algn="just"/>
            <a:endParaRPr lang="en-GB" dirty="0" smtClean="0"/>
          </a:p>
          <a:p>
            <a:pPr algn="just"/>
            <a:endParaRPr lang="en-GB" dirty="0"/>
          </a:p>
          <a:p>
            <a:pPr algn="just"/>
            <a:endParaRPr lang="en-GB" dirty="0" smtClean="0"/>
          </a:p>
          <a:p>
            <a:pPr algn="just"/>
            <a:endParaRPr lang="en-GB" dirty="0"/>
          </a:p>
          <a:p>
            <a:pPr algn="just"/>
            <a:endParaRPr lang="en-GB" dirty="0"/>
          </a:p>
          <a:p>
            <a:pPr algn="just"/>
            <a:endParaRPr lang="en-US" dirty="0"/>
          </a:p>
        </p:txBody>
      </p:sp>
    </p:spTree>
    <p:extLst>
      <p:ext uri="{BB962C8B-B14F-4D97-AF65-F5344CB8AC3E}">
        <p14:creationId xmlns:p14="http://schemas.microsoft.com/office/powerpoint/2010/main" val="3835479226"/>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07576"/>
            <a:ext cx="12192001" cy="5693866"/>
          </a:xfrm>
          <a:prstGeom prst="rect">
            <a:avLst/>
          </a:prstGeom>
          <a:noFill/>
        </p:spPr>
        <p:txBody>
          <a:bodyPr wrap="square" rtlCol="0">
            <a:spAutoFit/>
          </a:bodyPr>
          <a:lstStyle/>
          <a:p>
            <a:pPr algn="just"/>
            <a:r>
              <a:rPr lang="en-US" sz="2000" b="1" dirty="0" smtClean="0">
                <a:latin typeface="Arial" panose="020B0604020202020204" pitchFamily="34" charset="0"/>
                <a:cs typeface="Arial" panose="020B0604020202020204" pitchFamily="34" charset="0"/>
              </a:rPr>
              <a:t>Loyal and Less-Profitable Customer Group (Count: 60)</a:t>
            </a:r>
          </a:p>
          <a:p>
            <a:pPr lvl="1" algn="just"/>
            <a:r>
              <a:rPr lang="en-GB" dirty="0" smtClean="0"/>
              <a:t>Customer in this category  have a positive retention score and negative profitability score, which connotes from customer </a:t>
            </a:r>
          </a:p>
          <a:p>
            <a:pPr lvl="1" algn="just"/>
            <a:r>
              <a:rPr lang="en-GB" dirty="0" smtClean="0"/>
              <a:t>guild that this Set of customers have a positive manner or behaviour  to our service and thus have a good loyal attitude to Banana bikes over our Competitors regardless of price differences or level of convenience. A negative profitability score further </a:t>
            </a:r>
            <a:r>
              <a:rPr lang="en-GB" dirty="0"/>
              <a:t>g</a:t>
            </a:r>
            <a:r>
              <a:rPr lang="en-GB" dirty="0" smtClean="0"/>
              <a:t>ave an insights that this set of customers are not  consistent with patronizing Banana Bikes over time, this an issue I believe we should look into and have the appropriate marketing strategy in place to improve the consistent patronage of Banana Bikes by </a:t>
            </a:r>
            <a:r>
              <a:rPr lang="en-GB" dirty="0"/>
              <a:t>t</a:t>
            </a:r>
            <a:r>
              <a:rPr lang="en-GB" dirty="0" smtClean="0"/>
              <a:t>his customer group</a:t>
            </a:r>
          </a:p>
          <a:p>
            <a:pPr algn="just"/>
            <a:r>
              <a:rPr lang="en-GB" sz="2000" b="1" dirty="0" smtClean="0">
                <a:latin typeface="Arial" panose="020B0604020202020204" pitchFamily="34" charset="0"/>
                <a:cs typeface="Arial" panose="020B0604020202020204" pitchFamily="34" charset="0"/>
              </a:rPr>
              <a:t>possible marketing strategy:</a:t>
            </a:r>
          </a:p>
          <a:p>
            <a:pPr lvl="1" algn="just"/>
            <a:r>
              <a:rPr lang="en-GB" dirty="0"/>
              <a:t>T</a:t>
            </a:r>
            <a:r>
              <a:rPr lang="en-GB" dirty="0" smtClean="0"/>
              <a:t>he goal is to improve their profitability while maintaining or enhancing  loyalty. Below are possible marketing strategy that can help achieve this goal</a:t>
            </a:r>
          </a:p>
          <a:p>
            <a:pPr algn="just"/>
            <a:r>
              <a:rPr lang="en-GB" b="1" dirty="0" smtClean="0"/>
              <a:t>EMAIL CAMPAIGNS</a:t>
            </a:r>
            <a:r>
              <a:rPr lang="en-GB" dirty="0" smtClean="0"/>
              <a:t>: </a:t>
            </a:r>
          </a:p>
          <a:p>
            <a:pPr algn="just"/>
            <a:r>
              <a:rPr lang="en-GB" dirty="0" smtClean="0"/>
              <a:t>         Send personalized emails that highlight products they may like, based on their purchase history, along with limited-time                      </a:t>
            </a:r>
            <a:r>
              <a:rPr lang="en-GB" dirty="0" smtClean="0"/>
              <a:t>	offers</a:t>
            </a:r>
            <a:r>
              <a:rPr lang="en-GB" dirty="0" smtClean="0"/>
              <a:t>.</a:t>
            </a:r>
          </a:p>
          <a:p>
            <a:pPr algn="just"/>
            <a:r>
              <a:rPr lang="en-GB" b="1" dirty="0" smtClean="0"/>
              <a:t>SUBSCRIPTIONS:</a:t>
            </a:r>
          </a:p>
          <a:p>
            <a:pPr algn="just"/>
            <a:r>
              <a:rPr lang="en-GB" dirty="0"/>
              <a:t> </a:t>
            </a:r>
            <a:r>
              <a:rPr lang="en-GB" dirty="0" smtClean="0"/>
              <a:t>        Offer a subscription service for products they frequently purchase. This ensures regular sales and can lock in the customer </a:t>
            </a:r>
          </a:p>
          <a:p>
            <a:pPr algn="just"/>
            <a:r>
              <a:rPr lang="en-GB" dirty="0" smtClean="0"/>
              <a:t>         for a longer period.</a:t>
            </a:r>
          </a:p>
          <a:p>
            <a:pPr algn="just"/>
            <a:r>
              <a:rPr lang="en-GB" b="1" dirty="0" smtClean="0"/>
              <a:t>SEASONAL PROMOTIONS:</a:t>
            </a:r>
          </a:p>
          <a:p>
            <a:pPr algn="just"/>
            <a:r>
              <a:rPr lang="en-GB" dirty="0"/>
              <a:t> </a:t>
            </a:r>
            <a:r>
              <a:rPr lang="en-GB" dirty="0" smtClean="0"/>
              <a:t>         Leverage seasonal promotions to offer these customers special deals that are time-limited. This creates urgency and can</a:t>
            </a:r>
          </a:p>
          <a:p>
            <a:pPr algn="just"/>
            <a:r>
              <a:rPr lang="en-GB" dirty="0" smtClean="0"/>
              <a:t>          lead to increased purchases during promotional periods.</a:t>
            </a:r>
          </a:p>
          <a:p>
            <a:pPr algn="just"/>
            <a:endParaRPr lang="en-GB" dirty="0" smtClean="0"/>
          </a:p>
        </p:txBody>
      </p:sp>
    </p:spTree>
    <p:extLst>
      <p:ext uri="{BB962C8B-B14F-4D97-AF65-F5344CB8AC3E}">
        <p14:creationId xmlns:p14="http://schemas.microsoft.com/office/powerpoint/2010/main" val="887264319"/>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5153"/>
            <a:ext cx="12192000" cy="5970865"/>
          </a:xfrm>
          <a:prstGeom prst="rect">
            <a:avLst/>
          </a:prstGeom>
          <a:noFill/>
        </p:spPr>
        <p:txBody>
          <a:bodyPr wrap="square" rtlCol="0">
            <a:spAutoFit/>
          </a:bodyPr>
          <a:lstStyle/>
          <a:p>
            <a:pPr algn="just"/>
            <a:r>
              <a:rPr lang="en-US" sz="2000" b="1" dirty="0" smtClean="0">
                <a:latin typeface="Arial" panose="020B0604020202020204" pitchFamily="34" charset="0"/>
                <a:cs typeface="Arial" panose="020B0604020202020204" pitchFamily="34" charset="0"/>
              </a:rPr>
              <a:t>Less Loyal and Profitable Customer Group:</a:t>
            </a:r>
          </a:p>
          <a:p>
            <a:pPr algn="just"/>
            <a:r>
              <a:rPr lang="en-US" dirty="0" smtClean="0"/>
              <a:t>After thorough modelling and analysis, no record was found for this set of customer Groups.</a:t>
            </a:r>
          </a:p>
          <a:p>
            <a:pPr algn="just"/>
            <a:endParaRPr lang="en-US" dirty="0"/>
          </a:p>
          <a:p>
            <a:pPr algn="just"/>
            <a:r>
              <a:rPr lang="en-US" sz="2000" b="1" dirty="0" smtClean="0">
                <a:latin typeface="Arial" panose="020B0604020202020204" pitchFamily="34" charset="0"/>
                <a:cs typeface="Arial" panose="020B0604020202020204" pitchFamily="34" charset="0"/>
              </a:rPr>
              <a:t>Less Loyal and Less Profitable Customer Group(Count: 67)</a:t>
            </a:r>
          </a:p>
          <a:p>
            <a:pPr lvl="1" algn="just"/>
            <a:r>
              <a:rPr lang="en-US" dirty="0" smtClean="0"/>
              <a:t>Customers in this category have negative retention score and profitability score respectively. This connotes that customers in the category do not have a positive manner towards our services, consequently this customers are less loyal and only patronize during cost effective promotions or convenience of course as a result of this they are less profitable</a:t>
            </a:r>
          </a:p>
          <a:p>
            <a:pPr algn="just"/>
            <a:r>
              <a:rPr lang="en-US" b="1" dirty="0" smtClean="0"/>
              <a:t>Possible marketing strategy:</a:t>
            </a:r>
          </a:p>
          <a:p>
            <a:pPr algn="just"/>
            <a:r>
              <a:rPr lang="en-GB" dirty="0" smtClean="0"/>
              <a:t>	The goal is to increase engagement, and satisfaction and possible marketing strategy includes</a:t>
            </a:r>
          </a:p>
          <a:p>
            <a:pPr algn="just"/>
            <a:r>
              <a:rPr lang="en-GB" b="1" dirty="0" smtClean="0"/>
              <a:t>Double Points/Rewards</a:t>
            </a:r>
            <a:r>
              <a:rPr lang="en-GB" dirty="0" smtClean="0"/>
              <a:t>: Occasionally offer double points or rewards on purchases. This can motivate less engaged customers </a:t>
            </a:r>
          </a:p>
          <a:p>
            <a:pPr algn="just"/>
            <a:r>
              <a:rPr lang="en-GB" dirty="0" smtClean="0"/>
              <a:t>	to make a purchase to earn extra rewards.</a:t>
            </a:r>
          </a:p>
          <a:p>
            <a:pPr algn="just"/>
            <a:r>
              <a:rPr lang="en-GB" b="1" dirty="0" smtClean="0"/>
              <a:t>Early Access to Sales</a:t>
            </a:r>
            <a:r>
              <a:rPr lang="en-GB" dirty="0" smtClean="0"/>
              <a:t>: Offer this customer segment early access to sales or new product launches. Exclusivity can make </a:t>
            </a:r>
          </a:p>
          <a:p>
            <a:pPr algn="just"/>
            <a:r>
              <a:rPr lang="en-GB" dirty="0" smtClean="0"/>
              <a:t>	them feel valued and encourage them to shop more often.</a:t>
            </a:r>
          </a:p>
          <a:p>
            <a:pPr algn="just"/>
            <a:r>
              <a:rPr lang="en-GB" b="1" dirty="0" smtClean="0"/>
              <a:t>Content Marketing</a:t>
            </a:r>
            <a:r>
              <a:rPr lang="en-GB" dirty="0" smtClean="0"/>
              <a:t>: Provide valuable content that educates and engages this group. For example, tutorials, product guides, or 	even lifestyle content that aligns with their interests can build a deeper connection</a:t>
            </a:r>
          </a:p>
          <a:p>
            <a:pPr algn="just"/>
            <a:r>
              <a:rPr lang="en-GB" b="1" dirty="0" smtClean="0"/>
              <a:t>Win-Back Campaigns</a:t>
            </a:r>
            <a:r>
              <a:rPr lang="en-GB" dirty="0" smtClean="0"/>
              <a:t>: Reach out to customers who haven't made a purchase in a while with a special "We Miss You" offer. 	Highlight what's new and improved since their last purchase.</a:t>
            </a:r>
          </a:p>
          <a:p>
            <a:pPr algn="just"/>
            <a:r>
              <a:rPr lang="en-GB" b="1" dirty="0" smtClean="0"/>
              <a:t>Targeted Promotions</a:t>
            </a:r>
            <a:r>
              <a:rPr lang="en-GB" dirty="0" smtClean="0"/>
              <a:t>: Offer personalized discounts or promotions tailored to their past purchases or browsing behaviour. For 	example, if they tend to buy lower-priced items, offer discounts on higher-margin products they haven't tried yet.</a:t>
            </a:r>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3336926927"/>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b="1" dirty="0">
                <a:latin typeface="Arial" panose="020B0604020202020204" pitchFamily="34" charset="0"/>
                <a:cs typeface="Arial" panose="020B0604020202020204" pitchFamily="34" charset="0"/>
              </a:rPr>
              <a:t>Recommendations for further analysis</a:t>
            </a:r>
            <a:r>
              <a:rPr lang="en-US" dirty="0"/>
              <a:t/>
            </a:r>
            <a:br>
              <a:rPr lang="en-US" dirty="0"/>
            </a:br>
            <a:endParaRPr lang="en-US" dirty="0"/>
          </a:p>
        </p:txBody>
      </p:sp>
      <p:sp>
        <p:nvSpPr>
          <p:cNvPr id="3" name="Content Placeholder 2"/>
          <p:cNvSpPr>
            <a:spLocks noGrp="1"/>
          </p:cNvSpPr>
          <p:nvPr>
            <p:ph idx="1"/>
          </p:nvPr>
        </p:nvSpPr>
        <p:spPr>
          <a:xfrm>
            <a:off x="0" y="1298500"/>
            <a:ext cx="12192000" cy="5256679"/>
          </a:xfrm>
        </p:spPr>
        <p:txBody>
          <a:bodyPr>
            <a:normAutofit fontScale="92500" lnSpcReduction="10000"/>
          </a:bodyPr>
          <a:lstStyle/>
          <a:p>
            <a:pPr algn="just"/>
            <a:r>
              <a:rPr lang="en-GB" sz="2100" dirty="0"/>
              <a:t>After Modelling:</a:t>
            </a:r>
          </a:p>
          <a:p>
            <a:pPr marL="0" indent="0" algn="just">
              <a:buNone/>
            </a:pPr>
            <a:r>
              <a:rPr lang="en-GB" sz="2100" dirty="0"/>
              <a:t>	The following aggregates were ascertain: Number of loyal customers stood at 133 which is 66.5% of the customer base with a customer retention score of 5.64 and profitability score of 0.88. This figures indicate the company marketing and promotion strategy is yielding result, but there is also need for continuous improvement.</a:t>
            </a:r>
          </a:p>
          <a:p>
            <a:pPr marL="0" indent="0" algn="just">
              <a:buNone/>
            </a:pPr>
            <a:r>
              <a:rPr lang="en-GB" sz="2100" dirty="0"/>
              <a:t>Number of Non-Loyal customer was 67 which is 33.5% of the customer base: This figure is a huge cause for alarm. Why? Because the rule of thumb is an efficient customer base should have loyalty % that is three times the non-loyalty customer ratio </a:t>
            </a:r>
            <a:r>
              <a:rPr lang="en-GB" sz="2100" dirty="0" smtClean="0"/>
              <a:t>i.e. 3:1. For this case, it is obviously not so. This </a:t>
            </a:r>
            <a:r>
              <a:rPr lang="en-GB" sz="2100" dirty="0"/>
              <a:t>figures is an excellent indicator of a poor performing marketing/promotion strategies, it connotes some of the marketing </a:t>
            </a:r>
            <a:r>
              <a:rPr lang="en-GB" sz="2100" dirty="0" smtClean="0"/>
              <a:t>strategy were </a:t>
            </a:r>
            <a:r>
              <a:rPr lang="en-GB" sz="2100" dirty="0"/>
              <a:t>administered to the wrong customer </a:t>
            </a:r>
            <a:r>
              <a:rPr lang="en-GB" sz="2100" dirty="0" smtClean="0"/>
              <a:t>group or the unit lacks ample financial commitment to capture more major marketing strategies for various customer group thereby making difficult to explore more </a:t>
            </a:r>
            <a:r>
              <a:rPr lang="en-GB" sz="2100" dirty="0"/>
              <a:t>marketing </a:t>
            </a:r>
            <a:r>
              <a:rPr lang="en-GB" sz="2100" dirty="0" smtClean="0"/>
              <a:t>strategies.</a:t>
            </a:r>
            <a:endParaRPr lang="en-GB" sz="2100" dirty="0"/>
          </a:p>
          <a:p>
            <a:pPr marL="0" indent="0" algn="just">
              <a:buNone/>
            </a:pPr>
            <a:endParaRPr lang="en-GB" sz="2100" dirty="0"/>
          </a:p>
          <a:p>
            <a:pPr algn="just"/>
            <a:r>
              <a:rPr lang="en-GB" sz="2100" dirty="0"/>
              <a:t>Recommendation:</a:t>
            </a:r>
          </a:p>
          <a:p>
            <a:pPr marL="0" indent="0" algn="just">
              <a:buNone/>
            </a:pPr>
            <a:r>
              <a:rPr lang="en-GB" sz="2100" dirty="0"/>
              <a:t>Continue to improve and innovate on the marketing strategies of the loyal customer group, while aggressively administering sales promotion like Buy 1 get one free, opening a lottery win grand price based on continues patronage, and rewards exclusively for loyal customer </a:t>
            </a:r>
            <a:r>
              <a:rPr lang="en-GB" sz="2100" dirty="0" smtClean="0"/>
              <a:t>groups.</a:t>
            </a:r>
          </a:p>
          <a:p>
            <a:pPr marL="0" indent="0" algn="just">
              <a:buNone/>
            </a:pPr>
            <a:r>
              <a:rPr lang="en-GB" sz="2100" dirty="0" smtClean="0"/>
              <a:t>The buy 1 get one free will encourage sales and the lottery win will further strength and crystalize the sales, while the exclusive rewards for loyal customers will buy considerable level of loyalty that may boost loyalty percentage.</a:t>
            </a:r>
            <a:endParaRPr lang="en-GB" sz="2100" dirty="0"/>
          </a:p>
          <a:p>
            <a:pPr marL="0" indent="0" algn="just">
              <a:buNone/>
            </a:pPr>
            <a:endParaRPr lang="en-GB" sz="1800" dirty="0"/>
          </a:p>
          <a:p>
            <a:pPr marL="0" indent="0" algn="just">
              <a:buNone/>
            </a:pPr>
            <a:endParaRPr lang="en-GB" sz="1800" dirty="0" smtClean="0"/>
          </a:p>
          <a:p>
            <a:pPr marL="0" indent="0" algn="just">
              <a:buNone/>
            </a:pPr>
            <a:endParaRPr lang="en-GB" sz="1800" dirty="0"/>
          </a:p>
          <a:p>
            <a:pPr marL="0" indent="0" algn="just">
              <a:buNone/>
            </a:pPr>
            <a:endParaRPr lang="en-GB" b="1" dirty="0" smtClean="0"/>
          </a:p>
          <a:p>
            <a:pPr marL="0" indent="0" algn="just">
              <a:buNone/>
            </a:pPr>
            <a:endParaRPr lang="en-GB" b="1" dirty="0"/>
          </a:p>
          <a:p>
            <a:pPr marL="0" indent="0" algn="just">
              <a:buNone/>
            </a:pPr>
            <a:endParaRPr lang="en-GB" b="1" dirty="0" smtClean="0"/>
          </a:p>
          <a:p>
            <a:pPr marL="0" indent="0" algn="just">
              <a:buNone/>
            </a:pPr>
            <a:endParaRPr lang="en-US" dirty="0"/>
          </a:p>
        </p:txBody>
      </p:sp>
    </p:spTree>
    <p:extLst>
      <p:ext uri="{BB962C8B-B14F-4D97-AF65-F5344CB8AC3E}">
        <p14:creationId xmlns:p14="http://schemas.microsoft.com/office/powerpoint/2010/main" val="2060684436"/>
      </p:ext>
    </p:extLst>
  </p:cSld>
  <p:clrMapOvr>
    <a:masterClrMapping/>
  </p:clrMapOvr>
  <mc:AlternateContent xmlns:mc="http://schemas.openxmlformats.org/markup-compatibility/2006" xmlns:p14="http://schemas.microsoft.com/office/powerpoint/2010/main">
    <mc:Choice Requires="p14">
      <p:transition spd="slow">
        <p14:reveal thruBlk="1"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5140</TotalTime>
  <Words>701</Words>
  <Application>Microsoft Office PowerPoint</Application>
  <PresentationFormat>Widescreen</PresentationFormat>
  <Paragraphs>107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Bitter</vt:lpstr>
      <vt:lpstr>Calibri</vt:lpstr>
      <vt:lpstr>Calibri Light</vt:lpstr>
      <vt:lpstr>Office Theme</vt:lpstr>
      <vt:lpstr>BANANA BIKE</vt:lpstr>
      <vt:lpstr> Summary Of  Analysis Process</vt:lpstr>
      <vt:lpstr>PowerPoint Presentation</vt:lpstr>
      <vt:lpstr>PowerPoint Presentation</vt:lpstr>
      <vt:lpstr>PowerPoint Presentation</vt:lpstr>
      <vt:lpstr>PowerPoint Presentation</vt:lpstr>
      <vt:lpstr>Recommendations for further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Balli</dc:creator>
  <cp:lastModifiedBy>Balli</cp:lastModifiedBy>
  <cp:revision>55</cp:revision>
  <dcterms:created xsi:type="dcterms:W3CDTF">2024-08-27T17:12:18Z</dcterms:created>
  <dcterms:modified xsi:type="dcterms:W3CDTF">2025-08-04T22:14:28Z</dcterms:modified>
</cp:coreProperties>
</file>