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2"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75583D-6819-45E5-8DA1-C28BD10BE2BB}"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187800378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583D-6819-45E5-8DA1-C28BD10BE2BB}"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292797744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583D-6819-45E5-8DA1-C28BD10BE2BB}"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202601808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75583D-6819-45E5-8DA1-C28BD10BE2BB}"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97145881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75583D-6819-45E5-8DA1-C28BD10BE2BB}"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213060037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75583D-6819-45E5-8DA1-C28BD10BE2BB}"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4572915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75583D-6819-45E5-8DA1-C28BD10BE2BB}"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90100660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75583D-6819-45E5-8DA1-C28BD10BE2BB}"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114650984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5583D-6819-45E5-8DA1-C28BD10BE2BB}" type="datetimeFigureOut">
              <a:rPr lang="en-US" smtClean="0"/>
              <a:t>8/30/2025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371872680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75583D-6819-45E5-8DA1-C28BD10BE2BB}"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410302899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75583D-6819-45E5-8DA1-C28BD10BE2BB}"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784C4A-37BA-452E-B633-FE0DF1F48ED3}" type="slidenum">
              <a:rPr lang="en-US" smtClean="0"/>
              <a:t>‹#›</a:t>
            </a:fld>
            <a:endParaRPr lang="en-US"/>
          </a:p>
        </p:txBody>
      </p:sp>
    </p:spTree>
    <p:extLst>
      <p:ext uri="{BB962C8B-B14F-4D97-AF65-F5344CB8AC3E}">
        <p14:creationId xmlns:p14="http://schemas.microsoft.com/office/powerpoint/2010/main" val="329837073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5583D-6819-45E5-8DA1-C28BD10BE2BB}" type="datetimeFigureOut">
              <a:rPr lang="en-US" smtClean="0"/>
              <a:t>8/30/2025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784C4A-37BA-452E-B633-FE0DF1F48ED3}" type="slidenum">
              <a:rPr lang="en-US" smtClean="0"/>
              <a:t>‹#›</a:t>
            </a:fld>
            <a:endParaRPr lang="en-US"/>
          </a:p>
        </p:txBody>
      </p:sp>
    </p:spTree>
    <p:extLst>
      <p:ext uri="{BB962C8B-B14F-4D97-AF65-F5344CB8AC3E}">
        <p14:creationId xmlns:p14="http://schemas.microsoft.com/office/powerpoint/2010/main" val="36635905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1004711"/>
          </a:xfrm>
        </p:spPr>
        <p:style>
          <a:lnRef idx="3">
            <a:schemeClr val="lt1"/>
          </a:lnRef>
          <a:fillRef idx="1">
            <a:schemeClr val="accent3"/>
          </a:fillRef>
          <a:effectRef idx="1">
            <a:schemeClr val="accent3"/>
          </a:effectRef>
          <a:fontRef idx="minor">
            <a:schemeClr val="lt1"/>
          </a:fontRef>
        </p:style>
        <p:txBody>
          <a:bodyPr/>
          <a:lstStyle/>
          <a:p>
            <a:r>
              <a:rPr lang="en-US" dirty="0" smtClean="0"/>
              <a:t>BANANA BIKE</a:t>
            </a:r>
            <a:endParaRPr lang="en-US" dirty="0"/>
          </a:p>
        </p:txBody>
      </p:sp>
      <p:sp>
        <p:nvSpPr>
          <p:cNvPr id="3" name="Subtitle 2"/>
          <p:cNvSpPr>
            <a:spLocks noGrp="1"/>
          </p:cNvSpPr>
          <p:nvPr>
            <p:ph type="subTitle" idx="1"/>
          </p:nvPr>
        </p:nvSpPr>
        <p:spPr>
          <a:xfrm>
            <a:off x="0" y="3568289"/>
            <a:ext cx="12192000" cy="1885243"/>
          </a:xfrm>
        </p:spPr>
        <p:txBody>
          <a:bodyPr>
            <a:normAutofit/>
          </a:bodyPr>
          <a:lstStyle/>
          <a:p>
            <a:r>
              <a:rPr lang="en-US" sz="3200" b="1" dirty="0" smtClean="0"/>
              <a:t>PRESENTATION OF PREDICTIVE ANALYSIS OF BANANA BIKE CASE</a:t>
            </a:r>
            <a:endParaRPr lang="en-US" sz="3200" b="1" dirty="0"/>
          </a:p>
        </p:txBody>
      </p:sp>
    </p:spTree>
    <p:extLst>
      <p:ext uri="{BB962C8B-B14F-4D97-AF65-F5344CB8AC3E}">
        <p14:creationId xmlns:p14="http://schemas.microsoft.com/office/powerpoint/2010/main" val="170461658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9075"/>
            <a:ext cx="12192000" cy="132079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a:lstStyle/>
          <a:p>
            <a:pPr algn="ctr"/>
            <a:r>
              <a:rPr lang="en-GB" sz="3200" b="1" dirty="0">
                <a:effectLst/>
                <a:latin typeface="Arial" panose="020B0604020202020204" pitchFamily="34" charset="0"/>
                <a:cs typeface="Arial" panose="020B0604020202020204" pitchFamily="34" charset="0"/>
              </a:rPr>
              <a:t>A summary of </a:t>
            </a:r>
            <a:r>
              <a:rPr lang="en-GB" sz="3200" b="1" dirty="0" smtClean="0">
                <a:effectLst/>
                <a:latin typeface="Arial" panose="020B0604020202020204" pitchFamily="34" charset="0"/>
                <a:cs typeface="Arial" panose="020B0604020202020204" pitchFamily="34" charset="0"/>
              </a:rPr>
              <a:t> Analytical Process</a:t>
            </a:r>
            <a:r>
              <a:rPr lang="en-GB" dirty="0">
                <a:effectLst/>
              </a:rPr>
              <a:t/>
            </a:r>
            <a:br>
              <a:rPr lang="en-GB" dirty="0">
                <a:effectLst/>
              </a:rPr>
            </a:br>
            <a:endParaRPr lang="en-US" dirty="0">
              <a:effectLst/>
            </a:endParaRPr>
          </a:p>
        </p:txBody>
      </p:sp>
      <p:sp>
        <p:nvSpPr>
          <p:cNvPr id="3" name="Content Placeholder 2"/>
          <p:cNvSpPr>
            <a:spLocks noGrp="1"/>
          </p:cNvSpPr>
          <p:nvPr>
            <p:ph idx="1"/>
          </p:nvPr>
        </p:nvSpPr>
        <p:spPr>
          <a:xfrm>
            <a:off x="0" y="2822222"/>
            <a:ext cx="12192000" cy="3160889"/>
          </a:xfrm>
        </p:spPr>
        <p:txBody>
          <a:bodyPr/>
          <a:lstStyle/>
          <a:p>
            <a:pPr marL="0" indent="0" algn="just">
              <a:buNone/>
            </a:pPr>
            <a:r>
              <a:rPr lang="en-US" b="1" dirty="0">
                <a:latin typeface="Arial" panose="020B0604020202020204" pitchFamily="34" charset="0"/>
                <a:cs typeface="Arial" panose="020B0604020202020204" pitchFamily="34" charset="0"/>
              </a:rPr>
              <a:t>First I want express appreciation for the opportunity to be </a:t>
            </a:r>
            <a:r>
              <a:rPr lang="en-US" b="1" dirty="0" smtClean="0">
                <a:latin typeface="Arial" panose="020B0604020202020204" pitchFamily="34" charset="0"/>
                <a:cs typeface="Arial" panose="020B0604020202020204" pitchFamily="34" charset="0"/>
              </a:rPr>
              <a:t>part of this  project. Moving </a:t>
            </a:r>
            <a:r>
              <a:rPr lang="en-US" b="1" dirty="0">
                <a:latin typeface="Arial" panose="020B0604020202020204" pitchFamily="34" charset="0"/>
                <a:cs typeface="Arial" panose="020B0604020202020204" pitchFamily="34" charset="0"/>
              </a:rPr>
              <a:t>forward, the following pages  are the  enlisted analytical processes </a:t>
            </a:r>
            <a:r>
              <a:rPr lang="en-US" b="1" dirty="0" smtClean="0">
                <a:latin typeface="Arial" panose="020B0604020202020204" pitchFamily="34" charset="0"/>
                <a:cs typeface="Arial" panose="020B0604020202020204" pitchFamily="34" charset="0"/>
              </a:rPr>
              <a:t>administered.</a:t>
            </a:r>
            <a:endParaRPr lang="en-US" b="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9366568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3"/>
            <a:ext cx="12192001" cy="6555641"/>
          </a:xfrm>
          <a:prstGeom prst="rect">
            <a:avLst/>
          </a:prstGeom>
          <a:noFill/>
        </p:spPr>
        <p:txBody>
          <a:bodyPr wrap="square" rtlCol="0">
            <a:spAutoFit/>
          </a:bodyPr>
          <a:lstStyle/>
          <a:p>
            <a:pPr algn="just"/>
            <a:r>
              <a:rPr lang="en-US" sz="2000" b="1" dirty="0" smtClean="0">
                <a:latin typeface="Arial" panose="020B0604020202020204" pitchFamily="34" charset="0"/>
                <a:cs typeface="Arial" panose="020B0604020202020204" pitchFamily="34" charset="0"/>
              </a:rPr>
              <a:t>UNDERSTANDING THE DATA</a:t>
            </a:r>
            <a:r>
              <a:rPr lang="en-US" sz="2000" b="1" dirty="0" smtClean="0"/>
              <a:t> </a:t>
            </a:r>
          </a:p>
          <a:p>
            <a:pPr lvl="1" algn="just"/>
            <a:r>
              <a:rPr lang="en-US" dirty="0" smtClean="0"/>
              <a:t>Every analytics task to solving a problem(business or non-business) first begin with an in-depth familiarity of the data’s </a:t>
            </a:r>
          </a:p>
          <a:p>
            <a:pPr lvl="1" algn="just"/>
            <a:r>
              <a:rPr lang="en-US" dirty="0"/>
              <a:t>a</a:t>
            </a:r>
            <a:r>
              <a:rPr lang="en-US" dirty="0" smtClean="0"/>
              <a:t>vailable in the dataset. This step emphasize on understanding the companies data keeps(Register)</a:t>
            </a:r>
            <a:r>
              <a:rPr lang="en-US" dirty="0"/>
              <a:t>,</a:t>
            </a:r>
            <a:r>
              <a:rPr lang="en-US" dirty="0" smtClean="0"/>
              <a:t>the industry dataset is inherent to, understanding the feature/columns to determine</a:t>
            </a:r>
            <a:r>
              <a:rPr lang="en-US" dirty="0"/>
              <a:t> </a:t>
            </a:r>
            <a:r>
              <a:rPr lang="en-US" dirty="0" smtClean="0"/>
              <a:t>the types of data  e.g. categorical and numerical data and whether they are ordinal, discrete or continuous etc.</a:t>
            </a:r>
          </a:p>
          <a:p>
            <a:pPr algn="just"/>
            <a:endParaRPr lang="en-US" dirty="0" smtClean="0"/>
          </a:p>
          <a:p>
            <a:pPr algn="just"/>
            <a:r>
              <a:rPr lang="en-US" sz="2000" b="1" dirty="0" smtClean="0">
                <a:latin typeface="Arial" panose="020B0604020202020204" pitchFamily="34" charset="0"/>
                <a:cs typeface="Arial" panose="020B0604020202020204" pitchFamily="34" charset="0"/>
              </a:rPr>
              <a:t>PERFORMING DATA WRANGLING FUNCTIONS</a:t>
            </a:r>
          </a:p>
          <a:p>
            <a:pPr lvl="1" algn="just"/>
            <a:r>
              <a:rPr lang="en-US" dirty="0" smtClean="0"/>
              <a:t>Preparing the data for further analysis is preponderant to this step. loading  our dataset to Python (Programming language) environment, </a:t>
            </a:r>
            <a:r>
              <a:rPr lang="en-US" dirty="0" smtClean="0"/>
              <a:t>cleaning and d improving </a:t>
            </a:r>
            <a:r>
              <a:rPr lang="en-US" dirty="0" smtClean="0"/>
              <a:t>our dataset to make sure any values like null, outlier etc. that will affect the efficiency of the analysis and prediction is removed or engineered with arithmetic methods like mean, median </a:t>
            </a:r>
            <a:r>
              <a:rPr lang="en-US" dirty="0" smtClean="0"/>
              <a:t>,</a:t>
            </a:r>
            <a:r>
              <a:rPr lang="en-US" dirty="0" smtClean="0"/>
              <a:t>mode </a:t>
            </a:r>
            <a:r>
              <a:rPr lang="en-US" dirty="0" smtClean="0"/>
              <a:t>and interquartile range </a:t>
            </a:r>
          </a:p>
          <a:p>
            <a:pPr algn="just"/>
            <a:endParaRPr lang="en-US" dirty="0" smtClean="0"/>
          </a:p>
          <a:p>
            <a:pPr algn="just"/>
            <a:r>
              <a:rPr lang="en-US" sz="2000" b="1" dirty="0" smtClean="0">
                <a:latin typeface="Arial" panose="020B0604020202020204" pitchFamily="34" charset="0"/>
                <a:cs typeface="Arial" panose="020B0604020202020204" pitchFamily="34" charset="0"/>
              </a:rPr>
              <a:t>FEATURE SELECTION AND ENGINEERING</a:t>
            </a:r>
          </a:p>
          <a:p>
            <a:pPr lvl="1" algn="just"/>
            <a:r>
              <a:rPr lang="en-US" dirty="0" smtClean="0"/>
              <a:t>Selecting the feature/column that best correlate in predicting Bike demand  and solving our  business problem: selecting the INDEPENDENT VARIABLE. Note Prior to selecting independent variable a correlation matrix is done on the dataset to determine :</a:t>
            </a:r>
            <a:r>
              <a:rPr lang="en-US" b="1" dirty="0" smtClean="0"/>
              <a:t> 1 </a:t>
            </a:r>
            <a:r>
              <a:rPr lang="en-US" dirty="0" smtClean="0"/>
              <a:t>cross correlation between feature variable </a:t>
            </a:r>
            <a:r>
              <a:rPr lang="en-US" b="1" dirty="0" smtClean="0"/>
              <a:t>2</a:t>
            </a:r>
            <a:r>
              <a:rPr lang="en-US" dirty="0" smtClean="0"/>
              <a:t> selecting one of the feature variable if there is a cross correlation to avoid multi correlation in the model. </a:t>
            </a:r>
            <a:r>
              <a:rPr lang="en-US" b="1" dirty="0" smtClean="0"/>
              <a:t>3</a:t>
            </a:r>
            <a:r>
              <a:rPr lang="en-US" dirty="0" smtClean="0"/>
              <a:t> to determine the feature variable that is highly correlated with our target variable</a:t>
            </a:r>
          </a:p>
          <a:p>
            <a:pPr lvl="1" algn="just"/>
            <a:endParaRPr lang="en-US" dirty="0"/>
          </a:p>
          <a:p>
            <a:pPr lvl="1" algn="just"/>
            <a:r>
              <a:rPr lang="en-US" dirty="0" smtClean="0"/>
              <a:t>This is the rational behind selecting the independent variable for predicting bike demand. After due diligence and careful administration of the above steps. The independent variable selected are </a:t>
            </a:r>
            <a:r>
              <a:rPr lang="en-US" dirty="0" smtClean="0"/>
              <a:t>:</a:t>
            </a:r>
            <a:r>
              <a:rPr lang="en-US" b="1" dirty="0" smtClean="0">
                <a:solidFill>
                  <a:schemeClr val="accent6">
                    <a:lumMod val="75000"/>
                  </a:schemeClr>
                </a:solidFill>
              </a:rPr>
              <a:t>Hour </a:t>
            </a:r>
            <a:r>
              <a:rPr lang="en-US" b="1" dirty="0" smtClean="0">
                <a:solidFill>
                  <a:schemeClr val="accent6">
                    <a:lumMod val="75000"/>
                  </a:schemeClr>
                </a:solidFill>
              </a:rPr>
              <a:t>of day</a:t>
            </a:r>
            <a:r>
              <a:rPr lang="en-US" b="1" dirty="0" smtClean="0">
                <a:solidFill>
                  <a:schemeClr val="accent6">
                    <a:lumMod val="75000"/>
                  </a:schemeClr>
                </a:solidFill>
              </a:rPr>
              <a:t>, Minute of day, </a:t>
            </a:r>
            <a:r>
              <a:rPr lang="en-US" b="1" dirty="0" smtClean="0">
                <a:solidFill>
                  <a:schemeClr val="accent6">
                    <a:lumMod val="75000"/>
                  </a:schemeClr>
                </a:solidFill>
              </a:rPr>
              <a:t>Temperature, Humidity, </a:t>
            </a:r>
            <a:r>
              <a:rPr lang="en-US" b="1" dirty="0" err="1" smtClean="0">
                <a:solidFill>
                  <a:schemeClr val="accent6">
                    <a:lumMod val="75000"/>
                  </a:schemeClr>
                </a:solidFill>
              </a:rPr>
              <a:t>Cloudcover</a:t>
            </a:r>
            <a:r>
              <a:rPr lang="en-US" b="1" dirty="0" smtClean="0">
                <a:solidFill>
                  <a:schemeClr val="accent6">
                    <a:lumMod val="75000"/>
                  </a:schemeClr>
                </a:solidFill>
              </a:rPr>
              <a:t> and Solar energy.</a:t>
            </a:r>
          </a:p>
          <a:p>
            <a:pPr lvl="1" algn="just"/>
            <a:endParaRPr lang="en-US" dirty="0" smtClean="0"/>
          </a:p>
          <a:p>
            <a:endParaRPr lang="en-US" dirty="0"/>
          </a:p>
        </p:txBody>
      </p:sp>
    </p:spTree>
    <p:extLst>
      <p:ext uri="{BB962C8B-B14F-4D97-AF65-F5344CB8AC3E}">
        <p14:creationId xmlns:p14="http://schemas.microsoft.com/office/powerpoint/2010/main" val="10956606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0"/>
            <a:ext cx="12192001" cy="7017306"/>
          </a:xfrm>
          <a:prstGeom prst="rect">
            <a:avLst/>
          </a:prstGeom>
          <a:noFill/>
        </p:spPr>
        <p:txBody>
          <a:bodyPr wrap="square" rtlCol="0">
            <a:spAutoFit/>
          </a:bodyPr>
          <a:lstStyle/>
          <a:p>
            <a:r>
              <a:rPr lang="en-US" b="1" dirty="0"/>
              <a:t>MODEL:</a:t>
            </a:r>
          </a:p>
          <a:p>
            <a:r>
              <a:rPr lang="en-US" dirty="0"/>
              <a:t>Having thoroughly completed the step above, then our dataset is now ready and fit for modelling, which prompts the following step below</a:t>
            </a:r>
          </a:p>
          <a:p>
            <a:r>
              <a:rPr lang="en-US" dirty="0"/>
              <a:t>A pipeline was developed with </a:t>
            </a:r>
            <a:r>
              <a:rPr lang="en-US" dirty="0" err="1"/>
              <a:t>SimpleInputer</a:t>
            </a:r>
            <a:r>
              <a:rPr lang="en-US" dirty="0"/>
              <a:t> and Standard scaler/One hot encoding for the numerical and categorical data's respectively  before feeding the model with the cleaned and accurate dataset</a:t>
            </a:r>
          </a:p>
          <a:p>
            <a:r>
              <a:rPr lang="en-US" b="1" dirty="0"/>
              <a:t>Scaling: </a:t>
            </a:r>
            <a:endParaRPr lang="en-US" b="1" dirty="0" smtClean="0"/>
          </a:p>
          <a:p>
            <a:r>
              <a:rPr lang="en-US" dirty="0" smtClean="0"/>
              <a:t>This </a:t>
            </a:r>
            <a:r>
              <a:rPr lang="en-US" dirty="0"/>
              <a:t>is a method applied on our predictive feature of interest mostly, which in our dataset is called the independent </a:t>
            </a:r>
            <a:r>
              <a:rPr lang="en-US" dirty="0" smtClean="0"/>
              <a:t>variable</a:t>
            </a:r>
            <a:r>
              <a:rPr lang="en-US" dirty="0"/>
              <a:t>(</a:t>
            </a:r>
            <a:r>
              <a:rPr lang="en-US" b="1" dirty="0">
                <a:solidFill>
                  <a:schemeClr val="accent6">
                    <a:lumMod val="75000"/>
                  </a:schemeClr>
                </a:solidFill>
              </a:rPr>
              <a:t>Hour of day, </a:t>
            </a:r>
            <a:r>
              <a:rPr lang="en-US" b="1" dirty="0" smtClean="0">
                <a:solidFill>
                  <a:schemeClr val="accent6">
                    <a:lumMod val="75000"/>
                  </a:schemeClr>
                </a:solidFill>
              </a:rPr>
              <a:t>Minute of </a:t>
            </a:r>
            <a:r>
              <a:rPr lang="en-US" b="1" dirty="0" err="1" smtClean="0">
                <a:solidFill>
                  <a:schemeClr val="accent6">
                    <a:lumMod val="75000"/>
                  </a:schemeClr>
                </a:solidFill>
              </a:rPr>
              <a:t>day,Gender</a:t>
            </a:r>
            <a:r>
              <a:rPr lang="en-US" b="1" dirty="0">
                <a:solidFill>
                  <a:schemeClr val="accent6">
                    <a:lumMod val="75000"/>
                  </a:schemeClr>
                </a:solidFill>
              </a:rPr>
              <a:t>, </a:t>
            </a:r>
            <a:r>
              <a:rPr lang="en-US" b="1" dirty="0" err="1">
                <a:solidFill>
                  <a:schemeClr val="accent6">
                    <a:lumMod val="75000"/>
                  </a:schemeClr>
                </a:solidFill>
              </a:rPr>
              <a:t>Usertype</a:t>
            </a:r>
            <a:r>
              <a:rPr lang="en-US" b="1" dirty="0">
                <a:solidFill>
                  <a:schemeClr val="accent6">
                    <a:lumMod val="75000"/>
                  </a:schemeClr>
                </a:solidFill>
              </a:rPr>
              <a:t> Temperature, </a:t>
            </a:r>
            <a:r>
              <a:rPr lang="en-US" b="1" dirty="0" smtClean="0">
                <a:solidFill>
                  <a:schemeClr val="accent6">
                    <a:lumMod val="75000"/>
                  </a:schemeClr>
                </a:solidFill>
              </a:rPr>
              <a:t>Humidity, </a:t>
            </a:r>
            <a:r>
              <a:rPr lang="en-US" b="1" dirty="0" err="1" smtClean="0">
                <a:solidFill>
                  <a:schemeClr val="accent6">
                    <a:lumMod val="75000"/>
                  </a:schemeClr>
                </a:solidFill>
              </a:rPr>
              <a:t>Cloudcover,Windspeed,Precipitaion,Visibility,Solarenergy</a:t>
            </a:r>
            <a:r>
              <a:rPr lang="en-US" b="1" dirty="0" smtClean="0">
                <a:solidFill>
                  <a:schemeClr val="accent6">
                    <a:lumMod val="75000"/>
                  </a:schemeClr>
                </a:solidFill>
              </a:rPr>
              <a:t>,</a:t>
            </a:r>
            <a:r>
              <a:rPr lang="en-US" b="1" dirty="0">
                <a:solidFill>
                  <a:schemeClr val="accent6">
                    <a:lumMod val="75000"/>
                  </a:schemeClr>
                </a:solidFill>
              </a:rPr>
              <a:t> </a:t>
            </a:r>
            <a:r>
              <a:rPr lang="en-US" b="1" dirty="0" err="1" smtClean="0">
                <a:solidFill>
                  <a:schemeClr val="accent6">
                    <a:lumMod val="75000"/>
                  </a:schemeClr>
                </a:solidFill>
              </a:rPr>
              <a:t>Windgust,Winddirection</a:t>
            </a:r>
            <a:r>
              <a:rPr lang="en-US" b="1" dirty="0" err="1" smtClean="0"/>
              <a:t>.</a:t>
            </a:r>
            <a:r>
              <a:rPr lang="en-US" dirty="0" err="1" smtClean="0"/>
              <a:t>The</a:t>
            </a:r>
            <a:r>
              <a:rPr lang="en-US" dirty="0" smtClean="0"/>
              <a:t> </a:t>
            </a:r>
            <a:r>
              <a:rPr lang="en-US" dirty="0"/>
              <a:t>method makes sure that the features involved contribute squarely to our analysis and prediction by adjusting to normal distribution, thereby ameliorating or eliminating skewness from our data of interest</a:t>
            </a:r>
          </a:p>
          <a:p>
            <a:r>
              <a:rPr lang="en-US" b="1" dirty="0" smtClean="0"/>
              <a:t>Dividing </a:t>
            </a:r>
            <a:r>
              <a:rPr lang="en-US" b="1" dirty="0"/>
              <a:t>the feature variable</a:t>
            </a:r>
            <a:r>
              <a:rPr lang="en-US" dirty="0"/>
              <a:t/>
            </a:r>
            <a:br>
              <a:rPr lang="en-US" dirty="0"/>
            </a:br>
            <a:r>
              <a:rPr lang="en-US" dirty="0"/>
              <a:t>The  step was geared towards dividing (Variable) into training and testing sets</a:t>
            </a:r>
          </a:p>
          <a:p>
            <a:r>
              <a:rPr lang="en-US" b="1" dirty="0" smtClean="0"/>
              <a:t>Training </a:t>
            </a:r>
            <a:r>
              <a:rPr lang="en-US" b="1" dirty="0"/>
              <a:t>Set: </a:t>
            </a:r>
            <a:endParaRPr lang="en-US" b="1" dirty="0" smtClean="0"/>
          </a:p>
          <a:p>
            <a:r>
              <a:rPr lang="en-US" dirty="0" smtClean="0"/>
              <a:t>This </a:t>
            </a:r>
            <a:r>
              <a:rPr lang="en-US" dirty="0"/>
              <a:t>are the set of label data that separated for our Model to learn from in other to study the pattern, trend and relationships inherent in our data to inform our model in predicting future data 0.8 is usually the idea %</a:t>
            </a:r>
          </a:p>
          <a:p>
            <a:r>
              <a:rPr lang="en-US" b="1" dirty="0" smtClean="0"/>
              <a:t>Testing </a:t>
            </a:r>
            <a:r>
              <a:rPr lang="en-US" b="1" dirty="0"/>
              <a:t>Set: </a:t>
            </a:r>
            <a:endParaRPr lang="en-US" b="1" dirty="0" smtClean="0"/>
          </a:p>
          <a:p>
            <a:r>
              <a:rPr lang="en-US" dirty="0" smtClean="0"/>
              <a:t>This </a:t>
            </a:r>
            <a:r>
              <a:rPr lang="en-US" dirty="0"/>
              <a:t>is the set the model uses to test how well it has learn from the training set in predicting future data, here the performance of the model is considered( this will be discussed later on )</a:t>
            </a:r>
          </a:p>
          <a:p>
            <a:r>
              <a:rPr lang="en-US" b="1" dirty="0" smtClean="0"/>
              <a:t>Model(Machine </a:t>
            </a:r>
            <a:r>
              <a:rPr lang="en-US" b="1" dirty="0"/>
              <a:t>Learning): </a:t>
            </a:r>
            <a:endParaRPr lang="en-US" b="1" dirty="0" smtClean="0"/>
          </a:p>
          <a:p>
            <a:r>
              <a:rPr lang="en-US" dirty="0" smtClean="0"/>
              <a:t>ElasticNet </a:t>
            </a:r>
            <a:r>
              <a:rPr lang="en-US" dirty="0"/>
              <a:t>is a linear regression model used to predict. The choice of using this model is it best fit the nature of the dataset and it eliminate overfitting(model learning un-generalized pattern commonly called noise during training phase which could make the model perform well in training and performing poorly in testing and predicting new data) from our model through regularization which ElasticNet is perfect for because it used the </a:t>
            </a:r>
          </a:p>
          <a:p>
            <a:endParaRPr lang="en-US" dirty="0"/>
          </a:p>
        </p:txBody>
      </p:sp>
    </p:spTree>
    <p:extLst>
      <p:ext uri="{BB962C8B-B14F-4D97-AF65-F5344CB8AC3E}">
        <p14:creationId xmlns:p14="http://schemas.microsoft.com/office/powerpoint/2010/main" val="29022079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1959988" cy="6463308"/>
          </a:xfrm>
          <a:prstGeom prst="rect">
            <a:avLst/>
          </a:prstGeom>
          <a:noFill/>
        </p:spPr>
        <p:txBody>
          <a:bodyPr wrap="square" rtlCol="0">
            <a:spAutoFit/>
          </a:bodyPr>
          <a:lstStyle/>
          <a:p>
            <a:endParaRPr lang="en-US" b="1" dirty="0" smtClean="0"/>
          </a:p>
          <a:p>
            <a:pPr algn="just"/>
            <a:r>
              <a:rPr lang="en-US" b="1" dirty="0" err="1"/>
              <a:t>Laso</a:t>
            </a:r>
            <a:r>
              <a:rPr lang="en-US" b="1" dirty="0"/>
              <a:t>: </a:t>
            </a:r>
            <a:endParaRPr lang="en-US" b="1" dirty="0" smtClean="0"/>
          </a:p>
          <a:p>
            <a:pPr algn="just"/>
            <a:r>
              <a:rPr lang="en-US" dirty="0" smtClean="0"/>
              <a:t>which </a:t>
            </a:r>
            <a:r>
              <a:rPr lang="en-US" dirty="0"/>
              <a:t>is regularization method that design to reduce the coefficient of our independent variable towards zero to show relevance in predicting. The more the coefficient closer to zero the more irrelevant the variable is in predicting our target variable.</a:t>
            </a:r>
          </a:p>
          <a:p>
            <a:pPr algn="just"/>
            <a:r>
              <a:rPr lang="en-US" b="1" dirty="0" smtClean="0"/>
              <a:t>Ridge</a:t>
            </a:r>
            <a:r>
              <a:rPr lang="en-US" b="1" dirty="0"/>
              <a:t>: </a:t>
            </a:r>
            <a:endParaRPr lang="en-US" b="1" dirty="0" smtClean="0"/>
          </a:p>
          <a:p>
            <a:pPr algn="just"/>
            <a:r>
              <a:rPr lang="en-US" dirty="0"/>
              <a:t>R</a:t>
            </a:r>
            <a:r>
              <a:rPr lang="en-US" dirty="0" smtClean="0"/>
              <a:t>egularization </a:t>
            </a:r>
            <a:r>
              <a:rPr lang="en-US" dirty="0"/>
              <a:t>method that sets  cap or penalty on the coefficient of our independent variable to ensure our coefficient which is a crucial value in explaining our target variable is not blown out of proportion</a:t>
            </a:r>
          </a:p>
          <a:p>
            <a:pPr algn="just"/>
            <a:r>
              <a:rPr lang="en-US" b="1" dirty="0" smtClean="0"/>
              <a:t>EXPLANATION OF INDEPENDENT VARIABLE AFTER MODELLING</a:t>
            </a:r>
          </a:p>
          <a:p>
            <a:pPr algn="just"/>
            <a:r>
              <a:rPr lang="en-US" b="1" dirty="0" smtClean="0"/>
              <a:t>Recur: </a:t>
            </a:r>
          </a:p>
          <a:p>
            <a:pPr algn="just"/>
            <a:r>
              <a:rPr lang="en-US" dirty="0" smtClean="0"/>
              <a:t>Independent variable(</a:t>
            </a:r>
            <a:r>
              <a:rPr lang="en-US" b="1" dirty="0" smtClean="0">
                <a:solidFill>
                  <a:schemeClr val="accent6">
                    <a:lumMod val="75000"/>
                  </a:schemeClr>
                </a:solidFill>
              </a:rPr>
              <a:t>Hour of day, Gender, </a:t>
            </a:r>
            <a:r>
              <a:rPr lang="en-US" b="1" dirty="0" err="1" smtClean="0">
                <a:solidFill>
                  <a:schemeClr val="accent6">
                    <a:lumMod val="75000"/>
                  </a:schemeClr>
                </a:solidFill>
              </a:rPr>
              <a:t>Usertype</a:t>
            </a:r>
            <a:r>
              <a:rPr lang="en-US" b="1" dirty="0" smtClean="0">
                <a:solidFill>
                  <a:schemeClr val="accent6">
                    <a:lumMod val="75000"/>
                  </a:schemeClr>
                </a:solidFill>
              </a:rPr>
              <a:t> Temperature, Humidity, </a:t>
            </a:r>
            <a:r>
              <a:rPr lang="en-US" b="1" dirty="0" err="1" smtClean="0">
                <a:solidFill>
                  <a:schemeClr val="accent6">
                    <a:lumMod val="75000"/>
                  </a:schemeClr>
                </a:solidFill>
              </a:rPr>
              <a:t>Cloudcover</a:t>
            </a:r>
            <a:r>
              <a:rPr lang="en-US" b="1" dirty="0" smtClean="0">
                <a:solidFill>
                  <a:schemeClr val="accent6">
                    <a:lumMod val="75000"/>
                  </a:schemeClr>
                </a:solidFill>
              </a:rPr>
              <a:t>, Windgust,Winddirection,Windspeed,Precipitaion,Visibility,Solarenergy</a:t>
            </a:r>
            <a:r>
              <a:rPr lang="en-US" b="1" dirty="0" smtClean="0"/>
              <a:t>) </a:t>
            </a:r>
          </a:p>
          <a:p>
            <a:pPr algn="just"/>
            <a:r>
              <a:rPr lang="en-US" dirty="0" smtClean="0"/>
              <a:t>This are the features selected from our dataset to be used to predict Bike demand which is our target variable denoted by </a:t>
            </a:r>
            <a:r>
              <a:rPr lang="en-US" b="1" dirty="0" err="1" smtClean="0"/>
              <a:t>bikeid</a:t>
            </a:r>
            <a:r>
              <a:rPr lang="en-US" dirty="0" smtClean="0"/>
              <a:t> from our </a:t>
            </a:r>
            <a:r>
              <a:rPr lang="en-US" dirty="0" err="1" smtClean="0"/>
              <a:t>dataset.After</a:t>
            </a:r>
            <a:r>
              <a:rPr lang="en-US" dirty="0" smtClean="0"/>
              <a:t> Modeling below is the insights that explains the relationships, magnitude/strength between the independent target variable or bike demand</a:t>
            </a:r>
          </a:p>
          <a:p>
            <a:pPr algn="just"/>
            <a:r>
              <a:rPr lang="en-US" b="1" dirty="0" smtClean="0"/>
              <a:t>INSIGHTS</a:t>
            </a:r>
            <a:r>
              <a:rPr lang="en-US" b="1" dirty="0"/>
              <a:t>:</a:t>
            </a:r>
          </a:p>
          <a:p>
            <a:pPr algn="just"/>
            <a:r>
              <a:rPr lang="en-US" dirty="0"/>
              <a:t>From the coefficient of our respective independent variable or feature, it is obvious that features </a:t>
            </a:r>
            <a:r>
              <a:rPr lang="en-US" dirty="0" smtClean="0"/>
              <a:t>as GENDER, USERTYPE are the best indicator or predictor of bike demand, because a percentage change in this features will cause a more than 1000 percentage increase in bike demand From </a:t>
            </a:r>
            <a:r>
              <a:rPr lang="en-US" dirty="0"/>
              <a:t>the foregoing, this features listed above should be given more attention and focus because they are the main riders </a:t>
            </a:r>
            <a:r>
              <a:rPr lang="en-US" dirty="0" smtClean="0"/>
              <a:t>or key performance index on </a:t>
            </a:r>
            <a:r>
              <a:rPr lang="en-US" dirty="0"/>
              <a:t>the dataset that determine the change in Bike </a:t>
            </a:r>
            <a:r>
              <a:rPr lang="en-US" dirty="0" smtClean="0"/>
              <a:t>demands</a:t>
            </a:r>
          </a:p>
          <a:p>
            <a:pPr algn="just"/>
            <a:r>
              <a:rPr lang="en-US" b="1" dirty="0" smtClean="0"/>
              <a:t>MODEL </a:t>
            </a:r>
            <a:r>
              <a:rPr lang="en-US" b="1" dirty="0"/>
              <a:t>PERFORMANCE:</a:t>
            </a:r>
          </a:p>
          <a:p>
            <a:pPr algn="just"/>
            <a:r>
              <a:rPr lang="en-US" dirty="0"/>
              <a:t>To determine if our model is performing well, it was imperative to check its performance which </a:t>
            </a:r>
            <a:r>
              <a:rPr lang="en-US" dirty="0" smtClean="0"/>
              <a:t>are </a:t>
            </a:r>
          </a:p>
          <a:p>
            <a:pPr algn="just"/>
            <a:endParaRPr lang="en-US" b="1" dirty="0" smtClean="0"/>
          </a:p>
        </p:txBody>
      </p:sp>
    </p:spTree>
    <p:extLst>
      <p:ext uri="{BB962C8B-B14F-4D97-AF65-F5344CB8AC3E}">
        <p14:creationId xmlns:p14="http://schemas.microsoft.com/office/powerpoint/2010/main" val="311095166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flipH="1">
            <a:off x="-5" y="0"/>
            <a:ext cx="12192001" cy="6740307"/>
          </a:xfrm>
          <a:prstGeom prst="rect">
            <a:avLst/>
          </a:prstGeom>
          <a:noFill/>
        </p:spPr>
        <p:txBody>
          <a:bodyPr wrap="square" rtlCol="0">
            <a:spAutoFit/>
          </a:bodyPr>
          <a:lstStyle/>
          <a:p>
            <a:endParaRPr lang="en-US" dirty="0" smtClean="0"/>
          </a:p>
          <a:p>
            <a:pPr algn="just"/>
            <a:r>
              <a:rPr lang="en-US" b="1" dirty="0"/>
              <a:t>R squared: </a:t>
            </a:r>
          </a:p>
          <a:p>
            <a:pPr algn="just"/>
            <a:r>
              <a:rPr lang="en-US" dirty="0"/>
              <a:t>Model show </a:t>
            </a:r>
            <a:r>
              <a:rPr lang="en-US" dirty="0" smtClean="0"/>
              <a:t>0.818 </a:t>
            </a:r>
            <a:r>
              <a:rPr lang="en-US" dirty="0"/>
              <a:t>R2 which means that the model was able to cover </a:t>
            </a:r>
            <a:r>
              <a:rPr lang="en-US" dirty="0" smtClean="0"/>
              <a:t>for 81.8% of </a:t>
            </a:r>
            <a:r>
              <a:rPr lang="en-US" dirty="0"/>
              <a:t>possible variations in the target variable/bike demand </a:t>
            </a:r>
          </a:p>
          <a:p>
            <a:pPr algn="just"/>
            <a:r>
              <a:rPr lang="en-US" b="1" dirty="0"/>
              <a:t>Mean  Square Error method </a:t>
            </a:r>
          </a:p>
          <a:p>
            <a:pPr algn="just"/>
            <a:r>
              <a:rPr lang="en-US" dirty="0"/>
              <a:t>Used to determine the deviation of the actual outcome of the model from the expected outcome applied to test the performance of our model, it is calculated by  </a:t>
            </a:r>
            <a:r>
              <a:rPr lang="en-US" b="1" dirty="0"/>
              <a:t>(SQUARE ROOT OF MEAN SQUARE ERROR ÷ MEAN OF TARGET VARIABLE)*100. </a:t>
            </a:r>
            <a:r>
              <a:rPr lang="en-US" dirty="0"/>
              <a:t>Therefore giving us an hint of the level of percentage of error associated with our model. That is how much deviation the model prediction is from the actual mean of the target/bike demand. </a:t>
            </a:r>
          </a:p>
          <a:p>
            <a:pPr algn="just"/>
            <a:r>
              <a:rPr lang="en-US" b="1" dirty="0"/>
              <a:t>Percentage error of model = </a:t>
            </a:r>
            <a:r>
              <a:rPr lang="en-US" b="1" dirty="0" smtClean="0"/>
              <a:t>(</a:t>
            </a:r>
            <a:r>
              <a:rPr lang="en-US" b="1" dirty="0" smtClean="0">
                <a:sym typeface="Symbol" panose="05050102010706020507" pitchFamily="18" charset="2"/>
              </a:rPr>
              <a:t></a:t>
            </a:r>
            <a:r>
              <a:rPr lang="en-US" b="1" dirty="0" smtClean="0">
                <a:sym typeface="Symbol" panose="05050102010706020507" pitchFamily="18" charset="2"/>
              </a:rPr>
              <a:t>353.70</a:t>
            </a:r>
            <a:r>
              <a:rPr lang="en-US" b="1" dirty="0" smtClean="0"/>
              <a:t>÷294.62)*</a:t>
            </a:r>
            <a:r>
              <a:rPr lang="en-US" b="1" dirty="0"/>
              <a:t>100 =</a:t>
            </a:r>
            <a:r>
              <a:rPr lang="en-US" b="1" dirty="0" smtClean="0"/>
              <a:t>0.0638 </a:t>
            </a:r>
            <a:r>
              <a:rPr lang="en-US" b="1" dirty="0"/>
              <a:t>or </a:t>
            </a:r>
            <a:r>
              <a:rPr lang="en-US" b="1" dirty="0" smtClean="0"/>
              <a:t>6.38%</a:t>
            </a:r>
            <a:endParaRPr lang="en-US" b="1" dirty="0"/>
          </a:p>
          <a:p>
            <a:pPr algn="just"/>
            <a:endParaRPr lang="en-US" b="1" dirty="0" smtClean="0"/>
          </a:p>
          <a:p>
            <a:pPr algn="just"/>
            <a:r>
              <a:rPr lang="en-US" b="1" dirty="0" smtClean="0"/>
              <a:t>INTERPRETATION</a:t>
            </a:r>
          </a:p>
          <a:p>
            <a:pPr algn="just"/>
            <a:r>
              <a:rPr lang="en-US" dirty="0" smtClean="0"/>
              <a:t>The average prediction error in original units is </a:t>
            </a:r>
            <a:r>
              <a:rPr lang="en-US" dirty="0" smtClean="0"/>
              <a:t>18.8 </a:t>
            </a:r>
            <a:r>
              <a:rPr lang="en-US" dirty="0" smtClean="0"/>
              <a:t>that is </a:t>
            </a:r>
            <a:r>
              <a:rPr lang="en-US" dirty="0" smtClean="0">
                <a:sym typeface="Symbol" panose="05050102010706020507" pitchFamily="18" charset="2"/>
              </a:rPr>
              <a:t>353.70</a:t>
            </a:r>
            <a:endParaRPr lang="en-US" dirty="0" smtClean="0">
              <a:sym typeface="Symbol" panose="05050102010706020507" pitchFamily="18" charset="2"/>
            </a:endParaRPr>
          </a:p>
          <a:p>
            <a:pPr algn="just"/>
            <a:r>
              <a:rPr lang="en-US" dirty="0" smtClean="0">
                <a:sym typeface="Symbol" panose="05050102010706020507" pitchFamily="18" charset="2"/>
              </a:rPr>
              <a:t>The percentage error in the model prediction of the target mean is </a:t>
            </a:r>
            <a:r>
              <a:rPr lang="en-US" dirty="0" smtClean="0">
                <a:sym typeface="Symbol" panose="05050102010706020507" pitchFamily="18" charset="2"/>
              </a:rPr>
              <a:t>6.38</a:t>
            </a:r>
            <a:r>
              <a:rPr lang="en-US" dirty="0" smtClean="0">
                <a:sym typeface="Symbol" panose="05050102010706020507" pitchFamily="18" charset="2"/>
              </a:rPr>
              <a:t>%.</a:t>
            </a:r>
            <a:r>
              <a:rPr lang="en-US" dirty="0" smtClean="0">
                <a:sym typeface="Symbol" panose="05050102010706020507" pitchFamily="18" charset="2"/>
              </a:rPr>
              <a:t>This is relatively low. Indicating a good model performance that is the prediction is close to actual values.</a:t>
            </a:r>
          </a:p>
          <a:p>
            <a:pPr algn="just"/>
            <a:endParaRPr lang="en-US" dirty="0">
              <a:sym typeface="Symbol" panose="05050102010706020507" pitchFamily="18" charset="2"/>
            </a:endParaRPr>
          </a:p>
          <a:p>
            <a:pPr algn="just"/>
            <a:r>
              <a:rPr lang="en-US" dirty="0" smtClean="0">
                <a:sym typeface="Symbol" panose="05050102010706020507" pitchFamily="18" charset="2"/>
              </a:rPr>
              <a:t>In plain Explanation the model prediction is </a:t>
            </a:r>
            <a:r>
              <a:rPr lang="en-US" dirty="0" smtClean="0">
                <a:sym typeface="Symbol" panose="05050102010706020507" pitchFamily="18" charset="2"/>
              </a:rPr>
              <a:t>6% </a:t>
            </a:r>
            <a:r>
              <a:rPr lang="en-US" dirty="0" smtClean="0">
                <a:sym typeface="Symbol" panose="05050102010706020507" pitchFamily="18" charset="2"/>
              </a:rPr>
              <a:t>off that is prediction might be </a:t>
            </a:r>
            <a:r>
              <a:rPr lang="en-US" dirty="0" smtClean="0">
                <a:sym typeface="Symbol" panose="05050102010706020507" pitchFamily="18" charset="2"/>
              </a:rPr>
              <a:t>18.8 </a:t>
            </a:r>
            <a:r>
              <a:rPr lang="en-US" dirty="0" smtClean="0">
                <a:sym typeface="Symbol" panose="05050102010706020507" pitchFamily="18" charset="2"/>
              </a:rPr>
              <a:t>more than </a:t>
            </a:r>
            <a:r>
              <a:rPr lang="en-US" dirty="0" smtClean="0">
                <a:sym typeface="Symbol" panose="05050102010706020507" pitchFamily="18" charset="2"/>
              </a:rPr>
              <a:t>294 </a:t>
            </a:r>
            <a:r>
              <a:rPr lang="en-US" dirty="0" smtClean="0">
                <a:sym typeface="Symbol" panose="05050102010706020507" pitchFamily="18" charset="2"/>
              </a:rPr>
              <a:t>or </a:t>
            </a:r>
            <a:r>
              <a:rPr lang="en-US" dirty="0" smtClean="0">
                <a:sym typeface="Symbol" panose="05050102010706020507" pitchFamily="18" charset="2"/>
              </a:rPr>
              <a:t>18.8 </a:t>
            </a:r>
            <a:r>
              <a:rPr lang="en-US" dirty="0" smtClean="0">
                <a:sym typeface="Symbol" panose="05050102010706020507" pitchFamily="18" charset="2"/>
              </a:rPr>
              <a:t>less than </a:t>
            </a:r>
            <a:r>
              <a:rPr lang="en-US" dirty="0" smtClean="0">
                <a:sym typeface="Symbol" panose="05050102010706020507" pitchFamily="18" charset="2"/>
              </a:rPr>
              <a:t>294</a:t>
            </a:r>
            <a:endParaRPr lang="en-US" dirty="0" smtClean="0">
              <a:sym typeface="Symbol" panose="05050102010706020507" pitchFamily="18" charset="2"/>
            </a:endParaRPr>
          </a:p>
          <a:p>
            <a:pPr algn="just"/>
            <a:r>
              <a:rPr lang="en-US" dirty="0" smtClean="0">
                <a:sym typeface="Symbol" panose="05050102010706020507" pitchFamily="18" charset="2"/>
              </a:rPr>
              <a:t>Mathematically </a:t>
            </a:r>
            <a:r>
              <a:rPr lang="en-US" dirty="0" smtClean="0">
                <a:sym typeface="Symbol" panose="05050102010706020507" pitchFamily="18" charset="2"/>
              </a:rPr>
              <a:t>294±18.8.</a:t>
            </a:r>
            <a:endParaRPr lang="en-US" dirty="0" smtClean="0">
              <a:sym typeface="Symbol" panose="05050102010706020507" pitchFamily="18" charset="2"/>
            </a:endParaRPr>
          </a:p>
          <a:p>
            <a:pPr algn="just"/>
            <a:endParaRPr lang="en-US" dirty="0">
              <a:sym typeface="Symbol" panose="05050102010706020507" pitchFamily="18" charset="2"/>
            </a:endParaRPr>
          </a:p>
          <a:p>
            <a:pPr algn="just"/>
            <a:r>
              <a:rPr lang="en-US" dirty="0" smtClean="0">
                <a:sym typeface="Symbol" panose="05050102010706020507" pitchFamily="18" charset="2"/>
              </a:rPr>
              <a:t>I recommend the company to prepare for </a:t>
            </a:r>
            <a:r>
              <a:rPr lang="en-US" dirty="0" smtClean="0">
                <a:sym typeface="Symbol" panose="05050102010706020507" pitchFamily="18" charset="2"/>
              </a:rPr>
              <a:t>277 </a:t>
            </a:r>
            <a:r>
              <a:rPr lang="en-US" dirty="0" smtClean="0">
                <a:sym typeface="Symbol" panose="05050102010706020507" pitchFamily="18" charset="2"/>
              </a:rPr>
              <a:t>customers demands in a normal business day. And  can prepare for rush hours by increasing their preparedness to cater for </a:t>
            </a:r>
            <a:r>
              <a:rPr lang="en-US" dirty="0" smtClean="0">
                <a:sym typeface="Symbol" panose="05050102010706020507" pitchFamily="18" charset="2"/>
              </a:rPr>
              <a:t>993</a:t>
            </a:r>
            <a:r>
              <a:rPr lang="en-US" dirty="0" smtClean="0">
                <a:sym typeface="Symbol" panose="05050102010706020507" pitchFamily="18" charset="2"/>
              </a:rPr>
              <a:t> </a:t>
            </a:r>
            <a:r>
              <a:rPr lang="en-US" dirty="0" smtClean="0">
                <a:sym typeface="Symbol" panose="05050102010706020507" pitchFamily="18" charset="2"/>
              </a:rPr>
              <a:t>customer demands</a:t>
            </a:r>
          </a:p>
          <a:p>
            <a:endParaRPr lang="en-US" dirty="0">
              <a:sym typeface="Symbol" panose="05050102010706020507" pitchFamily="18" charset="2"/>
            </a:endParaRPr>
          </a:p>
          <a:p>
            <a:endParaRPr lang="en-US" dirty="0" smtClean="0">
              <a:sym typeface="Symbol" panose="05050102010706020507" pitchFamily="18" charset="2"/>
            </a:endParaRPr>
          </a:p>
          <a:p>
            <a:endParaRPr lang="en-US" dirty="0" smtClean="0">
              <a:sym typeface="Symbol" panose="05050102010706020507" pitchFamily="18" charset="2"/>
            </a:endParaRPr>
          </a:p>
        </p:txBody>
      </p:sp>
    </p:spTree>
    <p:extLst>
      <p:ext uri="{BB962C8B-B14F-4D97-AF65-F5344CB8AC3E}">
        <p14:creationId xmlns:p14="http://schemas.microsoft.com/office/powerpoint/2010/main" val="223996937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 y="0"/>
            <a:ext cx="12192001" cy="7017306"/>
          </a:xfrm>
          <a:prstGeom prst="rect">
            <a:avLst/>
          </a:prstGeom>
          <a:noFill/>
        </p:spPr>
        <p:txBody>
          <a:bodyPr wrap="square" rtlCol="0">
            <a:spAutoFit/>
          </a:bodyPr>
          <a:lstStyle/>
          <a:p>
            <a:pPr algn="just"/>
            <a:r>
              <a:rPr lang="en-US" b="1" dirty="0"/>
              <a:t>NUMBER OF CHARGING POINT:</a:t>
            </a:r>
          </a:p>
          <a:p>
            <a:pPr algn="just"/>
            <a:r>
              <a:rPr lang="en-US" dirty="0"/>
              <a:t>Since the optimal number of bike we are expected to make available according to the model prediction is </a:t>
            </a:r>
            <a:r>
              <a:rPr lang="en-US" dirty="0" smtClean="0"/>
              <a:t>277</a:t>
            </a:r>
            <a:r>
              <a:rPr lang="en-US" dirty="0" smtClean="0"/>
              <a:t>. </a:t>
            </a:r>
            <a:r>
              <a:rPr lang="en-US" dirty="0"/>
              <a:t>From this number of bike and the fact two Bike can be dead at one same particular time I therefore suggest one charging point to cater for 5 bikes charge demands i.e. 1:5</a:t>
            </a:r>
          </a:p>
          <a:p>
            <a:pPr algn="just"/>
            <a:r>
              <a:rPr lang="en-US" dirty="0"/>
              <a:t>From the foregoing the number of charging point needed for 193 new Bikes </a:t>
            </a:r>
            <a:r>
              <a:rPr lang="en-US" dirty="0" smtClean="0"/>
              <a:t>= 277</a:t>
            </a:r>
            <a:r>
              <a:rPr lang="en-US" b="1" dirty="0" smtClean="0"/>
              <a:t>÷5</a:t>
            </a:r>
            <a:r>
              <a:rPr lang="en-US" b="1" dirty="0"/>
              <a:t>= </a:t>
            </a:r>
            <a:r>
              <a:rPr lang="en-US" b="1" dirty="0" smtClean="0"/>
              <a:t>55</a:t>
            </a:r>
            <a:r>
              <a:rPr lang="en-US" b="1" dirty="0" smtClean="0"/>
              <a:t> </a:t>
            </a:r>
            <a:r>
              <a:rPr lang="en-US" b="1" dirty="0"/>
              <a:t>Charging stations</a:t>
            </a:r>
          </a:p>
          <a:p>
            <a:pPr algn="just"/>
            <a:endParaRPr lang="en-US" b="1" dirty="0"/>
          </a:p>
          <a:p>
            <a:pPr algn="just"/>
            <a:r>
              <a:rPr lang="en-US" b="1" dirty="0"/>
              <a:t>FINAL DECISION:</a:t>
            </a:r>
          </a:p>
          <a:p>
            <a:pPr algn="just"/>
            <a:r>
              <a:rPr lang="en-US" dirty="0"/>
              <a:t>To optimally cater for the charging needs of the additional bikes</a:t>
            </a:r>
            <a:r>
              <a:rPr lang="en-US"/>
              <a:t>, </a:t>
            </a:r>
            <a:r>
              <a:rPr lang="en-US" smtClean="0"/>
              <a:t>55</a:t>
            </a:r>
            <a:r>
              <a:rPr lang="en-US" smtClean="0"/>
              <a:t> </a:t>
            </a:r>
            <a:r>
              <a:rPr lang="en-US" dirty="0"/>
              <a:t>charging point is an advisable number to consider to both cater for normal business  day and rush hours.</a:t>
            </a:r>
          </a:p>
          <a:p>
            <a:endParaRPr lang="en-US" dirty="0" smtClean="0"/>
          </a:p>
          <a:p>
            <a:r>
              <a:rPr lang="en-US" b="1" dirty="0" smtClean="0"/>
              <a:t>Please find attached the Python file.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21249749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7301</TotalTime>
  <Words>1047</Words>
  <Application>Microsoft Office PowerPoint</Application>
  <PresentationFormat>Widescreen</PresentationFormat>
  <Paragraphs>76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Symbol</vt:lpstr>
      <vt:lpstr>Office Theme</vt:lpstr>
      <vt:lpstr>BANANA BIKE</vt:lpstr>
      <vt:lpstr>A summary of  Analytical Process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BANANA BIKE</dc:title>
  <dc:creator>Balli</dc:creator>
  <cp:lastModifiedBy>Balli</cp:lastModifiedBy>
  <cp:revision>95</cp:revision>
  <dcterms:created xsi:type="dcterms:W3CDTF">2024-08-30T00:31:21Z</dcterms:created>
  <dcterms:modified xsi:type="dcterms:W3CDTF">2025-08-31T03:10:51Z</dcterms:modified>
</cp:coreProperties>
</file>