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68" r:id="rId2"/>
    <p:sldId id="267" r:id="rId3"/>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hh/b6kVz8NEtvC2jZwOKJTFo9H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75374"/>
  </p:normalViewPr>
  <p:slideViewPr>
    <p:cSldViewPr snapToGrid="0">
      <p:cViewPr varScale="1">
        <p:scale>
          <a:sx n="90" d="100"/>
          <a:sy n="90" d="100"/>
        </p:scale>
        <p:origin x="15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045922-E74B-4A1A-B400-DF84B39BDB46}" type="doc">
      <dgm:prSet loTypeId="urn:microsoft.com/office/officeart/2008/layout/VerticalCircleList" loCatId="list" qsTypeId="urn:microsoft.com/office/officeart/2005/8/quickstyle/simple2" qsCatId="simple" csTypeId="urn:microsoft.com/office/officeart/2005/8/colors/colorful5" csCatId="colorful" phldr="1"/>
      <dgm:spPr/>
      <dgm:t>
        <a:bodyPr/>
        <a:lstStyle/>
        <a:p>
          <a:endParaRPr lang="en-US"/>
        </a:p>
      </dgm:t>
    </dgm:pt>
    <dgm:pt modelId="{6F7150D4-BB7A-4ACB-8558-39913906CC08}">
      <dgm:prSet custT="1"/>
      <dgm:spPr/>
      <dgm:t>
        <a:bodyPr/>
        <a:lstStyle/>
        <a:p>
          <a:pPr rtl="0"/>
          <a:r>
            <a:rPr lang="en-US" sz="2400" dirty="0">
              <a:latin typeface="Times New Roman" panose="02020603050405020304" pitchFamily="18" charset="0"/>
              <a:cs typeface="Times New Roman" panose="02020603050405020304" pitchFamily="18" charset="0"/>
            </a:rPr>
            <a:t>Overview of the project</a:t>
          </a:r>
        </a:p>
      </dgm:t>
    </dgm:pt>
    <dgm:pt modelId="{8FC43DFA-1EF6-4FED-AFC8-FD9197930CDC}" type="parTrans" cxnId="{B8386872-81BB-407B-AF0F-69A25CF7C70F}">
      <dgm:prSet/>
      <dgm:spPr/>
      <dgm:t>
        <a:bodyPr/>
        <a:lstStyle/>
        <a:p>
          <a:endParaRPr lang="en-US" sz="2400">
            <a:latin typeface="Times New Roman" panose="02020603050405020304" pitchFamily="18" charset="0"/>
            <a:cs typeface="Times New Roman" panose="02020603050405020304" pitchFamily="18" charset="0"/>
          </a:endParaRPr>
        </a:p>
      </dgm:t>
    </dgm:pt>
    <dgm:pt modelId="{0C991FD7-C286-4134-ABBC-328AB7D05F04}" type="sibTrans" cxnId="{B8386872-81BB-407B-AF0F-69A25CF7C70F}">
      <dgm:prSet/>
      <dgm:spPr/>
      <dgm:t>
        <a:bodyPr/>
        <a:lstStyle/>
        <a:p>
          <a:endParaRPr lang="en-US" sz="2400">
            <a:latin typeface="Times New Roman" panose="02020603050405020304" pitchFamily="18" charset="0"/>
            <a:cs typeface="Times New Roman" panose="02020603050405020304" pitchFamily="18" charset="0"/>
          </a:endParaRPr>
        </a:p>
      </dgm:t>
    </dgm:pt>
    <dgm:pt modelId="{C7D21D84-3714-4D87-9F40-E7CA9D7C0DDF}">
      <dgm:prSet custT="1"/>
      <dgm:spPr/>
      <dgm:t>
        <a:bodyPr/>
        <a:lstStyle/>
        <a:p>
          <a:pPr rtl="0"/>
          <a:r>
            <a:rPr lang="en-US" sz="2400" dirty="0">
              <a:latin typeface="Times New Roman" panose="02020603050405020304" pitchFamily="18" charset="0"/>
              <a:cs typeface="Times New Roman" panose="02020603050405020304" pitchFamily="18" charset="0"/>
            </a:rPr>
            <a:t>Objectives and Tools</a:t>
          </a:r>
        </a:p>
      </dgm:t>
    </dgm:pt>
    <dgm:pt modelId="{3CBCDEAA-CB3E-4CBE-B071-1240C34B19D9}" type="parTrans" cxnId="{64A3BCDE-DAB8-41C4-8E87-9C9969601259}">
      <dgm:prSet/>
      <dgm:spPr/>
      <dgm:t>
        <a:bodyPr/>
        <a:lstStyle/>
        <a:p>
          <a:endParaRPr lang="en-US" sz="2400">
            <a:latin typeface="Times New Roman" panose="02020603050405020304" pitchFamily="18" charset="0"/>
            <a:cs typeface="Times New Roman" panose="02020603050405020304" pitchFamily="18" charset="0"/>
          </a:endParaRPr>
        </a:p>
      </dgm:t>
    </dgm:pt>
    <dgm:pt modelId="{C9CB3917-A851-452C-99FF-690FCE4915AF}" type="sibTrans" cxnId="{64A3BCDE-DAB8-41C4-8E87-9C9969601259}">
      <dgm:prSet/>
      <dgm:spPr/>
      <dgm:t>
        <a:bodyPr/>
        <a:lstStyle/>
        <a:p>
          <a:endParaRPr lang="en-US" sz="2400">
            <a:latin typeface="Times New Roman" panose="02020603050405020304" pitchFamily="18" charset="0"/>
            <a:cs typeface="Times New Roman" panose="02020603050405020304" pitchFamily="18" charset="0"/>
          </a:endParaRPr>
        </a:p>
      </dgm:t>
    </dgm:pt>
    <dgm:pt modelId="{32C6BC0A-6D2E-4B67-B727-7F97C912EFF4}">
      <dgm:prSet custT="1"/>
      <dgm:spPr/>
      <dgm:t>
        <a:bodyPr/>
        <a:lstStyle/>
        <a:p>
          <a:pPr rtl="0"/>
          <a:r>
            <a:rPr lang="en-US" sz="2400" dirty="0">
              <a:latin typeface="Times New Roman" panose="02020603050405020304" pitchFamily="18" charset="0"/>
              <a:cs typeface="Times New Roman" panose="02020603050405020304" pitchFamily="18" charset="0"/>
            </a:rPr>
            <a:t>Results and Discussion</a:t>
          </a:r>
        </a:p>
      </dgm:t>
    </dgm:pt>
    <dgm:pt modelId="{7E438928-9020-4513-B289-2818A3796A77}" type="parTrans" cxnId="{6B1EA98B-E9A8-43E9-A31B-A40383146DC6}">
      <dgm:prSet/>
      <dgm:spPr/>
      <dgm:t>
        <a:bodyPr/>
        <a:lstStyle/>
        <a:p>
          <a:endParaRPr lang="en-US" sz="2400">
            <a:latin typeface="Times New Roman" panose="02020603050405020304" pitchFamily="18" charset="0"/>
            <a:cs typeface="Times New Roman" panose="02020603050405020304" pitchFamily="18" charset="0"/>
          </a:endParaRPr>
        </a:p>
      </dgm:t>
    </dgm:pt>
    <dgm:pt modelId="{6E098891-F2CC-491C-998A-E1351BF786EC}" type="sibTrans" cxnId="{6B1EA98B-E9A8-43E9-A31B-A40383146DC6}">
      <dgm:prSet/>
      <dgm:spPr/>
      <dgm:t>
        <a:bodyPr/>
        <a:lstStyle/>
        <a:p>
          <a:endParaRPr lang="en-US" sz="2400">
            <a:latin typeface="Times New Roman" panose="02020603050405020304" pitchFamily="18" charset="0"/>
            <a:cs typeface="Times New Roman" panose="02020603050405020304" pitchFamily="18" charset="0"/>
          </a:endParaRPr>
        </a:p>
      </dgm:t>
    </dgm:pt>
    <dgm:pt modelId="{3010893A-0A41-4FCF-8B63-D909145958E9}">
      <dgm:prSet custT="1"/>
      <dgm:spPr/>
      <dgm:t>
        <a:bodyPr/>
        <a:lstStyle/>
        <a:p>
          <a:pPr rtl="0"/>
          <a:r>
            <a:rPr lang="en-US" sz="2400" dirty="0">
              <a:latin typeface="Times New Roman" panose="02020603050405020304" pitchFamily="18" charset="0"/>
              <a:cs typeface="Times New Roman" panose="02020603050405020304" pitchFamily="18" charset="0"/>
            </a:rPr>
            <a:t>Conclusion </a:t>
          </a:r>
        </a:p>
      </dgm:t>
    </dgm:pt>
    <dgm:pt modelId="{A27A4BEA-29A0-4E57-9D03-AA1FEF3C1BC4}" type="parTrans" cxnId="{B274D95D-3B28-4080-B34F-1088C87BE5AE}">
      <dgm:prSet/>
      <dgm:spPr/>
      <dgm:t>
        <a:bodyPr/>
        <a:lstStyle/>
        <a:p>
          <a:endParaRPr lang="en-US" sz="2400">
            <a:latin typeface="Times New Roman" panose="02020603050405020304" pitchFamily="18" charset="0"/>
            <a:cs typeface="Times New Roman" panose="02020603050405020304" pitchFamily="18" charset="0"/>
          </a:endParaRPr>
        </a:p>
      </dgm:t>
    </dgm:pt>
    <dgm:pt modelId="{8FF8F59C-E941-4735-9AC7-326862D289E9}" type="sibTrans" cxnId="{B274D95D-3B28-4080-B34F-1088C87BE5AE}">
      <dgm:prSet/>
      <dgm:spPr/>
      <dgm:t>
        <a:bodyPr/>
        <a:lstStyle/>
        <a:p>
          <a:endParaRPr lang="en-US" sz="2400">
            <a:latin typeface="Times New Roman" panose="02020603050405020304" pitchFamily="18" charset="0"/>
            <a:cs typeface="Times New Roman" panose="02020603050405020304" pitchFamily="18" charset="0"/>
          </a:endParaRPr>
        </a:p>
      </dgm:t>
    </dgm:pt>
    <dgm:pt modelId="{800F507A-1F5C-4A15-8CA5-8AB9F0633D22}" type="pres">
      <dgm:prSet presAssocID="{F4045922-E74B-4A1A-B400-DF84B39BDB46}" presName="Name0" presStyleCnt="0">
        <dgm:presLayoutVars>
          <dgm:dir/>
        </dgm:presLayoutVars>
      </dgm:prSet>
      <dgm:spPr/>
    </dgm:pt>
    <dgm:pt modelId="{E7BF4B9D-E5BF-480E-969A-59BB5D293FC7}" type="pres">
      <dgm:prSet presAssocID="{6F7150D4-BB7A-4ACB-8558-39913906CC08}" presName="noChildren" presStyleCnt="0"/>
      <dgm:spPr/>
    </dgm:pt>
    <dgm:pt modelId="{6817FEE4-9088-4B34-B510-1E75481F3810}" type="pres">
      <dgm:prSet presAssocID="{6F7150D4-BB7A-4ACB-8558-39913906CC08}" presName="gap" presStyleCnt="0"/>
      <dgm:spPr/>
    </dgm:pt>
    <dgm:pt modelId="{81872AA6-8F6A-41B8-A232-81B9074D96A4}" type="pres">
      <dgm:prSet presAssocID="{6F7150D4-BB7A-4ACB-8558-39913906CC08}" presName="medCircle2" presStyleLbl="vennNode1" presStyleIdx="0" presStyleCnt="4"/>
      <dgm:spPr/>
    </dgm:pt>
    <dgm:pt modelId="{9A862536-7B64-4C48-BB9E-17CE0980A9A6}" type="pres">
      <dgm:prSet presAssocID="{6F7150D4-BB7A-4ACB-8558-39913906CC08}" presName="txLvlOnly1" presStyleLbl="revTx" presStyleIdx="0" presStyleCnt="4"/>
      <dgm:spPr/>
    </dgm:pt>
    <dgm:pt modelId="{B547F9F9-9BC2-4A2B-9263-30E94C02B236}" type="pres">
      <dgm:prSet presAssocID="{C7D21D84-3714-4D87-9F40-E7CA9D7C0DDF}" presName="noChildren" presStyleCnt="0"/>
      <dgm:spPr/>
    </dgm:pt>
    <dgm:pt modelId="{5B9F7970-63A6-4ECE-AB2B-CA2F44D23821}" type="pres">
      <dgm:prSet presAssocID="{C7D21D84-3714-4D87-9F40-E7CA9D7C0DDF}" presName="gap" presStyleCnt="0"/>
      <dgm:spPr/>
    </dgm:pt>
    <dgm:pt modelId="{9C325F12-9725-4246-A5F4-D6C2348E6806}" type="pres">
      <dgm:prSet presAssocID="{C7D21D84-3714-4D87-9F40-E7CA9D7C0DDF}" presName="medCircle2" presStyleLbl="vennNode1" presStyleIdx="1" presStyleCnt="4"/>
      <dgm:spPr/>
    </dgm:pt>
    <dgm:pt modelId="{E831E13A-5D6A-4AF0-8948-DC8F29477DB0}" type="pres">
      <dgm:prSet presAssocID="{C7D21D84-3714-4D87-9F40-E7CA9D7C0DDF}" presName="txLvlOnly1" presStyleLbl="revTx" presStyleIdx="1" presStyleCnt="4"/>
      <dgm:spPr/>
    </dgm:pt>
    <dgm:pt modelId="{C1F1A531-7FF4-442C-8E95-D55B28D3F3EE}" type="pres">
      <dgm:prSet presAssocID="{32C6BC0A-6D2E-4B67-B727-7F97C912EFF4}" presName="noChildren" presStyleCnt="0"/>
      <dgm:spPr/>
    </dgm:pt>
    <dgm:pt modelId="{91FA3E92-5081-49E0-A20C-665E34391E83}" type="pres">
      <dgm:prSet presAssocID="{32C6BC0A-6D2E-4B67-B727-7F97C912EFF4}" presName="gap" presStyleCnt="0"/>
      <dgm:spPr/>
    </dgm:pt>
    <dgm:pt modelId="{B92803DB-FCB9-4970-AAA0-DC3BCDF40FB9}" type="pres">
      <dgm:prSet presAssocID="{32C6BC0A-6D2E-4B67-B727-7F97C912EFF4}" presName="medCircle2" presStyleLbl="vennNode1" presStyleIdx="2" presStyleCnt="4"/>
      <dgm:spPr/>
    </dgm:pt>
    <dgm:pt modelId="{C6525E93-A786-484C-87BA-1B86194C352F}" type="pres">
      <dgm:prSet presAssocID="{32C6BC0A-6D2E-4B67-B727-7F97C912EFF4}" presName="txLvlOnly1" presStyleLbl="revTx" presStyleIdx="2" presStyleCnt="4"/>
      <dgm:spPr/>
    </dgm:pt>
    <dgm:pt modelId="{355A4542-68C4-48C1-9649-D8B7A8F1FAD3}" type="pres">
      <dgm:prSet presAssocID="{3010893A-0A41-4FCF-8B63-D909145958E9}" presName="noChildren" presStyleCnt="0"/>
      <dgm:spPr/>
    </dgm:pt>
    <dgm:pt modelId="{168E1286-0634-458E-875F-73A0B6EFFBC6}" type="pres">
      <dgm:prSet presAssocID="{3010893A-0A41-4FCF-8B63-D909145958E9}" presName="gap" presStyleCnt="0"/>
      <dgm:spPr/>
    </dgm:pt>
    <dgm:pt modelId="{F5F3FD56-7B86-45E3-B16D-881289C4F3ED}" type="pres">
      <dgm:prSet presAssocID="{3010893A-0A41-4FCF-8B63-D909145958E9}" presName="medCircle2" presStyleLbl="vennNode1" presStyleIdx="3" presStyleCnt="4"/>
      <dgm:spPr/>
    </dgm:pt>
    <dgm:pt modelId="{D6B4AC02-8D32-4015-A35F-F1C7AA93C4C5}" type="pres">
      <dgm:prSet presAssocID="{3010893A-0A41-4FCF-8B63-D909145958E9}" presName="txLvlOnly1" presStyleLbl="revTx" presStyleIdx="3" presStyleCnt="4"/>
      <dgm:spPr/>
    </dgm:pt>
  </dgm:ptLst>
  <dgm:cxnLst>
    <dgm:cxn modelId="{25118602-6673-48A9-8186-350EA10A3410}" type="presOf" srcId="{3010893A-0A41-4FCF-8B63-D909145958E9}" destId="{D6B4AC02-8D32-4015-A35F-F1C7AA93C4C5}" srcOrd="0" destOrd="0" presId="urn:microsoft.com/office/officeart/2008/layout/VerticalCircleList"/>
    <dgm:cxn modelId="{F615BD02-26B7-4BBE-BAD2-43111ACE2030}" type="presOf" srcId="{F4045922-E74B-4A1A-B400-DF84B39BDB46}" destId="{800F507A-1F5C-4A15-8CA5-8AB9F0633D22}" srcOrd="0" destOrd="0" presId="urn:microsoft.com/office/officeart/2008/layout/VerticalCircleList"/>
    <dgm:cxn modelId="{7EEFD812-5E2F-44BD-AAF7-306E47380BD0}" type="presOf" srcId="{6F7150D4-BB7A-4ACB-8558-39913906CC08}" destId="{9A862536-7B64-4C48-BB9E-17CE0980A9A6}" srcOrd="0" destOrd="0" presId="urn:microsoft.com/office/officeart/2008/layout/VerticalCircleList"/>
    <dgm:cxn modelId="{B274D95D-3B28-4080-B34F-1088C87BE5AE}" srcId="{F4045922-E74B-4A1A-B400-DF84B39BDB46}" destId="{3010893A-0A41-4FCF-8B63-D909145958E9}" srcOrd="3" destOrd="0" parTransId="{A27A4BEA-29A0-4E57-9D03-AA1FEF3C1BC4}" sibTransId="{8FF8F59C-E941-4735-9AC7-326862D289E9}"/>
    <dgm:cxn modelId="{14D18066-DAB6-48FD-9ECE-54F41FA2E129}" type="presOf" srcId="{32C6BC0A-6D2E-4B67-B727-7F97C912EFF4}" destId="{C6525E93-A786-484C-87BA-1B86194C352F}" srcOrd="0" destOrd="0" presId="urn:microsoft.com/office/officeart/2008/layout/VerticalCircleList"/>
    <dgm:cxn modelId="{B8386872-81BB-407B-AF0F-69A25CF7C70F}" srcId="{F4045922-E74B-4A1A-B400-DF84B39BDB46}" destId="{6F7150D4-BB7A-4ACB-8558-39913906CC08}" srcOrd="0" destOrd="0" parTransId="{8FC43DFA-1EF6-4FED-AFC8-FD9197930CDC}" sibTransId="{0C991FD7-C286-4134-ABBC-328AB7D05F04}"/>
    <dgm:cxn modelId="{6B1EA98B-E9A8-43E9-A31B-A40383146DC6}" srcId="{F4045922-E74B-4A1A-B400-DF84B39BDB46}" destId="{32C6BC0A-6D2E-4B67-B727-7F97C912EFF4}" srcOrd="2" destOrd="0" parTransId="{7E438928-9020-4513-B289-2818A3796A77}" sibTransId="{6E098891-F2CC-491C-998A-E1351BF786EC}"/>
    <dgm:cxn modelId="{327EF3A0-655F-4CAE-850B-397D0BA7EDD6}" type="presOf" srcId="{C7D21D84-3714-4D87-9F40-E7CA9D7C0DDF}" destId="{E831E13A-5D6A-4AF0-8948-DC8F29477DB0}" srcOrd="0" destOrd="0" presId="urn:microsoft.com/office/officeart/2008/layout/VerticalCircleList"/>
    <dgm:cxn modelId="{64A3BCDE-DAB8-41C4-8E87-9C9969601259}" srcId="{F4045922-E74B-4A1A-B400-DF84B39BDB46}" destId="{C7D21D84-3714-4D87-9F40-E7CA9D7C0DDF}" srcOrd="1" destOrd="0" parTransId="{3CBCDEAA-CB3E-4CBE-B071-1240C34B19D9}" sibTransId="{C9CB3917-A851-452C-99FF-690FCE4915AF}"/>
    <dgm:cxn modelId="{B663310B-25B8-41DE-A2E9-24B8318E3CF5}" type="presParOf" srcId="{800F507A-1F5C-4A15-8CA5-8AB9F0633D22}" destId="{E7BF4B9D-E5BF-480E-969A-59BB5D293FC7}" srcOrd="0" destOrd="0" presId="urn:microsoft.com/office/officeart/2008/layout/VerticalCircleList"/>
    <dgm:cxn modelId="{F5CAF1DF-7B74-4899-92BB-605768A22521}" type="presParOf" srcId="{E7BF4B9D-E5BF-480E-969A-59BB5D293FC7}" destId="{6817FEE4-9088-4B34-B510-1E75481F3810}" srcOrd="0" destOrd="0" presId="urn:microsoft.com/office/officeart/2008/layout/VerticalCircleList"/>
    <dgm:cxn modelId="{D0151D59-1CAA-46C4-9CC1-7D14D4F50362}" type="presParOf" srcId="{E7BF4B9D-E5BF-480E-969A-59BB5D293FC7}" destId="{81872AA6-8F6A-41B8-A232-81B9074D96A4}" srcOrd="1" destOrd="0" presId="urn:microsoft.com/office/officeart/2008/layout/VerticalCircleList"/>
    <dgm:cxn modelId="{DB8F752B-72A6-458A-AAD1-1D8E086EC4E7}" type="presParOf" srcId="{E7BF4B9D-E5BF-480E-969A-59BB5D293FC7}" destId="{9A862536-7B64-4C48-BB9E-17CE0980A9A6}" srcOrd="2" destOrd="0" presId="urn:microsoft.com/office/officeart/2008/layout/VerticalCircleList"/>
    <dgm:cxn modelId="{A3FCD3D7-BDCD-4A59-AD25-448BDF43637F}" type="presParOf" srcId="{800F507A-1F5C-4A15-8CA5-8AB9F0633D22}" destId="{B547F9F9-9BC2-4A2B-9263-30E94C02B236}" srcOrd="1" destOrd="0" presId="urn:microsoft.com/office/officeart/2008/layout/VerticalCircleList"/>
    <dgm:cxn modelId="{DC7A4A9E-E261-4F7A-9451-5A7135BF2A9A}" type="presParOf" srcId="{B547F9F9-9BC2-4A2B-9263-30E94C02B236}" destId="{5B9F7970-63A6-4ECE-AB2B-CA2F44D23821}" srcOrd="0" destOrd="0" presId="urn:microsoft.com/office/officeart/2008/layout/VerticalCircleList"/>
    <dgm:cxn modelId="{EEC7A4BB-C2D5-4C71-A50C-A39318A0A2AF}" type="presParOf" srcId="{B547F9F9-9BC2-4A2B-9263-30E94C02B236}" destId="{9C325F12-9725-4246-A5F4-D6C2348E6806}" srcOrd="1" destOrd="0" presId="urn:microsoft.com/office/officeart/2008/layout/VerticalCircleList"/>
    <dgm:cxn modelId="{B66CB435-E8E2-45B7-BF67-B7728138B63F}" type="presParOf" srcId="{B547F9F9-9BC2-4A2B-9263-30E94C02B236}" destId="{E831E13A-5D6A-4AF0-8948-DC8F29477DB0}" srcOrd="2" destOrd="0" presId="urn:microsoft.com/office/officeart/2008/layout/VerticalCircleList"/>
    <dgm:cxn modelId="{DA200EA8-C0BF-4EBE-BF49-7F1596963763}" type="presParOf" srcId="{800F507A-1F5C-4A15-8CA5-8AB9F0633D22}" destId="{C1F1A531-7FF4-442C-8E95-D55B28D3F3EE}" srcOrd="2" destOrd="0" presId="urn:microsoft.com/office/officeart/2008/layout/VerticalCircleList"/>
    <dgm:cxn modelId="{590046A5-0008-4816-9243-06B9AC218E5B}" type="presParOf" srcId="{C1F1A531-7FF4-442C-8E95-D55B28D3F3EE}" destId="{91FA3E92-5081-49E0-A20C-665E34391E83}" srcOrd="0" destOrd="0" presId="urn:microsoft.com/office/officeart/2008/layout/VerticalCircleList"/>
    <dgm:cxn modelId="{4A6354DC-1FBE-4E7B-822F-E82D76CB6AC4}" type="presParOf" srcId="{C1F1A531-7FF4-442C-8E95-D55B28D3F3EE}" destId="{B92803DB-FCB9-4970-AAA0-DC3BCDF40FB9}" srcOrd="1" destOrd="0" presId="urn:microsoft.com/office/officeart/2008/layout/VerticalCircleList"/>
    <dgm:cxn modelId="{6D72AD72-8630-402A-9564-CEA3F206C4C1}" type="presParOf" srcId="{C1F1A531-7FF4-442C-8E95-D55B28D3F3EE}" destId="{C6525E93-A786-484C-87BA-1B86194C352F}" srcOrd="2" destOrd="0" presId="urn:microsoft.com/office/officeart/2008/layout/VerticalCircleList"/>
    <dgm:cxn modelId="{D6F68274-A83C-4A49-B1E3-260DAA8B6397}" type="presParOf" srcId="{800F507A-1F5C-4A15-8CA5-8AB9F0633D22}" destId="{355A4542-68C4-48C1-9649-D8B7A8F1FAD3}" srcOrd="3" destOrd="0" presId="urn:microsoft.com/office/officeart/2008/layout/VerticalCircleList"/>
    <dgm:cxn modelId="{2649DB3D-B49E-4CB1-9F79-DA607FAC9344}" type="presParOf" srcId="{355A4542-68C4-48C1-9649-D8B7A8F1FAD3}" destId="{168E1286-0634-458E-875F-73A0B6EFFBC6}" srcOrd="0" destOrd="0" presId="urn:microsoft.com/office/officeart/2008/layout/VerticalCircleList"/>
    <dgm:cxn modelId="{259882AF-B171-42C3-BB58-09AA7BA34E4E}" type="presParOf" srcId="{355A4542-68C4-48C1-9649-D8B7A8F1FAD3}" destId="{F5F3FD56-7B86-45E3-B16D-881289C4F3ED}" srcOrd="1" destOrd="0" presId="urn:microsoft.com/office/officeart/2008/layout/VerticalCircleList"/>
    <dgm:cxn modelId="{5B6AFF46-6C68-45B1-93AA-2F6CF89CEAC3}" type="presParOf" srcId="{355A4542-68C4-48C1-9649-D8B7A8F1FAD3}" destId="{D6B4AC02-8D32-4015-A35F-F1C7AA93C4C5}"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72AA6-8F6A-41B8-A232-81B9074D96A4}">
      <dsp:nvSpPr>
        <dsp:cNvPr id="0" name=""/>
        <dsp:cNvSpPr/>
      </dsp:nvSpPr>
      <dsp:spPr>
        <a:xfrm>
          <a:off x="451273" y="792"/>
          <a:ext cx="1069374" cy="1069374"/>
        </a:xfrm>
        <a:prstGeom prst="ellipse">
          <a:avLst/>
        </a:prstGeom>
        <a:solidFill>
          <a:schemeClr val="accent5">
            <a:alpha val="50000"/>
            <a:hueOff val="0"/>
            <a:satOff val="0"/>
            <a:lumOff val="0"/>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9A862536-7B64-4C48-BB9E-17CE0980A9A6}">
      <dsp:nvSpPr>
        <dsp:cNvPr id="0" name=""/>
        <dsp:cNvSpPr/>
      </dsp:nvSpPr>
      <dsp:spPr>
        <a:xfrm>
          <a:off x="985960" y="792"/>
          <a:ext cx="5705503" cy="1069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Overview of the project</a:t>
          </a:r>
        </a:p>
      </dsp:txBody>
      <dsp:txXfrm>
        <a:off x="985960" y="792"/>
        <a:ext cx="5705503" cy="1069374"/>
      </dsp:txXfrm>
    </dsp:sp>
    <dsp:sp modelId="{9C325F12-9725-4246-A5F4-D6C2348E6806}">
      <dsp:nvSpPr>
        <dsp:cNvPr id="0" name=""/>
        <dsp:cNvSpPr/>
      </dsp:nvSpPr>
      <dsp:spPr>
        <a:xfrm>
          <a:off x="451273" y="1070166"/>
          <a:ext cx="1069374" cy="1069374"/>
        </a:xfrm>
        <a:prstGeom prst="ellipse">
          <a:avLst/>
        </a:prstGeom>
        <a:solidFill>
          <a:schemeClr val="accent5">
            <a:alpha val="50000"/>
            <a:hueOff val="-3311292"/>
            <a:satOff val="13270"/>
            <a:lumOff val="2876"/>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E831E13A-5D6A-4AF0-8948-DC8F29477DB0}">
      <dsp:nvSpPr>
        <dsp:cNvPr id="0" name=""/>
        <dsp:cNvSpPr/>
      </dsp:nvSpPr>
      <dsp:spPr>
        <a:xfrm>
          <a:off x="985960" y="1070166"/>
          <a:ext cx="5705503" cy="1069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Objectives and Tools</a:t>
          </a:r>
        </a:p>
      </dsp:txBody>
      <dsp:txXfrm>
        <a:off x="985960" y="1070166"/>
        <a:ext cx="5705503" cy="1069374"/>
      </dsp:txXfrm>
    </dsp:sp>
    <dsp:sp modelId="{B92803DB-FCB9-4970-AAA0-DC3BCDF40FB9}">
      <dsp:nvSpPr>
        <dsp:cNvPr id="0" name=""/>
        <dsp:cNvSpPr/>
      </dsp:nvSpPr>
      <dsp:spPr>
        <a:xfrm>
          <a:off x="451273" y="2139541"/>
          <a:ext cx="1069374" cy="1069374"/>
        </a:xfrm>
        <a:prstGeom prst="ellipse">
          <a:avLst/>
        </a:prstGeom>
        <a:solidFill>
          <a:schemeClr val="accent5">
            <a:alpha val="50000"/>
            <a:hueOff val="-6622584"/>
            <a:satOff val="26541"/>
            <a:lumOff val="5752"/>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C6525E93-A786-484C-87BA-1B86194C352F}">
      <dsp:nvSpPr>
        <dsp:cNvPr id="0" name=""/>
        <dsp:cNvSpPr/>
      </dsp:nvSpPr>
      <dsp:spPr>
        <a:xfrm>
          <a:off x="985960" y="2139541"/>
          <a:ext cx="5705503" cy="1069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Results and Discussion</a:t>
          </a:r>
        </a:p>
      </dsp:txBody>
      <dsp:txXfrm>
        <a:off x="985960" y="2139541"/>
        <a:ext cx="5705503" cy="1069374"/>
      </dsp:txXfrm>
    </dsp:sp>
    <dsp:sp modelId="{F5F3FD56-7B86-45E3-B16D-881289C4F3ED}">
      <dsp:nvSpPr>
        <dsp:cNvPr id="0" name=""/>
        <dsp:cNvSpPr/>
      </dsp:nvSpPr>
      <dsp:spPr>
        <a:xfrm>
          <a:off x="451273" y="3208915"/>
          <a:ext cx="1069374" cy="1069374"/>
        </a:xfrm>
        <a:prstGeom prst="ellipse">
          <a:avLst/>
        </a:prstGeom>
        <a:solidFill>
          <a:schemeClr val="accent5">
            <a:alpha val="50000"/>
            <a:hueOff val="-9933876"/>
            <a:satOff val="39811"/>
            <a:lumOff val="8628"/>
            <a:alphaOff val="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D6B4AC02-8D32-4015-A35F-F1C7AA93C4C5}">
      <dsp:nvSpPr>
        <dsp:cNvPr id="0" name=""/>
        <dsp:cNvSpPr/>
      </dsp:nvSpPr>
      <dsp:spPr>
        <a:xfrm>
          <a:off x="985960" y="3208915"/>
          <a:ext cx="5705503" cy="1069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 rIns="0" bIns="3048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Conclusion </a:t>
          </a:r>
        </a:p>
      </dsp:txBody>
      <dsp:txXfrm>
        <a:off x="985960" y="3208915"/>
        <a:ext cx="5705503" cy="106937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endParaRPr lang="en-US" dirty="0"/>
          </a:p>
        </p:txBody>
      </p:sp>
    </p:spTree>
    <p:extLst>
      <p:ext uri="{BB962C8B-B14F-4D97-AF65-F5344CB8AC3E}">
        <p14:creationId xmlns:p14="http://schemas.microsoft.com/office/powerpoint/2010/main" val="292087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3613c32f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3613c32f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Same comment as slide 10. I also provided examples for extracting specific host groups and plotting violin plots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43613c32f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43613c32f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Same comment as previous phylogeny, focus on your host groups.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43613c32f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43613c32f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looks good.</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 would say it’s better to use active titles, rather than generic titles such as ”Overview of the project”. You could use something more eye-catching such as:</a:t>
            </a:r>
          </a:p>
          <a:p>
            <a:pPr marL="0" lvl="0" indent="0" algn="l" rtl="0">
              <a:lnSpc>
                <a:spcPct val="100000"/>
              </a:lnSpc>
              <a:spcBef>
                <a:spcPts val="0"/>
              </a:spcBef>
              <a:spcAft>
                <a:spcPts val="0"/>
              </a:spcAft>
              <a:buSzPts val="1100"/>
              <a:buNone/>
            </a:pPr>
            <a:r>
              <a:rPr lang="en-US" dirty="0"/>
              <a:t>”Staphylococcus aureus is a pathogen with many hosts and resistance mechanisms” This is a complete sentence that describes the information that will be covered in this slide. That’s what I mean by active titles.</a:t>
            </a:r>
            <a:endParaRPr dirty="0"/>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36877d778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136877d778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Objectives:</a:t>
            </a:r>
          </a:p>
          <a:p>
            <a:pPr marL="0" lvl="0" indent="0" algn="l" rtl="0">
              <a:lnSpc>
                <a:spcPct val="100000"/>
              </a:lnSpc>
              <a:spcBef>
                <a:spcPts val="0"/>
              </a:spcBef>
              <a:spcAft>
                <a:spcPts val="0"/>
              </a:spcAft>
              <a:buSzPts val="1100"/>
              <a:buNone/>
            </a:pPr>
            <a:r>
              <a:rPr lang="en-US" dirty="0"/>
              <a:t>You don’t have to mention the overall objectives (the ones in bold font). I would just mention your specific objectives:</a:t>
            </a:r>
          </a:p>
          <a:p>
            <a:pPr marL="171450" lvl="0" indent="-171450" algn="l" rtl="0">
              <a:lnSpc>
                <a:spcPct val="100000"/>
              </a:lnSpc>
              <a:spcBef>
                <a:spcPts val="0"/>
              </a:spcBef>
              <a:spcAft>
                <a:spcPts val="0"/>
              </a:spcAft>
              <a:buSzPts val="1100"/>
            </a:pPr>
            <a:r>
              <a:rPr lang="en-US" dirty="0"/>
              <a:t>To represent the evolutionary relationships of S. aureus isolates from humans, cows, and pigs</a:t>
            </a:r>
          </a:p>
          <a:p>
            <a:pPr marL="171450" lvl="0" indent="-171450" algn="l" rtl="0">
              <a:lnSpc>
                <a:spcPct val="100000"/>
              </a:lnSpc>
              <a:spcBef>
                <a:spcPts val="0"/>
              </a:spcBef>
              <a:spcAft>
                <a:spcPts val="0"/>
              </a:spcAft>
              <a:buSzPts val="1100"/>
            </a:pPr>
            <a:r>
              <a:rPr lang="en-US" dirty="0"/>
              <a:t>Determine the number of available genomes for these host species</a:t>
            </a:r>
          </a:p>
          <a:p>
            <a:pPr marL="171450" lvl="0" indent="-171450" algn="l" rtl="0">
              <a:lnSpc>
                <a:spcPct val="100000"/>
              </a:lnSpc>
              <a:spcBef>
                <a:spcPts val="0"/>
              </a:spcBef>
              <a:spcAft>
                <a:spcPts val="0"/>
              </a:spcAft>
              <a:buSzPts val="1100"/>
            </a:pPr>
            <a:r>
              <a:rPr lang="en-US" dirty="0"/>
              <a:t>Determine which antimicrobial resistance genes are more common by host.</a:t>
            </a:r>
          </a:p>
          <a:p>
            <a:pPr marL="171450" lvl="0" indent="-171450" algn="l" rtl="0">
              <a:lnSpc>
                <a:spcPct val="100000"/>
              </a:lnSpc>
              <a:spcBef>
                <a:spcPts val="0"/>
              </a:spcBef>
              <a:spcAft>
                <a:spcPts val="0"/>
              </a:spcAft>
              <a:buSzPts val="1100"/>
            </a:pPr>
            <a:endParaRPr lang="en-US" dirty="0"/>
          </a:p>
          <a:p>
            <a:pPr marL="0" lvl="0" indent="0" algn="l" rtl="0">
              <a:lnSpc>
                <a:spcPct val="100000"/>
              </a:lnSpc>
              <a:spcBef>
                <a:spcPts val="0"/>
              </a:spcBef>
              <a:spcAft>
                <a:spcPts val="0"/>
              </a:spcAft>
              <a:buSzPts val="1100"/>
              <a:buNone/>
            </a:pPr>
            <a:r>
              <a:rPr lang="en-US" dirty="0"/>
              <a:t>Expectations:</a:t>
            </a:r>
          </a:p>
          <a:p>
            <a:pPr marL="0" lvl="0" indent="0" algn="l" rtl="0">
              <a:lnSpc>
                <a:spcPct val="100000"/>
              </a:lnSpc>
              <a:spcBef>
                <a:spcPts val="0"/>
              </a:spcBef>
              <a:spcAft>
                <a:spcPts val="0"/>
              </a:spcAft>
              <a:buSzPts val="1100"/>
              <a:buNone/>
            </a:pPr>
            <a:r>
              <a:rPr lang="en-US" dirty="0"/>
              <a:t>The expectations are too specific here. Those are your actual results.</a:t>
            </a:r>
          </a:p>
          <a:p>
            <a:pPr marL="0" lvl="0" indent="0" algn="l" rtl="0">
              <a:lnSpc>
                <a:spcPct val="100000"/>
              </a:lnSpc>
              <a:spcBef>
                <a:spcPts val="0"/>
              </a:spcBef>
              <a:spcAft>
                <a:spcPts val="0"/>
              </a:spcAft>
              <a:buSzPts val="1100"/>
              <a:buNone/>
            </a:pPr>
            <a:r>
              <a:rPr lang="en-US" dirty="0"/>
              <a:t>Instead, you could simply mention:</a:t>
            </a:r>
          </a:p>
          <a:p>
            <a:pPr marL="171450" lvl="0" indent="-171450" algn="l" rtl="0">
              <a:lnSpc>
                <a:spcPct val="100000"/>
              </a:lnSpc>
              <a:spcBef>
                <a:spcPts val="0"/>
              </a:spcBef>
              <a:spcAft>
                <a:spcPts val="0"/>
              </a:spcAft>
              <a:buSzPts val="1100"/>
            </a:pPr>
            <a:r>
              <a:rPr lang="en-US" dirty="0"/>
              <a:t>More genomes of S. aureus from human than cows and pigs</a:t>
            </a:r>
          </a:p>
          <a:p>
            <a:pPr marL="171450" lvl="0" indent="-171450" algn="l" rtl="0">
              <a:lnSpc>
                <a:spcPct val="100000"/>
              </a:lnSpc>
              <a:spcBef>
                <a:spcPts val="0"/>
              </a:spcBef>
              <a:spcAft>
                <a:spcPts val="0"/>
              </a:spcAft>
              <a:buSzPts val="1100"/>
            </a:pPr>
            <a:r>
              <a:rPr lang="en-US" dirty="0"/>
              <a:t>Many AMR genes because S. aureus is known for widespread antimicrobial resistance</a:t>
            </a:r>
          </a:p>
          <a:p>
            <a:pPr marL="171450" lvl="0" indent="-171450" algn="l" rtl="0">
              <a:lnSpc>
                <a:spcPct val="100000"/>
              </a:lnSpc>
              <a:spcBef>
                <a:spcPts val="0"/>
              </a:spcBef>
              <a:spcAft>
                <a:spcPts val="0"/>
              </a:spcAft>
              <a:buSzPts val="1100"/>
            </a:pPr>
            <a:endParaRPr lang="en-US" dirty="0"/>
          </a:p>
          <a:p>
            <a:pPr marL="0" lvl="0" indent="0" algn="l" rtl="0">
              <a:lnSpc>
                <a:spcPct val="100000"/>
              </a:lnSpc>
              <a:spcBef>
                <a:spcPts val="0"/>
              </a:spcBef>
              <a:spcAft>
                <a:spcPts val="0"/>
              </a:spcAft>
              <a:buSzPts val="1100"/>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3e0c2c598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3e0c2c598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great. You could add another objective regarding finding out the geographical origin of isolates. If you are interested, I could also help you plot the data by continent so it is easier to see.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43613c32f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43613c32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updated the metadata and added better names for the host groups. Also, there are ways to make this figure look better. I would say it’s best if you subset your own host groups (human, cows, and pigs) and only plot those, since other people will be talking about the others. I provided some examples on how to subsample specific host groups, so you should be able to do it.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4295872a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4295872a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90000"/>
              </a:lnSpc>
              <a:spcBef>
                <a:spcPts val="1200"/>
              </a:spcBef>
              <a:spcAft>
                <a:spcPts val="0"/>
              </a:spcAft>
              <a:buNone/>
            </a:pPr>
            <a:r>
              <a:rPr lang="en-US" sz="1800" dirty="0">
                <a:solidFill>
                  <a:srgbClr val="3F3F3F"/>
                </a:solidFill>
                <a:latin typeface="Calibri"/>
                <a:ea typeface="Calibri"/>
                <a:cs typeface="Calibri"/>
                <a:sym typeface="Calibri"/>
              </a:rPr>
              <a:t>The phylogeny indicates the broad diversity of isolates of human origin</a:t>
            </a:r>
          </a:p>
          <a:p>
            <a:pPr marL="457200" lvl="0" indent="0" algn="l" rtl="0">
              <a:lnSpc>
                <a:spcPct val="90000"/>
              </a:lnSpc>
              <a:spcBef>
                <a:spcPts val="1200"/>
              </a:spcBef>
              <a:spcAft>
                <a:spcPts val="0"/>
              </a:spcAft>
              <a:buNone/>
            </a:pPr>
            <a:endParaRPr lang="en-US" sz="1800" dirty="0">
              <a:solidFill>
                <a:srgbClr val="3F3F3F"/>
              </a:solidFill>
              <a:latin typeface="Calibri"/>
              <a:ea typeface="Calibri"/>
              <a:cs typeface="Calibri"/>
              <a:sym typeface="Calibri"/>
            </a:endParaRPr>
          </a:p>
          <a:p>
            <a:pPr marL="457200" lvl="0" indent="0" algn="l" rtl="0">
              <a:lnSpc>
                <a:spcPct val="90000"/>
              </a:lnSpc>
              <a:spcBef>
                <a:spcPts val="1200"/>
              </a:spcBef>
              <a:spcAft>
                <a:spcPts val="0"/>
              </a:spcAft>
              <a:buNone/>
            </a:pPr>
            <a:r>
              <a:rPr lang="en-US" sz="1800" dirty="0">
                <a:solidFill>
                  <a:srgbClr val="3F3F3F"/>
                </a:solidFill>
                <a:latin typeface="Calibri"/>
                <a:ea typeface="Calibri"/>
                <a:cs typeface="Calibri"/>
                <a:sym typeface="Calibri"/>
              </a:rPr>
              <a:t>Teddy’s comment:</a:t>
            </a:r>
          </a:p>
          <a:p>
            <a:pPr marL="457200" lvl="0" indent="0" algn="l" rtl="0">
              <a:lnSpc>
                <a:spcPct val="90000"/>
              </a:lnSpc>
              <a:spcBef>
                <a:spcPts val="1200"/>
              </a:spcBef>
              <a:spcAft>
                <a:spcPts val="0"/>
              </a:spcAft>
              <a:buNone/>
            </a:pPr>
            <a:r>
              <a:rPr lang="en-US" sz="1800" dirty="0">
                <a:solidFill>
                  <a:srgbClr val="3F3F3F"/>
                </a:solidFill>
                <a:latin typeface="Calibri"/>
                <a:ea typeface="Calibri"/>
                <a:cs typeface="Calibri"/>
                <a:sym typeface="Calibri"/>
              </a:rPr>
              <a:t>Same as my previous comment, you could also only plot your host groups here, instead of the entire dataset. In the legend, you would see only human, cows, and pigs colored. Let me know if you don’t know how to do it and I will help you.</a:t>
            </a:r>
            <a:endParaRPr sz="1800" dirty="0">
              <a:solidFill>
                <a:srgbClr val="3F3F3F"/>
              </a:solidFill>
              <a:latin typeface="Calibri"/>
              <a:ea typeface="Calibri"/>
              <a:cs typeface="Calibri"/>
              <a:sym typeface="Calibri"/>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e0c2c598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e0c2c59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probably fine, but you need to indicate what the arrows mean and what color is what.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0c2c59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0c2c59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what I was saying for slide 6 (left panel), but count instead of percentage. </a:t>
            </a:r>
            <a:r>
              <a:rPr lang="en-US" dirty="0" err="1"/>
              <a:t>Yo</a:t>
            </a:r>
            <a:r>
              <a:rPr lang="en-US" dirty="0"/>
              <a:t> need to focus on your host groups like you did on this slide.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43613c32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43613c32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Again, extract your host groups and plot those only (not all host groups). By the way, this is not the number of AMR genes, this is the “average AMR genes per host”. That means, this is not count totals, it is the average per host. That’s why you see more for porcine, because on average, pigs have more than the rest.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3"/>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 name="Google Shape;17;p23"/>
          <p:cNvSpPr txBox="1">
            <a:spLocks noGrp="1"/>
          </p:cNvSpPr>
          <p:nvPr>
            <p:ph type="dt" idx="10"/>
          </p:nvPr>
        </p:nvSpPr>
        <p:spPr>
          <a:xfrm>
            <a:off x="1097282"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3"/>
          <p:cNvSpPr txBox="1">
            <a:spLocks noGrp="1"/>
          </p:cNvSpPr>
          <p:nvPr>
            <p:ph type="ftr" idx="11"/>
          </p:nvPr>
        </p:nvSpPr>
        <p:spPr>
          <a:xfrm>
            <a:off x="3686186"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sldNum" idx="12"/>
          </p:nvPr>
        </p:nvSpPr>
        <p:spPr>
          <a:xfrm>
            <a:off x="9900460"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
        <p:cNvGrpSpPr/>
        <p:nvPr/>
      </p:nvGrpSpPr>
      <p:grpSpPr>
        <a:xfrm>
          <a:off x="0" y="0"/>
          <a:ext cx="0" cy="0"/>
          <a:chOff x="0" y="0"/>
          <a:chExt cx="0" cy="0"/>
        </a:xfrm>
      </p:grpSpPr>
      <p:sp>
        <p:nvSpPr>
          <p:cNvPr id="21" name="Google Shape;21;p24"/>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23" name="Google Shape;23;p24"/>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 name="Google Shape;24;p24"/>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25" name="Google Shape;25;p24"/>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24"/>
          <p:cNvSpPr txBox="1">
            <a:spLocks noGrp="1"/>
          </p:cNvSpPr>
          <p:nvPr>
            <p:ph type="dt" idx="10"/>
          </p:nvPr>
        </p:nvSpPr>
        <p:spPr>
          <a:xfrm>
            <a:off x="1097282"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4"/>
          <p:cNvSpPr txBox="1">
            <a:spLocks noGrp="1"/>
          </p:cNvSpPr>
          <p:nvPr>
            <p:ph type="ftr" idx="11"/>
          </p:nvPr>
        </p:nvSpPr>
        <p:spPr>
          <a:xfrm>
            <a:off x="3686186"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4"/>
          <p:cNvSpPr txBox="1">
            <a:spLocks noGrp="1"/>
          </p:cNvSpPr>
          <p:nvPr>
            <p:ph type="sldNum" idx="12"/>
          </p:nvPr>
        </p:nvSpPr>
        <p:spPr>
          <a:xfrm>
            <a:off x="9900460"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5"/>
        <p:cNvGrpSpPr/>
        <p:nvPr/>
      </p:nvGrpSpPr>
      <p:grpSpPr>
        <a:xfrm>
          <a:off x="0" y="0"/>
          <a:ext cx="0" cy="0"/>
          <a:chOff x="0" y="0"/>
          <a:chExt cx="0" cy="0"/>
        </a:xfrm>
      </p:grpSpPr>
      <p:sp>
        <p:nvSpPr>
          <p:cNvPr id="36" name="Google Shape;36;p26"/>
          <p:cNvSpPr/>
          <p:nvPr/>
        </p:nvSpPr>
        <p:spPr>
          <a:xfrm>
            <a:off x="3177"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6"/>
          <p:cNvSpPr/>
          <p:nvPr/>
        </p:nvSpPr>
        <p:spPr>
          <a:xfrm>
            <a:off x="17"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0" name="Google Shape;40;p26"/>
          <p:cNvSpPr txBox="1">
            <a:spLocks noGrp="1"/>
          </p:cNvSpPr>
          <p:nvPr>
            <p:ph type="dt" idx="10"/>
          </p:nvPr>
        </p:nvSpPr>
        <p:spPr>
          <a:xfrm>
            <a:off x="1097282"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6"/>
          <p:cNvSpPr txBox="1">
            <a:spLocks noGrp="1"/>
          </p:cNvSpPr>
          <p:nvPr>
            <p:ph type="ftr" idx="11"/>
          </p:nvPr>
        </p:nvSpPr>
        <p:spPr>
          <a:xfrm>
            <a:off x="3686186"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6"/>
          <p:cNvSpPr txBox="1">
            <a:spLocks noGrp="1"/>
          </p:cNvSpPr>
          <p:nvPr>
            <p:ph type="sldNum" idx="12"/>
          </p:nvPr>
        </p:nvSpPr>
        <p:spPr>
          <a:xfrm>
            <a:off x="9900460"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3" name="Google Shape;43;p26"/>
          <p:cNvCxnSpPr/>
          <p:nvPr/>
        </p:nvCxnSpPr>
        <p:spPr>
          <a:xfrm>
            <a:off x="1207659"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27"/>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27"/>
          <p:cNvSpPr txBox="1">
            <a:spLocks noGrp="1"/>
          </p:cNvSpPr>
          <p:nvPr>
            <p:ph type="dt" idx="10"/>
          </p:nvPr>
        </p:nvSpPr>
        <p:spPr>
          <a:xfrm>
            <a:off x="1097282"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3686186"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9900460"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8"/>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8"/>
          <p:cNvSpPr txBox="1">
            <a:spLocks noGrp="1"/>
          </p:cNvSpPr>
          <p:nvPr>
            <p:ph type="dt" idx="10"/>
          </p:nvPr>
        </p:nvSpPr>
        <p:spPr>
          <a:xfrm>
            <a:off x="1097282"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8"/>
          <p:cNvSpPr txBox="1">
            <a:spLocks noGrp="1"/>
          </p:cNvSpPr>
          <p:nvPr>
            <p:ph type="ftr" idx="11"/>
          </p:nvPr>
        </p:nvSpPr>
        <p:spPr>
          <a:xfrm>
            <a:off x="3686186"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8"/>
          <p:cNvSpPr txBox="1">
            <a:spLocks noGrp="1"/>
          </p:cNvSpPr>
          <p:nvPr>
            <p:ph type="sldNum" idx="12"/>
          </p:nvPr>
        </p:nvSpPr>
        <p:spPr>
          <a:xfrm>
            <a:off x="9900460"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6"/>
        <p:cNvGrpSpPr/>
        <p:nvPr/>
      </p:nvGrpSpPr>
      <p:grpSpPr>
        <a:xfrm>
          <a:off x="0" y="0"/>
          <a:ext cx="0" cy="0"/>
          <a:chOff x="0" y="0"/>
          <a:chExt cx="0" cy="0"/>
        </a:xfrm>
      </p:grpSpPr>
      <p:sp>
        <p:nvSpPr>
          <p:cNvPr id="57" name="Google Shape;57;p29"/>
          <p:cNvSpPr/>
          <p:nvPr/>
        </p:nvSpPr>
        <p:spPr>
          <a:xfrm>
            <a:off x="18"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2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2" name="Google Shape;62;p29"/>
          <p:cNvSpPr txBox="1">
            <a:spLocks noGrp="1"/>
          </p:cNvSpPr>
          <p:nvPr>
            <p:ph type="dt" idx="10"/>
          </p:nvPr>
        </p:nvSpPr>
        <p:spPr>
          <a:xfrm>
            <a:off x="465513" y="6459787"/>
            <a:ext cx="261851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800600" y="6459787"/>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9900460"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5"/>
        <p:cNvGrpSpPr/>
        <p:nvPr/>
      </p:nvGrpSpPr>
      <p:grpSpPr>
        <a:xfrm>
          <a:off x="0" y="0"/>
          <a:ext cx="0" cy="0"/>
          <a:chOff x="0" y="0"/>
          <a:chExt cx="0" cy="0"/>
        </a:xfrm>
      </p:grpSpPr>
      <p:sp>
        <p:nvSpPr>
          <p:cNvPr id="66" name="Google Shape;66;p30"/>
          <p:cNvSpPr/>
          <p:nvPr/>
        </p:nvSpPr>
        <p:spPr>
          <a:xfrm>
            <a:off x="1"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0"/>
          <p:cNvSpPr/>
          <p:nvPr/>
        </p:nvSpPr>
        <p:spPr>
          <a:xfrm>
            <a:off x="17"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0"/>
          <p:cNvSpPr>
            <a:spLocks noGrp="1"/>
          </p:cNvSpPr>
          <p:nvPr>
            <p:ph type="pic" idx="2"/>
          </p:nvPr>
        </p:nvSpPr>
        <p:spPr>
          <a:xfrm>
            <a:off x="17" y="0"/>
            <a:ext cx="12191985" cy="4915076"/>
          </a:xfrm>
          <a:prstGeom prst="rect">
            <a:avLst/>
          </a:prstGeom>
          <a:noFill/>
          <a:ln>
            <a:noFill/>
          </a:ln>
        </p:spPr>
      </p:sp>
      <p:sp>
        <p:nvSpPr>
          <p:cNvPr id="70" name="Google Shape;70;p3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30"/>
          <p:cNvSpPr txBox="1">
            <a:spLocks noGrp="1"/>
          </p:cNvSpPr>
          <p:nvPr>
            <p:ph type="dt" idx="10"/>
          </p:nvPr>
        </p:nvSpPr>
        <p:spPr>
          <a:xfrm>
            <a:off x="1097282"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3686186"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9900460"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7" name="Google Shape;77;p31"/>
          <p:cNvSpPr txBox="1">
            <a:spLocks noGrp="1"/>
          </p:cNvSpPr>
          <p:nvPr>
            <p:ph type="dt" idx="10"/>
          </p:nvPr>
        </p:nvSpPr>
        <p:spPr>
          <a:xfrm>
            <a:off x="1097282"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3686186"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9900460"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32"/>
          <p:cNvSpPr/>
          <p:nvPr/>
        </p:nvSpPr>
        <p:spPr>
          <a:xfrm>
            <a:off x="3177"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2"/>
          <p:cNvSpPr/>
          <p:nvPr/>
        </p:nvSpPr>
        <p:spPr>
          <a:xfrm>
            <a:off x="17"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32"/>
          <p:cNvSpPr txBox="1">
            <a:spLocks noGrp="1"/>
          </p:cNvSpPr>
          <p:nvPr>
            <p:ph type="title"/>
          </p:nvPr>
        </p:nvSpPr>
        <p:spPr>
          <a:xfrm rot="5400000">
            <a:off x="7160641" y="1979041"/>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2"/>
          <p:cNvSpPr txBox="1">
            <a:spLocks noGrp="1"/>
          </p:cNvSpPr>
          <p:nvPr>
            <p:ph type="body" idx="1"/>
          </p:nvPr>
        </p:nvSpPr>
        <p:spPr>
          <a:xfrm rot="5400000">
            <a:off x="1826640"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 name="Google Shape;85;p32"/>
          <p:cNvSpPr txBox="1">
            <a:spLocks noGrp="1"/>
          </p:cNvSpPr>
          <p:nvPr>
            <p:ph type="dt" idx="10"/>
          </p:nvPr>
        </p:nvSpPr>
        <p:spPr>
          <a:xfrm>
            <a:off x="1097282" y="6459787"/>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2"/>
          <p:cNvSpPr txBox="1">
            <a:spLocks noGrp="1"/>
          </p:cNvSpPr>
          <p:nvPr>
            <p:ph type="ftr" idx="11"/>
          </p:nvPr>
        </p:nvSpPr>
        <p:spPr>
          <a:xfrm>
            <a:off x="3686186" y="6459787"/>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2"/>
          <p:cNvSpPr txBox="1">
            <a:spLocks noGrp="1"/>
          </p:cNvSpPr>
          <p:nvPr>
            <p:ph type="sldNum" idx="12"/>
          </p:nvPr>
        </p:nvSpPr>
        <p:spPr>
          <a:xfrm>
            <a:off x="9900460"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21"/>
          <p:cNvSpPr/>
          <p:nvPr/>
        </p:nvSpPr>
        <p:spPr>
          <a:xfrm>
            <a:off x="1"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21"/>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2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21"/>
          <p:cNvSpPr txBox="1">
            <a:spLocks noGrp="1"/>
          </p:cNvSpPr>
          <p:nvPr>
            <p:ph type="dt" idx="10"/>
          </p:nvPr>
        </p:nvSpPr>
        <p:spPr>
          <a:xfrm>
            <a:off x="1097282" y="6459787"/>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1"/>
          <p:cNvSpPr txBox="1">
            <a:spLocks noGrp="1"/>
          </p:cNvSpPr>
          <p:nvPr>
            <p:ph type="ftr" idx="11"/>
          </p:nvPr>
        </p:nvSpPr>
        <p:spPr>
          <a:xfrm>
            <a:off x="3686186" y="6459787"/>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sldNum" idx="12"/>
          </p:nvPr>
        </p:nvSpPr>
        <p:spPr>
          <a:xfrm>
            <a:off x="9900460"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2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934" y="1819841"/>
            <a:ext cx="10318866" cy="3860523"/>
          </a:xfrm>
        </p:spPr>
        <p:txBody>
          <a:bodyPr>
            <a:normAutofit/>
          </a:bodyPr>
          <a:lstStyle/>
          <a:p>
            <a:r>
              <a:rPr lang="nn-NO" dirty="0"/>
              <a:t>2022 RNA Institute Summer Fellowship Program - </a:t>
            </a:r>
            <a:r>
              <a:rPr lang="nn-NO" sz="4000" b="1" dirty="0"/>
              <a:t>Project 2</a:t>
            </a:r>
            <a:br>
              <a:rPr lang="nn-NO" dirty="0"/>
            </a:br>
            <a:br>
              <a:rPr lang="nn-NO" dirty="0"/>
            </a:br>
            <a:br>
              <a:rPr lang="nn-NO" sz="3800" dirty="0"/>
            </a:br>
            <a:r>
              <a:rPr lang="nn-NO" sz="3800" dirty="0"/>
              <a:t>Dorentina Humolli</a:t>
            </a:r>
            <a:endParaRPr lang="en-US" dirty="0"/>
          </a:p>
        </p:txBody>
      </p:sp>
      <p:pic>
        <p:nvPicPr>
          <p:cNvPr id="3" name="Picture 2" descr="The RNA Institute | University at Alb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1163" y="402048"/>
            <a:ext cx="4079164" cy="1265128"/>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pic>
        <p:nvPicPr>
          <p:cNvPr id="2052" name="Picture 4" descr="University at Albany-SUNY, Department of Communication | National  Communication Assoc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7802" y="0"/>
            <a:ext cx="2644198" cy="2459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94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g143613c32f2_0_0"/>
          <p:cNvPicPr preferRelativeResize="0"/>
          <p:nvPr/>
        </p:nvPicPr>
        <p:blipFill>
          <a:blip r:embed="rId3">
            <a:alphaModFix/>
          </a:blip>
          <a:stretch>
            <a:fillRect/>
          </a:stretch>
        </p:blipFill>
        <p:spPr>
          <a:xfrm>
            <a:off x="2357425" y="533400"/>
            <a:ext cx="7477125" cy="609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g143613c32f2_0_7"/>
          <p:cNvPicPr preferRelativeResize="0"/>
          <p:nvPr/>
        </p:nvPicPr>
        <p:blipFill>
          <a:blip r:embed="rId3">
            <a:alphaModFix/>
          </a:blip>
          <a:stretch>
            <a:fillRect/>
          </a:stretch>
        </p:blipFill>
        <p:spPr>
          <a:xfrm>
            <a:off x="2333625" y="366713"/>
            <a:ext cx="7524750" cy="612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43613c32f2_0_40"/>
          <p:cNvSpPr txBox="1">
            <a:spLocks noGrp="1"/>
          </p:cNvSpPr>
          <p:nvPr>
            <p:ph type="title"/>
          </p:nvPr>
        </p:nvSpPr>
        <p:spPr>
          <a:xfrm>
            <a:off x="1097280" y="286605"/>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endParaRPr/>
          </a:p>
        </p:txBody>
      </p:sp>
      <p:sp>
        <p:nvSpPr>
          <p:cNvPr id="163" name="Google Shape;163;g143613c32f2_0_40"/>
          <p:cNvSpPr txBox="1">
            <a:spLocks noGrp="1"/>
          </p:cNvSpPr>
          <p:nvPr>
            <p:ph type="body" idx="1"/>
          </p:nvPr>
        </p:nvSpPr>
        <p:spPr>
          <a:xfrm>
            <a:off x="1097280" y="1845734"/>
            <a:ext cx="10058400" cy="4023300"/>
          </a:xfrm>
          <a:prstGeom prst="rect">
            <a:avLst/>
          </a:prstGeom>
        </p:spPr>
        <p:txBody>
          <a:bodyPr spcFirstLastPara="1" wrap="square" lIns="0" tIns="45700" rIns="0" bIns="45700" anchor="t" anchorCtr="0">
            <a:normAutofit/>
          </a:bodyPr>
          <a:lstStyle/>
          <a:p>
            <a:pPr marL="0" lvl="0" indent="0" algn="l" rtl="0">
              <a:spcBef>
                <a:spcPts val="1200"/>
              </a:spcBef>
              <a:spcAft>
                <a:spcPts val="0"/>
              </a:spcAft>
              <a:buNone/>
            </a:pPr>
            <a:endParaRPr/>
          </a:p>
        </p:txBody>
      </p:sp>
      <p:pic>
        <p:nvPicPr>
          <p:cNvPr id="164" name="Google Shape;164;g143613c32f2_0_40"/>
          <p:cNvPicPr preferRelativeResize="0"/>
          <p:nvPr/>
        </p:nvPicPr>
        <p:blipFill>
          <a:blip r:embed="rId3">
            <a:alphaModFix/>
          </a:blip>
          <a:stretch>
            <a:fillRect/>
          </a:stretch>
        </p:blipFill>
        <p:spPr>
          <a:xfrm>
            <a:off x="1514475" y="90775"/>
            <a:ext cx="9287626" cy="6767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43613c32f2_0_34"/>
          <p:cNvSpPr txBox="1">
            <a:spLocks noGrp="1"/>
          </p:cNvSpPr>
          <p:nvPr>
            <p:ph type="title"/>
          </p:nvPr>
        </p:nvSpPr>
        <p:spPr>
          <a:xfrm>
            <a:off x="1097280" y="286605"/>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endParaRPr/>
          </a:p>
        </p:txBody>
      </p:sp>
      <p:pic>
        <p:nvPicPr>
          <p:cNvPr id="170" name="Google Shape;170;g143613c32f2_0_34"/>
          <p:cNvPicPr preferRelativeResize="0"/>
          <p:nvPr/>
        </p:nvPicPr>
        <p:blipFill>
          <a:blip r:embed="rId3">
            <a:alphaModFix/>
          </a:blip>
          <a:stretch>
            <a:fillRect/>
          </a:stretch>
        </p:blipFill>
        <p:spPr>
          <a:xfrm>
            <a:off x="2323026" y="286600"/>
            <a:ext cx="7230601" cy="6571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34709399"/>
              </p:ext>
            </p:extLst>
          </p:nvPr>
        </p:nvGraphicFramePr>
        <p:xfrm>
          <a:off x="0" y="1867489"/>
          <a:ext cx="6862353" cy="4279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itle 1"/>
          <p:cNvSpPr>
            <a:spLocks noGrp="1"/>
          </p:cNvSpPr>
          <p:nvPr>
            <p:ph type="title"/>
          </p:nvPr>
        </p:nvSpPr>
        <p:spPr>
          <a:xfrm>
            <a:off x="1787962" y="163061"/>
            <a:ext cx="8985069" cy="636361"/>
          </a:xfrm>
        </p:spPr>
        <p:txBody>
          <a:bodyPr>
            <a:noAutofit/>
          </a:bodyPr>
          <a:lstStyle/>
          <a:p>
            <a:pPr algn="ctr"/>
            <a:r>
              <a:rPr lang="en-US" sz="3600" dirty="0">
                <a:latin typeface="Times New Roman" panose="02020603050405020304" pitchFamily="18" charset="0"/>
                <a:cs typeface="Times New Roman" panose="02020603050405020304" pitchFamily="18" charset="0"/>
              </a:rPr>
              <a:t>Presentation Outline</a:t>
            </a:r>
          </a:p>
        </p:txBody>
      </p:sp>
      <p:sp>
        <p:nvSpPr>
          <p:cNvPr id="2" name="Slide Number Placeholder 1"/>
          <p:cNvSpPr>
            <a:spLocks noGrp="1"/>
          </p:cNvSpPr>
          <p:nvPr>
            <p:ph type="sldNum" sz="quarter" idx="12"/>
          </p:nvPr>
        </p:nvSpPr>
        <p:spPr/>
        <p:txBody>
          <a:bodyPr/>
          <a:lstStyle/>
          <a:p>
            <a:fld id="{83808D1A-F281-438A-A3C8-0E21A248BC9A}" type="slidenum">
              <a:rPr lang="en-US" smtClean="0"/>
              <a:t>2</a:t>
            </a:fld>
            <a:endParaRPr lang="en-US"/>
          </a:p>
        </p:txBody>
      </p:sp>
    </p:spTree>
    <p:extLst>
      <p:ext uri="{BB962C8B-B14F-4D97-AF65-F5344CB8AC3E}">
        <p14:creationId xmlns:p14="http://schemas.microsoft.com/office/powerpoint/2010/main" val="64473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txBox="1">
            <a:spLocks noGrp="1"/>
          </p:cNvSpPr>
          <p:nvPr>
            <p:ph type="title"/>
          </p:nvPr>
        </p:nvSpPr>
        <p:spPr>
          <a:xfrm>
            <a:off x="0" y="128583"/>
            <a:ext cx="10863600" cy="12375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br>
              <a:rPr lang="en-US" sz="3920" b="1" dirty="0"/>
            </a:br>
            <a:r>
              <a:rPr lang="en-US" sz="3920" b="1" dirty="0"/>
              <a:t>Project 2 – Overview of project</a:t>
            </a:r>
            <a:br>
              <a:rPr lang="en-US" sz="3920" b="1" dirty="0"/>
            </a:br>
            <a:r>
              <a:rPr lang="en-US" sz="3920" b="1" dirty="0"/>
              <a:t> </a:t>
            </a:r>
            <a:endParaRPr sz="3920" b="1" dirty="0"/>
          </a:p>
        </p:txBody>
      </p:sp>
      <p:sp>
        <p:nvSpPr>
          <p:cNvPr id="93" name="Google Shape;93;p3"/>
          <p:cNvSpPr txBox="1">
            <a:spLocks noGrp="1"/>
          </p:cNvSpPr>
          <p:nvPr>
            <p:ph type="body" idx="1"/>
          </p:nvPr>
        </p:nvSpPr>
        <p:spPr>
          <a:xfrm>
            <a:off x="261975" y="1966700"/>
            <a:ext cx="8477400" cy="4334100"/>
          </a:xfrm>
          <a:prstGeom prst="rect">
            <a:avLst/>
          </a:prstGeom>
          <a:noFill/>
          <a:ln>
            <a:noFill/>
          </a:ln>
        </p:spPr>
        <p:txBody>
          <a:bodyPr spcFirstLastPara="1" wrap="square" lIns="0" tIns="45700" rIns="0" bIns="45700" anchor="t" anchorCtr="0">
            <a:normAutofit/>
          </a:bodyPr>
          <a:lstStyle/>
          <a:p>
            <a:pPr marL="342900" lvl="0" indent="-342900" algn="l" rtl="0">
              <a:lnSpc>
                <a:spcPct val="90000"/>
              </a:lnSpc>
              <a:spcBef>
                <a:spcPts val="0"/>
              </a:spcBef>
              <a:spcAft>
                <a:spcPts val="0"/>
              </a:spcAft>
              <a:buSzPts val="2400"/>
              <a:buFont typeface="Arial"/>
              <a:buChar char="•"/>
            </a:pPr>
            <a:r>
              <a:rPr lang="en-US" sz="2400" i="1"/>
              <a:t>Staphylococcus aureus </a:t>
            </a:r>
            <a:r>
              <a:rPr lang="en-US" sz="2400"/>
              <a:t>is Gram-positive bacteria (stain purple by Gram stain) that are cocci-shaped and tend to be arranged in clusters that are described as “grape-like.”</a:t>
            </a:r>
            <a:endParaRPr sz="2400"/>
          </a:p>
          <a:p>
            <a:pPr marL="457200" lvl="0" indent="0" algn="l" rtl="0">
              <a:lnSpc>
                <a:spcPct val="90000"/>
              </a:lnSpc>
              <a:spcBef>
                <a:spcPts val="0"/>
              </a:spcBef>
              <a:spcAft>
                <a:spcPts val="0"/>
              </a:spcAft>
              <a:buNone/>
            </a:pPr>
            <a:endParaRPr sz="2400"/>
          </a:p>
          <a:p>
            <a:pPr marL="342900" lvl="0" indent="-342900" algn="l" rtl="0">
              <a:lnSpc>
                <a:spcPct val="90000"/>
              </a:lnSpc>
              <a:spcBef>
                <a:spcPts val="0"/>
              </a:spcBef>
              <a:spcAft>
                <a:spcPts val="0"/>
              </a:spcAft>
              <a:buSzPts val="2400"/>
              <a:buFont typeface="Arial"/>
              <a:buChar char="•"/>
            </a:pPr>
            <a:r>
              <a:rPr lang="en-US" sz="2400"/>
              <a:t>Multi-host bacterial pathogen responsible for important human and livestock diseases.</a:t>
            </a:r>
            <a:endParaRPr sz="2400"/>
          </a:p>
          <a:p>
            <a:pPr marL="457200" lvl="0" indent="0" algn="l" rtl="0">
              <a:lnSpc>
                <a:spcPct val="90000"/>
              </a:lnSpc>
              <a:spcBef>
                <a:spcPts val="0"/>
              </a:spcBef>
              <a:spcAft>
                <a:spcPts val="0"/>
              </a:spcAft>
              <a:buNone/>
            </a:pPr>
            <a:r>
              <a:rPr lang="en-US" sz="2400"/>
              <a:t> </a:t>
            </a:r>
            <a:endParaRPr sz="2400"/>
          </a:p>
          <a:p>
            <a:pPr marL="342900" lvl="0" indent="-342900" algn="l" rtl="0">
              <a:lnSpc>
                <a:spcPct val="90000"/>
              </a:lnSpc>
              <a:spcBef>
                <a:spcPts val="0"/>
              </a:spcBef>
              <a:spcAft>
                <a:spcPts val="0"/>
              </a:spcAft>
              <a:buSzPts val="2400"/>
              <a:buFont typeface="Arial"/>
              <a:buChar char="•"/>
            </a:pPr>
            <a:r>
              <a:rPr lang="en-US" sz="2400"/>
              <a:t>Contribution of the use of antibiotics in human medicine and agriculture to the emergence of antibiotic resistance.</a:t>
            </a:r>
            <a:endParaRPr sz="2400"/>
          </a:p>
          <a:p>
            <a:pPr marL="457200" lvl="0" indent="0" algn="l" rtl="0">
              <a:lnSpc>
                <a:spcPct val="90000"/>
              </a:lnSpc>
              <a:spcBef>
                <a:spcPts val="0"/>
              </a:spcBef>
              <a:spcAft>
                <a:spcPts val="0"/>
              </a:spcAft>
              <a:buNone/>
            </a:pPr>
            <a:endParaRPr sz="2400"/>
          </a:p>
          <a:p>
            <a:pPr marL="342900" lvl="0" indent="-342900" algn="l" rtl="0">
              <a:lnSpc>
                <a:spcPct val="90000"/>
              </a:lnSpc>
              <a:spcBef>
                <a:spcPts val="0"/>
              </a:spcBef>
              <a:spcAft>
                <a:spcPts val="0"/>
              </a:spcAft>
              <a:buSzPts val="2400"/>
              <a:buChar char="•"/>
            </a:pPr>
            <a:r>
              <a:rPr lang="en-US" sz="2400"/>
              <a:t>These organisms can grow aerobically or anaerobically (facultative) and at temperatures between 18 C and 40 C.</a:t>
            </a:r>
            <a:endParaRPr sz="2400"/>
          </a:p>
        </p:txBody>
      </p:sp>
      <p:pic>
        <p:nvPicPr>
          <p:cNvPr id="94" name="Google Shape;94;p3"/>
          <p:cNvPicPr preferRelativeResize="0"/>
          <p:nvPr/>
        </p:nvPicPr>
        <p:blipFill rotWithShape="1">
          <a:blip r:embed="rId3">
            <a:alphaModFix/>
          </a:blip>
          <a:srcRect b="42149"/>
          <a:stretch/>
        </p:blipFill>
        <p:spPr>
          <a:xfrm>
            <a:off x="6583150" y="323100"/>
            <a:ext cx="5551726" cy="1237500"/>
          </a:xfrm>
          <a:prstGeom prst="rect">
            <a:avLst/>
          </a:prstGeom>
          <a:noFill/>
          <a:ln>
            <a:noFill/>
          </a:ln>
        </p:spPr>
      </p:pic>
      <p:pic>
        <p:nvPicPr>
          <p:cNvPr id="95" name="Google Shape;95;p3"/>
          <p:cNvPicPr preferRelativeResize="0"/>
          <p:nvPr/>
        </p:nvPicPr>
        <p:blipFill>
          <a:blip r:embed="rId4">
            <a:alphaModFix/>
          </a:blip>
          <a:stretch>
            <a:fillRect/>
          </a:stretch>
        </p:blipFill>
        <p:spPr>
          <a:xfrm>
            <a:off x="8739250" y="1855875"/>
            <a:ext cx="2857425" cy="285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136877d778a_0_12"/>
          <p:cNvSpPr txBox="1">
            <a:spLocks noGrp="1"/>
          </p:cNvSpPr>
          <p:nvPr>
            <p:ph type="title"/>
          </p:nvPr>
        </p:nvSpPr>
        <p:spPr>
          <a:xfrm>
            <a:off x="522550" y="-1"/>
            <a:ext cx="10058400" cy="671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SzPct val="100000"/>
              <a:buNone/>
            </a:pPr>
            <a:r>
              <a:rPr lang="en-US"/>
              <a:t>Objectives of the project and Tools</a:t>
            </a:r>
            <a:endParaRPr/>
          </a:p>
        </p:txBody>
      </p:sp>
      <p:sp>
        <p:nvSpPr>
          <p:cNvPr id="101" name="Google Shape;101;g136877d778a_0_12"/>
          <p:cNvSpPr txBox="1"/>
          <p:nvPr/>
        </p:nvSpPr>
        <p:spPr>
          <a:xfrm>
            <a:off x="824345" y="1847108"/>
            <a:ext cx="11177155" cy="230832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Calibri"/>
                <a:ea typeface="Calibri"/>
                <a:cs typeface="Calibri"/>
                <a:sym typeface="Calibri"/>
              </a:rPr>
              <a:t>Build a phylogenetic tree</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To represent the relationship between </a:t>
            </a:r>
            <a:r>
              <a:rPr lang="en-US" sz="2400" b="0" i="1" u="none" strike="noStrike" cap="none">
                <a:solidFill>
                  <a:srgbClr val="000000"/>
                </a:solidFill>
                <a:latin typeface="Calibri"/>
                <a:ea typeface="Calibri"/>
                <a:cs typeface="Calibri"/>
                <a:sym typeface="Calibri"/>
              </a:rPr>
              <a:t>S. aureus </a:t>
            </a:r>
            <a:r>
              <a:rPr lang="en-US" sz="2400" b="0" i="0" u="none" strike="noStrike" cap="none">
                <a:solidFill>
                  <a:srgbClr val="000000"/>
                </a:solidFill>
                <a:latin typeface="Calibri"/>
                <a:ea typeface="Calibri"/>
                <a:cs typeface="Calibri"/>
                <a:sym typeface="Calibri"/>
              </a:rPr>
              <a:t>isolates from human, pigs and    </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cows.</a:t>
            </a:r>
            <a:endParaRPr/>
          </a:p>
          <a:p>
            <a:pPr marL="285750" marR="0" lvl="0" indent="-28575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Calibri"/>
                <a:ea typeface="Calibri"/>
                <a:cs typeface="Calibri"/>
                <a:sym typeface="Calibri"/>
              </a:rPr>
              <a:t>Plot the number of isolates per host (human, pigs, cows)</a:t>
            </a:r>
            <a:endParaRPr/>
          </a:p>
          <a:p>
            <a:pPr marL="285750" marR="0" lvl="0" indent="-28575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Calibri"/>
                <a:ea typeface="Calibri"/>
                <a:cs typeface="Calibri"/>
                <a:sym typeface="Calibri"/>
              </a:rPr>
              <a:t>Plot antimicrobial resistance genes per host </a:t>
            </a:r>
            <a:endParaRPr/>
          </a:p>
          <a:p>
            <a:pPr marL="0" marR="0" lvl="0" indent="0" algn="l" rtl="0">
              <a:lnSpc>
                <a:spcPct val="100000"/>
              </a:lnSpc>
              <a:spcBef>
                <a:spcPts val="0"/>
              </a:spcBef>
              <a:spcAft>
                <a:spcPts val="0"/>
              </a:spcAft>
              <a:buNone/>
            </a:pPr>
            <a:r>
              <a:rPr lang="en-US" sz="2400" b="0" i="0" u="none" strike="noStrike" cap="none">
                <a:solidFill>
                  <a:srgbClr val="000000"/>
                </a:solidFill>
                <a:latin typeface="Calibri"/>
                <a:ea typeface="Calibri"/>
                <a:cs typeface="Calibri"/>
                <a:sym typeface="Calibri"/>
              </a:rPr>
              <a:t>    Determine which genes are more common across hosts </a:t>
            </a:r>
            <a:endParaRPr sz="2400" b="0" i="0" u="none" strike="noStrike" cap="none">
              <a:solidFill>
                <a:srgbClr val="000000"/>
              </a:solidFill>
              <a:latin typeface="Calibri"/>
              <a:ea typeface="Calibri"/>
              <a:cs typeface="Calibri"/>
              <a:sym typeface="Calibri"/>
            </a:endParaRPr>
          </a:p>
        </p:txBody>
      </p:sp>
      <p:grpSp>
        <p:nvGrpSpPr>
          <p:cNvPr id="102" name="Google Shape;102;g136877d778a_0_12"/>
          <p:cNvGrpSpPr/>
          <p:nvPr/>
        </p:nvGrpSpPr>
        <p:grpSpPr>
          <a:xfrm>
            <a:off x="-114300" y="147475"/>
            <a:ext cx="12257870" cy="2044800"/>
            <a:chOff x="-113056" y="-31925"/>
            <a:chExt cx="12124500" cy="2044800"/>
          </a:xfrm>
        </p:grpSpPr>
        <p:sp>
          <p:nvSpPr>
            <p:cNvPr id="103" name="Google Shape;103;g136877d778a_0_12"/>
            <p:cNvSpPr/>
            <p:nvPr/>
          </p:nvSpPr>
          <p:spPr>
            <a:xfrm>
              <a:off x="-113056" y="-31925"/>
              <a:ext cx="12124500" cy="2044800"/>
            </a:xfrm>
            <a:prstGeom prst="rightArrow">
              <a:avLst>
                <a:gd name="adj1" fmla="val 50000"/>
                <a:gd name="adj2" fmla="val 50000"/>
              </a:avLst>
            </a:prstGeom>
            <a:solidFill>
              <a:srgbClr val="E7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136877d778a_0_12"/>
            <p:cNvSpPr/>
            <p:nvPr/>
          </p:nvSpPr>
          <p:spPr>
            <a:xfrm>
              <a:off x="-113050" y="691973"/>
              <a:ext cx="1768800" cy="597000"/>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136877d778a_0_12"/>
            <p:cNvSpPr txBox="1"/>
            <p:nvPr/>
          </p:nvSpPr>
          <p:spPr>
            <a:xfrm>
              <a:off x="52" y="721236"/>
              <a:ext cx="1710300" cy="538500"/>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Arial"/>
                  <a:ea typeface="Arial"/>
                  <a:cs typeface="Arial"/>
                  <a:sym typeface="Arial"/>
                </a:rPr>
                <a:t>Download genomes</a:t>
              </a:r>
              <a:endParaRPr/>
            </a:p>
            <a:p>
              <a:pPr marL="0" marR="0" lvl="0" indent="0" algn="ctr" rtl="0">
                <a:lnSpc>
                  <a:spcPct val="90000"/>
                </a:lnSpc>
                <a:spcBef>
                  <a:spcPts val="455"/>
                </a:spcBef>
                <a:spcAft>
                  <a:spcPts val="0"/>
                </a:spcAft>
                <a:buNone/>
              </a:pPr>
              <a:r>
                <a:rPr lang="en-US" sz="1300" b="0" i="0" u="none" strike="noStrike" cap="none">
                  <a:solidFill>
                    <a:schemeClr val="lt1"/>
                  </a:solidFill>
                  <a:latin typeface="Arial"/>
                  <a:ea typeface="Arial"/>
                  <a:cs typeface="Arial"/>
                  <a:sym typeface="Arial"/>
                </a:rPr>
                <a:t>SRA-tool kit</a:t>
              </a:r>
              <a:endParaRPr sz="1300" b="0" i="0" u="none" strike="noStrike" cap="none">
                <a:solidFill>
                  <a:schemeClr val="lt1"/>
                </a:solidFill>
                <a:latin typeface="Arial"/>
                <a:ea typeface="Arial"/>
                <a:cs typeface="Arial"/>
                <a:sym typeface="Arial"/>
              </a:endParaRPr>
            </a:p>
          </p:txBody>
        </p:sp>
        <p:sp>
          <p:nvSpPr>
            <p:cNvPr id="106" name="Google Shape;106;g136877d778a_0_12"/>
            <p:cNvSpPr/>
            <p:nvPr/>
          </p:nvSpPr>
          <p:spPr>
            <a:xfrm>
              <a:off x="1681163" y="692017"/>
              <a:ext cx="1768800" cy="597000"/>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g136877d778a_0_12"/>
            <p:cNvSpPr txBox="1"/>
            <p:nvPr/>
          </p:nvSpPr>
          <p:spPr>
            <a:xfrm>
              <a:off x="1710363" y="679217"/>
              <a:ext cx="1710300" cy="538500"/>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Arial"/>
                  <a:ea typeface="Arial"/>
                  <a:cs typeface="Arial"/>
                  <a:sym typeface="Arial"/>
                </a:rPr>
                <a:t>Assembly</a:t>
              </a:r>
              <a:endParaRPr/>
            </a:p>
            <a:p>
              <a:pPr marL="0" marR="0" lvl="0" indent="0" algn="ctr" rtl="0">
                <a:lnSpc>
                  <a:spcPct val="90000"/>
                </a:lnSpc>
                <a:spcBef>
                  <a:spcPts val="455"/>
                </a:spcBef>
                <a:spcAft>
                  <a:spcPts val="0"/>
                </a:spcAft>
                <a:buNone/>
              </a:pPr>
              <a:r>
                <a:rPr lang="en-US" sz="1300" b="0" i="0" u="none" strike="noStrike" cap="none">
                  <a:solidFill>
                    <a:schemeClr val="lt1"/>
                  </a:solidFill>
                  <a:latin typeface="Arial"/>
                  <a:ea typeface="Arial"/>
                  <a:cs typeface="Arial"/>
                  <a:sym typeface="Arial"/>
                </a:rPr>
                <a:t>Spades</a:t>
              </a:r>
              <a:endParaRPr sz="1300" b="0" i="0" u="none" strike="noStrike" cap="none">
                <a:solidFill>
                  <a:schemeClr val="lt1"/>
                </a:solidFill>
                <a:latin typeface="Arial"/>
                <a:ea typeface="Arial"/>
                <a:cs typeface="Arial"/>
                <a:sym typeface="Arial"/>
              </a:endParaRPr>
            </a:p>
          </p:txBody>
        </p:sp>
        <p:sp>
          <p:nvSpPr>
            <p:cNvPr id="108" name="Google Shape;108;g136877d778a_0_12"/>
            <p:cNvSpPr/>
            <p:nvPr/>
          </p:nvSpPr>
          <p:spPr>
            <a:xfrm>
              <a:off x="3420661" y="679592"/>
              <a:ext cx="1768800" cy="597000"/>
            </a:xfrm>
            <a:prstGeom prst="roundRect">
              <a:avLst>
                <a:gd name="adj" fmla="val 16667"/>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136877d778a_0_12"/>
            <p:cNvSpPr txBox="1"/>
            <p:nvPr/>
          </p:nvSpPr>
          <p:spPr>
            <a:xfrm>
              <a:off x="3475367" y="679267"/>
              <a:ext cx="1710300" cy="538500"/>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Arial"/>
                  <a:ea typeface="Arial"/>
                  <a:cs typeface="Arial"/>
                  <a:sym typeface="Arial"/>
                </a:rPr>
                <a:t>Annotate</a:t>
              </a:r>
              <a:endParaRPr/>
            </a:p>
            <a:p>
              <a:pPr marL="0" marR="0" lvl="0" indent="0" algn="ctr" rtl="0">
                <a:lnSpc>
                  <a:spcPct val="90000"/>
                </a:lnSpc>
                <a:spcBef>
                  <a:spcPts val="455"/>
                </a:spcBef>
                <a:spcAft>
                  <a:spcPts val="0"/>
                </a:spcAft>
                <a:buNone/>
              </a:pPr>
              <a:r>
                <a:rPr lang="en-US" sz="1300" b="0" i="0" u="none" strike="noStrike" cap="none">
                  <a:solidFill>
                    <a:schemeClr val="lt1"/>
                  </a:solidFill>
                  <a:latin typeface="Arial"/>
                  <a:ea typeface="Arial"/>
                  <a:cs typeface="Arial"/>
                  <a:sym typeface="Arial"/>
                </a:rPr>
                <a:t>Prokka</a:t>
              </a:r>
              <a:endParaRPr sz="1300" b="0" i="0" u="none" strike="noStrike" cap="none">
                <a:solidFill>
                  <a:schemeClr val="lt1"/>
                </a:solidFill>
                <a:latin typeface="Arial"/>
                <a:ea typeface="Arial"/>
                <a:cs typeface="Arial"/>
                <a:sym typeface="Arial"/>
              </a:endParaRPr>
            </a:p>
          </p:txBody>
        </p:sp>
        <p:sp>
          <p:nvSpPr>
            <p:cNvPr id="110" name="Google Shape;110;g136877d778a_0_12"/>
            <p:cNvSpPr/>
            <p:nvPr/>
          </p:nvSpPr>
          <p:spPr>
            <a:xfrm>
              <a:off x="5134100" y="649958"/>
              <a:ext cx="1768800" cy="597000"/>
            </a:xfrm>
            <a:prstGeom prst="roundRect">
              <a:avLst>
                <a:gd name="adj" fmla="val 16667"/>
              </a:avLst>
            </a:prstGeom>
            <a:solidFill>
              <a:srgbClr val="49ACC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136877d778a_0_12"/>
            <p:cNvSpPr txBox="1"/>
            <p:nvPr/>
          </p:nvSpPr>
          <p:spPr>
            <a:xfrm>
              <a:off x="5211062" y="679158"/>
              <a:ext cx="1710300" cy="538500"/>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Arial"/>
                  <a:ea typeface="Arial"/>
                  <a:cs typeface="Arial"/>
                  <a:sym typeface="Arial"/>
                </a:rPr>
                <a:t>Build core genome</a:t>
              </a:r>
              <a:endParaRPr/>
            </a:p>
            <a:p>
              <a:pPr marL="0" marR="0" lvl="0" indent="0" algn="ctr" rtl="0">
                <a:lnSpc>
                  <a:spcPct val="90000"/>
                </a:lnSpc>
                <a:spcBef>
                  <a:spcPts val="455"/>
                </a:spcBef>
                <a:spcAft>
                  <a:spcPts val="0"/>
                </a:spcAft>
                <a:buNone/>
              </a:pPr>
              <a:r>
                <a:rPr lang="en-US" sz="1300" b="0" i="0" u="none" strike="noStrike" cap="none">
                  <a:solidFill>
                    <a:schemeClr val="lt1"/>
                  </a:solidFill>
                  <a:latin typeface="Arial"/>
                  <a:ea typeface="Arial"/>
                  <a:cs typeface="Arial"/>
                  <a:sym typeface="Arial"/>
                </a:rPr>
                <a:t>Panaroo</a:t>
              </a:r>
              <a:endParaRPr sz="1300" b="0" i="0" u="none" strike="noStrike" cap="none">
                <a:solidFill>
                  <a:schemeClr val="lt1"/>
                </a:solidFill>
                <a:latin typeface="Arial"/>
                <a:ea typeface="Arial"/>
                <a:cs typeface="Arial"/>
                <a:sym typeface="Arial"/>
              </a:endParaRPr>
            </a:p>
          </p:txBody>
        </p:sp>
        <p:sp>
          <p:nvSpPr>
            <p:cNvPr id="112" name="Google Shape;112;g136877d778a_0_12"/>
            <p:cNvSpPr/>
            <p:nvPr/>
          </p:nvSpPr>
          <p:spPr>
            <a:xfrm>
              <a:off x="6899777" y="649942"/>
              <a:ext cx="1768800" cy="597000"/>
            </a:xfrm>
            <a:prstGeom prst="roundRect">
              <a:avLst>
                <a:gd name="adj" fmla="val 16667"/>
              </a:avLst>
            </a:prstGeom>
            <a:solidFill>
              <a:srgbClr val="F7954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g136877d778a_0_12"/>
            <p:cNvSpPr txBox="1"/>
            <p:nvPr/>
          </p:nvSpPr>
          <p:spPr>
            <a:xfrm>
              <a:off x="6899778" y="679150"/>
              <a:ext cx="1710300" cy="538500"/>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Arial"/>
                  <a:ea typeface="Arial"/>
                  <a:cs typeface="Arial"/>
                  <a:sym typeface="Arial"/>
                </a:rPr>
                <a:t>Phylogenetic tree</a:t>
              </a:r>
              <a:endParaRPr/>
            </a:p>
            <a:p>
              <a:pPr marL="0" marR="0" lvl="0" indent="0" algn="ctr" rtl="0">
                <a:lnSpc>
                  <a:spcPct val="90000"/>
                </a:lnSpc>
                <a:spcBef>
                  <a:spcPts val="455"/>
                </a:spcBef>
                <a:spcAft>
                  <a:spcPts val="0"/>
                </a:spcAft>
                <a:buNone/>
              </a:pPr>
              <a:r>
                <a:rPr lang="en-US" sz="1300" b="0" i="0" u="none" strike="noStrike" cap="none">
                  <a:solidFill>
                    <a:schemeClr val="lt1"/>
                  </a:solidFill>
                  <a:latin typeface="Arial"/>
                  <a:ea typeface="Arial"/>
                  <a:cs typeface="Arial"/>
                  <a:sym typeface="Arial"/>
                </a:rPr>
                <a:t>RAxML</a:t>
              </a:r>
              <a:endParaRPr sz="1300" b="0" i="0" u="none" strike="noStrike" cap="none">
                <a:solidFill>
                  <a:schemeClr val="lt1"/>
                </a:solidFill>
                <a:latin typeface="Arial"/>
                <a:ea typeface="Arial"/>
                <a:cs typeface="Arial"/>
                <a:sym typeface="Arial"/>
              </a:endParaRPr>
            </a:p>
          </p:txBody>
        </p:sp>
        <p:sp>
          <p:nvSpPr>
            <p:cNvPr id="114" name="Google Shape;114;g136877d778a_0_12"/>
            <p:cNvSpPr/>
            <p:nvPr/>
          </p:nvSpPr>
          <p:spPr>
            <a:xfrm>
              <a:off x="9973275" y="650067"/>
              <a:ext cx="1768800" cy="597000"/>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136877d778a_0_12"/>
            <p:cNvSpPr txBox="1"/>
            <p:nvPr/>
          </p:nvSpPr>
          <p:spPr>
            <a:xfrm>
              <a:off x="10002462" y="679280"/>
              <a:ext cx="1710300" cy="538500"/>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Arial"/>
                  <a:ea typeface="Arial"/>
                  <a:cs typeface="Arial"/>
                  <a:sym typeface="Arial"/>
                </a:rPr>
                <a:t>Plot the data</a:t>
              </a:r>
              <a:endParaRPr/>
            </a:p>
            <a:p>
              <a:pPr marL="0" marR="0" lvl="0" indent="0" algn="ctr" rtl="0">
                <a:lnSpc>
                  <a:spcPct val="90000"/>
                </a:lnSpc>
                <a:spcBef>
                  <a:spcPts val="455"/>
                </a:spcBef>
                <a:spcAft>
                  <a:spcPts val="0"/>
                </a:spcAft>
                <a:buNone/>
              </a:pPr>
              <a:r>
                <a:rPr lang="en-US" sz="1300" b="0" i="0" u="none" strike="noStrike" cap="none">
                  <a:solidFill>
                    <a:schemeClr val="lt1"/>
                  </a:solidFill>
                  <a:latin typeface="Arial"/>
                  <a:ea typeface="Arial"/>
                  <a:cs typeface="Arial"/>
                  <a:sym typeface="Arial"/>
                </a:rPr>
                <a:t>R-studio</a:t>
              </a:r>
              <a:endParaRPr/>
            </a:p>
          </p:txBody>
        </p:sp>
      </p:grpSp>
      <p:sp>
        <p:nvSpPr>
          <p:cNvPr id="116" name="Google Shape;116;g136877d778a_0_12"/>
          <p:cNvSpPr txBox="1"/>
          <p:nvPr/>
        </p:nvSpPr>
        <p:spPr>
          <a:xfrm>
            <a:off x="664625" y="4299774"/>
            <a:ext cx="11177100" cy="172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400">
                <a:latin typeface="Calibri"/>
                <a:ea typeface="Calibri"/>
                <a:cs typeface="Calibri"/>
                <a:sym typeface="Calibri"/>
              </a:rPr>
              <a:t>Expectations</a:t>
            </a:r>
            <a:endParaRPr sz="3400">
              <a:latin typeface="Calibri"/>
              <a:ea typeface="Calibri"/>
              <a:cs typeface="Calibri"/>
              <a:sym typeface="Calibri"/>
            </a:endParaRPr>
          </a:p>
          <a:p>
            <a:pPr marL="457200" marR="0" lvl="0" indent="-381000" algn="l" rtl="0">
              <a:lnSpc>
                <a:spcPct val="100000"/>
              </a:lnSpc>
              <a:spcBef>
                <a:spcPts val="0"/>
              </a:spcBef>
              <a:spcAft>
                <a:spcPts val="0"/>
              </a:spcAft>
              <a:buSzPts val="2400"/>
              <a:buFont typeface="Calibri"/>
              <a:buChar char="●"/>
            </a:pPr>
            <a:r>
              <a:rPr lang="en-US" sz="2400">
                <a:solidFill>
                  <a:srgbClr val="212121"/>
                </a:solidFill>
                <a:highlight>
                  <a:srgbClr val="FFFFFF"/>
                </a:highlight>
                <a:latin typeface="Calibri"/>
                <a:ea typeface="Calibri"/>
                <a:cs typeface="Calibri"/>
                <a:sym typeface="Calibri"/>
              </a:rPr>
              <a:t>The genes implicated in resistance to oxacillin (</a:t>
            </a:r>
            <a:r>
              <a:rPr lang="en-US" sz="2400" i="1">
                <a:solidFill>
                  <a:srgbClr val="212121"/>
                </a:solidFill>
                <a:highlight>
                  <a:srgbClr val="FFFFFF"/>
                </a:highlight>
                <a:latin typeface="Calibri"/>
                <a:ea typeface="Calibri"/>
                <a:cs typeface="Calibri"/>
                <a:sym typeface="Calibri"/>
              </a:rPr>
              <a:t>mecA</a:t>
            </a:r>
            <a:r>
              <a:rPr lang="en-US" sz="2400">
                <a:solidFill>
                  <a:srgbClr val="212121"/>
                </a:solidFill>
                <a:highlight>
                  <a:srgbClr val="FFFFFF"/>
                </a:highlight>
                <a:latin typeface="Calibri"/>
                <a:ea typeface="Calibri"/>
                <a:cs typeface="Calibri"/>
                <a:sym typeface="Calibri"/>
              </a:rPr>
              <a:t>), gentamicin (</a:t>
            </a:r>
            <a:r>
              <a:rPr lang="en-US" sz="2400" i="1">
                <a:solidFill>
                  <a:srgbClr val="212121"/>
                </a:solidFill>
                <a:highlight>
                  <a:srgbClr val="FFFFFF"/>
                </a:highlight>
                <a:latin typeface="Calibri"/>
                <a:ea typeface="Calibri"/>
                <a:cs typeface="Calibri"/>
                <a:sym typeface="Calibri"/>
              </a:rPr>
              <a:t>aac</a:t>
            </a:r>
            <a:r>
              <a:rPr lang="en-US" sz="2400">
                <a:solidFill>
                  <a:srgbClr val="212121"/>
                </a:solidFill>
                <a:highlight>
                  <a:srgbClr val="FFFFFF"/>
                </a:highlight>
                <a:latin typeface="Calibri"/>
                <a:ea typeface="Calibri"/>
                <a:cs typeface="Calibri"/>
                <a:sym typeface="Calibri"/>
              </a:rPr>
              <a:t>(</a:t>
            </a:r>
            <a:r>
              <a:rPr lang="en-US" sz="2400" i="1">
                <a:solidFill>
                  <a:srgbClr val="212121"/>
                </a:solidFill>
                <a:highlight>
                  <a:srgbClr val="FFFFFF"/>
                </a:highlight>
                <a:latin typeface="Calibri"/>
                <a:ea typeface="Calibri"/>
                <a:cs typeface="Calibri"/>
                <a:sym typeface="Calibri"/>
              </a:rPr>
              <a:t>6</a:t>
            </a:r>
            <a:r>
              <a:rPr lang="en-US" sz="2400">
                <a:solidFill>
                  <a:srgbClr val="212121"/>
                </a:solidFill>
                <a:highlight>
                  <a:srgbClr val="FFFFFF"/>
                </a:highlight>
                <a:latin typeface="Calibri"/>
                <a:ea typeface="Calibri"/>
                <a:cs typeface="Calibri"/>
                <a:sym typeface="Calibri"/>
              </a:rPr>
              <a:t>’)/</a:t>
            </a:r>
            <a:r>
              <a:rPr lang="en-US" sz="2400" i="1">
                <a:solidFill>
                  <a:srgbClr val="212121"/>
                </a:solidFill>
                <a:highlight>
                  <a:srgbClr val="FFFFFF"/>
                </a:highlight>
                <a:latin typeface="Calibri"/>
                <a:ea typeface="Calibri"/>
                <a:cs typeface="Calibri"/>
                <a:sym typeface="Calibri"/>
              </a:rPr>
              <a:t>aph</a:t>
            </a:r>
            <a:r>
              <a:rPr lang="en-US" sz="2400">
                <a:solidFill>
                  <a:srgbClr val="212121"/>
                </a:solidFill>
                <a:highlight>
                  <a:srgbClr val="FFFFFF"/>
                </a:highlight>
                <a:latin typeface="Calibri"/>
                <a:ea typeface="Calibri"/>
                <a:cs typeface="Calibri"/>
                <a:sym typeface="Calibri"/>
              </a:rPr>
              <a:t>(</a:t>
            </a:r>
            <a:r>
              <a:rPr lang="en-US" sz="2400" i="1">
                <a:solidFill>
                  <a:srgbClr val="212121"/>
                </a:solidFill>
                <a:highlight>
                  <a:srgbClr val="FFFFFF"/>
                </a:highlight>
                <a:latin typeface="Calibri"/>
                <a:ea typeface="Calibri"/>
                <a:cs typeface="Calibri"/>
                <a:sym typeface="Calibri"/>
              </a:rPr>
              <a:t>2</a:t>
            </a:r>
            <a:r>
              <a:rPr lang="en-US" sz="2400">
                <a:solidFill>
                  <a:srgbClr val="212121"/>
                </a:solidFill>
                <a:highlight>
                  <a:srgbClr val="FFFFFF"/>
                </a:highlight>
                <a:latin typeface="Calibri"/>
                <a:ea typeface="Calibri"/>
                <a:cs typeface="Calibri"/>
                <a:sym typeface="Calibri"/>
              </a:rPr>
              <a:t>”), </a:t>
            </a:r>
            <a:r>
              <a:rPr lang="en-US" sz="2400" i="1">
                <a:solidFill>
                  <a:srgbClr val="212121"/>
                </a:solidFill>
                <a:highlight>
                  <a:srgbClr val="FFFFFF"/>
                </a:highlight>
                <a:latin typeface="Calibri"/>
                <a:ea typeface="Calibri"/>
                <a:cs typeface="Calibri"/>
                <a:sym typeface="Calibri"/>
              </a:rPr>
              <a:t>aph</a:t>
            </a:r>
            <a:r>
              <a:rPr lang="en-US" sz="2400">
                <a:solidFill>
                  <a:srgbClr val="212121"/>
                </a:solidFill>
                <a:highlight>
                  <a:srgbClr val="FFFFFF"/>
                </a:highlight>
                <a:latin typeface="Calibri"/>
                <a:ea typeface="Calibri"/>
                <a:cs typeface="Calibri"/>
                <a:sym typeface="Calibri"/>
              </a:rPr>
              <a:t>(</a:t>
            </a:r>
            <a:r>
              <a:rPr lang="en-US" sz="2400" i="1">
                <a:solidFill>
                  <a:srgbClr val="212121"/>
                </a:solidFill>
                <a:highlight>
                  <a:srgbClr val="FFFFFF"/>
                </a:highlight>
                <a:latin typeface="Calibri"/>
                <a:ea typeface="Calibri"/>
                <a:cs typeface="Calibri"/>
                <a:sym typeface="Calibri"/>
              </a:rPr>
              <a:t>3</a:t>
            </a:r>
            <a:r>
              <a:rPr lang="en-US" sz="2400">
                <a:solidFill>
                  <a:srgbClr val="212121"/>
                </a:solidFill>
                <a:highlight>
                  <a:srgbClr val="FFFFFF"/>
                </a:highlight>
                <a:latin typeface="Calibri"/>
                <a:ea typeface="Calibri"/>
                <a:cs typeface="Calibri"/>
                <a:sym typeface="Calibri"/>
              </a:rPr>
              <a:t>’-</a:t>
            </a:r>
            <a:r>
              <a:rPr lang="en-US" sz="2400" i="1">
                <a:solidFill>
                  <a:srgbClr val="212121"/>
                </a:solidFill>
                <a:highlight>
                  <a:srgbClr val="FFFFFF"/>
                </a:highlight>
                <a:latin typeface="Calibri"/>
                <a:ea typeface="Calibri"/>
                <a:cs typeface="Calibri"/>
                <a:sym typeface="Calibri"/>
              </a:rPr>
              <a:t>IIIa</a:t>
            </a:r>
            <a:r>
              <a:rPr lang="en-US" sz="2400">
                <a:solidFill>
                  <a:srgbClr val="212121"/>
                </a:solidFill>
                <a:highlight>
                  <a:srgbClr val="FFFFFF"/>
                </a:highlight>
                <a:latin typeface="Calibri"/>
                <a:ea typeface="Calibri"/>
                <a:cs typeface="Calibri"/>
                <a:sym typeface="Calibri"/>
              </a:rPr>
              <a:t>, </a:t>
            </a:r>
            <a:r>
              <a:rPr lang="en-US" sz="2400" i="1">
                <a:solidFill>
                  <a:srgbClr val="212121"/>
                </a:solidFill>
                <a:highlight>
                  <a:srgbClr val="FFFFFF"/>
                </a:highlight>
                <a:latin typeface="Calibri"/>
                <a:ea typeface="Calibri"/>
                <a:cs typeface="Calibri"/>
                <a:sym typeface="Calibri"/>
              </a:rPr>
              <a:t>ant</a:t>
            </a:r>
            <a:r>
              <a:rPr lang="en-US" sz="2400">
                <a:solidFill>
                  <a:srgbClr val="212121"/>
                </a:solidFill>
                <a:highlight>
                  <a:srgbClr val="FFFFFF"/>
                </a:highlight>
                <a:latin typeface="Calibri"/>
                <a:ea typeface="Calibri"/>
                <a:cs typeface="Calibri"/>
                <a:sym typeface="Calibri"/>
              </a:rPr>
              <a:t>(</a:t>
            </a:r>
            <a:r>
              <a:rPr lang="en-US" sz="2400" i="1">
                <a:solidFill>
                  <a:srgbClr val="212121"/>
                </a:solidFill>
                <a:highlight>
                  <a:srgbClr val="FFFFFF"/>
                </a:highlight>
                <a:latin typeface="Calibri"/>
                <a:ea typeface="Calibri"/>
                <a:cs typeface="Calibri"/>
                <a:sym typeface="Calibri"/>
              </a:rPr>
              <a:t>4</a:t>
            </a:r>
            <a:r>
              <a:rPr lang="en-US" sz="2400">
                <a:solidFill>
                  <a:srgbClr val="212121"/>
                </a:solidFill>
                <a:highlight>
                  <a:srgbClr val="FFFFFF"/>
                </a:highlight>
                <a:latin typeface="Calibri"/>
                <a:ea typeface="Calibri"/>
                <a:cs typeface="Calibri"/>
                <a:sym typeface="Calibri"/>
              </a:rPr>
              <a:t>’)-</a:t>
            </a:r>
            <a:r>
              <a:rPr lang="en-US" sz="2400" i="1">
                <a:solidFill>
                  <a:srgbClr val="212121"/>
                </a:solidFill>
                <a:highlight>
                  <a:srgbClr val="FFFFFF"/>
                </a:highlight>
                <a:latin typeface="Calibri"/>
                <a:ea typeface="Calibri"/>
                <a:cs typeface="Calibri"/>
                <a:sym typeface="Calibri"/>
              </a:rPr>
              <a:t>Ia</a:t>
            </a:r>
            <a:r>
              <a:rPr lang="en-US" sz="2400">
                <a:solidFill>
                  <a:srgbClr val="212121"/>
                </a:solidFill>
                <a:highlight>
                  <a:srgbClr val="FFFFFF"/>
                </a:highlight>
                <a:latin typeface="Calibri"/>
                <a:ea typeface="Calibri"/>
                <a:cs typeface="Calibri"/>
                <a:sym typeface="Calibri"/>
              </a:rPr>
              <a:t>), erythromycin (</a:t>
            </a:r>
            <a:r>
              <a:rPr lang="en-US" sz="2400" i="1">
                <a:solidFill>
                  <a:srgbClr val="212121"/>
                </a:solidFill>
                <a:highlight>
                  <a:srgbClr val="FFFFFF"/>
                </a:highlight>
                <a:latin typeface="Calibri"/>
                <a:ea typeface="Calibri"/>
                <a:cs typeface="Calibri"/>
                <a:sym typeface="Calibri"/>
              </a:rPr>
              <a:t>ermA, ermB, ermC</a:t>
            </a:r>
            <a:r>
              <a:rPr lang="en-US" sz="2400">
                <a:solidFill>
                  <a:srgbClr val="212121"/>
                </a:solidFill>
                <a:highlight>
                  <a:srgbClr val="FFFFFF"/>
                </a:highlight>
                <a:latin typeface="Calibri"/>
                <a:ea typeface="Calibri"/>
                <a:cs typeface="Calibri"/>
                <a:sym typeface="Calibri"/>
              </a:rPr>
              <a:t>, and </a:t>
            </a:r>
            <a:r>
              <a:rPr lang="en-US" sz="2400" i="1">
                <a:solidFill>
                  <a:srgbClr val="212121"/>
                </a:solidFill>
                <a:highlight>
                  <a:srgbClr val="FFFFFF"/>
                </a:highlight>
                <a:latin typeface="Calibri"/>
                <a:ea typeface="Calibri"/>
                <a:cs typeface="Calibri"/>
                <a:sym typeface="Calibri"/>
              </a:rPr>
              <a:t>msrA</a:t>
            </a:r>
            <a:r>
              <a:rPr lang="en-US" sz="2400">
                <a:solidFill>
                  <a:srgbClr val="212121"/>
                </a:solidFill>
                <a:highlight>
                  <a:srgbClr val="FFFFFF"/>
                </a:highlight>
                <a:latin typeface="Calibri"/>
                <a:ea typeface="Calibri"/>
                <a:cs typeface="Calibri"/>
                <a:sym typeface="Calibri"/>
              </a:rPr>
              <a:t>), tetracyclin (</a:t>
            </a:r>
            <a:r>
              <a:rPr lang="en-US" sz="2400" i="1">
                <a:solidFill>
                  <a:srgbClr val="212121"/>
                </a:solidFill>
                <a:highlight>
                  <a:srgbClr val="FFFFFF"/>
                </a:highlight>
                <a:latin typeface="Calibri"/>
                <a:ea typeface="Calibri"/>
                <a:cs typeface="Calibri"/>
                <a:sym typeface="Calibri"/>
              </a:rPr>
              <a:t>tetK, tetM</a:t>
            </a:r>
            <a:r>
              <a:rPr lang="en-US" sz="2400">
                <a:solidFill>
                  <a:srgbClr val="212121"/>
                </a:solidFill>
                <a:highlight>
                  <a:srgbClr val="FFFFFF"/>
                </a:highlight>
                <a:latin typeface="Calibri"/>
                <a:ea typeface="Calibri"/>
                <a:cs typeface="Calibri"/>
                <a:sym typeface="Calibri"/>
              </a:rPr>
              <a:t>), </a:t>
            </a:r>
            <a:r>
              <a:rPr lang="en-US" sz="2400" i="1">
                <a:solidFill>
                  <a:srgbClr val="212121"/>
                </a:solidFill>
                <a:highlight>
                  <a:srgbClr val="FFFFFF"/>
                </a:highlight>
                <a:latin typeface="Calibri"/>
                <a:ea typeface="Calibri"/>
                <a:cs typeface="Calibri"/>
                <a:sym typeface="Calibri"/>
              </a:rPr>
              <a:t>blaZ</a:t>
            </a:r>
            <a:r>
              <a:rPr lang="en-US" sz="2400">
                <a:solidFill>
                  <a:srgbClr val="212121"/>
                </a:solidFill>
                <a:highlight>
                  <a:srgbClr val="FFFFFF"/>
                </a:highlight>
                <a:latin typeface="Calibri"/>
                <a:ea typeface="Calibri"/>
                <a:cs typeface="Calibri"/>
                <a:sym typeface="Calibri"/>
              </a:rPr>
              <a:t> which encodes β-lactamase, and penicillin</a:t>
            </a:r>
            <a:r>
              <a:rPr lang="en-US" sz="2400">
                <a:solidFill>
                  <a:srgbClr val="1D1C1D"/>
                </a:solidFill>
                <a:highlight>
                  <a:srgbClr val="F8F8F8"/>
                </a:highlight>
                <a:latin typeface="Calibri"/>
                <a:ea typeface="Calibri"/>
                <a:cs typeface="Calibri"/>
                <a:sym typeface="Calibri"/>
              </a:rPr>
              <a:t>.</a:t>
            </a:r>
            <a:endParaRPr sz="2400" b="1">
              <a:latin typeface="Calibri"/>
              <a:ea typeface="Calibri"/>
              <a:cs typeface="Calibri"/>
              <a:sym typeface="Calibri"/>
            </a:endParaRPr>
          </a:p>
        </p:txBody>
      </p:sp>
      <p:sp>
        <p:nvSpPr>
          <p:cNvPr id="117" name="Google Shape;117;g136877d778a_0_12"/>
          <p:cNvSpPr txBox="1"/>
          <p:nvPr/>
        </p:nvSpPr>
        <p:spPr>
          <a:xfrm>
            <a:off x="8559300" y="873712"/>
            <a:ext cx="1729200" cy="538500"/>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Arial"/>
                <a:ea typeface="Arial"/>
                <a:cs typeface="Arial"/>
                <a:sym typeface="Arial"/>
              </a:rPr>
              <a:t>Phylogenetic tree</a:t>
            </a:r>
            <a:endParaRPr/>
          </a:p>
          <a:p>
            <a:pPr marL="0" marR="0" lvl="0" indent="0" algn="ctr" rtl="0">
              <a:lnSpc>
                <a:spcPct val="90000"/>
              </a:lnSpc>
              <a:spcBef>
                <a:spcPts val="455"/>
              </a:spcBef>
              <a:spcAft>
                <a:spcPts val="0"/>
              </a:spcAft>
              <a:buNone/>
            </a:pPr>
            <a:r>
              <a:rPr lang="en-US" sz="1300" b="0" i="0" u="none" strike="noStrike" cap="none">
                <a:solidFill>
                  <a:schemeClr val="lt1"/>
                </a:solidFill>
                <a:latin typeface="Arial"/>
                <a:ea typeface="Arial"/>
                <a:cs typeface="Arial"/>
                <a:sym typeface="Arial"/>
              </a:rPr>
              <a:t>RAxML</a:t>
            </a:r>
            <a:endParaRPr sz="1300" b="0" i="0" u="none" strike="noStrike" cap="none">
              <a:solidFill>
                <a:schemeClr val="lt1"/>
              </a:solidFill>
              <a:latin typeface="Arial"/>
              <a:ea typeface="Arial"/>
              <a:cs typeface="Arial"/>
              <a:sym typeface="Arial"/>
            </a:endParaRPr>
          </a:p>
        </p:txBody>
      </p:sp>
      <p:sp>
        <p:nvSpPr>
          <p:cNvPr id="118" name="Google Shape;118;g136877d778a_0_12"/>
          <p:cNvSpPr/>
          <p:nvPr/>
        </p:nvSpPr>
        <p:spPr>
          <a:xfrm>
            <a:off x="8646450" y="842800"/>
            <a:ext cx="1554900" cy="600300"/>
          </a:xfrm>
          <a:prstGeom prst="roundRect">
            <a:avLst>
              <a:gd name="adj" fmla="val 16667"/>
            </a:avLst>
          </a:prstGeom>
          <a:solidFill>
            <a:srgbClr val="A2C4C9"/>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lt1"/>
                </a:solidFill>
              </a:rPr>
              <a:t>AMR genes </a:t>
            </a:r>
            <a:endParaRPr sz="1300">
              <a:solidFill>
                <a:schemeClr val="lt1"/>
              </a:solidFill>
            </a:endParaRPr>
          </a:p>
          <a:p>
            <a:pPr marL="0" lvl="0" indent="0" algn="ctr" rtl="0">
              <a:spcBef>
                <a:spcPts val="0"/>
              </a:spcBef>
              <a:spcAft>
                <a:spcPts val="0"/>
              </a:spcAft>
              <a:buNone/>
            </a:pPr>
            <a:r>
              <a:rPr lang="en-US" sz="1300">
                <a:solidFill>
                  <a:schemeClr val="lt1"/>
                </a:solidFill>
              </a:rPr>
              <a:t>ABRicate</a:t>
            </a:r>
            <a:endParaRPr sz="13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3e0c2c5980_0_24"/>
          <p:cNvSpPr txBox="1">
            <a:spLocks noGrp="1"/>
          </p:cNvSpPr>
          <p:nvPr>
            <p:ph type="body" idx="1"/>
          </p:nvPr>
        </p:nvSpPr>
        <p:spPr>
          <a:xfrm>
            <a:off x="168578" y="1737400"/>
            <a:ext cx="4760700" cy="3834600"/>
          </a:xfrm>
          <a:prstGeom prst="rect">
            <a:avLst/>
          </a:prstGeom>
        </p:spPr>
        <p:txBody>
          <a:bodyPr spcFirstLastPara="1" wrap="square" lIns="0" tIns="45700" rIns="0" bIns="45700" anchor="t" anchorCtr="0">
            <a:normAutofit/>
          </a:bodyPr>
          <a:lstStyle/>
          <a:p>
            <a:pPr marL="0" lvl="0" indent="0" algn="l" rtl="0">
              <a:spcBef>
                <a:spcPts val="1200"/>
              </a:spcBef>
              <a:spcAft>
                <a:spcPts val="0"/>
              </a:spcAft>
              <a:buNone/>
            </a:pPr>
            <a:r>
              <a:rPr lang="en-US" sz="2400"/>
              <a:t>Population genomic analysis of  571 isolates including</a:t>
            </a:r>
            <a:endParaRPr sz="2400"/>
          </a:p>
          <a:p>
            <a:pPr marL="457200" lvl="0" indent="0" algn="l" rtl="0">
              <a:spcBef>
                <a:spcPts val="1200"/>
              </a:spcBef>
              <a:spcAft>
                <a:spcPts val="0"/>
              </a:spcAft>
              <a:buNone/>
            </a:pPr>
            <a:endParaRPr sz="2400"/>
          </a:p>
          <a:p>
            <a:pPr marL="457200" lvl="0" indent="-368300" algn="l" rtl="0">
              <a:spcBef>
                <a:spcPts val="1200"/>
              </a:spcBef>
              <a:spcAft>
                <a:spcPts val="0"/>
              </a:spcAft>
              <a:buSzPts val="2200"/>
              <a:buChar char="●"/>
            </a:pPr>
            <a:r>
              <a:rPr lang="en-US" sz="2400"/>
              <a:t>38 different host species and </a:t>
            </a:r>
            <a:endParaRPr sz="2400"/>
          </a:p>
          <a:p>
            <a:pPr marL="457200" lvl="0" indent="0" algn="l" rtl="0">
              <a:spcBef>
                <a:spcPts val="1200"/>
              </a:spcBef>
              <a:spcAft>
                <a:spcPts val="0"/>
              </a:spcAft>
              <a:buNone/>
            </a:pPr>
            <a:endParaRPr sz="2400"/>
          </a:p>
          <a:p>
            <a:pPr marL="457200" lvl="0" indent="-368300" algn="l" rtl="0">
              <a:spcBef>
                <a:spcPts val="1200"/>
              </a:spcBef>
              <a:spcAft>
                <a:spcPts val="0"/>
              </a:spcAft>
              <a:buSzPts val="2200"/>
              <a:buChar char="●"/>
            </a:pPr>
            <a:r>
              <a:rPr lang="en-US" sz="2400"/>
              <a:t>75 clonal complexes </a:t>
            </a:r>
            <a:endParaRPr sz="2400"/>
          </a:p>
          <a:p>
            <a:pPr marL="457200" lvl="0" indent="0" algn="l" rtl="0">
              <a:spcBef>
                <a:spcPts val="1200"/>
              </a:spcBef>
              <a:spcAft>
                <a:spcPts val="0"/>
              </a:spcAft>
              <a:buNone/>
            </a:pPr>
            <a:endParaRPr sz="2400"/>
          </a:p>
          <a:p>
            <a:pPr marL="457200" lvl="0" indent="-368300" algn="l" rtl="0">
              <a:spcBef>
                <a:spcPts val="1200"/>
              </a:spcBef>
              <a:spcAft>
                <a:spcPts val="0"/>
              </a:spcAft>
              <a:buSzPts val="2200"/>
              <a:buChar char="●"/>
            </a:pPr>
            <a:r>
              <a:rPr lang="en-US" sz="2400"/>
              <a:t>Isolated in 41 different countries. </a:t>
            </a:r>
            <a:endParaRPr sz="2400"/>
          </a:p>
          <a:p>
            <a:pPr marL="457200" lvl="0" indent="0" algn="l" rtl="0">
              <a:spcBef>
                <a:spcPts val="1200"/>
              </a:spcBef>
              <a:spcAft>
                <a:spcPts val="0"/>
              </a:spcAft>
              <a:buNone/>
            </a:pPr>
            <a:endParaRPr/>
          </a:p>
          <a:p>
            <a:pPr marL="0" lvl="0" indent="0" algn="l" rtl="0">
              <a:spcBef>
                <a:spcPts val="1200"/>
              </a:spcBef>
              <a:spcAft>
                <a:spcPts val="0"/>
              </a:spcAft>
              <a:buNone/>
            </a:pPr>
            <a:endParaRPr/>
          </a:p>
        </p:txBody>
      </p:sp>
      <p:sp>
        <p:nvSpPr>
          <p:cNvPr id="124" name="Google Shape;124;g13e0c2c5980_0_24"/>
          <p:cNvSpPr txBox="1">
            <a:spLocks noGrp="1"/>
          </p:cNvSpPr>
          <p:nvPr>
            <p:ph type="title"/>
          </p:nvPr>
        </p:nvSpPr>
        <p:spPr>
          <a:xfrm>
            <a:off x="608275" y="585774"/>
            <a:ext cx="10058400" cy="6714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4320"/>
              <a:buNone/>
            </a:pPr>
            <a:r>
              <a:rPr lang="en-US" sz="5420"/>
              <a:t>Results </a:t>
            </a:r>
            <a:endParaRPr sz="5420"/>
          </a:p>
          <a:p>
            <a:pPr marL="0" lvl="0" indent="0" algn="l" rtl="0">
              <a:lnSpc>
                <a:spcPct val="85000"/>
              </a:lnSpc>
              <a:spcBef>
                <a:spcPts val="0"/>
              </a:spcBef>
              <a:spcAft>
                <a:spcPts val="0"/>
              </a:spcAft>
              <a:buSzPts val="4320"/>
              <a:buNone/>
            </a:pPr>
            <a:r>
              <a:rPr lang="en-US" sz="3520" i="1"/>
              <a:t>S. aureus</a:t>
            </a:r>
            <a:r>
              <a:rPr lang="en-US" sz="3520"/>
              <a:t> phylogeny according to host-species origin</a:t>
            </a:r>
            <a:endParaRPr sz="3520"/>
          </a:p>
        </p:txBody>
      </p:sp>
      <p:pic>
        <p:nvPicPr>
          <p:cNvPr id="125" name="Google Shape;125;g13e0c2c5980_0_24"/>
          <p:cNvPicPr preferRelativeResize="0"/>
          <p:nvPr/>
        </p:nvPicPr>
        <p:blipFill>
          <a:blip r:embed="rId3">
            <a:alphaModFix/>
          </a:blip>
          <a:stretch>
            <a:fillRect/>
          </a:stretch>
        </p:blipFill>
        <p:spPr>
          <a:xfrm>
            <a:off x="5462425" y="1737400"/>
            <a:ext cx="6729574" cy="479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g143613c32f2_0_26"/>
          <p:cNvPicPr preferRelativeResize="0"/>
          <p:nvPr/>
        </p:nvPicPr>
        <p:blipFill>
          <a:blip r:embed="rId3">
            <a:alphaModFix/>
          </a:blip>
          <a:stretch>
            <a:fillRect/>
          </a:stretch>
        </p:blipFill>
        <p:spPr>
          <a:xfrm>
            <a:off x="1762625" y="136513"/>
            <a:ext cx="8903050" cy="658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4295872a0c_0_0"/>
          <p:cNvSpPr txBox="1">
            <a:spLocks noGrp="1"/>
          </p:cNvSpPr>
          <p:nvPr>
            <p:ph type="title"/>
          </p:nvPr>
        </p:nvSpPr>
        <p:spPr>
          <a:xfrm>
            <a:off x="608275" y="585774"/>
            <a:ext cx="10058400" cy="6714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4320"/>
              <a:buNone/>
            </a:pPr>
            <a:r>
              <a:rPr lang="en-US" sz="5420"/>
              <a:t>Results </a:t>
            </a:r>
            <a:endParaRPr sz="5420"/>
          </a:p>
          <a:p>
            <a:pPr marL="0" lvl="0" indent="0" algn="l" rtl="0">
              <a:lnSpc>
                <a:spcPct val="85000"/>
              </a:lnSpc>
              <a:spcBef>
                <a:spcPts val="0"/>
              </a:spcBef>
              <a:spcAft>
                <a:spcPts val="0"/>
              </a:spcAft>
              <a:buSzPts val="4320"/>
              <a:buNone/>
            </a:pPr>
            <a:r>
              <a:rPr lang="en-US" sz="3520" i="1"/>
              <a:t>S. aureus</a:t>
            </a:r>
            <a:r>
              <a:rPr lang="en-US" sz="3520"/>
              <a:t> phylogeny according to host-species origin</a:t>
            </a:r>
            <a:endParaRPr sz="3520"/>
          </a:p>
        </p:txBody>
      </p:sp>
      <p:pic>
        <p:nvPicPr>
          <p:cNvPr id="136" name="Google Shape;136;g14295872a0c_0_0"/>
          <p:cNvPicPr preferRelativeResize="0"/>
          <p:nvPr/>
        </p:nvPicPr>
        <p:blipFill>
          <a:blip r:embed="rId3">
            <a:alphaModFix/>
          </a:blip>
          <a:stretch>
            <a:fillRect/>
          </a:stretch>
        </p:blipFill>
        <p:spPr>
          <a:xfrm>
            <a:off x="2410553" y="1514324"/>
            <a:ext cx="6957925" cy="49604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g13e0c2c5980_0_5"/>
          <p:cNvPicPr preferRelativeResize="0"/>
          <p:nvPr/>
        </p:nvPicPr>
        <p:blipFill>
          <a:blip r:embed="rId3">
            <a:alphaModFix/>
          </a:blip>
          <a:stretch>
            <a:fillRect/>
          </a:stretch>
        </p:blipFill>
        <p:spPr>
          <a:xfrm>
            <a:off x="2108412" y="209551"/>
            <a:ext cx="8334375" cy="606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g13e0c2c5980_0_0"/>
          <p:cNvPicPr preferRelativeResize="0"/>
          <p:nvPr/>
        </p:nvPicPr>
        <p:blipFill>
          <a:blip r:embed="rId3">
            <a:alphaModFix/>
          </a:blip>
          <a:stretch>
            <a:fillRect/>
          </a:stretch>
        </p:blipFill>
        <p:spPr>
          <a:xfrm>
            <a:off x="5669950" y="529274"/>
            <a:ext cx="6522050" cy="5321075"/>
          </a:xfrm>
          <a:prstGeom prst="rect">
            <a:avLst/>
          </a:prstGeom>
          <a:noFill/>
          <a:ln>
            <a:noFill/>
          </a:ln>
        </p:spPr>
      </p:pic>
      <p:pic>
        <p:nvPicPr>
          <p:cNvPr id="147" name="Google Shape;147;g13e0c2c5980_0_0"/>
          <p:cNvPicPr preferRelativeResize="0"/>
          <p:nvPr/>
        </p:nvPicPr>
        <p:blipFill>
          <a:blip r:embed="rId4">
            <a:alphaModFix/>
          </a:blip>
          <a:stretch>
            <a:fillRect/>
          </a:stretch>
        </p:blipFill>
        <p:spPr>
          <a:xfrm>
            <a:off x="91275" y="780902"/>
            <a:ext cx="5485200" cy="4379699"/>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953</TotalTime>
  <Words>827</Words>
  <Application>Microsoft Macintosh PowerPoint</Application>
  <PresentationFormat>Widescreen</PresentationFormat>
  <Paragraphs>76</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Retrospect</vt:lpstr>
      <vt:lpstr>2022 RNA Institute Summer Fellowship Program - Project 2   Dorentina Humolli</vt:lpstr>
      <vt:lpstr>Presentation Outline</vt:lpstr>
      <vt:lpstr> Project 2 – Overview of project  </vt:lpstr>
      <vt:lpstr>Objectives of the project and Tools</vt:lpstr>
      <vt:lpstr>Results  S. aureus phylogeny according to host-species origin</vt:lpstr>
      <vt:lpstr>PowerPoint Presentation</vt:lpstr>
      <vt:lpstr>Results  S. aureus phylogeny according to host-species origin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Outline</dc:title>
  <dc:creator>dorentina humolli</dc:creator>
  <cp:lastModifiedBy>Garcia Aroca, Teddy G</cp:lastModifiedBy>
  <cp:revision>3</cp:revision>
  <dcterms:created xsi:type="dcterms:W3CDTF">2020-11-10T07:39:24Z</dcterms:created>
  <dcterms:modified xsi:type="dcterms:W3CDTF">2022-08-08T12:34:42Z</dcterms:modified>
</cp:coreProperties>
</file>