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57" r:id="rId3"/>
    <p:sldId id="259" r:id="rId4"/>
    <p:sldId id="258" r:id="rId5"/>
    <p:sldId id="263" r:id="rId6"/>
    <p:sldId id="265" r:id="rId7"/>
    <p:sldId id="260" r:id="rId8"/>
    <p:sldId id="261" r:id="rId9"/>
    <p:sldId id="262" r:id="rId10"/>
    <p:sldId id="264"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72886" autoAdjust="0"/>
  </p:normalViewPr>
  <p:slideViewPr>
    <p:cSldViewPr>
      <p:cViewPr varScale="1">
        <p:scale>
          <a:sx n="88" d="100"/>
          <a:sy n="88" d="100"/>
        </p:scale>
        <p:origin x="2464"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E5E7B0-ADD4-4663-B723-A4312256610F}" type="datetimeFigureOut">
              <a:rPr lang="en-US" smtClean="0"/>
              <a:t>8/9/22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AA688D-45DA-4499-AD6C-4FC43E9AFA5E}" type="slidenum">
              <a:rPr lang="en-US" smtClean="0"/>
              <a:t>‹#›</a:t>
            </a:fld>
            <a:endParaRPr lang="en-US"/>
          </a:p>
        </p:txBody>
      </p:sp>
    </p:spTree>
    <p:extLst>
      <p:ext uri="{BB962C8B-B14F-4D97-AF65-F5344CB8AC3E}">
        <p14:creationId xmlns:p14="http://schemas.microsoft.com/office/powerpoint/2010/main" val="1549278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not use a generic title, because everyone knows this is the Bioinformatics Summer Training. Use a title that reflects the objectives/findings of your specific research question. For example: “Amount of antimicrobial resistance genes across databases for Staphylococcus aureus from humans, carnivores, and Rodents”, if that’s the goal of your project 2. You can keep the current title as a small subtitle at the bottom of the page. Also, this is a good opportunity for you to tell the audience a little about yourself, your current institution, country, city, twitter account, anything you’d like to share.</a:t>
            </a:r>
          </a:p>
        </p:txBody>
      </p:sp>
      <p:sp>
        <p:nvSpPr>
          <p:cNvPr id="4" name="Slide Number Placeholder 3"/>
          <p:cNvSpPr>
            <a:spLocks noGrp="1"/>
          </p:cNvSpPr>
          <p:nvPr>
            <p:ph type="sldNum" sz="quarter" idx="5"/>
          </p:nvPr>
        </p:nvSpPr>
        <p:spPr/>
        <p:txBody>
          <a:bodyPr/>
          <a:lstStyle/>
          <a:p>
            <a:fld id="{D9AA688D-45DA-4499-AD6C-4FC43E9AFA5E}" type="slidenum">
              <a:rPr lang="en-US" smtClean="0"/>
              <a:t>1</a:t>
            </a:fld>
            <a:endParaRPr lang="en-US"/>
          </a:p>
        </p:txBody>
      </p:sp>
    </p:spTree>
    <p:extLst>
      <p:ext uri="{BB962C8B-B14F-4D97-AF65-F5344CB8AC3E}">
        <p14:creationId xmlns:p14="http://schemas.microsoft.com/office/powerpoint/2010/main" val="3096088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plot should include your hosts or host groups only and not all of them (that’s why you can’t even see the entire legend). Also, this looks like a screenshot from the examples provided. Anyway, I provided an example above regarding how to subset your dataset to keep your host/host groups only.  Also, on the y axis and title you should emphasize that this is the ”average number of AMR genes per host” not the count (counts would be more for human because there are more for human).</a:t>
            </a:r>
          </a:p>
        </p:txBody>
      </p:sp>
      <p:sp>
        <p:nvSpPr>
          <p:cNvPr id="4" name="Slide Number Placeholder 3"/>
          <p:cNvSpPr>
            <a:spLocks noGrp="1"/>
          </p:cNvSpPr>
          <p:nvPr>
            <p:ph type="sldNum" sz="quarter" idx="5"/>
          </p:nvPr>
        </p:nvSpPr>
        <p:spPr/>
        <p:txBody>
          <a:bodyPr/>
          <a:lstStyle/>
          <a:p>
            <a:fld id="{D9AA688D-45DA-4499-AD6C-4FC43E9AFA5E}" type="slidenum">
              <a:rPr lang="en-US" smtClean="0"/>
              <a:t>10</a:t>
            </a:fld>
            <a:endParaRPr lang="en-US"/>
          </a:p>
        </p:txBody>
      </p:sp>
    </p:spTree>
    <p:extLst>
      <p:ext uri="{BB962C8B-B14F-4D97-AF65-F5344CB8AC3E}">
        <p14:creationId xmlns:p14="http://schemas.microsoft.com/office/powerpoint/2010/main" val="3143779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need to make an extra slide for this, remove.</a:t>
            </a:r>
          </a:p>
        </p:txBody>
      </p:sp>
      <p:sp>
        <p:nvSpPr>
          <p:cNvPr id="4" name="Slide Number Placeholder 3"/>
          <p:cNvSpPr>
            <a:spLocks noGrp="1"/>
          </p:cNvSpPr>
          <p:nvPr>
            <p:ph type="sldNum" sz="quarter" idx="5"/>
          </p:nvPr>
        </p:nvSpPr>
        <p:spPr/>
        <p:txBody>
          <a:bodyPr/>
          <a:lstStyle/>
          <a:p>
            <a:fld id="{D9AA688D-45DA-4499-AD6C-4FC43E9AFA5E}" type="slidenum">
              <a:rPr lang="en-US" smtClean="0"/>
              <a:t>11</a:t>
            </a:fld>
            <a:endParaRPr lang="en-US"/>
          </a:p>
        </p:txBody>
      </p:sp>
    </p:spTree>
    <p:extLst>
      <p:ext uri="{BB962C8B-B14F-4D97-AF65-F5344CB8AC3E}">
        <p14:creationId xmlns:p14="http://schemas.microsoft.com/office/powerpoint/2010/main" val="3746877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a figure with your host/host groups only, not all of them because you would be covering someone else’s dataset. Your new figure including only your host/host groups could be placed on the same slide as the new version of the plot with your hosts only of the figure you have on slide 10. The difference between the two figures is that you would have a statistical test on this violin plot.</a:t>
            </a:r>
          </a:p>
        </p:txBody>
      </p:sp>
      <p:sp>
        <p:nvSpPr>
          <p:cNvPr id="4" name="Slide Number Placeholder 3"/>
          <p:cNvSpPr>
            <a:spLocks noGrp="1"/>
          </p:cNvSpPr>
          <p:nvPr>
            <p:ph type="sldNum" sz="quarter" idx="5"/>
          </p:nvPr>
        </p:nvSpPr>
        <p:spPr/>
        <p:txBody>
          <a:bodyPr/>
          <a:lstStyle/>
          <a:p>
            <a:fld id="{D9AA688D-45DA-4499-AD6C-4FC43E9AFA5E}" type="slidenum">
              <a:rPr lang="en-US" smtClean="0"/>
              <a:t>12</a:t>
            </a:fld>
            <a:endParaRPr lang="en-US"/>
          </a:p>
        </p:txBody>
      </p:sp>
    </p:spTree>
    <p:extLst>
      <p:ext uri="{BB962C8B-B14F-4D97-AF65-F5344CB8AC3E}">
        <p14:creationId xmlns:p14="http://schemas.microsoft.com/office/powerpoint/2010/main" val="1249780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Plot your hosts only. You are focusing on human, carnivore, and rodent, so only those should be highlighted on this figure. I’ve already provided an example on how to subset those data from the </a:t>
            </a:r>
            <a:r>
              <a:rPr lang="en-US" dirty="0" err="1"/>
              <a:t>metadata.filtered</a:t>
            </a:r>
            <a:r>
              <a:rPr lang="en-US" dirty="0"/>
              <a:t> object (my comments on slide 5 of the current version).  Also, you need an active title such as: “</a:t>
            </a:r>
            <a:r>
              <a:rPr lang="en-US" dirty="0" err="1"/>
              <a:t>mecA</a:t>
            </a:r>
            <a:r>
              <a:rPr lang="en-US" dirty="0"/>
              <a:t> gene common on human and…” it’s hard to tell, because the figure has all hosts.</a:t>
            </a:r>
          </a:p>
        </p:txBody>
      </p:sp>
      <p:sp>
        <p:nvSpPr>
          <p:cNvPr id="4" name="Slide Number Placeholder 3"/>
          <p:cNvSpPr>
            <a:spLocks noGrp="1"/>
          </p:cNvSpPr>
          <p:nvPr>
            <p:ph type="sldNum" sz="quarter" idx="5"/>
          </p:nvPr>
        </p:nvSpPr>
        <p:spPr/>
        <p:txBody>
          <a:bodyPr/>
          <a:lstStyle/>
          <a:p>
            <a:fld id="{D9AA688D-45DA-4499-AD6C-4FC43E9AFA5E}" type="slidenum">
              <a:rPr lang="en-US" smtClean="0"/>
              <a:t>13</a:t>
            </a:fld>
            <a:endParaRPr lang="en-US"/>
          </a:p>
        </p:txBody>
      </p:sp>
    </p:spTree>
    <p:extLst>
      <p:ext uri="{BB962C8B-B14F-4D97-AF65-F5344CB8AC3E}">
        <p14:creationId xmlns:p14="http://schemas.microsoft.com/office/powerpoint/2010/main" val="3592108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should be on the previous slide</a:t>
            </a:r>
          </a:p>
        </p:txBody>
      </p:sp>
      <p:sp>
        <p:nvSpPr>
          <p:cNvPr id="4" name="Slide Number Placeholder 3"/>
          <p:cNvSpPr>
            <a:spLocks noGrp="1"/>
          </p:cNvSpPr>
          <p:nvPr>
            <p:ph type="sldNum" sz="quarter" idx="5"/>
          </p:nvPr>
        </p:nvSpPr>
        <p:spPr/>
        <p:txBody>
          <a:bodyPr/>
          <a:lstStyle/>
          <a:p>
            <a:fld id="{D9AA688D-45DA-4499-AD6C-4FC43E9AFA5E}" type="slidenum">
              <a:rPr lang="en-US" smtClean="0"/>
              <a:t>14</a:t>
            </a:fld>
            <a:endParaRPr lang="en-US"/>
          </a:p>
        </p:txBody>
      </p:sp>
    </p:spTree>
    <p:extLst>
      <p:ext uri="{BB962C8B-B14F-4D97-AF65-F5344CB8AC3E}">
        <p14:creationId xmlns:p14="http://schemas.microsoft.com/office/powerpoint/2010/main" val="714407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suggest making a figure with counts across databases. I could help, but I would need you to try first and see if you </a:t>
            </a:r>
            <a:r>
              <a:rPr lang="en-US"/>
              <a:t>can make it.</a:t>
            </a:r>
            <a:endParaRPr lang="en-US" dirty="0"/>
          </a:p>
        </p:txBody>
      </p:sp>
      <p:sp>
        <p:nvSpPr>
          <p:cNvPr id="4" name="Slide Number Placeholder 3"/>
          <p:cNvSpPr>
            <a:spLocks noGrp="1"/>
          </p:cNvSpPr>
          <p:nvPr>
            <p:ph type="sldNum" sz="quarter" idx="5"/>
          </p:nvPr>
        </p:nvSpPr>
        <p:spPr/>
        <p:txBody>
          <a:bodyPr/>
          <a:lstStyle/>
          <a:p>
            <a:fld id="{D9AA688D-45DA-4499-AD6C-4FC43E9AFA5E}" type="slidenum">
              <a:rPr lang="en-US" smtClean="0"/>
              <a:t>15</a:t>
            </a:fld>
            <a:endParaRPr lang="en-US"/>
          </a:p>
        </p:txBody>
      </p:sp>
    </p:spTree>
    <p:extLst>
      <p:ext uri="{BB962C8B-B14F-4D97-AF65-F5344CB8AC3E}">
        <p14:creationId xmlns:p14="http://schemas.microsoft.com/office/powerpoint/2010/main" val="2058502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Strains is misspelled. The block of text you have provides important information, but no one is going to read it. Instead, add bullet points to remind yourself of what you want to say about this pathogen.</a:t>
            </a:r>
          </a:p>
        </p:txBody>
      </p:sp>
      <p:sp>
        <p:nvSpPr>
          <p:cNvPr id="4" name="Slide Number Placeholder 3"/>
          <p:cNvSpPr>
            <a:spLocks noGrp="1"/>
          </p:cNvSpPr>
          <p:nvPr>
            <p:ph type="sldNum" sz="quarter" idx="5"/>
          </p:nvPr>
        </p:nvSpPr>
        <p:spPr/>
        <p:txBody>
          <a:bodyPr/>
          <a:lstStyle/>
          <a:p>
            <a:fld id="{D9AA688D-45DA-4499-AD6C-4FC43E9AFA5E}" type="slidenum">
              <a:rPr lang="en-US" smtClean="0"/>
              <a:t>2</a:t>
            </a:fld>
            <a:endParaRPr lang="en-US"/>
          </a:p>
        </p:txBody>
      </p:sp>
    </p:spTree>
    <p:extLst>
      <p:ext uri="{BB962C8B-B14F-4D97-AF65-F5344CB8AC3E}">
        <p14:creationId xmlns:p14="http://schemas.microsoft.com/office/powerpoint/2010/main" val="2499751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mentioned, the second and third objective are more relevant for you, but I believe the first one could be replaced to “Determine the evolutionary relationships between S. aureus strains isolated from humans, carnivores, and rodents”.</a:t>
            </a:r>
          </a:p>
          <a:p>
            <a:endParaRPr lang="en-US" dirty="0"/>
          </a:p>
          <a:p>
            <a:r>
              <a:rPr lang="en-US" dirty="0"/>
              <a:t>The title can be changed to Research questions, and rephrased as such, for example:</a:t>
            </a:r>
          </a:p>
          <a:p>
            <a:pPr marL="171450" indent="-171450">
              <a:buFont typeface="Arial" panose="020B0604020202020204" pitchFamily="34" charset="0"/>
              <a:buChar char="•"/>
            </a:pPr>
            <a:r>
              <a:rPr lang="en-US" dirty="0"/>
              <a:t>What are the evolutionary relationships between S. aureus from human, carnivores, and rodents?</a:t>
            </a:r>
          </a:p>
        </p:txBody>
      </p:sp>
      <p:sp>
        <p:nvSpPr>
          <p:cNvPr id="4" name="Slide Number Placeholder 3"/>
          <p:cNvSpPr>
            <a:spLocks noGrp="1"/>
          </p:cNvSpPr>
          <p:nvPr>
            <p:ph type="sldNum" sz="quarter" idx="5"/>
          </p:nvPr>
        </p:nvSpPr>
        <p:spPr/>
        <p:txBody>
          <a:bodyPr/>
          <a:lstStyle/>
          <a:p>
            <a:fld id="{D9AA688D-45DA-4499-AD6C-4FC43E9AFA5E}" type="slidenum">
              <a:rPr lang="en-US" smtClean="0"/>
              <a:t>3</a:t>
            </a:fld>
            <a:endParaRPr lang="en-US"/>
          </a:p>
        </p:txBody>
      </p:sp>
    </p:spTree>
    <p:extLst>
      <p:ext uri="{BB962C8B-B14F-4D97-AF65-F5344CB8AC3E}">
        <p14:creationId xmlns:p14="http://schemas.microsoft.com/office/powerpoint/2010/main" val="115597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probably fine, but it depend on how you deliver the message. Also, this only covers what to do to build a phylogenetic tree and summarize metadata, which is fine, but I would change the title to: ”building a phylogeny to see the evolutionary relationships”</a:t>
            </a:r>
          </a:p>
          <a:p>
            <a:endParaRPr lang="en-US" dirty="0"/>
          </a:p>
          <a:p>
            <a:r>
              <a:rPr lang="en-US" dirty="0"/>
              <a:t>Then on the next slide I would present the results for that (your phylogenies and summaries of number of isolates per host).</a:t>
            </a:r>
          </a:p>
        </p:txBody>
      </p:sp>
      <p:sp>
        <p:nvSpPr>
          <p:cNvPr id="4" name="Slide Number Placeholder 3"/>
          <p:cNvSpPr>
            <a:spLocks noGrp="1"/>
          </p:cNvSpPr>
          <p:nvPr>
            <p:ph type="sldNum" sz="quarter" idx="5"/>
          </p:nvPr>
        </p:nvSpPr>
        <p:spPr/>
        <p:txBody>
          <a:bodyPr/>
          <a:lstStyle/>
          <a:p>
            <a:fld id="{D9AA688D-45DA-4499-AD6C-4FC43E9AFA5E}" type="slidenum">
              <a:rPr lang="en-US" smtClean="0"/>
              <a:t>4</a:t>
            </a:fld>
            <a:endParaRPr lang="en-US"/>
          </a:p>
        </p:txBody>
      </p:sp>
    </p:spTree>
    <p:extLst>
      <p:ext uri="{BB962C8B-B14F-4D97-AF65-F5344CB8AC3E}">
        <p14:creationId xmlns:p14="http://schemas.microsoft.com/office/powerpoint/2010/main" val="4007598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don’t think anyone will understand your code, they will just see blocks of text and not read it.</a:t>
            </a:r>
          </a:p>
          <a:p>
            <a:endParaRPr lang="en-US" dirty="0"/>
          </a:p>
          <a:p>
            <a:r>
              <a:rPr lang="en-US" dirty="0"/>
              <a:t>I would replace this with the boxplot you have on the next slide (left side) and your phylogeny (right side), highlighting the amount of isolates per host. And the title should be more informative rather than generic. We call those active titles, which are complete sentences and not just a statements. For example, if you make the changes suggested, I would change the title to: “Dataset biased toward S. aureus genomes from humans”, then explain how the total number of isolates could influence your findings.</a:t>
            </a:r>
          </a:p>
          <a:p>
            <a:endParaRPr lang="en-US" dirty="0"/>
          </a:p>
          <a:p>
            <a:r>
              <a:rPr lang="en-US" dirty="0"/>
              <a:t>Also, the warning in red in that code block means that you are not sub setting the data correctly (there are over 400 genomes from human S. aureus). I suggest using something like this:</a:t>
            </a:r>
          </a:p>
          <a:p>
            <a:endParaRPr lang="en-US" dirty="0"/>
          </a:p>
          <a:p>
            <a:r>
              <a:rPr lang="en-US" dirty="0"/>
              <a:t>#extract metadata for each </a:t>
            </a:r>
            <a:r>
              <a:rPr lang="en-US" dirty="0" err="1"/>
              <a:t>sourcegroup</a:t>
            </a:r>
            <a:r>
              <a:rPr lang="en-US" dirty="0"/>
              <a:t> separately</a:t>
            </a:r>
          </a:p>
          <a:p>
            <a:r>
              <a:rPr lang="en-US" dirty="0" err="1"/>
              <a:t>metadata.human</a:t>
            </a:r>
            <a:r>
              <a:rPr lang="en-US" dirty="0"/>
              <a:t> &lt;- </a:t>
            </a:r>
            <a:r>
              <a:rPr lang="en-US" dirty="0" err="1"/>
              <a:t>metadata.filtered</a:t>
            </a:r>
            <a:r>
              <a:rPr lang="en-US" dirty="0"/>
              <a:t> [</a:t>
            </a:r>
            <a:r>
              <a:rPr lang="en-US" dirty="0" err="1"/>
              <a:t>metadata.filtered$Source.group</a:t>
            </a:r>
            <a:r>
              <a:rPr lang="en-US" dirty="0"/>
              <a:t> == "Human",]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metadata.carnivore</a:t>
            </a:r>
            <a:r>
              <a:rPr lang="en-US" dirty="0"/>
              <a:t> &lt;- </a:t>
            </a:r>
            <a:r>
              <a:rPr lang="en-US" dirty="0" err="1"/>
              <a:t>metadata.filtered</a:t>
            </a:r>
            <a:r>
              <a:rPr lang="en-US" dirty="0"/>
              <a:t>[</a:t>
            </a:r>
            <a:r>
              <a:rPr lang="en-US" dirty="0" err="1"/>
              <a:t>metadata.filtered$Source.group</a:t>
            </a:r>
            <a:r>
              <a:rPr lang="en-US" dirty="0"/>
              <a:t> == ”Carnivore",] </a:t>
            </a:r>
          </a:p>
          <a:p>
            <a:r>
              <a:rPr lang="en-US" dirty="0" err="1"/>
              <a:t>metadata.rodent</a:t>
            </a:r>
            <a:r>
              <a:rPr lang="en-US" dirty="0"/>
              <a:t> &lt;- </a:t>
            </a:r>
            <a:r>
              <a:rPr lang="en-US" dirty="0" err="1"/>
              <a:t>metadata.filtered.abricate</a:t>
            </a:r>
            <a:r>
              <a:rPr lang="en-US" dirty="0"/>
              <a:t>[</a:t>
            </a:r>
            <a:r>
              <a:rPr lang="en-US" dirty="0" err="1"/>
              <a:t>metadata.filtered$Source.group</a:t>
            </a:r>
            <a:r>
              <a:rPr lang="en-US" dirty="0"/>
              <a:t> == Rodent",] </a:t>
            </a:r>
          </a:p>
          <a:p>
            <a:endParaRPr lang="en-US" dirty="0"/>
          </a:p>
          <a:p>
            <a:r>
              <a:rPr lang="en-US" dirty="0"/>
              <a:t>#merge datasets</a:t>
            </a:r>
          </a:p>
          <a:p>
            <a:r>
              <a:rPr lang="en-US" dirty="0" err="1"/>
              <a:t>metadata.human.carnivore.rodent</a:t>
            </a:r>
            <a:r>
              <a:rPr lang="en-US" dirty="0"/>
              <a:t> &lt;- </a:t>
            </a:r>
            <a:r>
              <a:rPr lang="en-US" dirty="0" err="1"/>
              <a:t>rbind</a:t>
            </a:r>
            <a:r>
              <a:rPr lang="en-US" dirty="0"/>
              <a:t>(</a:t>
            </a:r>
            <a:r>
              <a:rPr lang="en-US" dirty="0" err="1"/>
              <a:t>metadata.human</a:t>
            </a:r>
            <a:r>
              <a:rPr lang="en-US" dirty="0"/>
              <a:t>, </a:t>
            </a:r>
            <a:r>
              <a:rPr lang="en-US" dirty="0" err="1"/>
              <a:t>metadata.carnivore</a:t>
            </a:r>
            <a:r>
              <a:rPr lang="en-US" dirty="0"/>
              <a:t>, </a:t>
            </a:r>
            <a:r>
              <a:rPr lang="en-US" dirty="0" err="1"/>
              <a:t>metadata.rodent</a:t>
            </a:r>
            <a:r>
              <a:rPr lang="en-US" dirty="0"/>
              <a:t>) </a:t>
            </a:r>
          </a:p>
          <a:p>
            <a:endParaRPr lang="en-US" dirty="0"/>
          </a:p>
          <a:p>
            <a:r>
              <a:rPr lang="en-US" dirty="0"/>
              <a:t>#count the number of datapoints</a:t>
            </a:r>
          </a:p>
          <a:p>
            <a:r>
              <a:rPr lang="en-US" dirty="0"/>
              <a:t>Length(</a:t>
            </a:r>
            <a:r>
              <a:rPr lang="en-US" dirty="0" err="1"/>
              <a:t>metadata.human.carnivore.rodent$Source.group</a:t>
            </a:r>
            <a:r>
              <a:rPr lang="en-US" dirty="0"/>
              <a:t>)</a:t>
            </a:r>
          </a:p>
          <a:p>
            <a:endParaRPr lang="en-US" dirty="0"/>
          </a:p>
          <a:p>
            <a:r>
              <a:rPr lang="en-US" dirty="0"/>
              <a:t>#this last state should return more than 400 (because there are many genomes from humans)</a:t>
            </a:r>
          </a:p>
          <a:p>
            <a:endParaRPr lang="en-US" dirty="0"/>
          </a:p>
          <a:p>
            <a:endParaRPr lang="en-US" dirty="0"/>
          </a:p>
        </p:txBody>
      </p:sp>
      <p:sp>
        <p:nvSpPr>
          <p:cNvPr id="4" name="Slide Number Placeholder 3"/>
          <p:cNvSpPr>
            <a:spLocks noGrp="1"/>
          </p:cNvSpPr>
          <p:nvPr>
            <p:ph type="sldNum" sz="quarter" idx="10"/>
          </p:nvPr>
        </p:nvSpPr>
        <p:spPr/>
        <p:txBody>
          <a:bodyPr/>
          <a:lstStyle/>
          <a:p>
            <a:fld id="{D9AA688D-45DA-4499-AD6C-4FC43E9AFA5E}" type="slidenum">
              <a:rPr lang="en-US" smtClean="0"/>
              <a:t>5</a:t>
            </a:fld>
            <a:endParaRPr lang="en-US"/>
          </a:p>
        </p:txBody>
      </p:sp>
    </p:spTree>
    <p:extLst>
      <p:ext uri="{BB962C8B-B14F-4D97-AF65-F5344CB8AC3E}">
        <p14:creationId xmlns:p14="http://schemas.microsoft.com/office/powerpoint/2010/main" val="121576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fine, but if you keep it as is (look at my previous comment), you should have an active title, for example: “More genomes of S. aureus from humans were obtained”</a:t>
            </a:r>
          </a:p>
        </p:txBody>
      </p:sp>
      <p:sp>
        <p:nvSpPr>
          <p:cNvPr id="4" name="Slide Number Placeholder 3"/>
          <p:cNvSpPr>
            <a:spLocks noGrp="1"/>
          </p:cNvSpPr>
          <p:nvPr>
            <p:ph type="sldNum" sz="quarter" idx="5"/>
          </p:nvPr>
        </p:nvSpPr>
        <p:spPr/>
        <p:txBody>
          <a:bodyPr/>
          <a:lstStyle/>
          <a:p>
            <a:fld id="{D9AA688D-45DA-4499-AD6C-4FC43E9AFA5E}" type="slidenum">
              <a:rPr lang="en-US" smtClean="0"/>
              <a:t>6</a:t>
            </a:fld>
            <a:endParaRPr lang="en-US"/>
          </a:p>
        </p:txBody>
      </p:sp>
    </p:spTree>
    <p:extLst>
      <p:ext uri="{BB962C8B-B14F-4D97-AF65-F5344CB8AC3E}">
        <p14:creationId xmlns:p14="http://schemas.microsoft.com/office/powerpoint/2010/main" val="1970482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a code block like this is not useful because no one will read it. It’s only useful when you are going to provide it afterwards and explain step by step what each line means.</a:t>
            </a:r>
          </a:p>
        </p:txBody>
      </p:sp>
      <p:sp>
        <p:nvSpPr>
          <p:cNvPr id="4" name="Slide Number Placeholder 3"/>
          <p:cNvSpPr>
            <a:spLocks noGrp="1"/>
          </p:cNvSpPr>
          <p:nvPr>
            <p:ph type="sldNum" sz="quarter" idx="5"/>
          </p:nvPr>
        </p:nvSpPr>
        <p:spPr/>
        <p:txBody>
          <a:bodyPr/>
          <a:lstStyle/>
          <a:p>
            <a:fld id="{D9AA688D-45DA-4499-AD6C-4FC43E9AFA5E}" type="slidenum">
              <a:rPr lang="en-US" smtClean="0"/>
              <a:t>7</a:t>
            </a:fld>
            <a:endParaRPr lang="en-US"/>
          </a:p>
        </p:txBody>
      </p:sp>
    </p:spTree>
    <p:extLst>
      <p:ext uri="{BB962C8B-B14F-4D97-AF65-F5344CB8AC3E}">
        <p14:creationId xmlns:p14="http://schemas.microsoft.com/office/powerpoint/2010/main" val="3416232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you have in black font is closer to an active title than the title in green. Also, I would say this figure is not very informative when you have so many human genomes. Maybe it would be informative if you make another figure excluding humans to compare. Still, I think the phylogenies made with </a:t>
            </a:r>
            <a:r>
              <a:rPr lang="en-US" dirty="0" err="1"/>
              <a:t>ggtree</a:t>
            </a:r>
            <a:r>
              <a:rPr lang="en-US" dirty="0"/>
              <a:t> are way more informative. I only provided this as another visualization example.</a:t>
            </a:r>
          </a:p>
        </p:txBody>
      </p:sp>
      <p:sp>
        <p:nvSpPr>
          <p:cNvPr id="4" name="Slide Number Placeholder 3"/>
          <p:cNvSpPr>
            <a:spLocks noGrp="1"/>
          </p:cNvSpPr>
          <p:nvPr>
            <p:ph type="sldNum" sz="quarter" idx="5"/>
          </p:nvPr>
        </p:nvSpPr>
        <p:spPr/>
        <p:txBody>
          <a:bodyPr/>
          <a:lstStyle/>
          <a:p>
            <a:fld id="{D9AA688D-45DA-4499-AD6C-4FC43E9AFA5E}" type="slidenum">
              <a:rPr lang="en-US" smtClean="0"/>
              <a:t>8</a:t>
            </a:fld>
            <a:endParaRPr lang="en-US"/>
          </a:p>
        </p:txBody>
      </p:sp>
    </p:spTree>
    <p:extLst>
      <p:ext uri="{BB962C8B-B14F-4D97-AF65-F5344CB8AC3E}">
        <p14:creationId xmlns:p14="http://schemas.microsoft.com/office/powerpoint/2010/main" val="1137052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fine. I would just say it has too much text, but maybe if you separate the bullet points a little (adding one space in between), it would look a little better. The active title could be something along the lines of:</a:t>
            </a:r>
          </a:p>
          <a:p>
            <a:r>
              <a:rPr lang="en-US" dirty="0"/>
              <a:t>“Detecting antimicrobial resistance genes across three databases”.</a:t>
            </a:r>
          </a:p>
        </p:txBody>
      </p:sp>
      <p:sp>
        <p:nvSpPr>
          <p:cNvPr id="4" name="Slide Number Placeholder 3"/>
          <p:cNvSpPr>
            <a:spLocks noGrp="1"/>
          </p:cNvSpPr>
          <p:nvPr>
            <p:ph type="sldNum" sz="quarter" idx="5"/>
          </p:nvPr>
        </p:nvSpPr>
        <p:spPr/>
        <p:txBody>
          <a:bodyPr/>
          <a:lstStyle/>
          <a:p>
            <a:fld id="{D9AA688D-45DA-4499-AD6C-4FC43E9AFA5E}" type="slidenum">
              <a:rPr lang="en-US" smtClean="0"/>
              <a:t>9</a:t>
            </a:fld>
            <a:endParaRPr lang="en-US"/>
          </a:p>
        </p:txBody>
      </p:sp>
    </p:spTree>
    <p:extLst>
      <p:ext uri="{BB962C8B-B14F-4D97-AF65-F5344CB8AC3E}">
        <p14:creationId xmlns:p14="http://schemas.microsoft.com/office/powerpoint/2010/main" val="19818700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1435A52-A669-415D-94C3-2F1580C85215}" type="datetimeFigureOut">
              <a:rPr lang="en-US" smtClean="0"/>
              <a:t>8/9/22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85A578D-6D9F-4A92-BDAC-C1F1B76BEF3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1435A52-A669-415D-94C3-2F1580C85215}" type="datetimeFigureOut">
              <a:rPr lang="en-US" smtClean="0"/>
              <a:t>8/9/22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A578D-6D9F-4A92-BDAC-C1F1B76BEF3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1435A52-A669-415D-94C3-2F1580C85215}" type="datetimeFigureOut">
              <a:rPr lang="en-US" smtClean="0"/>
              <a:t>8/9/22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A578D-6D9F-4A92-BDAC-C1F1B76BEF3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1435A52-A669-415D-94C3-2F1580C85215}" type="datetimeFigureOut">
              <a:rPr lang="en-US" smtClean="0"/>
              <a:t>8/9/22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A578D-6D9F-4A92-BDAC-C1F1B76BEF30}"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1435A52-A669-415D-94C3-2F1580C85215}" type="datetimeFigureOut">
              <a:rPr lang="en-US" smtClean="0"/>
              <a:t>8/9/22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A578D-6D9F-4A92-BDAC-C1F1B76BEF30}"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1435A52-A669-415D-94C3-2F1580C85215}" type="datetimeFigureOut">
              <a:rPr lang="en-US" smtClean="0"/>
              <a:t>8/9/22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A578D-6D9F-4A92-BDAC-C1F1B76BEF30}"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1435A52-A669-415D-94C3-2F1580C85215}" type="datetimeFigureOut">
              <a:rPr lang="en-US" smtClean="0"/>
              <a:t>8/9/22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A578D-6D9F-4A92-BDAC-C1F1B76BEF3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1435A52-A669-415D-94C3-2F1580C85215}" type="datetimeFigureOut">
              <a:rPr lang="en-US" smtClean="0"/>
              <a:t>8/9/22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A578D-6D9F-4A92-BDAC-C1F1B76BEF30}"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435A52-A669-415D-94C3-2F1580C85215}" type="datetimeFigureOut">
              <a:rPr lang="en-US" smtClean="0"/>
              <a:t>8/9/22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5A578D-6D9F-4A92-BDAC-C1F1B76BEF3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31435A52-A669-415D-94C3-2F1580C85215}" type="datetimeFigureOut">
              <a:rPr lang="en-US" smtClean="0"/>
              <a:t>8/9/22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A578D-6D9F-4A92-BDAC-C1F1B76BEF3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1435A52-A669-415D-94C3-2F1580C85215}" type="datetimeFigureOut">
              <a:rPr lang="en-US" smtClean="0"/>
              <a:t>8/9/22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85A578D-6D9F-4A92-BDAC-C1F1B76BEF30}"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1435A52-A669-415D-94C3-2F1580C85215}" type="datetimeFigureOut">
              <a:rPr lang="en-US" smtClean="0"/>
              <a:t>8/9/22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85A578D-6D9F-4A92-BDAC-C1F1B76BEF3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dirty="0"/>
            </a:br>
            <a:r>
              <a:rPr lang="en-US" b="1" dirty="0">
                <a:latin typeface="Times New Roman" pitchFamily="18" charset="0"/>
                <a:cs typeface="Times New Roman" pitchFamily="18" charset="0"/>
              </a:rPr>
              <a:t>Bioinformatics Summer Training</a:t>
            </a:r>
            <a:br>
              <a:rPr lang="en-US" b="1" dirty="0">
                <a:latin typeface="Times New Roman" pitchFamily="18" charset="0"/>
                <a:cs typeface="Times New Roman" pitchFamily="18" charset="0"/>
              </a:rPr>
            </a:br>
            <a:r>
              <a:rPr lang="en-US" sz="4000" dirty="0">
                <a:latin typeface="Times New Roman" pitchFamily="18" charset="0"/>
                <a:cs typeface="Times New Roman" pitchFamily="18" charset="0"/>
              </a:rPr>
              <a:t>RNA Institute, University at Albany</a:t>
            </a:r>
            <a:br>
              <a:rPr lang="en-US" dirty="0"/>
            </a:br>
            <a:r>
              <a:rPr lang="en-US" sz="3600" dirty="0">
                <a:latin typeface="Times New Roman" pitchFamily="18" charset="0"/>
                <a:cs typeface="Times New Roman" pitchFamily="18" charset="0"/>
              </a:rPr>
              <a:t>Project Presentation</a:t>
            </a:r>
            <a:br>
              <a:rPr lang="en-US" dirty="0"/>
            </a:br>
            <a:r>
              <a:rPr lang="en-US" sz="3600" dirty="0" err="1">
                <a:latin typeface="Times New Roman" pitchFamily="18" charset="0"/>
                <a:cs typeface="Times New Roman" pitchFamily="18" charset="0"/>
              </a:rPr>
              <a:t>Dr.Andam’s</a:t>
            </a:r>
            <a:r>
              <a:rPr lang="en-US" sz="3600" dirty="0">
                <a:latin typeface="Times New Roman" pitchFamily="18" charset="0"/>
                <a:cs typeface="Times New Roman" pitchFamily="18" charset="0"/>
              </a:rPr>
              <a:t> Lab</a:t>
            </a:r>
            <a:br>
              <a:rPr lang="en-US" sz="3600" dirty="0">
                <a:latin typeface="Times New Roman" pitchFamily="18" charset="0"/>
                <a:cs typeface="Times New Roman" pitchFamily="18" charset="0"/>
              </a:rPr>
            </a:br>
            <a:r>
              <a:rPr lang="en-US" sz="2700" dirty="0" err="1">
                <a:latin typeface="Times New Roman" pitchFamily="18" charset="0"/>
                <a:cs typeface="Times New Roman" pitchFamily="18" charset="0"/>
              </a:rPr>
              <a:t>Adebiyi</a:t>
            </a:r>
            <a:r>
              <a:rPr lang="en-US" sz="2700" dirty="0">
                <a:latin typeface="Times New Roman" pitchFamily="18" charset="0"/>
                <a:cs typeface="Times New Roman" pitchFamily="18" charset="0"/>
              </a:rPr>
              <a:t> </a:t>
            </a:r>
            <a:r>
              <a:rPr lang="en-US" sz="2700" dirty="0" err="1">
                <a:latin typeface="Times New Roman" pitchFamily="18" charset="0"/>
                <a:cs typeface="Times New Roman" pitchFamily="18" charset="0"/>
              </a:rPr>
              <a:t>Sefiyat</a:t>
            </a:r>
            <a:endParaRPr lang="en-US" sz="2700" dirty="0"/>
          </a:p>
        </p:txBody>
      </p:sp>
    </p:spTree>
    <p:extLst>
      <p:ext uri="{BB962C8B-B14F-4D97-AF65-F5344CB8AC3E}">
        <p14:creationId xmlns:p14="http://schemas.microsoft.com/office/powerpoint/2010/main" val="1417742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a:t> </a:t>
            </a:r>
          </a:p>
        </p:txBody>
      </p:sp>
      <p:sp>
        <p:nvSpPr>
          <p:cNvPr id="3" name="Title 2"/>
          <p:cNvSpPr>
            <a:spLocks noGrp="1"/>
          </p:cNvSpPr>
          <p:nvPr>
            <p:ph type="title"/>
          </p:nvPr>
        </p:nvSpPr>
        <p:spPr/>
        <p:txBody>
          <a:bodyPr>
            <a:normAutofit/>
          </a:bodyPr>
          <a:lstStyle/>
          <a:p>
            <a:pPr algn="ctr"/>
            <a:r>
              <a:rPr lang="en-US" sz="4000" dirty="0">
                <a:solidFill>
                  <a:srgbClr val="00B050"/>
                </a:solidFill>
                <a:effectLst/>
                <a:latin typeface="Times New Roman" pitchFamily="18" charset="0"/>
                <a:cs typeface="Times New Roman" pitchFamily="18" charset="0"/>
              </a:rPr>
              <a:t>AMR gene boxplot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2591" y="1976315"/>
            <a:ext cx="7212013" cy="318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2590800" y="2286000"/>
            <a:ext cx="381000" cy="1981200"/>
          </a:xfrm>
          <a:prstGeom prst="ellipse">
            <a:avLst/>
          </a:pr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137074" y="3276600"/>
            <a:ext cx="457200" cy="990600"/>
          </a:xfrm>
          <a:prstGeom prst="ellipse">
            <a:avLst/>
          </a:pr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715000" y="3570164"/>
            <a:ext cx="457200" cy="697035"/>
          </a:xfrm>
          <a:prstGeom prst="ellipse">
            <a:avLst/>
          </a:pr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282411" y="5334000"/>
            <a:ext cx="4166525" cy="369332"/>
          </a:xfrm>
          <a:prstGeom prst="rect">
            <a:avLst/>
          </a:prstGeom>
          <a:noFill/>
        </p:spPr>
        <p:txBody>
          <a:bodyPr wrap="none" rtlCol="0">
            <a:spAutoFit/>
          </a:bodyPr>
          <a:lstStyle/>
          <a:p>
            <a:r>
              <a:rPr lang="en-US" dirty="0">
                <a:latin typeface="Times New Roman" pitchFamily="18" charset="0"/>
                <a:cs typeface="Times New Roman" pitchFamily="18" charset="0"/>
              </a:rPr>
              <a:t>The hosts being consider are circle in brow</a:t>
            </a:r>
          </a:p>
        </p:txBody>
      </p:sp>
    </p:spTree>
    <p:extLst>
      <p:ext uri="{BB962C8B-B14F-4D97-AF65-F5344CB8AC3E}">
        <p14:creationId xmlns:p14="http://schemas.microsoft.com/office/powerpoint/2010/main" val="2974621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a:latin typeface="Times New Roman" pitchFamily="18" charset="0"/>
                <a:cs typeface="Times New Roman" pitchFamily="18" charset="0"/>
              </a:rPr>
              <a:t>The AMR gene of the host was also plotted on </a:t>
            </a:r>
            <a:r>
              <a:rPr lang="en-US" sz="2400" dirty="0" err="1">
                <a:latin typeface="Times New Roman" pitchFamily="18" charset="0"/>
                <a:cs typeface="Times New Roman" pitchFamily="18" charset="0"/>
              </a:rPr>
              <a:t>voilin</a:t>
            </a:r>
            <a:r>
              <a:rPr lang="en-US" sz="2400" dirty="0">
                <a:latin typeface="Times New Roman" pitchFamily="18" charset="0"/>
                <a:cs typeface="Times New Roman" pitchFamily="18" charset="0"/>
              </a:rPr>
              <a:t> plot and t-test was use to see significance of the P-values from pairwise comparisons((human and carnivore),(Human and rodent), (carnivore and rodent)).</a:t>
            </a:r>
          </a:p>
        </p:txBody>
      </p:sp>
      <p:sp>
        <p:nvSpPr>
          <p:cNvPr id="3" name="Title 2"/>
          <p:cNvSpPr>
            <a:spLocks noGrp="1"/>
          </p:cNvSpPr>
          <p:nvPr>
            <p:ph type="title"/>
          </p:nvPr>
        </p:nvSpPr>
        <p:spPr/>
        <p:txBody>
          <a:bodyPr>
            <a:normAutofit/>
          </a:bodyPr>
          <a:lstStyle/>
          <a:p>
            <a:pPr algn="ctr"/>
            <a:r>
              <a:rPr lang="en-US" sz="4000" dirty="0">
                <a:solidFill>
                  <a:srgbClr val="00B050"/>
                </a:solidFill>
                <a:effectLst/>
                <a:latin typeface="Times New Roman" pitchFamily="18" charset="0"/>
                <a:cs typeface="Times New Roman" pitchFamily="18" charset="0"/>
              </a:rPr>
              <a:t>AMR Gene Violin Plot</a:t>
            </a:r>
          </a:p>
        </p:txBody>
      </p:sp>
    </p:spTree>
    <p:extLst>
      <p:ext uri="{BB962C8B-B14F-4D97-AF65-F5344CB8AC3E}">
        <p14:creationId xmlns:p14="http://schemas.microsoft.com/office/powerpoint/2010/main" val="240072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762000"/>
          </a:xfrm>
        </p:spPr>
        <p:txBody>
          <a:bodyPr>
            <a:normAutofit/>
          </a:bodyPr>
          <a:lstStyle/>
          <a:p>
            <a:pPr algn="ctr"/>
            <a:r>
              <a:rPr lang="en-US" sz="4000" dirty="0">
                <a:solidFill>
                  <a:srgbClr val="00B050"/>
                </a:solidFill>
                <a:effectLst/>
                <a:latin typeface="Times New Roman" pitchFamily="18" charset="0"/>
                <a:cs typeface="Times New Roman" pitchFamily="18" charset="0"/>
              </a:rPr>
              <a:t>AMR Gene Violin Plot</a:t>
            </a:r>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90600" y="990600"/>
            <a:ext cx="68580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33400" y="4648200"/>
            <a:ext cx="8382000" cy="1477328"/>
          </a:xfrm>
          <a:prstGeom prst="rect">
            <a:avLst/>
          </a:prstGeom>
          <a:noFill/>
        </p:spPr>
        <p:txBody>
          <a:bodyPr wrap="square" rtlCol="0">
            <a:spAutoFit/>
          </a:bodyPr>
          <a:lstStyle/>
          <a:p>
            <a:pPr marL="285750" indent="-285750">
              <a:buFont typeface="Wingdings" pitchFamily="2" charset="2"/>
              <a:buChar char="v"/>
            </a:pPr>
            <a:r>
              <a:rPr lang="en-US" dirty="0">
                <a:latin typeface="Times New Roman" pitchFamily="18" charset="0"/>
                <a:cs typeface="Times New Roman" pitchFamily="18" charset="0"/>
              </a:rPr>
              <a:t>The  p-values of AMR gene in 2 groups (Human and Carnivore) and (Human and rodent)are lower than 0.05, suggesting significant (statistical) differences exist in the number of AMR genes found among these groups.</a:t>
            </a:r>
          </a:p>
          <a:p>
            <a:pPr marL="285750" indent="-285750">
              <a:buFont typeface="Wingdings" pitchFamily="2" charset="2"/>
              <a:buChar char="v"/>
            </a:pPr>
            <a:r>
              <a:rPr lang="en-US" dirty="0">
                <a:latin typeface="Times New Roman" pitchFamily="18" charset="0"/>
                <a:cs typeface="Times New Roman" pitchFamily="18" charset="0"/>
              </a:rPr>
              <a:t> While the there is no significant difference in AMR gene count between  Carnivore and Rodent(p value(0.18 )&gt; than  0.05))</a:t>
            </a:r>
          </a:p>
        </p:txBody>
      </p:sp>
    </p:spTree>
    <p:extLst>
      <p:ext uri="{BB962C8B-B14F-4D97-AF65-F5344CB8AC3E}">
        <p14:creationId xmlns:p14="http://schemas.microsoft.com/office/powerpoint/2010/main" val="1302774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One very common AMR gene was(</a:t>
            </a:r>
            <a:r>
              <a:rPr lang="en-US" dirty="0" err="1"/>
              <a:t>mecA</a:t>
            </a:r>
            <a:r>
              <a:rPr lang="en-US" dirty="0"/>
              <a:t>) was plotted on the phylogenetic tree to see its distribution.</a:t>
            </a:r>
          </a:p>
          <a:p>
            <a:endParaRPr lang="en-US" dirty="0"/>
          </a:p>
        </p:txBody>
      </p:sp>
      <p:sp>
        <p:nvSpPr>
          <p:cNvPr id="3" name="Title 2"/>
          <p:cNvSpPr>
            <a:spLocks noGrp="1"/>
          </p:cNvSpPr>
          <p:nvPr>
            <p:ph type="title"/>
          </p:nvPr>
        </p:nvSpPr>
        <p:spPr/>
        <p:txBody>
          <a:bodyPr>
            <a:normAutofit/>
          </a:bodyPr>
          <a:lstStyle/>
          <a:p>
            <a:pPr algn="ctr"/>
            <a:r>
              <a:rPr lang="en-US" sz="4000" dirty="0">
                <a:solidFill>
                  <a:srgbClr val="00B050"/>
                </a:solidFill>
                <a:effectLst/>
                <a:latin typeface="Times New Roman" pitchFamily="18" charset="0"/>
                <a:cs typeface="Times New Roman" pitchFamily="18" charset="0"/>
              </a:rPr>
              <a:t>AMR Gene Phylogenetic Tree</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105" y="2895600"/>
            <a:ext cx="7301133" cy="3701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6128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phylogenetic tree shows that the AMR gene(</a:t>
            </a:r>
            <a:r>
              <a:rPr lang="en-US" dirty="0" err="1"/>
              <a:t>mecA</a:t>
            </a:r>
            <a:r>
              <a:rPr lang="en-US" dirty="0"/>
              <a:t>) in human than other host being considered</a:t>
            </a:r>
          </a:p>
        </p:txBody>
      </p:sp>
      <p:sp>
        <p:nvSpPr>
          <p:cNvPr id="3" name="Title 2"/>
          <p:cNvSpPr>
            <a:spLocks noGrp="1"/>
          </p:cNvSpPr>
          <p:nvPr>
            <p:ph type="title"/>
          </p:nvPr>
        </p:nvSpPr>
        <p:spPr/>
        <p:txBody>
          <a:bodyPr/>
          <a:lstStyle/>
          <a:p>
            <a:pPr algn="ctr"/>
            <a:r>
              <a:rPr lang="en-US" sz="4400" dirty="0">
                <a:solidFill>
                  <a:srgbClr val="00B050"/>
                </a:solidFill>
                <a:effectLst/>
                <a:latin typeface="Times New Roman" pitchFamily="18" charset="0"/>
                <a:cs typeface="Times New Roman" pitchFamily="18" charset="0"/>
              </a:rPr>
              <a:t>AMR Gene Phylogenetic Tree</a:t>
            </a:r>
            <a:endParaRPr lang="en-US" dirty="0"/>
          </a:p>
        </p:txBody>
      </p:sp>
    </p:spTree>
    <p:extLst>
      <p:ext uri="{BB962C8B-B14F-4D97-AF65-F5344CB8AC3E}">
        <p14:creationId xmlns:p14="http://schemas.microsoft.com/office/powerpoint/2010/main" val="996790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normAutofit/>
          </a:bodyPr>
          <a:lstStyle/>
          <a:p>
            <a:r>
              <a:rPr lang="en-US" dirty="0"/>
              <a:t>AMR gene (</a:t>
            </a:r>
            <a:r>
              <a:rPr lang="en-US" dirty="0" err="1"/>
              <a:t>Vfdb</a:t>
            </a:r>
            <a:r>
              <a:rPr lang="en-US" dirty="0"/>
              <a:t> database)</a:t>
            </a:r>
          </a:p>
        </p:txBody>
      </p:sp>
    </p:spTree>
    <p:extLst>
      <p:ext uri="{BB962C8B-B14F-4D97-AF65-F5344CB8AC3E}">
        <p14:creationId xmlns:p14="http://schemas.microsoft.com/office/powerpoint/2010/main" val="2564840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05000"/>
            <a:ext cx="8229600" cy="4221163"/>
          </a:xfrm>
        </p:spPr>
        <p:txBody>
          <a:bodyPr>
            <a:normAutofit fontScale="92500" lnSpcReduction="10000"/>
          </a:bodyPr>
          <a:lstStyle/>
          <a:p>
            <a:pPr marL="0" indent="0">
              <a:buNone/>
            </a:pPr>
            <a:r>
              <a:rPr lang="en-US" dirty="0">
                <a:solidFill>
                  <a:schemeClr val="accent2">
                    <a:lumMod val="75000"/>
                  </a:schemeClr>
                </a:solidFill>
              </a:rPr>
              <a:t>Background </a:t>
            </a:r>
          </a:p>
          <a:p>
            <a:pPr marL="0" indent="0">
              <a:buNone/>
            </a:pPr>
            <a:r>
              <a:rPr lang="en-US" sz="2400" dirty="0">
                <a:latin typeface="Times New Roman" pitchFamily="18" charset="0"/>
                <a:cs typeface="Times New Roman" pitchFamily="18" charset="0"/>
              </a:rPr>
              <a:t>Many bacteria has developed resistance to many antimicrobial and </a:t>
            </a:r>
            <a:r>
              <a:rPr lang="en-US" sz="2400" dirty="0" err="1">
                <a:latin typeface="Times New Roman" pitchFamily="18" charset="0"/>
                <a:cs typeface="Times New Roman" pitchFamily="18" charset="0"/>
              </a:rPr>
              <a:t>S.aureus</a:t>
            </a:r>
            <a:r>
              <a:rPr lang="en-US" sz="2400" dirty="0">
                <a:latin typeface="Times New Roman" pitchFamily="18" charset="0"/>
                <a:cs typeface="Times New Roman" pitchFamily="18" charset="0"/>
              </a:rPr>
              <a:t> is not an exception. With the aid of bioinformatics , data from different  </a:t>
            </a:r>
            <a:r>
              <a:rPr lang="en-US" sz="2400" dirty="0" err="1">
                <a:latin typeface="Times New Roman" pitchFamily="18" charset="0"/>
                <a:cs typeface="Times New Roman" pitchFamily="18" charset="0"/>
              </a:rPr>
              <a:t>databses</a:t>
            </a:r>
            <a:r>
              <a:rPr lang="en-US" sz="2400" dirty="0">
                <a:latin typeface="Times New Roman" pitchFamily="18" charset="0"/>
                <a:cs typeface="Times New Roman" pitchFamily="18" charset="0"/>
              </a:rPr>
              <a:t> can be use to detect </a:t>
            </a:r>
            <a:r>
              <a:rPr lang="en-US" sz="2400" dirty="0" err="1">
                <a:latin typeface="Times New Roman" pitchFamily="18" charset="0"/>
                <a:cs typeface="Times New Roman" pitchFamily="18" charset="0"/>
              </a:rPr>
              <a:t>S.aureus</a:t>
            </a:r>
            <a:r>
              <a:rPr lang="en-US" sz="2400" dirty="0">
                <a:latin typeface="Times New Roman" pitchFamily="18" charset="0"/>
                <a:cs typeface="Times New Roman" pitchFamily="18" charset="0"/>
              </a:rPr>
              <a:t> strains  antimicrobial resistance profile as well as the phylogenetic relationship in different host.</a:t>
            </a:r>
            <a:r>
              <a:rPr lang="en-US" sz="2400" dirty="0"/>
              <a:t> </a:t>
            </a:r>
          </a:p>
          <a:p>
            <a:pPr marL="0" indent="0">
              <a:buNone/>
            </a:pPr>
            <a:r>
              <a:rPr lang="en-US" sz="2400" dirty="0">
                <a:latin typeface="Times New Roman" pitchFamily="18" charset="0"/>
                <a:cs typeface="Times New Roman" pitchFamily="18" charset="0"/>
              </a:rPr>
              <a:t>Using Data from </a:t>
            </a:r>
            <a:r>
              <a:rPr lang="en-US" sz="2400" dirty="0" err="1">
                <a:latin typeface="Times New Roman" pitchFamily="18" charset="0"/>
                <a:cs typeface="Times New Roman" pitchFamily="18" charset="0"/>
              </a:rPr>
              <a:t>Richardeson</a:t>
            </a:r>
            <a:r>
              <a:rPr lang="en-US" sz="2400" dirty="0">
                <a:latin typeface="Times New Roman" pitchFamily="18" charset="0"/>
                <a:cs typeface="Times New Roman" pitchFamily="18" charset="0"/>
              </a:rPr>
              <a:t> and el at on Staphylococcus jump ,This Project is interested in investigating the  consistency of AMR gene in 3 hosts( </a:t>
            </a:r>
            <a:r>
              <a:rPr lang="en-US" sz="2400" dirty="0" err="1">
                <a:latin typeface="Times New Roman" pitchFamily="18" charset="0"/>
                <a:cs typeface="Times New Roman" pitchFamily="18" charset="0"/>
              </a:rPr>
              <a:t>canine,rodents</a:t>
            </a:r>
            <a:r>
              <a:rPr lang="en-US" sz="2400" dirty="0">
                <a:latin typeface="Times New Roman" pitchFamily="18" charset="0"/>
                <a:cs typeface="Times New Roman" pitchFamily="18" charset="0"/>
              </a:rPr>
              <a:t> and  human)across three genomic databases which are  NCBI,CARD and VDFB</a:t>
            </a:r>
          </a:p>
          <a:p>
            <a:pPr marL="0" indent="0">
              <a:buNone/>
            </a:pPr>
            <a:br>
              <a:rPr lang="en-US" dirty="0"/>
            </a:br>
            <a:endParaRPr lang="en-US" dirty="0"/>
          </a:p>
        </p:txBody>
      </p:sp>
      <p:sp>
        <p:nvSpPr>
          <p:cNvPr id="2" name="Title 1"/>
          <p:cNvSpPr>
            <a:spLocks noGrp="1"/>
          </p:cNvSpPr>
          <p:nvPr>
            <p:ph type="title"/>
          </p:nvPr>
        </p:nvSpPr>
        <p:spPr>
          <a:xfrm>
            <a:off x="457200" y="533400"/>
            <a:ext cx="8229600" cy="1143000"/>
          </a:xfrm>
        </p:spPr>
        <p:txBody>
          <a:bodyPr>
            <a:noAutofit/>
          </a:bodyPr>
          <a:lstStyle/>
          <a:p>
            <a:r>
              <a:rPr lang="en-US" sz="3200" dirty="0">
                <a:solidFill>
                  <a:srgbClr val="00B050"/>
                </a:solidFill>
                <a:latin typeface="Times New Roman" pitchFamily="18" charset="0"/>
                <a:cs typeface="Times New Roman" pitchFamily="18" charset="0"/>
              </a:rPr>
              <a:t>Phylogenetic relationship and Antimicrobial Resistance Profile of </a:t>
            </a:r>
            <a:r>
              <a:rPr lang="en-US" sz="3200" dirty="0" err="1">
                <a:solidFill>
                  <a:srgbClr val="00B050"/>
                </a:solidFill>
                <a:latin typeface="Times New Roman" pitchFamily="18" charset="0"/>
                <a:cs typeface="Times New Roman" pitchFamily="18" charset="0"/>
              </a:rPr>
              <a:t>Staphylocuccous</a:t>
            </a:r>
            <a:r>
              <a:rPr lang="en-US" sz="3200" dirty="0">
                <a:solidFill>
                  <a:srgbClr val="00B050"/>
                </a:solidFill>
                <a:latin typeface="Times New Roman" pitchFamily="18" charset="0"/>
                <a:cs typeface="Times New Roman" pitchFamily="18" charset="0"/>
              </a:rPr>
              <a:t> </a:t>
            </a:r>
            <a:r>
              <a:rPr lang="en-US" sz="3200" dirty="0" err="1">
                <a:solidFill>
                  <a:srgbClr val="00B050"/>
                </a:solidFill>
                <a:latin typeface="Times New Roman" pitchFamily="18" charset="0"/>
                <a:cs typeface="Times New Roman" pitchFamily="18" charset="0"/>
              </a:rPr>
              <a:t>aureus</a:t>
            </a:r>
            <a:r>
              <a:rPr lang="en-US" sz="3200" dirty="0">
                <a:solidFill>
                  <a:srgbClr val="00B050"/>
                </a:solidFill>
                <a:latin typeface="Times New Roman" pitchFamily="18" charset="0"/>
                <a:cs typeface="Times New Roman" pitchFamily="18" charset="0"/>
              </a:rPr>
              <a:t>  stains.</a:t>
            </a:r>
          </a:p>
        </p:txBody>
      </p:sp>
    </p:spTree>
    <p:extLst>
      <p:ext uri="{BB962C8B-B14F-4D97-AF65-F5344CB8AC3E}">
        <p14:creationId xmlns:p14="http://schemas.microsoft.com/office/powerpoint/2010/main" val="2348847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a:latin typeface="Times New Roman" pitchFamily="18" charset="0"/>
                <a:cs typeface="Times New Roman" pitchFamily="18" charset="0"/>
              </a:rPr>
              <a:t>To build phylogenetic tree of </a:t>
            </a:r>
            <a:r>
              <a:rPr lang="en-US" sz="2000" dirty="0" err="1">
                <a:latin typeface="Times New Roman" pitchFamily="18" charset="0"/>
                <a:cs typeface="Times New Roman" pitchFamily="18" charset="0"/>
              </a:rPr>
              <a:t>staphylococuss</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aureus</a:t>
            </a:r>
            <a:r>
              <a:rPr lang="en-US" sz="2000" dirty="0">
                <a:latin typeface="Times New Roman" pitchFamily="18" charset="0"/>
                <a:cs typeface="Times New Roman" pitchFamily="18" charset="0"/>
              </a:rPr>
              <a:t> in the three host so as to depict their evolutionary relatedness</a:t>
            </a:r>
          </a:p>
          <a:p>
            <a:pPr marL="109728"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To </a:t>
            </a:r>
            <a:r>
              <a:rPr lang="en-US" sz="2000" dirty="0" err="1">
                <a:latin typeface="Times New Roman" pitchFamily="18" charset="0"/>
                <a:cs typeface="Times New Roman" pitchFamily="18" charset="0"/>
              </a:rPr>
              <a:t>demostrate</a:t>
            </a:r>
            <a:r>
              <a:rPr lang="en-US" sz="2000" dirty="0">
                <a:latin typeface="Times New Roman" pitchFamily="18" charset="0"/>
                <a:cs typeface="Times New Roman" pitchFamily="18" charset="0"/>
              </a:rPr>
              <a:t> how consistency </a:t>
            </a:r>
            <a:r>
              <a:rPr lang="en-US" sz="2000" dirty="0" err="1">
                <a:latin typeface="Times New Roman" pitchFamily="18" charset="0"/>
                <a:cs typeface="Times New Roman" pitchFamily="18" charset="0"/>
              </a:rPr>
              <a:t>Amr</a:t>
            </a:r>
            <a:r>
              <a:rPr lang="en-US" sz="2000" dirty="0">
                <a:latin typeface="Times New Roman" pitchFamily="18" charset="0"/>
                <a:cs typeface="Times New Roman" pitchFamily="18" charset="0"/>
              </a:rPr>
              <a:t> gene data are across different databases</a:t>
            </a:r>
          </a:p>
          <a:p>
            <a:pPr marL="109728"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To Plot Antimicrobial Resistance genes per host</a:t>
            </a:r>
          </a:p>
        </p:txBody>
      </p:sp>
      <p:sp>
        <p:nvSpPr>
          <p:cNvPr id="3" name="Title 2"/>
          <p:cNvSpPr>
            <a:spLocks noGrp="1"/>
          </p:cNvSpPr>
          <p:nvPr>
            <p:ph type="title"/>
          </p:nvPr>
        </p:nvSpPr>
        <p:spPr/>
        <p:txBody>
          <a:bodyPr>
            <a:normAutofit/>
          </a:bodyPr>
          <a:lstStyle/>
          <a:p>
            <a:pPr algn="ctr"/>
            <a:r>
              <a:rPr lang="en-US" sz="4000" dirty="0">
                <a:solidFill>
                  <a:srgbClr val="00B050"/>
                </a:solidFill>
                <a:latin typeface="Times New Roman" pitchFamily="18" charset="0"/>
                <a:cs typeface="Times New Roman" pitchFamily="18" charset="0"/>
              </a:rPr>
              <a:t>Objectives</a:t>
            </a:r>
          </a:p>
        </p:txBody>
      </p:sp>
    </p:spTree>
    <p:extLst>
      <p:ext uri="{BB962C8B-B14F-4D97-AF65-F5344CB8AC3E}">
        <p14:creationId xmlns:p14="http://schemas.microsoft.com/office/powerpoint/2010/main" val="3944281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The  data was  downloaded and assemble using SRA and Spades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respectively data from each </a:t>
            </a:r>
            <a:r>
              <a:rPr lang="en-US" sz="2000" dirty="0" err="1">
                <a:latin typeface="Times New Roman" pitchFamily="18" charset="0"/>
                <a:cs typeface="Times New Roman" pitchFamily="18" charset="0"/>
              </a:rPr>
              <a:t>databasea</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The genome was annotated and core genome build by </a:t>
            </a:r>
            <a:r>
              <a:rPr lang="en-US" sz="2000" dirty="0" err="1">
                <a:latin typeface="Times New Roman" pitchFamily="18" charset="0"/>
                <a:cs typeface="Times New Roman" pitchFamily="18" charset="0"/>
              </a:rPr>
              <a:t>prokka</a:t>
            </a:r>
            <a:r>
              <a:rPr lang="en-US" sz="2000" dirty="0">
                <a:latin typeface="Times New Roman" pitchFamily="18" charset="0"/>
                <a:cs typeface="Times New Roman" pitchFamily="18" charset="0"/>
              </a:rPr>
              <a:t> and </a:t>
            </a:r>
            <a:r>
              <a:rPr lang="en-US" sz="2000" dirty="0" err="1">
                <a:latin typeface="Times New Roman" pitchFamily="18" charset="0"/>
                <a:cs typeface="Times New Roman" pitchFamily="18" charset="0"/>
              </a:rPr>
              <a:t>panaroo</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Phylogenetic tree was built with </a:t>
            </a:r>
            <a:r>
              <a:rPr lang="en-US" sz="2000" dirty="0" err="1">
                <a:latin typeface="Times New Roman" pitchFamily="18" charset="0"/>
                <a:cs typeface="Times New Roman" pitchFamily="18" charset="0"/>
              </a:rPr>
              <a:t>RAxML</a:t>
            </a:r>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Data was analysis and Visualized using R Studio.</a:t>
            </a:r>
          </a:p>
        </p:txBody>
      </p:sp>
      <p:sp>
        <p:nvSpPr>
          <p:cNvPr id="2" name="Title 1"/>
          <p:cNvSpPr>
            <a:spLocks noGrp="1"/>
          </p:cNvSpPr>
          <p:nvPr>
            <p:ph type="title"/>
          </p:nvPr>
        </p:nvSpPr>
        <p:spPr>
          <a:xfrm>
            <a:off x="685800" y="457200"/>
            <a:ext cx="8229600" cy="1143000"/>
          </a:xfrm>
        </p:spPr>
        <p:txBody>
          <a:bodyPr/>
          <a:lstStyle/>
          <a:p>
            <a:pPr algn="ctr"/>
            <a:r>
              <a:rPr lang="en-US" dirty="0">
                <a:solidFill>
                  <a:srgbClr val="00B050"/>
                </a:solidFill>
              </a:rPr>
              <a:t>Methodology</a:t>
            </a:r>
          </a:p>
        </p:txBody>
      </p:sp>
    </p:spTree>
    <p:extLst>
      <p:ext uri="{BB962C8B-B14F-4D97-AF65-F5344CB8AC3E}">
        <p14:creationId xmlns:p14="http://schemas.microsoft.com/office/powerpoint/2010/main" val="121864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a:latin typeface="Times New Roman" pitchFamily="18" charset="0"/>
                <a:cs typeface="Times New Roman" pitchFamily="18" charset="0"/>
              </a:rPr>
              <a:t>The metadata of the </a:t>
            </a:r>
            <a:r>
              <a:rPr lang="en-US" sz="2400" dirty="0" err="1">
                <a:latin typeface="Times New Roman" pitchFamily="18" charset="0"/>
                <a:cs typeface="Times New Roman" pitchFamily="18" charset="0"/>
              </a:rPr>
              <a:t>S.aureus</a:t>
            </a:r>
            <a:r>
              <a:rPr lang="en-US" sz="2400" dirty="0">
                <a:latin typeface="Times New Roman" pitchFamily="18" charset="0"/>
                <a:cs typeface="Times New Roman" pitchFamily="18" charset="0"/>
              </a:rPr>
              <a:t> in the three host was </a:t>
            </a:r>
            <a:r>
              <a:rPr lang="en-US" sz="2400" dirty="0" err="1">
                <a:latin typeface="Times New Roman" pitchFamily="18" charset="0"/>
                <a:cs typeface="Times New Roman" pitchFamily="18" charset="0"/>
              </a:rPr>
              <a:t>summarised</a:t>
            </a:r>
            <a:r>
              <a:rPr lang="en-US" sz="2400" dirty="0">
                <a:latin typeface="Times New Roman" pitchFamily="18" charset="0"/>
                <a:cs typeface="Times New Roman" pitchFamily="18" charset="0"/>
              </a:rPr>
              <a:t> using boxplot.</a:t>
            </a:r>
          </a:p>
          <a:p>
            <a:r>
              <a:rPr lang="en-US" sz="2400" dirty="0">
                <a:latin typeface="Times New Roman" pitchFamily="18" charset="0"/>
                <a:cs typeface="Times New Roman" pitchFamily="18" charset="0"/>
              </a:rPr>
              <a:t>When the metadata was filtered, it was observed the host share 132 strain of </a:t>
            </a:r>
            <a:r>
              <a:rPr lang="en-US" sz="2400" dirty="0" err="1">
                <a:latin typeface="Times New Roman" pitchFamily="18" charset="0"/>
                <a:cs typeface="Times New Roman" pitchFamily="18" charset="0"/>
              </a:rPr>
              <a:t>S.aureus</a:t>
            </a:r>
            <a:r>
              <a:rPr lang="en-US" sz="2400" dirty="0">
                <a:latin typeface="Times New Roman" pitchFamily="18" charset="0"/>
                <a:cs typeface="Times New Roman" pitchFamily="18" charset="0"/>
              </a:rPr>
              <a:t> among themselves</a:t>
            </a:r>
          </a:p>
        </p:txBody>
      </p:sp>
      <p:sp>
        <p:nvSpPr>
          <p:cNvPr id="3" name="Title 2"/>
          <p:cNvSpPr>
            <a:spLocks noGrp="1"/>
          </p:cNvSpPr>
          <p:nvPr>
            <p:ph type="title"/>
          </p:nvPr>
        </p:nvSpPr>
        <p:spPr/>
        <p:txBody>
          <a:bodyPr>
            <a:normAutofit/>
          </a:bodyPr>
          <a:lstStyle/>
          <a:p>
            <a:pPr algn="ctr"/>
            <a:r>
              <a:rPr lang="en-US" sz="4000" dirty="0">
                <a:solidFill>
                  <a:srgbClr val="00B050"/>
                </a:solidFill>
                <a:effectLst/>
                <a:latin typeface="Times New Roman" pitchFamily="18" charset="0"/>
                <a:cs typeface="Times New Roman" pitchFamily="18" charset="0"/>
              </a:rPr>
              <a:t>Dataset Summarization(boxplot)</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4134" y="3352800"/>
            <a:ext cx="7417866" cy="3241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ight Arrow 7"/>
          <p:cNvSpPr/>
          <p:nvPr/>
        </p:nvSpPr>
        <p:spPr>
          <a:xfrm rot="11718208">
            <a:off x="1549861" y="6650613"/>
            <a:ext cx="1592715" cy="74728"/>
          </a:xfrm>
          <a:prstGeom prst="rightArrow">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8974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4000" dirty="0">
                <a:solidFill>
                  <a:srgbClr val="00B050"/>
                </a:solidFill>
                <a:latin typeface="Times New Roman" pitchFamily="18" charset="0"/>
                <a:cs typeface="Times New Roman" pitchFamily="18" charset="0"/>
              </a:rPr>
              <a:t>Metadata Summarization.</a:t>
            </a:r>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66800" y="1981200"/>
            <a:ext cx="6772275"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219200" y="5181600"/>
            <a:ext cx="6553200" cy="830997"/>
          </a:xfrm>
          <a:prstGeom prst="rect">
            <a:avLst/>
          </a:prstGeom>
          <a:noFill/>
        </p:spPr>
        <p:txBody>
          <a:bodyPr wrap="square" rtlCol="0">
            <a:spAutoFit/>
          </a:bodyPr>
          <a:lstStyle/>
          <a:p>
            <a:r>
              <a:rPr lang="en-US" sz="2400" dirty="0">
                <a:latin typeface="Times New Roman" pitchFamily="18" charset="0"/>
                <a:cs typeface="Times New Roman" pitchFamily="18" charset="0"/>
              </a:rPr>
              <a:t>Human strain of </a:t>
            </a:r>
            <a:r>
              <a:rPr lang="en-US" sz="2400" dirty="0" err="1">
                <a:latin typeface="Times New Roman" pitchFamily="18" charset="0"/>
                <a:cs typeface="Times New Roman" pitchFamily="18" charset="0"/>
              </a:rPr>
              <a:t>S.aureus</a:t>
            </a:r>
            <a:r>
              <a:rPr lang="en-US" sz="2400" dirty="0">
                <a:latin typeface="Times New Roman" pitchFamily="18" charset="0"/>
                <a:cs typeface="Times New Roman" pitchFamily="18" charset="0"/>
              </a:rPr>
              <a:t> account for more than 75% of the shared strains among the </a:t>
            </a:r>
            <a:r>
              <a:rPr lang="en-US" sz="2400" dirty="0" err="1">
                <a:latin typeface="Times New Roman" pitchFamily="18" charset="0"/>
                <a:cs typeface="Times New Roman" pitchFamily="18" charset="0"/>
              </a:rPr>
              <a:t>the</a:t>
            </a:r>
            <a:r>
              <a:rPr lang="en-US" sz="2400" dirty="0">
                <a:latin typeface="Times New Roman" pitchFamily="18" charset="0"/>
                <a:cs typeface="Times New Roman" pitchFamily="18" charset="0"/>
              </a:rPr>
              <a:t> hosts</a:t>
            </a:r>
          </a:p>
        </p:txBody>
      </p:sp>
    </p:spTree>
    <p:extLst>
      <p:ext uri="{BB962C8B-B14F-4D97-AF65-F5344CB8AC3E}">
        <p14:creationId xmlns:p14="http://schemas.microsoft.com/office/powerpoint/2010/main" val="136582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1"/>
            <a:ext cx="7772400" cy="838200"/>
          </a:xfrm>
        </p:spPr>
        <p:txBody>
          <a:bodyPr anchor="t">
            <a:normAutofit/>
          </a:bodyPr>
          <a:lstStyle/>
          <a:p>
            <a:pPr algn="ctr"/>
            <a:r>
              <a:rPr lang="en-US" sz="4000" dirty="0" err="1">
                <a:solidFill>
                  <a:srgbClr val="00B050"/>
                </a:solidFill>
                <a:effectLst/>
                <a:latin typeface="Times New Roman" pitchFamily="18" charset="0"/>
                <a:cs typeface="Times New Roman" pitchFamily="18" charset="0"/>
              </a:rPr>
              <a:t>Phylogenetics</a:t>
            </a:r>
            <a:r>
              <a:rPr lang="en-US" sz="4000" dirty="0">
                <a:solidFill>
                  <a:srgbClr val="00B050"/>
                </a:solidFill>
                <a:effectLst/>
                <a:latin typeface="Times New Roman" pitchFamily="18" charset="0"/>
                <a:cs typeface="Times New Roman" pitchFamily="18" charset="0"/>
              </a:rPr>
              <a:t> Tree</a:t>
            </a:r>
          </a:p>
        </p:txBody>
      </p:sp>
      <p:sp>
        <p:nvSpPr>
          <p:cNvPr id="3" name="Subtitle 2"/>
          <p:cNvSpPr>
            <a:spLocks noGrp="1"/>
          </p:cNvSpPr>
          <p:nvPr>
            <p:ph type="subTitle" idx="1"/>
          </p:nvPr>
        </p:nvSpPr>
        <p:spPr>
          <a:xfrm>
            <a:off x="381000" y="1143000"/>
            <a:ext cx="7772400" cy="1199704"/>
          </a:xfrm>
        </p:spPr>
        <p:txBody>
          <a:bodyPr>
            <a:normAutofit/>
          </a:bodyPr>
          <a:lstStyle/>
          <a:p>
            <a:pPr algn="l"/>
            <a:r>
              <a:rPr lang="en-US" sz="2400" dirty="0">
                <a:latin typeface="Times New Roman" pitchFamily="18" charset="0"/>
                <a:cs typeface="Times New Roman" pitchFamily="18" charset="0"/>
              </a:rPr>
              <a:t>A mid-rooted tree was constructed to show the evolutionary relatedness of </a:t>
            </a:r>
            <a:r>
              <a:rPr lang="en-US" sz="2400" dirty="0" err="1">
                <a:latin typeface="Times New Roman" pitchFamily="18" charset="0"/>
                <a:cs typeface="Times New Roman" pitchFamily="18" charset="0"/>
              </a:rPr>
              <a:t>staphyloccus</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aureus</a:t>
            </a:r>
            <a:r>
              <a:rPr lang="en-US" sz="2400" dirty="0">
                <a:latin typeface="Times New Roman" pitchFamily="18" charset="0"/>
                <a:cs typeface="Times New Roman" pitchFamily="18" charset="0"/>
              </a:rPr>
              <a:t> in the host.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182" y="2209800"/>
            <a:ext cx="7301345" cy="2486372"/>
          </a:xfrm>
          <a:prstGeom prst="rect">
            <a:avLst/>
          </a:prstGeom>
        </p:spPr>
      </p:pic>
      <p:sp>
        <p:nvSpPr>
          <p:cNvPr id="5" name="TextBox 4"/>
          <p:cNvSpPr txBox="1"/>
          <p:nvPr/>
        </p:nvSpPr>
        <p:spPr>
          <a:xfrm>
            <a:off x="935182" y="4755671"/>
            <a:ext cx="6241473" cy="276999"/>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0">
                <a:solidFill>
                  <a:srgbClr val="C00000"/>
                </a:solidFill>
                <a:latin typeface="Times New Roman" pitchFamily="18" charset="0"/>
                <a:cs typeface="Times New Roman" pitchFamily="18" charset="0"/>
              </a:rPr>
              <a:t>This is the code snippet used in visualized the phylogenetic in </a:t>
            </a:r>
            <a:r>
              <a:rPr lang="en-US" sz="1200" dirty="0" err="1">
                <a:solidFill>
                  <a:srgbClr val="C00000"/>
                </a:solidFill>
                <a:latin typeface="Times New Roman" pitchFamily="18" charset="0"/>
                <a:cs typeface="Times New Roman" pitchFamily="18" charset="0"/>
              </a:rPr>
              <a:t>Rstudio</a:t>
            </a:r>
            <a:endParaRPr lang="en-US" sz="1200"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3682942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lang="en-US" sz="4000" dirty="0">
                <a:solidFill>
                  <a:srgbClr val="00B050"/>
                </a:solidFill>
                <a:latin typeface="Times New Roman" pitchFamily="18" charset="0"/>
                <a:cs typeface="Times New Roman" pitchFamily="18" charset="0"/>
              </a:rPr>
              <a:t>Phylogenetic Tree of </a:t>
            </a:r>
            <a:r>
              <a:rPr lang="en-US" sz="4000" dirty="0" err="1">
                <a:solidFill>
                  <a:srgbClr val="00B050"/>
                </a:solidFill>
                <a:latin typeface="Times New Roman" pitchFamily="18" charset="0"/>
                <a:cs typeface="Times New Roman" pitchFamily="18" charset="0"/>
              </a:rPr>
              <a:t>Staphyloccus</a:t>
            </a:r>
            <a:r>
              <a:rPr lang="en-US" sz="4000" dirty="0">
                <a:solidFill>
                  <a:srgbClr val="00B050"/>
                </a:solidFill>
                <a:latin typeface="Times New Roman" pitchFamily="18" charset="0"/>
                <a:cs typeface="Times New Roman" pitchFamily="18" charset="0"/>
              </a:rPr>
              <a:t> </a:t>
            </a:r>
            <a:r>
              <a:rPr lang="en-US" sz="4000" dirty="0" err="1">
                <a:solidFill>
                  <a:srgbClr val="00B050"/>
                </a:solidFill>
                <a:latin typeface="Times New Roman" pitchFamily="18" charset="0"/>
                <a:cs typeface="Times New Roman" pitchFamily="18" charset="0"/>
              </a:rPr>
              <a:t>aureus</a:t>
            </a:r>
            <a:r>
              <a:rPr lang="en-US" sz="4000" dirty="0">
                <a:solidFill>
                  <a:srgbClr val="00B050"/>
                </a:solidFill>
                <a:latin typeface="Times New Roman" pitchFamily="18" charset="0"/>
                <a:cs typeface="Times New Roman" pitchFamily="18" charset="0"/>
              </a:rPr>
              <a:t> </a:t>
            </a:r>
            <a:r>
              <a:rPr lang="en-US" sz="4000" dirty="0" err="1">
                <a:solidFill>
                  <a:srgbClr val="00B050"/>
                </a:solidFill>
                <a:latin typeface="Times New Roman" pitchFamily="18" charset="0"/>
                <a:cs typeface="Times New Roman" pitchFamily="18" charset="0"/>
              </a:rPr>
              <a:t>inDifferent</a:t>
            </a:r>
            <a:r>
              <a:rPr lang="en-US" sz="4000" dirty="0">
                <a:solidFill>
                  <a:srgbClr val="00B050"/>
                </a:solidFill>
                <a:latin typeface="Times New Roman" pitchFamily="18" charset="0"/>
                <a:cs typeface="Times New Roman" pitchFamily="18" charset="0"/>
              </a:rPr>
              <a:t> hosts</a:t>
            </a: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1447800"/>
            <a:ext cx="7086601"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273634" y="4648200"/>
            <a:ext cx="353290" cy="3048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7273634" y="4346864"/>
            <a:ext cx="360219" cy="30133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7280562" y="4038600"/>
            <a:ext cx="387926" cy="304800"/>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668488" y="4006334"/>
            <a:ext cx="1295400" cy="369332"/>
          </a:xfrm>
          <a:prstGeom prst="rect">
            <a:avLst/>
          </a:prstGeom>
          <a:noFill/>
        </p:spPr>
        <p:txBody>
          <a:bodyPr wrap="square" rtlCol="0">
            <a:spAutoFit/>
          </a:bodyPr>
          <a:lstStyle/>
          <a:p>
            <a:r>
              <a:rPr lang="en-US" dirty="0">
                <a:latin typeface="Times New Roman" pitchFamily="18" charset="0"/>
                <a:cs typeface="Times New Roman" pitchFamily="18" charset="0"/>
              </a:rPr>
              <a:t>Human</a:t>
            </a:r>
          </a:p>
        </p:txBody>
      </p:sp>
      <p:sp>
        <p:nvSpPr>
          <p:cNvPr id="8" name="TextBox 7"/>
          <p:cNvSpPr txBox="1"/>
          <p:nvPr/>
        </p:nvSpPr>
        <p:spPr>
          <a:xfrm>
            <a:off x="7661561" y="4312866"/>
            <a:ext cx="1413165" cy="369332"/>
          </a:xfrm>
          <a:prstGeom prst="rect">
            <a:avLst/>
          </a:prstGeom>
          <a:noFill/>
        </p:spPr>
        <p:txBody>
          <a:bodyPr wrap="square" rtlCol="0">
            <a:spAutoFit/>
          </a:bodyPr>
          <a:lstStyle/>
          <a:p>
            <a:r>
              <a:rPr lang="en-US" dirty="0">
                <a:latin typeface="Times New Roman" pitchFamily="18" charset="0"/>
                <a:cs typeface="Times New Roman" pitchFamily="18" charset="0"/>
              </a:rPr>
              <a:t>Carnivore</a:t>
            </a:r>
          </a:p>
        </p:txBody>
      </p:sp>
      <p:sp>
        <p:nvSpPr>
          <p:cNvPr id="9" name="TextBox 8"/>
          <p:cNvSpPr txBox="1"/>
          <p:nvPr/>
        </p:nvSpPr>
        <p:spPr>
          <a:xfrm>
            <a:off x="7770205" y="4641273"/>
            <a:ext cx="941283" cy="369332"/>
          </a:xfrm>
          <a:prstGeom prst="rect">
            <a:avLst/>
          </a:prstGeom>
          <a:noFill/>
        </p:spPr>
        <p:txBody>
          <a:bodyPr wrap="none" rtlCol="0">
            <a:spAutoFit/>
          </a:bodyPr>
          <a:lstStyle/>
          <a:p>
            <a:r>
              <a:rPr lang="en-US" dirty="0">
                <a:latin typeface="Times New Roman" pitchFamily="18" charset="0"/>
                <a:cs typeface="Times New Roman" pitchFamily="18" charset="0"/>
              </a:rPr>
              <a:t>Rodents</a:t>
            </a:r>
          </a:p>
        </p:txBody>
      </p:sp>
      <p:sp>
        <p:nvSpPr>
          <p:cNvPr id="10" name="TextBox 9"/>
          <p:cNvSpPr txBox="1"/>
          <p:nvPr/>
        </p:nvSpPr>
        <p:spPr>
          <a:xfrm>
            <a:off x="444005" y="5678268"/>
            <a:ext cx="7045034" cy="646331"/>
          </a:xfrm>
          <a:prstGeom prst="rect">
            <a:avLst/>
          </a:prstGeom>
          <a:noFill/>
        </p:spPr>
        <p:txBody>
          <a:bodyPr wrap="square" rtlCol="0">
            <a:spAutoFit/>
          </a:bodyPr>
          <a:lstStyle/>
          <a:p>
            <a:r>
              <a:rPr lang="en-US" dirty="0"/>
              <a:t>This tree  clear show that the staphylococcus species in</a:t>
            </a:r>
          </a:p>
          <a:p>
            <a:r>
              <a:rPr lang="en-US" dirty="0"/>
              <a:t> Human carnivore  and rodent are closely related</a:t>
            </a:r>
          </a:p>
        </p:txBody>
      </p:sp>
    </p:spTree>
    <p:extLst>
      <p:ext uri="{BB962C8B-B14F-4D97-AF65-F5344CB8AC3E}">
        <p14:creationId xmlns:p14="http://schemas.microsoft.com/office/powerpoint/2010/main" val="3715360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400" dirty="0">
                <a:latin typeface="Times New Roman" pitchFamily="18" charset="0"/>
                <a:cs typeface="Times New Roman" pitchFamily="18" charset="0"/>
              </a:rPr>
              <a:t>Mass screening of genome was done for antimicrobial resistance or virulence genes using </a:t>
            </a:r>
            <a:r>
              <a:rPr lang="en-US" sz="2400" dirty="0" err="1">
                <a:latin typeface="Times New Roman" pitchFamily="18" charset="0"/>
                <a:cs typeface="Times New Roman" pitchFamily="18" charset="0"/>
              </a:rPr>
              <a:t>abricate</a:t>
            </a:r>
            <a:r>
              <a:rPr lang="en-US" sz="2400" dirty="0">
                <a:latin typeface="Times New Roman" pitchFamily="18" charset="0"/>
                <a:cs typeface="Times New Roman" pitchFamily="18" charset="0"/>
              </a:rPr>
              <a:t>.</a:t>
            </a:r>
          </a:p>
          <a:p>
            <a:pPr algn="just"/>
            <a:r>
              <a:rPr lang="en-US" sz="2400" dirty="0">
                <a:latin typeface="Times New Roman" pitchFamily="18" charset="0"/>
                <a:cs typeface="Times New Roman" pitchFamily="18" charset="0"/>
              </a:rPr>
              <a:t>This was done only with NCBI database</a:t>
            </a:r>
          </a:p>
          <a:p>
            <a:pPr algn="just"/>
            <a:r>
              <a:rPr lang="en-US" sz="2400" dirty="0">
                <a:latin typeface="Times New Roman" pitchFamily="18" charset="0"/>
                <a:cs typeface="Times New Roman" pitchFamily="18" charset="0"/>
              </a:rPr>
              <a:t>The AMR genes count was plotted per host (all hosts stated in the manuscripts) </a:t>
            </a:r>
          </a:p>
          <a:p>
            <a:pPr algn="just"/>
            <a:r>
              <a:rPr lang="en-US" sz="2400" dirty="0">
                <a:latin typeface="Times New Roman" pitchFamily="18" charset="0"/>
                <a:cs typeface="Times New Roman" pitchFamily="18" charset="0"/>
              </a:rPr>
              <a:t>Human </a:t>
            </a:r>
            <a:r>
              <a:rPr lang="en-US" sz="2400" dirty="0" err="1">
                <a:latin typeface="Times New Roman" pitchFamily="18" charset="0"/>
                <a:cs typeface="Times New Roman" pitchFamily="18" charset="0"/>
              </a:rPr>
              <a:t>S.aureus</a:t>
            </a:r>
            <a:r>
              <a:rPr lang="en-US" sz="2400" dirty="0">
                <a:latin typeface="Times New Roman" pitchFamily="18" charset="0"/>
                <a:cs typeface="Times New Roman" pitchFamily="18" charset="0"/>
              </a:rPr>
              <a:t> appear to have the highest number of AMR gene followed closely by  the AMR genes in Carnivore and rodent  among the three hosts that are being consider</a:t>
            </a:r>
          </a:p>
        </p:txBody>
      </p:sp>
      <p:sp>
        <p:nvSpPr>
          <p:cNvPr id="3" name="Title 2"/>
          <p:cNvSpPr>
            <a:spLocks noGrp="1"/>
          </p:cNvSpPr>
          <p:nvPr>
            <p:ph type="title"/>
          </p:nvPr>
        </p:nvSpPr>
        <p:spPr/>
        <p:txBody>
          <a:bodyPr>
            <a:normAutofit fontScale="90000"/>
          </a:bodyPr>
          <a:lstStyle/>
          <a:p>
            <a:pPr algn="ctr"/>
            <a:r>
              <a:rPr lang="en-US" dirty="0"/>
              <a:t> </a:t>
            </a:r>
            <a:r>
              <a:rPr lang="en-US" sz="4400" dirty="0">
                <a:solidFill>
                  <a:srgbClr val="00B050"/>
                </a:solidFill>
                <a:latin typeface="Times New Roman" pitchFamily="18" charset="0"/>
                <a:cs typeface="Times New Roman" pitchFamily="18" charset="0"/>
              </a:rPr>
              <a:t>Antimicrobial Resistance Gene profile of the hosts.</a:t>
            </a:r>
          </a:p>
        </p:txBody>
      </p:sp>
    </p:spTree>
    <p:extLst>
      <p:ext uri="{BB962C8B-B14F-4D97-AF65-F5344CB8AC3E}">
        <p14:creationId xmlns:p14="http://schemas.microsoft.com/office/powerpoint/2010/main" val="16797442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284</TotalTime>
  <Words>1727</Words>
  <Application>Microsoft Macintosh PowerPoint</Application>
  <PresentationFormat>On-screen Show (4:3)</PresentationFormat>
  <Paragraphs>102</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Lucida Sans Unicode</vt:lpstr>
      <vt:lpstr>Times New Roman</vt:lpstr>
      <vt:lpstr>Verdana</vt:lpstr>
      <vt:lpstr>Wingdings</vt:lpstr>
      <vt:lpstr>Wingdings 2</vt:lpstr>
      <vt:lpstr>Wingdings 3</vt:lpstr>
      <vt:lpstr>Concourse</vt:lpstr>
      <vt:lpstr> Bioinformatics Summer Training RNA Institute, University at Albany Project Presentation Dr.Andam’s Lab Adebiyi Sefiyat</vt:lpstr>
      <vt:lpstr>Phylogenetic relationship and Antimicrobial Resistance Profile of Staphylocuccous aureus  stains.</vt:lpstr>
      <vt:lpstr>Objectives</vt:lpstr>
      <vt:lpstr>Methodology</vt:lpstr>
      <vt:lpstr>Dataset Summarization(boxplot)</vt:lpstr>
      <vt:lpstr>Metadata Summarization.</vt:lpstr>
      <vt:lpstr>Phylogenetics Tree</vt:lpstr>
      <vt:lpstr>Phylogenetic Tree of Staphyloccus aureus inDifferent hosts</vt:lpstr>
      <vt:lpstr> Antimicrobial Resistance Gene profile of the hosts.</vt:lpstr>
      <vt:lpstr>AMR gene boxplot</vt:lpstr>
      <vt:lpstr>AMR Gene Violin Plot</vt:lpstr>
      <vt:lpstr>AMR Gene Violin Plot</vt:lpstr>
      <vt:lpstr>AMR Gene Phylogenetic Tree</vt:lpstr>
      <vt:lpstr>AMR Gene Phylogenetic Tree</vt:lpstr>
      <vt:lpstr>AMR gene (Vfdb database)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Bioinformatics Summer Training RNA Institute, University at Albany Project Presentation Dr.Andam’s Lab Adebiyi Sefiyat</dc:title>
  <dc:creator>user</dc:creator>
  <cp:lastModifiedBy>Garcia Aroca, Teddy G</cp:lastModifiedBy>
  <cp:revision>21</cp:revision>
  <dcterms:created xsi:type="dcterms:W3CDTF">2022-08-08T17:25:55Z</dcterms:created>
  <dcterms:modified xsi:type="dcterms:W3CDTF">2022-08-09T14:17:47Z</dcterms:modified>
</cp:coreProperties>
</file>