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75" r:id="rId12"/>
    <p:sldId id="273" r:id="rId13"/>
    <p:sldId id="267" r:id="rId14"/>
    <p:sldId id="274" r:id="rId15"/>
    <p:sldId id="268" r:id="rId16"/>
    <p:sldId id="270" r:id="rId17"/>
    <p:sldId id="271"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85" autoAdjust="0"/>
    <p:restoredTop sz="94710" autoAdjust="0"/>
  </p:normalViewPr>
  <p:slideViewPr>
    <p:cSldViewPr>
      <p:cViewPr varScale="1">
        <p:scale>
          <a:sx n="57" d="100"/>
          <a:sy n="57" d="100"/>
        </p:scale>
        <p:origin x="-96" y="-10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AB3521-7B7E-4C95-9D4E-527969F13403}" type="datetimeFigureOut">
              <a:rPr lang="en-US" smtClean="0"/>
              <a:pPr/>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16926-EAC8-449E-A7D3-FE4841114A4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B3521-7B7E-4C95-9D4E-527969F13403}" type="datetimeFigureOut">
              <a:rPr lang="en-US" smtClean="0"/>
              <a:pPr/>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16926-EAC8-449E-A7D3-FE4841114A4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B3521-7B7E-4C95-9D4E-527969F13403}" type="datetimeFigureOut">
              <a:rPr lang="en-US" smtClean="0"/>
              <a:pPr/>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16926-EAC8-449E-A7D3-FE4841114A4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B3521-7B7E-4C95-9D4E-527969F13403}" type="datetimeFigureOut">
              <a:rPr lang="en-US" smtClean="0"/>
              <a:pPr/>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16926-EAC8-449E-A7D3-FE4841114A4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AB3521-7B7E-4C95-9D4E-527969F13403}" type="datetimeFigureOut">
              <a:rPr lang="en-US" smtClean="0"/>
              <a:pPr/>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16926-EAC8-449E-A7D3-FE4841114A4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AB3521-7B7E-4C95-9D4E-527969F13403}" type="datetimeFigureOut">
              <a:rPr lang="en-US" smtClean="0"/>
              <a:pPr/>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16926-EAC8-449E-A7D3-FE4841114A4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AB3521-7B7E-4C95-9D4E-527969F13403}" type="datetimeFigureOut">
              <a:rPr lang="en-US" smtClean="0"/>
              <a:pPr/>
              <a:t>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B16926-EAC8-449E-A7D3-FE4841114A4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AB3521-7B7E-4C95-9D4E-527969F13403}" type="datetimeFigureOut">
              <a:rPr lang="en-US" smtClean="0"/>
              <a:pPr/>
              <a:t>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B16926-EAC8-449E-A7D3-FE4841114A4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B3521-7B7E-4C95-9D4E-527969F13403}" type="datetimeFigureOut">
              <a:rPr lang="en-US" smtClean="0"/>
              <a:pPr/>
              <a:t>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B16926-EAC8-449E-A7D3-FE4841114A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AB3521-7B7E-4C95-9D4E-527969F13403}" type="datetimeFigureOut">
              <a:rPr lang="en-US" smtClean="0"/>
              <a:pPr/>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16926-EAC8-449E-A7D3-FE4841114A4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AB3521-7B7E-4C95-9D4E-527969F13403}" type="datetimeFigureOut">
              <a:rPr lang="en-US" smtClean="0"/>
              <a:pPr/>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16926-EAC8-449E-A7D3-FE4841114A4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AB3521-7B7E-4C95-9D4E-527969F13403}" type="datetimeFigureOut">
              <a:rPr lang="en-US" smtClean="0"/>
              <a:pPr/>
              <a:t>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B16926-EAC8-449E-A7D3-FE4841114A4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Normal Forms</a:t>
            </a:r>
            <a:endParaRPr lang="en-US" dirty="0"/>
          </a:p>
        </p:txBody>
      </p:sp>
      <p:sp>
        <p:nvSpPr>
          <p:cNvPr id="3" name="Subtitle 2"/>
          <p:cNvSpPr>
            <a:spLocks noGrp="1"/>
          </p:cNvSpPr>
          <p:nvPr>
            <p:ph type="subTitle" idx="1"/>
          </p:nvPr>
        </p:nvSpPr>
        <p:spPr/>
        <p:txBody>
          <a:bodyPr/>
          <a:lstStyle/>
          <a:p>
            <a:r>
              <a:rPr lang="en-US" dirty="0" smtClean="0"/>
              <a:t>From:</a:t>
            </a:r>
          </a:p>
          <a:p>
            <a:r>
              <a:rPr lang="en-US" i="1" dirty="0" smtClean="0"/>
              <a:t>The 3 Normal Forms: A Tutorial</a:t>
            </a:r>
            <a:r>
              <a:rPr lang="en-US" dirty="0" smtClean="0"/>
              <a:t>, by Fred </a:t>
            </a:r>
            <a:r>
              <a:rPr lang="en-US" dirty="0" err="1" smtClean="0"/>
              <a:t>Couldon</a:t>
            </a:r>
            <a:r>
              <a:rPr lang="en-US" dirty="0" smtClean="0"/>
              <a:t>, 2007</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Normal Form</a:t>
            </a:r>
            <a:endParaRPr lang="en-US" dirty="0"/>
          </a:p>
        </p:txBody>
      </p:sp>
      <p:graphicFrame>
        <p:nvGraphicFramePr>
          <p:cNvPr id="3" name="Table 2"/>
          <p:cNvGraphicFramePr>
            <a:graphicFrameLocks noGrp="1"/>
          </p:cNvGraphicFramePr>
          <p:nvPr/>
        </p:nvGraphicFramePr>
        <p:xfrm>
          <a:off x="533400" y="1981200"/>
          <a:ext cx="8077200" cy="4267200"/>
        </p:xfrm>
        <a:graphic>
          <a:graphicData uri="http://schemas.openxmlformats.org/drawingml/2006/table">
            <a:tbl>
              <a:tblPr firstRow="1" bandRow="1">
                <a:tableStyleId>{5C22544A-7EE6-4342-B048-85BDC9FD1C3A}</a:tableStyleId>
              </a:tblPr>
              <a:tblGrid>
                <a:gridCol w="1066800"/>
                <a:gridCol w="1905000"/>
                <a:gridCol w="1600200"/>
                <a:gridCol w="1066800"/>
                <a:gridCol w="1079500"/>
                <a:gridCol w="1358900"/>
              </a:tblGrid>
              <a:tr h="711200">
                <a:tc>
                  <a:txBody>
                    <a:bodyPr/>
                    <a:lstStyle/>
                    <a:p>
                      <a:r>
                        <a:rPr lang="en-US" dirty="0" err="1" smtClean="0">
                          <a:solidFill>
                            <a:schemeClr val="bg1"/>
                          </a:solidFill>
                        </a:rPr>
                        <a:t>Order_id</a:t>
                      </a:r>
                      <a:endParaRPr lang="en-US" dirty="0">
                        <a:solidFill>
                          <a:schemeClr val="bg1"/>
                        </a:solidFill>
                      </a:endParaRPr>
                    </a:p>
                  </a:txBody>
                  <a:tcPr/>
                </a:tc>
                <a:tc>
                  <a:txBody>
                    <a:bodyPr/>
                    <a:lstStyle/>
                    <a:p>
                      <a:r>
                        <a:rPr lang="en-US" dirty="0" err="1" smtClean="0">
                          <a:solidFill>
                            <a:schemeClr val="tx1"/>
                          </a:solidFill>
                        </a:rPr>
                        <a:t>Customer_name</a:t>
                      </a:r>
                      <a:endParaRPr lang="en-US" dirty="0">
                        <a:solidFill>
                          <a:schemeClr val="tx1"/>
                        </a:solidFill>
                      </a:endParaRPr>
                    </a:p>
                  </a:txBody>
                  <a:tcPr>
                    <a:solidFill>
                      <a:schemeClr val="bg2"/>
                    </a:solidFill>
                  </a:tcPr>
                </a:tc>
                <a:tc>
                  <a:txBody>
                    <a:bodyPr/>
                    <a:lstStyle/>
                    <a:p>
                      <a:r>
                        <a:rPr lang="en-US" dirty="0" err="1" smtClean="0">
                          <a:solidFill>
                            <a:schemeClr val="tx1"/>
                          </a:solidFill>
                        </a:rPr>
                        <a:t>Order_date</a:t>
                      </a:r>
                      <a:endParaRPr lang="en-US" dirty="0">
                        <a:solidFill>
                          <a:schemeClr val="tx1"/>
                        </a:solidFill>
                      </a:endParaRPr>
                    </a:p>
                  </a:txBody>
                  <a:tcPr>
                    <a:solidFill>
                      <a:schemeClr val="bg2"/>
                    </a:solidFill>
                  </a:tcPr>
                </a:tc>
                <a:tc>
                  <a:txBody>
                    <a:bodyPr/>
                    <a:lstStyle/>
                    <a:p>
                      <a:r>
                        <a:rPr lang="en-US" dirty="0" err="1" smtClean="0">
                          <a:solidFill>
                            <a:schemeClr val="bg1"/>
                          </a:solidFill>
                        </a:rPr>
                        <a:t>Item_id</a:t>
                      </a:r>
                      <a:endParaRPr lang="en-US" dirty="0">
                        <a:solidFill>
                          <a:schemeClr val="bg1"/>
                        </a:solidFill>
                      </a:endParaRPr>
                    </a:p>
                  </a:txBody>
                  <a:tcPr/>
                </a:tc>
                <a:tc>
                  <a:txBody>
                    <a:bodyPr/>
                    <a:lstStyle/>
                    <a:p>
                      <a:r>
                        <a:rPr lang="en-US" dirty="0" err="1" smtClean="0">
                          <a:solidFill>
                            <a:schemeClr val="tx1"/>
                          </a:solidFill>
                        </a:rPr>
                        <a:t>Item_qty</a:t>
                      </a:r>
                      <a:endParaRPr lang="en-US" dirty="0">
                        <a:solidFill>
                          <a:schemeClr val="tx1"/>
                        </a:solidFill>
                      </a:endParaRPr>
                    </a:p>
                  </a:txBody>
                  <a:tcPr>
                    <a:solidFill>
                      <a:schemeClr val="bg2"/>
                    </a:solidFill>
                  </a:tcPr>
                </a:tc>
                <a:tc>
                  <a:txBody>
                    <a:bodyPr/>
                    <a:lstStyle/>
                    <a:p>
                      <a:r>
                        <a:rPr lang="en-US" dirty="0" err="1" smtClean="0">
                          <a:solidFill>
                            <a:schemeClr val="tx1"/>
                          </a:solidFill>
                        </a:rPr>
                        <a:t>Item_price</a:t>
                      </a:r>
                      <a:endParaRPr lang="en-US" dirty="0">
                        <a:solidFill>
                          <a:schemeClr val="tx1"/>
                        </a:solidFill>
                      </a:endParaRPr>
                    </a:p>
                  </a:txBody>
                  <a:tcPr>
                    <a:solidFill>
                      <a:schemeClr val="bg2"/>
                    </a:solidFill>
                  </a:tcPr>
                </a:tc>
              </a:tr>
              <a:tr h="711200">
                <a:tc>
                  <a:txBody>
                    <a:bodyPr/>
                    <a:lstStyle/>
                    <a:p>
                      <a:r>
                        <a:rPr lang="en-US" dirty="0" smtClean="0">
                          <a:solidFill>
                            <a:schemeClr val="bg1"/>
                          </a:solidFill>
                        </a:rPr>
                        <a:t>125</a:t>
                      </a:r>
                      <a:endParaRPr lang="en-US" dirty="0">
                        <a:solidFill>
                          <a:schemeClr val="bg1"/>
                        </a:solidFill>
                      </a:endParaRPr>
                    </a:p>
                  </a:txBody>
                  <a:tcPr>
                    <a:solidFill>
                      <a:schemeClr val="accent1"/>
                    </a:solidFill>
                  </a:tcPr>
                </a:tc>
                <a:tc>
                  <a:txBody>
                    <a:bodyPr/>
                    <a:lstStyle/>
                    <a:p>
                      <a:r>
                        <a:rPr lang="en-US" dirty="0" err="1" smtClean="0"/>
                        <a:t>FooInc</a:t>
                      </a:r>
                      <a:endParaRPr lang="en-US" dirty="0"/>
                    </a:p>
                  </a:txBody>
                  <a:tcPr/>
                </a:tc>
                <a:tc>
                  <a:txBody>
                    <a:bodyPr/>
                    <a:lstStyle/>
                    <a:p>
                      <a:r>
                        <a:rPr lang="en-US" dirty="0" smtClean="0"/>
                        <a:t>9/13/2002</a:t>
                      </a:r>
                      <a:endParaRPr lang="en-US" dirty="0"/>
                    </a:p>
                  </a:txBody>
                  <a:tcPr/>
                </a:tc>
                <a:tc>
                  <a:txBody>
                    <a:bodyPr/>
                    <a:lstStyle/>
                    <a:p>
                      <a:r>
                        <a:rPr lang="en-US" dirty="0" smtClean="0">
                          <a:solidFill>
                            <a:schemeClr val="bg1"/>
                          </a:solidFill>
                        </a:rPr>
                        <a:t>563</a:t>
                      </a:r>
                      <a:endParaRPr lang="en-US" dirty="0">
                        <a:solidFill>
                          <a:schemeClr val="bg1"/>
                        </a:solidFill>
                      </a:endParaRPr>
                    </a:p>
                  </a:txBody>
                  <a:tcPr>
                    <a:solidFill>
                      <a:schemeClr val="accent1"/>
                    </a:solidFill>
                  </a:tcPr>
                </a:tc>
                <a:tc>
                  <a:txBody>
                    <a:bodyPr/>
                    <a:lstStyle/>
                    <a:p>
                      <a:r>
                        <a:rPr lang="en-US" dirty="0" smtClean="0"/>
                        <a:t>4</a:t>
                      </a:r>
                      <a:endParaRPr lang="en-US" dirty="0"/>
                    </a:p>
                  </a:txBody>
                  <a:tcPr/>
                </a:tc>
                <a:tc>
                  <a:txBody>
                    <a:bodyPr/>
                    <a:lstStyle/>
                    <a:p>
                      <a:r>
                        <a:rPr lang="en-US" dirty="0" smtClean="0"/>
                        <a:t>3.50</a:t>
                      </a:r>
                      <a:endParaRPr lang="en-US" dirty="0"/>
                    </a:p>
                  </a:txBody>
                  <a:tcPr/>
                </a:tc>
              </a:tr>
              <a:tr h="711200">
                <a:tc>
                  <a:txBody>
                    <a:bodyPr/>
                    <a:lstStyle/>
                    <a:p>
                      <a:r>
                        <a:rPr lang="en-US" dirty="0" smtClean="0">
                          <a:solidFill>
                            <a:schemeClr val="bg1"/>
                          </a:solidFill>
                        </a:rPr>
                        <a:t>125</a:t>
                      </a:r>
                      <a:endParaRPr lang="en-US" dirty="0">
                        <a:solidFill>
                          <a:schemeClr val="bg1"/>
                        </a:solidFill>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FooInc</a:t>
                      </a:r>
                      <a:endParaRPr lang="en-US" dirty="0" smtClean="0"/>
                    </a:p>
                    <a:p>
                      <a:endParaRPr lang="en-US" dirty="0"/>
                    </a:p>
                  </a:txBody>
                  <a:tcPr/>
                </a:tc>
                <a:tc>
                  <a:txBody>
                    <a:bodyPr/>
                    <a:lstStyle/>
                    <a:p>
                      <a:r>
                        <a:rPr lang="en-US" dirty="0" smtClean="0"/>
                        <a:t>9/13/2002</a:t>
                      </a:r>
                      <a:endParaRPr lang="en-US" dirty="0"/>
                    </a:p>
                  </a:txBody>
                  <a:tcPr/>
                </a:tc>
                <a:tc>
                  <a:txBody>
                    <a:bodyPr/>
                    <a:lstStyle/>
                    <a:p>
                      <a:r>
                        <a:rPr lang="en-US" dirty="0" smtClean="0">
                          <a:solidFill>
                            <a:schemeClr val="bg1"/>
                          </a:solidFill>
                        </a:rPr>
                        <a:t>851</a:t>
                      </a:r>
                      <a:endParaRPr lang="en-US" dirty="0">
                        <a:solidFill>
                          <a:schemeClr val="bg1"/>
                        </a:solidFill>
                      </a:endParaRPr>
                    </a:p>
                  </a:txBody>
                  <a:tcPr>
                    <a:solidFill>
                      <a:schemeClr val="accent1"/>
                    </a:solidFill>
                  </a:tcPr>
                </a:tc>
                <a:tc>
                  <a:txBody>
                    <a:bodyPr/>
                    <a:lstStyle/>
                    <a:p>
                      <a:r>
                        <a:rPr lang="en-US" dirty="0" smtClean="0"/>
                        <a:t>32</a:t>
                      </a:r>
                      <a:endParaRPr lang="en-US" dirty="0"/>
                    </a:p>
                  </a:txBody>
                  <a:tcPr/>
                </a:tc>
                <a:tc>
                  <a:txBody>
                    <a:bodyPr/>
                    <a:lstStyle/>
                    <a:p>
                      <a:r>
                        <a:rPr lang="en-US" dirty="0" smtClean="0"/>
                        <a:t>0.25</a:t>
                      </a:r>
                      <a:endParaRPr lang="en-US" dirty="0"/>
                    </a:p>
                  </a:txBody>
                  <a:tcPr/>
                </a:tc>
              </a:tr>
              <a:tr h="711200">
                <a:tc>
                  <a:txBody>
                    <a:bodyPr/>
                    <a:lstStyle/>
                    <a:p>
                      <a:r>
                        <a:rPr lang="en-US" dirty="0" smtClean="0">
                          <a:solidFill>
                            <a:schemeClr val="bg1"/>
                          </a:solidFill>
                        </a:rPr>
                        <a:t>125</a:t>
                      </a:r>
                      <a:endParaRPr lang="en-US" dirty="0">
                        <a:solidFill>
                          <a:schemeClr val="bg1"/>
                        </a:solidFill>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FooInc</a:t>
                      </a:r>
                      <a:endParaRPr lang="en-US" dirty="0" smtClean="0"/>
                    </a:p>
                    <a:p>
                      <a:endParaRPr lang="en-US" dirty="0"/>
                    </a:p>
                  </a:txBody>
                  <a:tcPr/>
                </a:tc>
                <a:tc>
                  <a:txBody>
                    <a:bodyPr/>
                    <a:lstStyle/>
                    <a:p>
                      <a:r>
                        <a:rPr lang="en-US" dirty="0" smtClean="0"/>
                        <a:t>9/13/2002</a:t>
                      </a:r>
                      <a:endParaRPr lang="en-US" dirty="0"/>
                    </a:p>
                  </a:txBody>
                  <a:tcPr/>
                </a:tc>
                <a:tc>
                  <a:txBody>
                    <a:bodyPr/>
                    <a:lstStyle/>
                    <a:p>
                      <a:r>
                        <a:rPr lang="en-US" dirty="0" smtClean="0">
                          <a:solidFill>
                            <a:schemeClr val="bg1"/>
                          </a:solidFill>
                        </a:rPr>
                        <a:t>652</a:t>
                      </a:r>
                      <a:endParaRPr lang="en-US" dirty="0">
                        <a:solidFill>
                          <a:schemeClr val="bg1"/>
                        </a:solidFill>
                      </a:endParaRPr>
                    </a:p>
                  </a:txBody>
                  <a:tcPr>
                    <a:solidFill>
                      <a:schemeClr val="accent1"/>
                    </a:solidFill>
                  </a:tcPr>
                </a:tc>
                <a:tc>
                  <a:txBody>
                    <a:bodyPr/>
                    <a:lstStyle/>
                    <a:p>
                      <a:r>
                        <a:rPr lang="en-US" dirty="0" smtClean="0"/>
                        <a:t>5</a:t>
                      </a:r>
                      <a:endParaRPr lang="en-US" dirty="0"/>
                    </a:p>
                  </a:txBody>
                  <a:tcPr/>
                </a:tc>
                <a:tc>
                  <a:txBody>
                    <a:bodyPr/>
                    <a:lstStyle/>
                    <a:p>
                      <a:r>
                        <a:rPr lang="en-US" dirty="0" smtClean="0"/>
                        <a:t>12.00</a:t>
                      </a:r>
                      <a:endParaRPr lang="en-US" dirty="0"/>
                    </a:p>
                  </a:txBody>
                  <a:tcPr/>
                </a:tc>
              </a:tr>
              <a:tr h="711200">
                <a:tc>
                  <a:txBody>
                    <a:bodyPr/>
                    <a:lstStyle/>
                    <a:p>
                      <a:r>
                        <a:rPr lang="en-US" dirty="0" smtClean="0">
                          <a:solidFill>
                            <a:schemeClr val="bg1"/>
                          </a:solidFill>
                        </a:rPr>
                        <a:t>126</a:t>
                      </a:r>
                      <a:endParaRPr lang="en-US" dirty="0">
                        <a:solidFill>
                          <a:schemeClr val="bg1"/>
                        </a:solidFill>
                      </a:endParaRPr>
                    </a:p>
                  </a:txBody>
                  <a:tcPr>
                    <a:solidFill>
                      <a:schemeClr val="accent1"/>
                    </a:solidFill>
                  </a:tcPr>
                </a:tc>
                <a:tc>
                  <a:txBody>
                    <a:bodyPr/>
                    <a:lstStyle/>
                    <a:p>
                      <a:r>
                        <a:rPr lang="en-US" dirty="0" err="1" smtClean="0"/>
                        <a:t>FreensRUs</a:t>
                      </a:r>
                      <a:endParaRPr lang="en-US" dirty="0"/>
                    </a:p>
                  </a:txBody>
                  <a:tcPr/>
                </a:tc>
                <a:tc>
                  <a:txBody>
                    <a:bodyPr/>
                    <a:lstStyle/>
                    <a:p>
                      <a:r>
                        <a:rPr lang="en-US" dirty="0" smtClean="0"/>
                        <a:t>9/14/2002</a:t>
                      </a:r>
                      <a:endParaRPr lang="en-US" dirty="0"/>
                    </a:p>
                  </a:txBody>
                  <a:tcPr/>
                </a:tc>
                <a:tc>
                  <a:txBody>
                    <a:bodyPr/>
                    <a:lstStyle/>
                    <a:p>
                      <a:r>
                        <a:rPr lang="en-US" dirty="0" smtClean="0">
                          <a:solidFill>
                            <a:schemeClr val="bg1"/>
                          </a:solidFill>
                        </a:rPr>
                        <a:t>563</a:t>
                      </a:r>
                      <a:endParaRPr lang="en-US" dirty="0">
                        <a:solidFill>
                          <a:schemeClr val="bg1"/>
                        </a:solidFill>
                      </a:endParaRPr>
                    </a:p>
                  </a:txBody>
                  <a:tcPr>
                    <a:solidFill>
                      <a:schemeClr val="accent1"/>
                    </a:solidFill>
                  </a:tcPr>
                </a:tc>
                <a:tc>
                  <a:txBody>
                    <a:bodyPr/>
                    <a:lstStyle/>
                    <a:p>
                      <a:r>
                        <a:rPr lang="en-US" dirty="0" smtClean="0"/>
                        <a:t>500</a:t>
                      </a:r>
                      <a:endParaRPr lang="en-US" dirty="0"/>
                    </a:p>
                  </a:txBody>
                  <a:tcPr/>
                </a:tc>
                <a:tc>
                  <a:txBody>
                    <a:bodyPr/>
                    <a:lstStyle/>
                    <a:p>
                      <a:r>
                        <a:rPr lang="en-US" dirty="0" smtClean="0"/>
                        <a:t>3.50</a:t>
                      </a:r>
                      <a:endParaRPr lang="en-US" dirty="0"/>
                    </a:p>
                  </a:txBody>
                  <a:tcPr/>
                </a:tc>
              </a:tr>
              <a:tr h="711200">
                <a:tc>
                  <a:txBody>
                    <a:bodyPr/>
                    <a:lstStyle/>
                    <a:p>
                      <a:r>
                        <a:rPr lang="en-US" dirty="0" smtClean="0">
                          <a:solidFill>
                            <a:schemeClr val="bg1"/>
                          </a:solidFill>
                        </a:rPr>
                        <a:t>126</a:t>
                      </a:r>
                      <a:endParaRPr lang="en-US" dirty="0">
                        <a:solidFill>
                          <a:schemeClr val="bg1"/>
                        </a:solidFill>
                      </a:endParaRPr>
                    </a:p>
                  </a:txBody>
                  <a:tcPr>
                    <a:solidFill>
                      <a:schemeClr val="accent1"/>
                    </a:solidFill>
                  </a:tcPr>
                </a:tc>
                <a:tc>
                  <a:txBody>
                    <a:bodyPr/>
                    <a:lstStyle/>
                    <a:p>
                      <a:r>
                        <a:rPr lang="en-US" dirty="0" err="1" smtClean="0"/>
                        <a:t>FreensRUs</a:t>
                      </a:r>
                      <a:endParaRPr lang="en-US" dirty="0"/>
                    </a:p>
                  </a:txBody>
                  <a:tcPr/>
                </a:tc>
                <a:tc>
                  <a:txBody>
                    <a:bodyPr/>
                    <a:lstStyle/>
                    <a:p>
                      <a:r>
                        <a:rPr lang="en-US" dirty="0" smtClean="0"/>
                        <a:t>9/14/2002</a:t>
                      </a:r>
                      <a:endParaRPr lang="en-US" dirty="0"/>
                    </a:p>
                  </a:txBody>
                  <a:tcPr/>
                </a:tc>
                <a:tc>
                  <a:txBody>
                    <a:bodyPr/>
                    <a:lstStyle/>
                    <a:p>
                      <a:r>
                        <a:rPr lang="en-US" dirty="0" smtClean="0">
                          <a:solidFill>
                            <a:schemeClr val="bg1"/>
                          </a:solidFill>
                        </a:rPr>
                        <a:t>652</a:t>
                      </a:r>
                      <a:endParaRPr lang="en-US" dirty="0">
                        <a:solidFill>
                          <a:schemeClr val="bg1"/>
                        </a:solidFill>
                      </a:endParaRPr>
                    </a:p>
                  </a:txBody>
                  <a:tcPr>
                    <a:solidFill>
                      <a:schemeClr val="accent1"/>
                    </a:solidFill>
                  </a:tcPr>
                </a:tc>
                <a:tc>
                  <a:txBody>
                    <a:bodyPr/>
                    <a:lstStyle/>
                    <a:p>
                      <a:r>
                        <a:rPr lang="en-US" dirty="0" smtClean="0"/>
                        <a:t>750</a:t>
                      </a:r>
                      <a:endParaRPr lang="en-US" dirty="0"/>
                    </a:p>
                  </a:txBody>
                  <a:tcPr/>
                </a:tc>
                <a:tc>
                  <a:txBody>
                    <a:bodyPr/>
                    <a:lstStyle/>
                    <a:p>
                      <a:r>
                        <a:rPr lang="en-US" dirty="0" smtClean="0"/>
                        <a:t>12.00</a:t>
                      </a:r>
                      <a:endParaRPr lang="en-US"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 discussion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Test </a:t>
            </a:r>
            <a:r>
              <a:rPr lang="en-US" dirty="0" smtClean="0"/>
              <a:t>each table for partial dependencies on a concatenated key. </a:t>
            </a:r>
            <a:endParaRPr lang="en-US" dirty="0" smtClean="0"/>
          </a:p>
          <a:p>
            <a:r>
              <a:rPr lang="en-US" dirty="0" smtClean="0"/>
              <a:t>This </a:t>
            </a:r>
            <a:r>
              <a:rPr lang="en-US" dirty="0" smtClean="0"/>
              <a:t>means that for a table that has a concatenated primary key, each column in the table that is not part of the primary key must depend upon the entire concatenated key for its existence. </a:t>
            </a:r>
            <a:endParaRPr lang="en-US" dirty="0" smtClean="0"/>
          </a:p>
          <a:p>
            <a:r>
              <a:rPr lang="en-US" dirty="0" smtClean="0"/>
              <a:t>If </a:t>
            </a:r>
            <a:r>
              <a:rPr lang="en-US" dirty="0" smtClean="0"/>
              <a:t>any column only depends upon one part of the concatenated key, then we say that the entire table has failed Second Normal Form and we must create another table to rectify the failure.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table for Second Normal Form</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c</a:t>
            </a:r>
            <a:r>
              <a:rPr lang="en-US" dirty="0" err="1" smtClean="0"/>
              <a:t>ustomer_name</a:t>
            </a:r>
            <a:r>
              <a:rPr lang="en-US" dirty="0" smtClean="0"/>
              <a:t> depends on (</a:t>
            </a:r>
            <a:r>
              <a:rPr lang="en-US" dirty="0" err="1" smtClean="0"/>
              <a:t>order_id</a:t>
            </a:r>
            <a:r>
              <a:rPr lang="en-US" dirty="0" smtClean="0"/>
              <a:t>) </a:t>
            </a:r>
          </a:p>
          <a:p>
            <a:r>
              <a:rPr lang="en-US" dirty="0" err="1" smtClean="0"/>
              <a:t>o</a:t>
            </a:r>
            <a:r>
              <a:rPr lang="en-US" dirty="0" err="1" smtClean="0"/>
              <a:t>rder_date</a:t>
            </a:r>
            <a:r>
              <a:rPr lang="en-US" dirty="0" smtClean="0"/>
              <a:t> depends on (</a:t>
            </a:r>
            <a:r>
              <a:rPr lang="en-US" dirty="0" err="1" smtClean="0"/>
              <a:t>order_id</a:t>
            </a:r>
            <a:r>
              <a:rPr lang="en-US" dirty="0" smtClean="0"/>
              <a:t>)</a:t>
            </a:r>
          </a:p>
          <a:p>
            <a:r>
              <a:rPr lang="en-US" dirty="0" err="1" smtClean="0"/>
              <a:t>i</a:t>
            </a:r>
            <a:r>
              <a:rPr lang="en-US" dirty="0" err="1" smtClean="0"/>
              <a:t>tem_qty</a:t>
            </a:r>
            <a:r>
              <a:rPr lang="en-US" dirty="0" smtClean="0"/>
              <a:t> depends on (</a:t>
            </a:r>
            <a:r>
              <a:rPr lang="en-US" dirty="0" err="1" smtClean="0"/>
              <a:t>order_id</a:t>
            </a:r>
            <a:r>
              <a:rPr lang="en-US" dirty="0" smtClean="0"/>
              <a:t>, </a:t>
            </a:r>
            <a:r>
              <a:rPr lang="en-US" dirty="0" err="1" smtClean="0"/>
              <a:t>item_id</a:t>
            </a:r>
            <a:r>
              <a:rPr lang="en-US" dirty="0" smtClean="0"/>
              <a:t>)</a:t>
            </a:r>
          </a:p>
          <a:p>
            <a:r>
              <a:rPr lang="en-US" dirty="0" err="1" smtClean="0"/>
              <a:t>i</a:t>
            </a:r>
            <a:r>
              <a:rPr lang="en-US" dirty="0" err="1" smtClean="0"/>
              <a:t>tem_price</a:t>
            </a:r>
            <a:r>
              <a:rPr lang="en-US" dirty="0" smtClean="0"/>
              <a:t> depends on (</a:t>
            </a:r>
            <a:r>
              <a:rPr lang="en-US" dirty="0" err="1" smtClean="0"/>
              <a:t>item_id</a:t>
            </a:r>
            <a:r>
              <a:rPr lang="en-US" dirty="0" smtClean="0"/>
              <a:t>)</a:t>
            </a:r>
          </a:p>
          <a:p>
            <a:endParaRPr lang="en-US" dirty="0" smtClean="0"/>
          </a:p>
          <a:p>
            <a:r>
              <a:rPr lang="en-US" dirty="0" smtClean="0"/>
              <a:t>This suggests we create a table with </a:t>
            </a:r>
          </a:p>
          <a:p>
            <a:pPr lvl="1"/>
            <a:r>
              <a:rPr lang="en-US" dirty="0" err="1" smtClean="0"/>
              <a:t>o</a:t>
            </a:r>
            <a:r>
              <a:rPr lang="en-US" dirty="0" err="1" smtClean="0"/>
              <a:t>rder_id</a:t>
            </a:r>
            <a:endParaRPr lang="en-US" dirty="0" smtClean="0"/>
          </a:p>
          <a:p>
            <a:pPr lvl="1"/>
            <a:r>
              <a:rPr lang="en-US" dirty="0" err="1" smtClean="0"/>
              <a:t>c</a:t>
            </a:r>
            <a:r>
              <a:rPr lang="en-US" dirty="0" err="1" smtClean="0"/>
              <a:t>ustomer_name</a:t>
            </a:r>
            <a:endParaRPr lang="en-US" dirty="0" smtClean="0"/>
          </a:p>
          <a:p>
            <a:pPr lvl="1"/>
            <a:r>
              <a:rPr lang="en-US" dirty="0" err="1" smtClean="0"/>
              <a:t>o</a:t>
            </a:r>
            <a:r>
              <a:rPr lang="en-US" dirty="0" err="1" smtClean="0"/>
              <a:t>rder_date</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Moving to Second Normal Form</a:t>
            </a:r>
            <a:endParaRPr lang="en-US" dirty="0"/>
          </a:p>
        </p:txBody>
      </p:sp>
      <p:graphicFrame>
        <p:nvGraphicFramePr>
          <p:cNvPr id="3" name="Table 2"/>
          <p:cNvGraphicFramePr>
            <a:graphicFrameLocks noGrp="1"/>
          </p:cNvGraphicFramePr>
          <p:nvPr/>
        </p:nvGraphicFramePr>
        <p:xfrm>
          <a:off x="228600" y="1600200"/>
          <a:ext cx="4648200" cy="1371601"/>
        </p:xfrm>
        <a:graphic>
          <a:graphicData uri="http://schemas.openxmlformats.org/drawingml/2006/table">
            <a:tbl>
              <a:tblPr firstRow="1" bandRow="1">
                <a:tableStyleId>{5C22544A-7EE6-4342-B048-85BDC9FD1C3A}</a:tableStyleId>
              </a:tblPr>
              <a:tblGrid>
                <a:gridCol w="1143000"/>
                <a:gridCol w="1905000"/>
                <a:gridCol w="1600200"/>
              </a:tblGrid>
              <a:tr h="385763">
                <a:tc>
                  <a:txBody>
                    <a:bodyPr/>
                    <a:lstStyle/>
                    <a:p>
                      <a:r>
                        <a:rPr lang="en-US" b="1" dirty="0" err="1" smtClean="0">
                          <a:solidFill>
                            <a:schemeClr val="bg1"/>
                          </a:solidFill>
                        </a:rPr>
                        <a:t>Order_id</a:t>
                      </a:r>
                      <a:endParaRPr lang="en-US" b="1" dirty="0">
                        <a:solidFill>
                          <a:schemeClr val="bg1"/>
                        </a:solidFill>
                      </a:endParaRPr>
                    </a:p>
                  </a:txBody>
                  <a:tcPr/>
                </a:tc>
                <a:tc>
                  <a:txBody>
                    <a:bodyPr/>
                    <a:lstStyle/>
                    <a:p>
                      <a:r>
                        <a:rPr lang="en-US" dirty="0" err="1" smtClean="0">
                          <a:solidFill>
                            <a:schemeClr val="tx1"/>
                          </a:solidFill>
                        </a:rPr>
                        <a:t>Customer_name</a:t>
                      </a:r>
                      <a:endParaRPr lang="en-US" dirty="0">
                        <a:solidFill>
                          <a:schemeClr val="tx1"/>
                        </a:solidFill>
                      </a:endParaRPr>
                    </a:p>
                  </a:txBody>
                  <a:tcPr>
                    <a:solidFill>
                      <a:schemeClr val="bg2"/>
                    </a:solidFill>
                  </a:tcPr>
                </a:tc>
                <a:tc>
                  <a:txBody>
                    <a:bodyPr/>
                    <a:lstStyle/>
                    <a:p>
                      <a:r>
                        <a:rPr lang="en-US" dirty="0" err="1" smtClean="0">
                          <a:solidFill>
                            <a:schemeClr val="tx1"/>
                          </a:solidFill>
                        </a:rPr>
                        <a:t>Order_date</a:t>
                      </a:r>
                      <a:endParaRPr lang="en-US" dirty="0">
                        <a:solidFill>
                          <a:schemeClr val="tx1"/>
                        </a:solidFill>
                      </a:endParaRPr>
                    </a:p>
                  </a:txBody>
                  <a:tcPr>
                    <a:solidFill>
                      <a:schemeClr val="bg2"/>
                    </a:solidFill>
                  </a:tcPr>
                </a:tc>
              </a:tr>
              <a:tr h="385763">
                <a:tc>
                  <a:txBody>
                    <a:bodyPr/>
                    <a:lstStyle/>
                    <a:p>
                      <a:r>
                        <a:rPr lang="en-US" b="1" dirty="0" smtClean="0">
                          <a:solidFill>
                            <a:schemeClr val="bg1"/>
                          </a:solidFill>
                        </a:rPr>
                        <a:t>125</a:t>
                      </a:r>
                      <a:endParaRPr lang="en-US" b="1" dirty="0">
                        <a:solidFill>
                          <a:schemeClr val="bg1"/>
                        </a:solidFill>
                      </a:endParaRPr>
                    </a:p>
                  </a:txBody>
                  <a:tcPr>
                    <a:solidFill>
                      <a:schemeClr val="accent1"/>
                    </a:solidFill>
                  </a:tcPr>
                </a:tc>
                <a:tc>
                  <a:txBody>
                    <a:bodyPr/>
                    <a:lstStyle/>
                    <a:p>
                      <a:r>
                        <a:rPr lang="en-US" dirty="0" err="1" smtClean="0"/>
                        <a:t>FooInc</a:t>
                      </a:r>
                      <a:endParaRPr lang="en-US" dirty="0"/>
                    </a:p>
                  </a:txBody>
                  <a:tcPr/>
                </a:tc>
                <a:tc>
                  <a:txBody>
                    <a:bodyPr/>
                    <a:lstStyle/>
                    <a:p>
                      <a:r>
                        <a:rPr lang="en-US" dirty="0" smtClean="0"/>
                        <a:t>9/13/2002</a:t>
                      </a:r>
                      <a:endParaRPr lang="en-US" dirty="0"/>
                    </a:p>
                  </a:txBody>
                  <a:tcPr/>
                </a:tc>
              </a:tr>
              <a:tr h="600075">
                <a:tc>
                  <a:txBody>
                    <a:bodyPr/>
                    <a:lstStyle/>
                    <a:p>
                      <a:r>
                        <a:rPr lang="en-US" b="1" dirty="0" smtClean="0">
                          <a:solidFill>
                            <a:schemeClr val="bg1"/>
                          </a:solidFill>
                        </a:rPr>
                        <a:t>126</a:t>
                      </a:r>
                      <a:endParaRPr lang="en-US" b="1" dirty="0">
                        <a:solidFill>
                          <a:schemeClr val="bg1"/>
                        </a:solidFill>
                      </a:endParaRPr>
                    </a:p>
                  </a:txBody>
                  <a:tcPr>
                    <a:solidFill>
                      <a:schemeClr val="accent1"/>
                    </a:solidFill>
                  </a:tcPr>
                </a:tc>
                <a:tc>
                  <a:txBody>
                    <a:bodyPr/>
                    <a:lstStyle/>
                    <a:p>
                      <a:r>
                        <a:rPr lang="en-US" dirty="0" err="1" smtClean="0"/>
                        <a:t>FreensRUs</a:t>
                      </a:r>
                      <a:endParaRPr lang="en-US" dirty="0"/>
                    </a:p>
                  </a:txBody>
                  <a:tcPr/>
                </a:tc>
                <a:tc>
                  <a:txBody>
                    <a:bodyPr/>
                    <a:lstStyle/>
                    <a:p>
                      <a:r>
                        <a:rPr lang="en-US" dirty="0" smtClean="0"/>
                        <a:t>9/14/2002</a:t>
                      </a:r>
                      <a:endParaRPr lang="en-US" dirty="0"/>
                    </a:p>
                  </a:txBody>
                  <a:tcPr/>
                </a:tc>
              </a:tr>
            </a:tbl>
          </a:graphicData>
        </a:graphic>
      </p:graphicFrame>
      <p:graphicFrame>
        <p:nvGraphicFramePr>
          <p:cNvPr id="5" name="Table 4"/>
          <p:cNvGraphicFramePr>
            <a:graphicFrameLocks noGrp="1"/>
          </p:cNvGraphicFramePr>
          <p:nvPr/>
        </p:nvGraphicFramePr>
        <p:xfrm>
          <a:off x="4191000" y="3200400"/>
          <a:ext cx="4648200" cy="2537800"/>
        </p:xfrm>
        <a:graphic>
          <a:graphicData uri="http://schemas.openxmlformats.org/drawingml/2006/table">
            <a:tbl>
              <a:tblPr firstRow="1" bandRow="1">
                <a:tableStyleId>{5C22544A-7EE6-4342-B048-85BDC9FD1C3A}</a:tableStyleId>
              </a:tblPr>
              <a:tblGrid>
                <a:gridCol w="1143000"/>
                <a:gridCol w="1066800"/>
                <a:gridCol w="1079500"/>
                <a:gridCol w="1358900"/>
              </a:tblGrid>
              <a:tr h="390967">
                <a:tc>
                  <a:txBody>
                    <a:bodyPr/>
                    <a:lstStyle/>
                    <a:p>
                      <a:r>
                        <a:rPr lang="en-US" b="1" dirty="0" err="1" smtClean="0">
                          <a:solidFill>
                            <a:srgbClr val="FF0000"/>
                          </a:solidFill>
                        </a:rPr>
                        <a:t>Order_id</a:t>
                      </a:r>
                      <a:endParaRPr lang="en-US" b="1" dirty="0">
                        <a:solidFill>
                          <a:srgbClr val="FF0000"/>
                        </a:solidFill>
                      </a:endParaRPr>
                    </a:p>
                  </a:txBody>
                  <a:tcPr/>
                </a:tc>
                <a:tc>
                  <a:txBody>
                    <a:bodyPr/>
                    <a:lstStyle/>
                    <a:p>
                      <a:r>
                        <a:rPr lang="en-US" b="1" dirty="0" err="1" smtClean="0">
                          <a:solidFill>
                            <a:schemeClr val="bg1"/>
                          </a:solidFill>
                        </a:rPr>
                        <a:t>Item_id</a:t>
                      </a:r>
                      <a:endParaRPr lang="en-US" b="1" dirty="0">
                        <a:solidFill>
                          <a:schemeClr val="bg1"/>
                        </a:solidFill>
                      </a:endParaRPr>
                    </a:p>
                  </a:txBody>
                  <a:tcPr/>
                </a:tc>
                <a:tc>
                  <a:txBody>
                    <a:bodyPr/>
                    <a:lstStyle/>
                    <a:p>
                      <a:r>
                        <a:rPr lang="en-US" dirty="0" err="1" smtClean="0">
                          <a:solidFill>
                            <a:schemeClr val="tx1"/>
                          </a:solidFill>
                        </a:rPr>
                        <a:t>Item_qty</a:t>
                      </a:r>
                      <a:endParaRPr lang="en-US" dirty="0">
                        <a:solidFill>
                          <a:schemeClr val="tx1"/>
                        </a:solidFill>
                      </a:endParaRPr>
                    </a:p>
                  </a:txBody>
                  <a:tcPr>
                    <a:solidFill>
                      <a:schemeClr val="bg2"/>
                    </a:solidFill>
                  </a:tcPr>
                </a:tc>
                <a:tc>
                  <a:txBody>
                    <a:bodyPr/>
                    <a:lstStyle/>
                    <a:p>
                      <a:r>
                        <a:rPr lang="en-US" dirty="0" err="1" smtClean="0">
                          <a:solidFill>
                            <a:schemeClr val="tx1"/>
                          </a:solidFill>
                        </a:rPr>
                        <a:t>Item_price</a:t>
                      </a:r>
                      <a:endParaRPr lang="en-US" dirty="0">
                        <a:solidFill>
                          <a:schemeClr val="tx1"/>
                        </a:solidFill>
                      </a:endParaRPr>
                    </a:p>
                  </a:txBody>
                  <a:tcPr>
                    <a:solidFill>
                      <a:schemeClr val="bg2"/>
                    </a:solidFill>
                  </a:tcPr>
                </a:tc>
              </a:tr>
              <a:tr h="390967">
                <a:tc>
                  <a:txBody>
                    <a:bodyPr/>
                    <a:lstStyle/>
                    <a:p>
                      <a:r>
                        <a:rPr lang="en-US" b="1" dirty="0" smtClean="0">
                          <a:solidFill>
                            <a:srgbClr val="FF0000"/>
                          </a:solidFill>
                        </a:rPr>
                        <a:t>125</a:t>
                      </a:r>
                      <a:endParaRPr lang="en-US" b="1" dirty="0">
                        <a:solidFill>
                          <a:srgbClr val="FF0000"/>
                        </a:solidFill>
                      </a:endParaRPr>
                    </a:p>
                  </a:txBody>
                  <a:tcPr>
                    <a:solidFill>
                      <a:schemeClr val="accent1"/>
                    </a:solidFill>
                  </a:tcPr>
                </a:tc>
                <a:tc>
                  <a:txBody>
                    <a:bodyPr/>
                    <a:lstStyle/>
                    <a:p>
                      <a:r>
                        <a:rPr lang="en-US" b="1" dirty="0" smtClean="0">
                          <a:solidFill>
                            <a:schemeClr val="bg1"/>
                          </a:solidFill>
                        </a:rPr>
                        <a:t>563</a:t>
                      </a:r>
                      <a:endParaRPr lang="en-US" b="1" dirty="0">
                        <a:solidFill>
                          <a:schemeClr val="bg1"/>
                        </a:solidFill>
                      </a:endParaRPr>
                    </a:p>
                  </a:txBody>
                  <a:tcPr>
                    <a:solidFill>
                      <a:schemeClr val="accent1"/>
                    </a:solidFill>
                  </a:tcPr>
                </a:tc>
                <a:tc>
                  <a:txBody>
                    <a:bodyPr/>
                    <a:lstStyle/>
                    <a:p>
                      <a:r>
                        <a:rPr lang="en-US" dirty="0" smtClean="0"/>
                        <a:t>4</a:t>
                      </a:r>
                      <a:endParaRPr lang="en-US" dirty="0"/>
                    </a:p>
                  </a:txBody>
                  <a:tcPr/>
                </a:tc>
                <a:tc>
                  <a:txBody>
                    <a:bodyPr/>
                    <a:lstStyle/>
                    <a:p>
                      <a:r>
                        <a:rPr lang="en-US" dirty="0" smtClean="0"/>
                        <a:t>3.50</a:t>
                      </a:r>
                      <a:endParaRPr lang="en-US" dirty="0"/>
                    </a:p>
                  </a:txBody>
                  <a:tcPr/>
                </a:tc>
              </a:tr>
              <a:tr h="390967">
                <a:tc>
                  <a:txBody>
                    <a:bodyPr/>
                    <a:lstStyle/>
                    <a:p>
                      <a:r>
                        <a:rPr lang="en-US" b="1" dirty="0" smtClean="0">
                          <a:solidFill>
                            <a:srgbClr val="FF0000"/>
                          </a:solidFill>
                        </a:rPr>
                        <a:t>125</a:t>
                      </a:r>
                      <a:endParaRPr lang="en-US" b="1" dirty="0">
                        <a:solidFill>
                          <a:srgbClr val="FF0000"/>
                        </a:solidFill>
                      </a:endParaRPr>
                    </a:p>
                  </a:txBody>
                  <a:tcPr>
                    <a:solidFill>
                      <a:schemeClr val="accent1"/>
                    </a:solidFill>
                  </a:tcPr>
                </a:tc>
                <a:tc>
                  <a:txBody>
                    <a:bodyPr/>
                    <a:lstStyle/>
                    <a:p>
                      <a:r>
                        <a:rPr lang="en-US" b="1" dirty="0" smtClean="0">
                          <a:solidFill>
                            <a:schemeClr val="bg1"/>
                          </a:solidFill>
                        </a:rPr>
                        <a:t>851</a:t>
                      </a:r>
                      <a:endParaRPr lang="en-US" b="1" dirty="0">
                        <a:solidFill>
                          <a:schemeClr val="bg1"/>
                        </a:solidFill>
                      </a:endParaRPr>
                    </a:p>
                  </a:txBody>
                  <a:tcPr>
                    <a:solidFill>
                      <a:schemeClr val="accent1"/>
                    </a:solidFill>
                  </a:tcPr>
                </a:tc>
                <a:tc>
                  <a:txBody>
                    <a:bodyPr/>
                    <a:lstStyle/>
                    <a:p>
                      <a:r>
                        <a:rPr lang="en-US" dirty="0" smtClean="0"/>
                        <a:t>32</a:t>
                      </a:r>
                      <a:endParaRPr lang="en-US" dirty="0"/>
                    </a:p>
                  </a:txBody>
                  <a:tcPr/>
                </a:tc>
                <a:tc>
                  <a:txBody>
                    <a:bodyPr/>
                    <a:lstStyle/>
                    <a:p>
                      <a:r>
                        <a:rPr lang="en-US" dirty="0" smtClean="0"/>
                        <a:t>0.25</a:t>
                      </a:r>
                      <a:endParaRPr lang="en-US" dirty="0"/>
                    </a:p>
                  </a:txBody>
                  <a:tcPr/>
                </a:tc>
              </a:tr>
              <a:tr h="342562">
                <a:tc>
                  <a:txBody>
                    <a:bodyPr/>
                    <a:lstStyle/>
                    <a:p>
                      <a:r>
                        <a:rPr lang="en-US" b="1" dirty="0" smtClean="0">
                          <a:solidFill>
                            <a:srgbClr val="FF0000"/>
                          </a:solidFill>
                        </a:rPr>
                        <a:t>125</a:t>
                      </a:r>
                      <a:endParaRPr lang="en-US" b="1" dirty="0">
                        <a:solidFill>
                          <a:srgbClr val="FF0000"/>
                        </a:solidFill>
                      </a:endParaRPr>
                    </a:p>
                  </a:txBody>
                  <a:tcPr>
                    <a:solidFill>
                      <a:schemeClr val="accent1"/>
                    </a:solidFill>
                  </a:tcPr>
                </a:tc>
                <a:tc>
                  <a:txBody>
                    <a:bodyPr/>
                    <a:lstStyle/>
                    <a:p>
                      <a:r>
                        <a:rPr lang="en-US" b="1" dirty="0" smtClean="0">
                          <a:solidFill>
                            <a:schemeClr val="bg1"/>
                          </a:solidFill>
                        </a:rPr>
                        <a:t>652</a:t>
                      </a:r>
                      <a:endParaRPr lang="en-US" b="1" dirty="0">
                        <a:solidFill>
                          <a:schemeClr val="bg1"/>
                        </a:solidFill>
                      </a:endParaRPr>
                    </a:p>
                  </a:txBody>
                  <a:tcPr>
                    <a:solidFill>
                      <a:schemeClr val="accent1"/>
                    </a:solidFill>
                  </a:tcPr>
                </a:tc>
                <a:tc>
                  <a:txBody>
                    <a:bodyPr/>
                    <a:lstStyle/>
                    <a:p>
                      <a:r>
                        <a:rPr lang="en-US" dirty="0" smtClean="0"/>
                        <a:t>5</a:t>
                      </a:r>
                      <a:endParaRPr lang="en-US" dirty="0"/>
                    </a:p>
                  </a:txBody>
                  <a:tcPr/>
                </a:tc>
                <a:tc>
                  <a:txBody>
                    <a:bodyPr/>
                    <a:lstStyle/>
                    <a:p>
                      <a:r>
                        <a:rPr lang="en-US" dirty="0" smtClean="0"/>
                        <a:t>12.00</a:t>
                      </a:r>
                      <a:endParaRPr lang="en-US" dirty="0"/>
                    </a:p>
                  </a:txBody>
                  <a:tcPr/>
                </a:tc>
              </a:tr>
              <a:tr h="390967">
                <a:tc>
                  <a:txBody>
                    <a:bodyPr/>
                    <a:lstStyle/>
                    <a:p>
                      <a:r>
                        <a:rPr lang="en-US" b="1" dirty="0" smtClean="0">
                          <a:solidFill>
                            <a:srgbClr val="FF0000"/>
                          </a:solidFill>
                        </a:rPr>
                        <a:t>126</a:t>
                      </a:r>
                      <a:endParaRPr lang="en-US" b="1" dirty="0">
                        <a:solidFill>
                          <a:srgbClr val="FF0000"/>
                        </a:solidFill>
                      </a:endParaRPr>
                    </a:p>
                  </a:txBody>
                  <a:tcPr>
                    <a:solidFill>
                      <a:schemeClr val="accent1"/>
                    </a:solidFill>
                  </a:tcPr>
                </a:tc>
                <a:tc>
                  <a:txBody>
                    <a:bodyPr/>
                    <a:lstStyle/>
                    <a:p>
                      <a:r>
                        <a:rPr lang="en-US" b="1" dirty="0" smtClean="0">
                          <a:solidFill>
                            <a:schemeClr val="bg1"/>
                          </a:solidFill>
                        </a:rPr>
                        <a:t>563</a:t>
                      </a:r>
                      <a:endParaRPr lang="en-US" b="1" dirty="0">
                        <a:solidFill>
                          <a:schemeClr val="bg1"/>
                        </a:solidFill>
                      </a:endParaRPr>
                    </a:p>
                  </a:txBody>
                  <a:tcPr>
                    <a:solidFill>
                      <a:schemeClr val="accent1"/>
                    </a:solidFill>
                  </a:tcPr>
                </a:tc>
                <a:tc>
                  <a:txBody>
                    <a:bodyPr/>
                    <a:lstStyle/>
                    <a:p>
                      <a:r>
                        <a:rPr lang="en-US" dirty="0" smtClean="0"/>
                        <a:t>500</a:t>
                      </a:r>
                      <a:endParaRPr lang="en-US" dirty="0"/>
                    </a:p>
                  </a:txBody>
                  <a:tcPr/>
                </a:tc>
                <a:tc>
                  <a:txBody>
                    <a:bodyPr/>
                    <a:lstStyle/>
                    <a:p>
                      <a:r>
                        <a:rPr lang="en-US" dirty="0" smtClean="0"/>
                        <a:t>3.50</a:t>
                      </a:r>
                      <a:endParaRPr lang="en-US" dirty="0"/>
                    </a:p>
                  </a:txBody>
                  <a:tcPr/>
                </a:tc>
              </a:tr>
              <a:tr h="608172">
                <a:tc>
                  <a:txBody>
                    <a:bodyPr/>
                    <a:lstStyle/>
                    <a:p>
                      <a:r>
                        <a:rPr lang="en-US" b="1" dirty="0" smtClean="0">
                          <a:solidFill>
                            <a:srgbClr val="FF0000"/>
                          </a:solidFill>
                        </a:rPr>
                        <a:t>126</a:t>
                      </a:r>
                      <a:endParaRPr lang="en-US" b="1" dirty="0">
                        <a:solidFill>
                          <a:srgbClr val="FF0000"/>
                        </a:solidFill>
                      </a:endParaRPr>
                    </a:p>
                  </a:txBody>
                  <a:tcPr>
                    <a:solidFill>
                      <a:schemeClr val="accent1"/>
                    </a:solidFill>
                  </a:tcPr>
                </a:tc>
                <a:tc>
                  <a:txBody>
                    <a:bodyPr/>
                    <a:lstStyle/>
                    <a:p>
                      <a:r>
                        <a:rPr lang="en-US" b="1" dirty="0" smtClean="0">
                          <a:solidFill>
                            <a:schemeClr val="bg1"/>
                          </a:solidFill>
                        </a:rPr>
                        <a:t>652</a:t>
                      </a:r>
                      <a:endParaRPr lang="en-US" b="1" dirty="0">
                        <a:solidFill>
                          <a:schemeClr val="bg1"/>
                        </a:solidFill>
                      </a:endParaRPr>
                    </a:p>
                  </a:txBody>
                  <a:tcPr>
                    <a:solidFill>
                      <a:schemeClr val="accent1"/>
                    </a:solidFill>
                  </a:tcPr>
                </a:tc>
                <a:tc>
                  <a:txBody>
                    <a:bodyPr/>
                    <a:lstStyle/>
                    <a:p>
                      <a:r>
                        <a:rPr lang="en-US" dirty="0" smtClean="0"/>
                        <a:t>750</a:t>
                      </a:r>
                      <a:endParaRPr lang="en-US" dirty="0"/>
                    </a:p>
                  </a:txBody>
                  <a:tcPr/>
                </a:tc>
                <a:tc>
                  <a:txBody>
                    <a:bodyPr/>
                    <a:lstStyle/>
                    <a:p>
                      <a:r>
                        <a:rPr lang="en-US" dirty="0" smtClean="0"/>
                        <a:t>12.00</a:t>
                      </a:r>
                      <a:endParaRPr lang="en-US" dirty="0"/>
                    </a:p>
                  </a:txBody>
                  <a:tcPr/>
                </a:tc>
              </a:tr>
            </a:tbl>
          </a:graphicData>
        </a:graphic>
      </p:graphicFrame>
      <p:graphicFrame>
        <p:nvGraphicFramePr>
          <p:cNvPr id="7" name="Table 6"/>
          <p:cNvGraphicFramePr>
            <a:graphicFrameLocks noGrp="1"/>
          </p:cNvGraphicFramePr>
          <p:nvPr/>
        </p:nvGraphicFramePr>
        <p:xfrm>
          <a:off x="228600" y="4724400"/>
          <a:ext cx="3124200" cy="1112520"/>
        </p:xfrm>
        <a:graphic>
          <a:graphicData uri="http://schemas.openxmlformats.org/drawingml/2006/table">
            <a:tbl>
              <a:tblPr firstRow="1" bandRow="1">
                <a:tableStyleId>{5C22544A-7EE6-4342-B048-85BDC9FD1C3A}</a:tableStyleId>
              </a:tblPr>
              <a:tblGrid>
                <a:gridCol w="3124200"/>
              </a:tblGrid>
              <a:tr h="370840">
                <a:tc>
                  <a:txBody>
                    <a:bodyPr/>
                    <a:lstStyle/>
                    <a:p>
                      <a:r>
                        <a:rPr lang="en-US" dirty="0" smtClean="0">
                          <a:solidFill>
                            <a:schemeClr val="tx1"/>
                          </a:solidFill>
                        </a:rPr>
                        <a:t>Notation</a:t>
                      </a:r>
                      <a:endParaRPr lang="en-US" dirty="0">
                        <a:solidFill>
                          <a:schemeClr val="tx1"/>
                        </a:solidFill>
                      </a:endParaRPr>
                    </a:p>
                  </a:txBody>
                  <a:tcPr>
                    <a:solidFill>
                      <a:schemeClr val="bg2">
                        <a:lumMod val="90000"/>
                      </a:schemeClr>
                    </a:solidFill>
                  </a:tcPr>
                </a:tc>
              </a:tr>
              <a:tr h="370840">
                <a:tc>
                  <a:txBody>
                    <a:bodyPr/>
                    <a:lstStyle/>
                    <a:p>
                      <a:r>
                        <a:rPr lang="en-US" sz="1800" kern="1200" dirty="0" smtClean="0">
                          <a:solidFill>
                            <a:schemeClr val="bg1"/>
                          </a:solidFill>
                          <a:latin typeface="+mn-lt"/>
                          <a:ea typeface="+mn-ea"/>
                          <a:cs typeface="+mn-cs"/>
                        </a:rPr>
                        <a:t>Primary key, blue background</a:t>
                      </a:r>
                    </a:p>
                  </a:txBody>
                  <a:tcPr>
                    <a:solidFill>
                      <a:schemeClr val="accent1"/>
                    </a:solidFill>
                  </a:tcPr>
                </a:tc>
              </a:tr>
              <a:tr h="370840">
                <a:tc>
                  <a:txBody>
                    <a:bodyPr/>
                    <a:lstStyle/>
                    <a:p>
                      <a:r>
                        <a:rPr lang="en-US" sz="1800" kern="1200" dirty="0" smtClean="0">
                          <a:solidFill>
                            <a:srgbClr val="FF0000"/>
                          </a:solidFill>
                          <a:latin typeface="+mn-lt"/>
                          <a:ea typeface="+mn-ea"/>
                          <a:cs typeface="+mn-cs"/>
                        </a:rPr>
                        <a:t>Foreign key, red font</a:t>
                      </a: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table for Second Normal Form</a:t>
            </a:r>
            <a:endParaRPr lang="en-US" dirty="0"/>
          </a:p>
        </p:txBody>
      </p:sp>
      <p:sp>
        <p:nvSpPr>
          <p:cNvPr id="3" name="Content Placeholder 2"/>
          <p:cNvSpPr>
            <a:spLocks noGrp="1"/>
          </p:cNvSpPr>
          <p:nvPr>
            <p:ph idx="1"/>
          </p:nvPr>
        </p:nvSpPr>
        <p:spPr/>
        <p:txBody>
          <a:bodyPr>
            <a:normAutofit/>
          </a:bodyPr>
          <a:lstStyle/>
          <a:p>
            <a:r>
              <a:rPr lang="en-US" dirty="0" err="1" smtClean="0"/>
              <a:t>item_qty</a:t>
            </a:r>
            <a:r>
              <a:rPr lang="en-US" dirty="0" smtClean="0"/>
              <a:t> depends on (</a:t>
            </a:r>
            <a:r>
              <a:rPr lang="en-US" dirty="0" err="1" smtClean="0"/>
              <a:t>order_id</a:t>
            </a:r>
            <a:r>
              <a:rPr lang="en-US" dirty="0" smtClean="0"/>
              <a:t>, </a:t>
            </a:r>
            <a:r>
              <a:rPr lang="en-US" dirty="0" err="1" smtClean="0"/>
              <a:t>item_id</a:t>
            </a:r>
            <a:r>
              <a:rPr lang="en-US" dirty="0" smtClean="0"/>
              <a:t>)</a:t>
            </a:r>
          </a:p>
          <a:p>
            <a:r>
              <a:rPr lang="en-US" dirty="0" err="1" smtClean="0"/>
              <a:t>i</a:t>
            </a:r>
            <a:r>
              <a:rPr lang="en-US" dirty="0" err="1" smtClean="0"/>
              <a:t>tem_price</a:t>
            </a:r>
            <a:r>
              <a:rPr lang="en-US" dirty="0" smtClean="0"/>
              <a:t> depends on (</a:t>
            </a:r>
            <a:r>
              <a:rPr lang="en-US" dirty="0" err="1" smtClean="0"/>
              <a:t>item_id</a:t>
            </a:r>
            <a:r>
              <a:rPr lang="en-US" dirty="0" smtClean="0"/>
              <a:t>)</a:t>
            </a:r>
          </a:p>
          <a:p>
            <a:endParaRPr lang="en-US" dirty="0" smtClean="0"/>
          </a:p>
          <a:p>
            <a:r>
              <a:rPr lang="en-US" dirty="0" smtClean="0"/>
              <a:t>This suggests we create a table with </a:t>
            </a:r>
          </a:p>
          <a:p>
            <a:pPr lvl="1"/>
            <a:r>
              <a:rPr lang="en-US" dirty="0" err="1" smtClean="0"/>
              <a:t>item_id</a:t>
            </a:r>
            <a:endParaRPr lang="en-US" dirty="0" smtClean="0"/>
          </a:p>
          <a:p>
            <a:pPr lvl="1"/>
            <a:r>
              <a:rPr lang="en-US" dirty="0" err="1" smtClean="0"/>
              <a:t>item_price</a:t>
            </a: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143000"/>
          </a:xfrm>
        </p:spPr>
        <p:txBody>
          <a:bodyPr/>
          <a:lstStyle/>
          <a:p>
            <a:r>
              <a:rPr lang="en-US" dirty="0" smtClean="0"/>
              <a:t>Second Normal Form</a:t>
            </a:r>
            <a:endParaRPr lang="en-US" dirty="0"/>
          </a:p>
        </p:txBody>
      </p:sp>
      <p:graphicFrame>
        <p:nvGraphicFramePr>
          <p:cNvPr id="3" name="Table 2"/>
          <p:cNvGraphicFramePr>
            <a:graphicFrameLocks noGrp="1"/>
          </p:cNvGraphicFramePr>
          <p:nvPr/>
        </p:nvGraphicFramePr>
        <p:xfrm>
          <a:off x="228600" y="1676400"/>
          <a:ext cx="4648200" cy="1371601"/>
        </p:xfrm>
        <a:graphic>
          <a:graphicData uri="http://schemas.openxmlformats.org/drawingml/2006/table">
            <a:tbl>
              <a:tblPr firstRow="1" bandRow="1">
                <a:tableStyleId>{5C22544A-7EE6-4342-B048-85BDC9FD1C3A}</a:tableStyleId>
              </a:tblPr>
              <a:tblGrid>
                <a:gridCol w="1143000"/>
                <a:gridCol w="1905000"/>
                <a:gridCol w="1600200"/>
              </a:tblGrid>
              <a:tr h="385763">
                <a:tc>
                  <a:txBody>
                    <a:bodyPr/>
                    <a:lstStyle/>
                    <a:p>
                      <a:r>
                        <a:rPr lang="en-US" b="1" dirty="0" err="1" smtClean="0">
                          <a:solidFill>
                            <a:schemeClr val="bg1"/>
                          </a:solidFill>
                        </a:rPr>
                        <a:t>Order_id</a:t>
                      </a:r>
                      <a:endParaRPr lang="en-US" b="1" dirty="0">
                        <a:solidFill>
                          <a:schemeClr val="bg1"/>
                        </a:solidFill>
                      </a:endParaRPr>
                    </a:p>
                  </a:txBody>
                  <a:tcPr/>
                </a:tc>
                <a:tc>
                  <a:txBody>
                    <a:bodyPr/>
                    <a:lstStyle/>
                    <a:p>
                      <a:r>
                        <a:rPr lang="en-US" dirty="0" err="1" smtClean="0">
                          <a:solidFill>
                            <a:schemeClr val="tx1"/>
                          </a:solidFill>
                        </a:rPr>
                        <a:t>Customer_name</a:t>
                      </a:r>
                      <a:endParaRPr lang="en-US" dirty="0">
                        <a:solidFill>
                          <a:schemeClr val="tx1"/>
                        </a:solidFill>
                      </a:endParaRPr>
                    </a:p>
                  </a:txBody>
                  <a:tcPr>
                    <a:solidFill>
                      <a:schemeClr val="bg2"/>
                    </a:solidFill>
                  </a:tcPr>
                </a:tc>
                <a:tc>
                  <a:txBody>
                    <a:bodyPr/>
                    <a:lstStyle/>
                    <a:p>
                      <a:r>
                        <a:rPr lang="en-US" dirty="0" err="1" smtClean="0">
                          <a:solidFill>
                            <a:schemeClr val="tx1"/>
                          </a:solidFill>
                        </a:rPr>
                        <a:t>Order_date</a:t>
                      </a:r>
                      <a:endParaRPr lang="en-US" dirty="0">
                        <a:solidFill>
                          <a:schemeClr val="tx1"/>
                        </a:solidFill>
                      </a:endParaRPr>
                    </a:p>
                  </a:txBody>
                  <a:tcPr>
                    <a:solidFill>
                      <a:schemeClr val="bg2"/>
                    </a:solidFill>
                  </a:tcPr>
                </a:tc>
              </a:tr>
              <a:tr h="385763">
                <a:tc>
                  <a:txBody>
                    <a:bodyPr/>
                    <a:lstStyle/>
                    <a:p>
                      <a:r>
                        <a:rPr lang="en-US" b="1" dirty="0" smtClean="0">
                          <a:solidFill>
                            <a:schemeClr val="bg1"/>
                          </a:solidFill>
                        </a:rPr>
                        <a:t>125</a:t>
                      </a:r>
                      <a:endParaRPr lang="en-US" b="1" dirty="0">
                        <a:solidFill>
                          <a:schemeClr val="bg1"/>
                        </a:solidFill>
                      </a:endParaRPr>
                    </a:p>
                  </a:txBody>
                  <a:tcPr>
                    <a:solidFill>
                      <a:schemeClr val="accent1"/>
                    </a:solidFill>
                  </a:tcPr>
                </a:tc>
                <a:tc>
                  <a:txBody>
                    <a:bodyPr/>
                    <a:lstStyle/>
                    <a:p>
                      <a:r>
                        <a:rPr lang="en-US" dirty="0" err="1" smtClean="0"/>
                        <a:t>FooInc</a:t>
                      </a:r>
                      <a:endParaRPr lang="en-US" dirty="0"/>
                    </a:p>
                  </a:txBody>
                  <a:tcPr/>
                </a:tc>
                <a:tc>
                  <a:txBody>
                    <a:bodyPr/>
                    <a:lstStyle/>
                    <a:p>
                      <a:r>
                        <a:rPr lang="en-US" dirty="0" smtClean="0"/>
                        <a:t>9/13/2002</a:t>
                      </a:r>
                      <a:endParaRPr lang="en-US" dirty="0"/>
                    </a:p>
                  </a:txBody>
                  <a:tcPr/>
                </a:tc>
              </a:tr>
              <a:tr h="600075">
                <a:tc>
                  <a:txBody>
                    <a:bodyPr/>
                    <a:lstStyle/>
                    <a:p>
                      <a:r>
                        <a:rPr lang="en-US" b="1" dirty="0" smtClean="0">
                          <a:solidFill>
                            <a:schemeClr val="bg1"/>
                          </a:solidFill>
                        </a:rPr>
                        <a:t>126</a:t>
                      </a:r>
                      <a:endParaRPr lang="en-US" b="1" dirty="0">
                        <a:solidFill>
                          <a:schemeClr val="bg1"/>
                        </a:solidFill>
                      </a:endParaRPr>
                    </a:p>
                  </a:txBody>
                  <a:tcPr>
                    <a:solidFill>
                      <a:schemeClr val="accent1"/>
                    </a:solidFill>
                  </a:tcPr>
                </a:tc>
                <a:tc>
                  <a:txBody>
                    <a:bodyPr/>
                    <a:lstStyle/>
                    <a:p>
                      <a:r>
                        <a:rPr lang="en-US" dirty="0" err="1" smtClean="0"/>
                        <a:t>FreensRUs</a:t>
                      </a:r>
                      <a:endParaRPr lang="en-US" dirty="0"/>
                    </a:p>
                  </a:txBody>
                  <a:tcPr/>
                </a:tc>
                <a:tc>
                  <a:txBody>
                    <a:bodyPr/>
                    <a:lstStyle/>
                    <a:p>
                      <a:r>
                        <a:rPr lang="en-US" dirty="0" smtClean="0"/>
                        <a:t>9/14/2002</a:t>
                      </a:r>
                      <a:endParaRPr lang="en-US" dirty="0"/>
                    </a:p>
                  </a:txBody>
                  <a:tcPr/>
                </a:tc>
              </a:tr>
            </a:tbl>
          </a:graphicData>
        </a:graphic>
      </p:graphicFrame>
      <p:graphicFrame>
        <p:nvGraphicFramePr>
          <p:cNvPr id="5" name="Table 4"/>
          <p:cNvGraphicFramePr>
            <a:graphicFrameLocks noGrp="1"/>
          </p:cNvGraphicFramePr>
          <p:nvPr/>
        </p:nvGraphicFramePr>
        <p:xfrm>
          <a:off x="5181600" y="1676400"/>
          <a:ext cx="3289300" cy="2537800"/>
        </p:xfrm>
        <a:graphic>
          <a:graphicData uri="http://schemas.openxmlformats.org/drawingml/2006/table">
            <a:tbl>
              <a:tblPr firstRow="1" bandRow="1">
                <a:tableStyleId>{5C22544A-7EE6-4342-B048-85BDC9FD1C3A}</a:tableStyleId>
              </a:tblPr>
              <a:tblGrid>
                <a:gridCol w="1143000"/>
                <a:gridCol w="1066800"/>
                <a:gridCol w="1079500"/>
              </a:tblGrid>
              <a:tr h="390967">
                <a:tc>
                  <a:txBody>
                    <a:bodyPr/>
                    <a:lstStyle/>
                    <a:p>
                      <a:r>
                        <a:rPr lang="en-US" b="1" dirty="0" err="1" smtClean="0">
                          <a:solidFill>
                            <a:srgbClr val="FF0000"/>
                          </a:solidFill>
                        </a:rPr>
                        <a:t>Order_id</a:t>
                      </a:r>
                      <a:endParaRPr lang="en-US" b="1" dirty="0">
                        <a:solidFill>
                          <a:srgbClr val="FF0000"/>
                        </a:solidFill>
                      </a:endParaRPr>
                    </a:p>
                  </a:txBody>
                  <a:tcPr/>
                </a:tc>
                <a:tc>
                  <a:txBody>
                    <a:bodyPr/>
                    <a:lstStyle/>
                    <a:p>
                      <a:r>
                        <a:rPr lang="en-US" b="1" dirty="0" err="1" smtClean="0">
                          <a:solidFill>
                            <a:srgbClr val="FF0000"/>
                          </a:solidFill>
                        </a:rPr>
                        <a:t>Item_id</a:t>
                      </a:r>
                      <a:endParaRPr lang="en-US" b="1" dirty="0">
                        <a:solidFill>
                          <a:srgbClr val="FF0000"/>
                        </a:solidFill>
                      </a:endParaRPr>
                    </a:p>
                  </a:txBody>
                  <a:tcPr/>
                </a:tc>
                <a:tc>
                  <a:txBody>
                    <a:bodyPr/>
                    <a:lstStyle/>
                    <a:p>
                      <a:r>
                        <a:rPr lang="en-US" sz="1800" b="1" kern="1200" dirty="0" err="1" smtClean="0">
                          <a:solidFill>
                            <a:schemeClr val="tx1"/>
                          </a:solidFill>
                          <a:latin typeface="+mn-lt"/>
                          <a:ea typeface="+mn-ea"/>
                          <a:cs typeface="+mn-cs"/>
                        </a:rPr>
                        <a:t>Item_qty</a:t>
                      </a:r>
                      <a:endParaRPr lang="en-US" sz="1800" b="1" kern="1200" dirty="0" smtClean="0">
                        <a:solidFill>
                          <a:schemeClr val="tx1"/>
                        </a:solidFill>
                        <a:latin typeface="+mn-lt"/>
                        <a:ea typeface="+mn-ea"/>
                        <a:cs typeface="+mn-cs"/>
                      </a:endParaRPr>
                    </a:p>
                  </a:txBody>
                  <a:tcPr>
                    <a:solidFill>
                      <a:schemeClr val="bg2"/>
                    </a:solidFill>
                  </a:tcPr>
                </a:tc>
              </a:tr>
              <a:tr h="390967">
                <a:tc>
                  <a:txBody>
                    <a:bodyPr/>
                    <a:lstStyle/>
                    <a:p>
                      <a:r>
                        <a:rPr lang="en-US" b="1" dirty="0" smtClean="0">
                          <a:solidFill>
                            <a:srgbClr val="FF0000"/>
                          </a:solidFill>
                        </a:rPr>
                        <a:t>125</a:t>
                      </a:r>
                      <a:endParaRPr lang="en-US" b="1" dirty="0">
                        <a:solidFill>
                          <a:srgbClr val="FF0000"/>
                        </a:solidFill>
                      </a:endParaRPr>
                    </a:p>
                  </a:txBody>
                  <a:tcPr>
                    <a:solidFill>
                      <a:schemeClr val="accent1"/>
                    </a:solidFill>
                  </a:tcPr>
                </a:tc>
                <a:tc>
                  <a:txBody>
                    <a:bodyPr/>
                    <a:lstStyle/>
                    <a:p>
                      <a:r>
                        <a:rPr lang="en-US" b="1" dirty="0" smtClean="0">
                          <a:solidFill>
                            <a:srgbClr val="FF0000"/>
                          </a:solidFill>
                        </a:rPr>
                        <a:t>563</a:t>
                      </a:r>
                      <a:endParaRPr lang="en-US" b="1" dirty="0">
                        <a:solidFill>
                          <a:srgbClr val="FF0000"/>
                        </a:solidFill>
                      </a:endParaRPr>
                    </a:p>
                  </a:txBody>
                  <a:tcPr>
                    <a:solidFill>
                      <a:schemeClr val="accent1"/>
                    </a:solidFill>
                  </a:tcPr>
                </a:tc>
                <a:tc>
                  <a:txBody>
                    <a:bodyPr/>
                    <a:lstStyle/>
                    <a:p>
                      <a:r>
                        <a:rPr lang="en-US" dirty="0" smtClean="0"/>
                        <a:t>4</a:t>
                      </a:r>
                      <a:endParaRPr lang="en-US" dirty="0"/>
                    </a:p>
                  </a:txBody>
                  <a:tcPr/>
                </a:tc>
              </a:tr>
              <a:tr h="390967">
                <a:tc>
                  <a:txBody>
                    <a:bodyPr/>
                    <a:lstStyle/>
                    <a:p>
                      <a:r>
                        <a:rPr lang="en-US" b="1" dirty="0" smtClean="0">
                          <a:solidFill>
                            <a:srgbClr val="FF0000"/>
                          </a:solidFill>
                        </a:rPr>
                        <a:t>125</a:t>
                      </a:r>
                      <a:endParaRPr lang="en-US" b="1" dirty="0">
                        <a:solidFill>
                          <a:srgbClr val="FF0000"/>
                        </a:solidFill>
                      </a:endParaRPr>
                    </a:p>
                  </a:txBody>
                  <a:tcPr>
                    <a:solidFill>
                      <a:schemeClr val="accent1"/>
                    </a:solidFill>
                  </a:tcPr>
                </a:tc>
                <a:tc>
                  <a:txBody>
                    <a:bodyPr/>
                    <a:lstStyle/>
                    <a:p>
                      <a:r>
                        <a:rPr lang="en-US" b="1" dirty="0" smtClean="0">
                          <a:solidFill>
                            <a:srgbClr val="FF0000"/>
                          </a:solidFill>
                        </a:rPr>
                        <a:t>851</a:t>
                      </a:r>
                      <a:endParaRPr lang="en-US" b="1" dirty="0">
                        <a:solidFill>
                          <a:srgbClr val="FF0000"/>
                        </a:solidFill>
                      </a:endParaRPr>
                    </a:p>
                  </a:txBody>
                  <a:tcPr>
                    <a:solidFill>
                      <a:schemeClr val="accent1"/>
                    </a:solidFill>
                  </a:tcPr>
                </a:tc>
                <a:tc>
                  <a:txBody>
                    <a:bodyPr/>
                    <a:lstStyle/>
                    <a:p>
                      <a:r>
                        <a:rPr lang="en-US" dirty="0" smtClean="0"/>
                        <a:t>32</a:t>
                      </a:r>
                      <a:endParaRPr lang="en-US" dirty="0"/>
                    </a:p>
                  </a:txBody>
                  <a:tcPr/>
                </a:tc>
              </a:tr>
              <a:tr h="342562">
                <a:tc>
                  <a:txBody>
                    <a:bodyPr/>
                    <a:lstStyle/>
                    <a:p>
                      <a:r>
                        <a:rPr lang="en-US" b="1" dirty="0" smtClean="0">
                          <a:solidFill>
                            <a:srgbClr val="FF0000"/>
                          </a:solidFill>
                        </a:rPr>
                        <a:t>125</a:t>
                      </a:r>
                      <a:endParaRPr lang="en-US" b="1" dirty="0">
                        <a:solidFill>
                          <a:srgbClr val="FF0000"/>
                        </a:solidFill>
                      </a:endParaRPr>
                    </a:p>
                  </a:txBody>
                  <a:tcPr>
                    <a:solidFill>
                      <a:schemeClr val="accent1"/>
                    </a:solidFill>
                  </a:tcPr>
                </a:tc>
                <a:tc>
                  <a:txBody>
                    <a:bodyPr/>
                    <a:lstStyle/>
                    <a:p>
                      <a:r>
                        <a:rPr lang="en-US" b="1" dirty="0" smtClean="0">
                          <a:solidFill>
                            <a:srgbClr val="FF0000"/>
                          </a:solidFill>
                        </a:rPr>
                        <a:t>652</a:t>
                      </a:r>
                      <a:endParaRPr lang="en-US" b="1" dirty="0">
                        <a:solidFill>
                          <a:srgbClr val="FF0000"/>
                        </a:solidFill>
                      </a:endParaRPr>
                    </a:p>
                  </a:txBody>
                  <a:tcPr>
                    <a:solidFill>
                      <a:schemeClr val="accent1"/>
                    </a:solidFill>
                  </a:tcPr>
                </a:tc>
                <a:tc>
                  <a:txBody>
                    <a:bodyPr/>
                    <a:lstStyle/>
                    <a:p>
                      <a:r>
                        <a:rPr lang="en-US" dirty="0" smtClean="0"/>
                        <a:t>5</a:t>
                      </a:r>
                      <a:endParaRPr lang="en-US" dirty="0"/>
                    </a:p>
                  </a:txBody>
                  <a:tcPr/>
                </a:tc>
              </a:tr>
              <a:tr h="390967">
                <a:tc>
                  <a:txBody>
                    <a:bodyPr/>
                    <a:lstStyle/>
                    <a:p>
                      <a:r>
                        <a:rPr lang="en-US" b="1" dirty="0" smtClean="0">
                          <a:solidFill>
                            <a:srgbClr val="FF0000"/>
                          </a:solidFill>
                        </a:rPr>
                        <a:t>126</a:t>
                      </a:r>
                      <a:endParaRPr lang="en-US" b="1" dirty="0">
                        <a:solidFill>
                          <a:srgbClr val="FF0000"/>
                        </a:solidFill>
                      </a:endParaRPr>
                    </a:p>
                  </a:txBody>
                  <a:tcPr>
                    <a:solidFill>
                      <a:schemeClr val="accent1"/>
                    </a:solidFill>
                  </a:tcPr>
                </a:tc>
                <a:tc>
                  <a:txBody>
                    <a:bodyPr/>
                    <a:lstStyle/>
                    <a:p>
                      <a:r>
                        <a:rPr lang="en-US" b="1" dirty="0" smtClean="0">
                          <a:solidFill>
                            <a:srgbClr val="FF0000"/>
                          </a:solidFill>
                        </a:rPr>
                        <a:t>563</a:t>
                      </a:r>
                      <a:endParaRPr lang="en-US" b="1" dirty="0">
                        <a:solidFill>
                          <a:srgbClr val="FF0000"/>
                        </a:solidFill>
                      </a:endParaRPr>
                    </a:p>
                  </a:txBody>
                  <a:tcPr>
                    <a:solidFill>
                      <a:schemeClr val="accent1"/>
                    </a:solidFill>
                  </a:tcPr>
                </a:tc>
                <a:tc>
                  <a:txBody>
                    <a:bodyPr/>
                    <a:lstStyle/>
                    <a:p>
                      <a:r>
                        <a:rPr lang="en-US" dirty="0" smtClean="0"/>
                        <a:t>500</a:t>
                      </a:r>
                      <a:endParaRPr lang="en-US" dirty="0"/>
                    </a:p>
                  </a:txBody>
                  <a:tcPr/>
                </a:tc>
              </a:tr>
              <a:tr h="608172">
                <a:tc>
                  <a:txBody>
                    <a:bodyPr/>
                    <a:lstStyle/>
                    <a:p>
                      <a:r>
                        <a:rPr lang="en-US" b="1" dirty="0" smtClean="0">
                          <a:solidFill>
                            <a:srgbClr val="FF0000"/>
                          </a:solidFill>
                        </a:rPr>
                        <a:t>126</a:t>
                      </a:r>
                      <a:endParaRPr lang="en-US" b="1" dirty="0">
                        <a:solidFill>
                          <a:srgbClr val="FF0000"/>
                        </a:solidFill>
                      </a:endParaRPr>
                    </a:p>
                  </a:txBody>
                  <a:tcPr>
                    <a:solidFill>
                      <a:schemeClr val="accent1"/>
                    </a:solidFill>
                  </a:tcPr>
                </a:tc>
                <a:tc>
                  <a:txBody>
                    <a:bodyPr/>
                    <a:lstStyle/>
                    <a:p>
                      <a:r>
                        <a:rPr lang="en-US" b="1" dirty="0" smtClean="0">
                          <a:solidFill>
                            <a:srgbClr val="FF0000"/>
                          </a:solidFill>
                        </a:rPr>
                        <a:t>652</a:t>
                      </a:r>
                      <a:endParaRPr lang="en-US" b="1" dirty="0">
                        <a:solidFill>
                          <a:srgbClr val="FF0000"/>
                        </a:solidFill>
                      </a:endParaRPr>
                    </a:p>
                  </a:txBody>
                  <a:tcPr>
                    <a:solidFill>
                      <a:schemeClr val="accent1"/>
                    </a:solidFill>
                  </a:tcPr>
                </a:tc>
                <a:tc>
                  <a:txBody>
                    <a:bodyPr/>
                    <a:lstStyle/>
                    <a:p>
                      <a:r>
                        <a:rPr lang="en-US" dirty="0" smtClean="0"/>
                        <a:t>750</a:t>
                      </a:r>
                      <a:endParaRPr lang="en-US" dirty="0"/>
                    </a:p>
                  </a:txBody>
                  <a:tcPr/>
                </a:tc>
              </a:tr>
            </a:tbl>
          </a:graphicData>
        </a:graphic>
      </p:graphicFrame>
      <p:graphicFrame>
        <p:nvGraphicFramePr>
          <p:cNvPr id="7" name="Table 6"/>
          <p:cNvGraphicFramePr>
            <a:graphicFrameLocks noGrp="1"/>
          </p:cNvGraphicFramePr>
          <p:nvPr/>
        </p:nvGraphicFramePr>
        <p:xfrm>
          <a:off x="5257800" y="4876800"/>
          <a:ext cx="2425700" cy="1538661"/>
        </p:xfrm>
        <a:graphic>
          <a:graphicData uri="http://schemas.openxmlformats.org/drawingml/2006/table">
            <a:tbl>
              <a:tblPr firstRow="1" bandRow="1">
                <a:tableStyleId>{5C22544A-7EE6-4342-B048-85BDC9FD1C3A}</a:tableStyleId>
              </a:tblPr>
              <a:tblGrid>
                <a:gridCol w="1066800"/>
                <a:gridCol w="1358900"/>
              </a:tblGrid>
              <a:tr h="390967">
                <a:tc>
                  <a:txBody>
                    <a:bodyPr/>
                    <a:lstStyle/>
                    <a:p>
                      <a:r>
                        <a:rPr lang="en-US" b="1" dirty="0" err="1" smtClean="0">
                          <a:solidFill>
                            <a:schemeClr val="bg1"/>
                          </a:solidFill>
                        </a:rPr>
                        <a:t>Item_id</a:t>
                      </a:r>
                      <a:endParaRPr lang="en-US" b="1" dirty="0">
                        <a:solidFill>
                          <a:schemeClr val="bg1"/>
                        </a:solidFill>
                      </a:endParaRPr>
                    </a:p>
                  </a:txBody>
                  <a:tcPr/>
                </a:tc>
                <a:tc>
                  <a:txBody>
                    <a:bodyPr/>
                    <a:lstStyle/>
                    <a:p>
                      <a:pPr marL="0" algn="l" defTabSz="914400" rtl="0" eaLnBrk="1" latinLnBrk="0" hangingPunct="1"/>
                      <a:r>
                        <a:rPr lang="en-US" sz="1800" b="1" kern="1200" dirty="0" err="1" smtClean="0">
                          <a:solidFill>
                            <a:schemeClr val="tx1"/>
                          </a:solidFill>
                          <a:latin typeface="+mn-lt"/>
                          <a:ea typeface="+mn-ea"/>
                          <a:cs typeface="+mn-cs"/>
                        </a:rPr>
                        <a:t>Item_price</a:t>
                      </a:r>
                      <a:endParaRPr lang="en-US" sz="1800" b="1" kern="1200" dirty="0" smtClean="0">
                        <a:solidFill>
                          <a:schemeClr val="tx1"/>
                        </a:solidFill>
                        <a:latin typeface="+mn-lt"/>
                        <a:ea typeface="+mn-ea"/>
                        <a:cs typeface="+mn-cs"/>
                      </a:endParaRPr>
                    </a:p>
                  </a:txBody>
                  <a:tcPr>
                    <a:solidFill>
                      <a:schemeClr val="bg2"/>
                    </a:solidFill>
                  </a:tcPr>
                </a:tc>
              </a:tr>
              <a:tr h="390967">
                <a:tc>
                  <a:txBody>
                    <a:bodyPr/>
                    <a:lstStyle/>
                    <a:p>
                      <a:r>
                        <a:rPr lang="en-US" b="1" dirty="0" smtClean="0">
                          <a:solidFill>
                            <a:schemeClr val="bg1"/>
                          </a:solidFill>
                        </a:rPr>
                        <a:t>563</a:t>
                      </a:r>
                      <a:endParaRPr lang="en-US" b="1" dirty="0">
                        <a:solidFill>
                          <a:schemeClr val="bg1"/>
                        </a:solidFill>
                      </a:endParaRPr>
                    </a:p>
                  </a:txBody>
                  <a:tcPr>
                    <a:solidFill>
                      <a:schemeClr val="accent1"/>
                    </a:solidFill>
                  </a:tcPr>
                </a:tc>
                <a:tc>
                  <a:txBody>
                    <a:bodyPr/>
                    <a:lstStyle/>
                    <a:p>
                      <a:r>
                        <a:rPr lang="en-US" dirty="0" smtClean="0"/>
                        <a:t>3.50</a:t>
                      </a:r>
                      <a:endParaRPr lang="en-US" dirty="0"/>
                    </a:p>
                  </a:txBody>
                  <a:tcPr/>
                </a:tc>
              </a:tr>
              <a:tr h="390967">
                <a:tc>
                  <a:txBody>
                    <a:bodyPr/>
                    <a:lstStyle/>
                    <a:p>
                      <a:r>
                        <a:rPr lang="en-US" b="1" dirty="0" smtClean="0">
                          <a:solidFill>
                            <a:schemeClr val="bg1"/>
                          </a:solidFill>
                        </a:rPr>
                        <a:t>851</a:t>
                      </a:r>
                      <a:endParaRPr lang="en-US" b="1" dirty="0">
                        <a:solidFill>
                          <a:schemeClr val="bg1"/>
                        </a:solidFill>
                      </a:endParaRPr>
                    </a:p>
                  </a:txBody>
                  <a:tcPr>
                    <a:solidFill>
                      <a:schemeClr val="accent1"/>
                    </a:solidFill>
                  </a:tcPr>
                </a:tc>
                <a:tc>
                  <a:txBody>
                    <a:bodyPr/>
                    <a:lstStyle/>
                    <a:p>
                      <a:r>
                        <a:rPr lang="en-US" dirty="0" smtClean="0"/>
                        <a:t>0.25</a:t>
                      </a:r>
                      <a:endParaRPr lang="en-US" dirty="0"/>
                    </a:p>
                  </a:txBody>
                  <a:tcPr/>
                </a:tc>
              </a:tr>
              <a:tr h="342562">
                <a:tc>
                  <a:txBody>
                    <a:bodyPr/>
                    <a:lstStyle/>
                    <a:p>
                      <a:r>
                        <a:rPr lang="en-US" b="1" dirty="0" smtClean="0">
                          <a:solidFill>
                            <a:schemeClr val="bg1"/>
                          </a:solidFill>
                        </a:rPr>
                        <a:t>652</a:t>
                      </a:r>
                      <a:endParaRPr lang="en-US" b="1" dirty="0">
                        <a:solidFill>
                          <a:schemeClr val="bg1"/>
                        </a:solidFill>
                      </a:endParaRPr>
                    </a:p>
                  </a:txBody>
                  <a:tcPr>
                    <a:solidFill>
                      <a:schemeClr val="accent1"/>
                    </a:solidFill>
                  </a:tcPr>
                </a:tc>
                <a:tc>
                  <a:txBody>
                    <a:bodyPr/>
                    <a:lstStyle/>
                    <a:p>
                      <a:r>
                        <a:rPr lang="en-US" dirty="0" smtClean="0"/>
                        <a:t>12.00</a:t>
                      </a:r>
                      <a:endParaRPr lang="en-US" dirty="0"/>
                    </a:p>
                  </a:txBody>
                  <a:tcPr/>
                </a:tc>
              </a:tr>
            </a:tbl>
          </a:graphicData>
        </a:graphic>
      </p:graphicFrame>
      <p:graphicFrame>
        <p:nvGraphicFramePr>
          <p:cNvPr id="10" name="Table 9"/>
          <p:cNvGraphicFramePr>
            <a:graphicFrameLocks noGrp="1"/>
          </p:cNvGraphicFramePr>
          <p:nvPr/>
        </p:nvGraphicFramePr>
        <p:xfrm>
          <a:off x="228600" y="5257800"/>
          <a:ext cx="3124200" cy="1112520"/>
        </p:xfrm>
        <a:graphic>
          <a:graphicData uri="http://schemas.openxmlformats.org/drawingml/2006/table">
            <a:tbl>
              <a:tblPr firstRow="1" bandRow="1">
                <a:tableStyleId>{5C22544A-7EE6-4342-B048-85BDC9FD1C3A}</a:tableStyleId>
              </a:tblPr>
              <a:tblGrid>
                <a:gridCol w="3124200"/>
              </a:tblGrid>
              <a:tr h="370840">
                <a:tc>
                  <a:txBody>
                    <a:bodyPr/>
                    <a:lstStyle/>
                    <a:p>
                      <a:r>
                        <a:rPr lang="en-US" dirty="0" smtClean="0">
                          <a:solidFill>
                            <a:schemeClr val="tx1"/>
                          </a:solidFill>
                        </a:rPr>
                        <a:t>Notation</a:t>
                      </a:r>
                      <a:endParaRPr lang="en-US" dirty="0">
                        <a:solidFill>
                          <a:schemeClr val="tx1"/>
                        </a:solidFill>
                      </a:endParaRPr>
                    </a:p>
                  </a:txBody>
                  <a:tcPr>
                    <a:solidFill>
                      <a:schemeClr val="bg2">
                        <a:lumMod val="90000"/>
                      </a:schemeClr>
                    </a:solidFill>
                  </a:tcPr>
                </a:tc>
              </a:tr>
              <a:tr h="370840">
                <a:tc>
                  <a:txBody>
                    <a:bodyPr/>
                    <a:lstStyle/>
                    <a:p>
                      <a:r>
                        <a:rPr lang="en-US" sz="1800" kern="1200" dirty="0" smtClean="0">
                          <a:solidFill>
                            <a:schemeClr val="bg1"/>
                          </a:solidFill>
                          <a:latin typeface="+mn-lt"/>
                          <a:ea typeface="+mn-ea"/>
                          <a:cs typeface="+mn-cs"/>
                        </a:rPr>
                        <a:t>Primary key, blue background</a:t>
                      </a:r>
                    </a:p>
                  </a:txBody>
                  <a:tcPr>
                    <a:solidFill>
                      <a:schemeClr val="accent1"/>
                    </a:solidFill>
                  </a:tcPr>
                </a:tc>
              </a:tr>
              <a:tr h="370840">
                <a:tc>
                  <a:txBody>
                    <a:bodyPr/>
                    <a:lstStyle/>
                    <a:p>
                      <a:r>
                        <a:rPr lang="en-US" sz="1800" kern="1200" dirty="0" smtClean="0">
                          <a:solidFill>
                            <a:srgbClr val="FF0000"/>
                          </a:solidFill>
                          <a:latin typeface="+mn-lt"/>
                          <a:ea typeface="+mn-ea"/>
                          <a:cs typeface="+mn-cs"/>
                        </a:rPr>
                        <a:t>Foreign key, red font</a:t>
                      </a: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Normal Form</a:t>
            </a:r>
            <a:endParaRPr lang="en-US" dirty="0"/>
          </a:p>
        </p:txBody>
      </p:sp>
      <p:sp>
        <p:nvSpPr>
          <p:cNvPr id="3" name="Content Placeholder 2"/>
          <p:cNvSpPr>
            <a:spLocks noGrp="1"/>
          </p:cNvSpPr>
          <p:nvPr>
            <p:ph idx="1"/>
          </p:nvPr>
        </p:nvSpPr>
        <p:spPr>
          <a:xfrm>
            <a:off x="457200" y="1600201"/>
            <a:ext cx="8229600" cy="1371600"/>
          </a:xfrm>
        </p:spPr>
        <p:txBody>
          <a:bodyPr>
            <a:noAutofit/>
          </a:bodyPr>
          <a:lstStyle/>
          <a:p>
            <a:r>
              <a:rPr lang="en-US" sz="3000" dirty="0" smtClean="0"/>
              <a:t>If </a:t>
            </a:r>
            <a:r>
              <a:rPr lang="en-US" sz="3000" dirty="0"/>
              <a:t>a customer places more than one order then we have to repeat </a:t>
            </a:r>
            <a:r>
              <a:rPr lang="en-US" sz="3000" dirty="0" err="1" smtClean="0"/>
              <a:t>customer_name</a:t>
            </a:r>
            <a:endParaRPr lang="en-US" sz="3000" dirty="0"/>
          </a:p>
        </p:txBody>
      </p:sp>
      <p:graphicFrame>
        <p:nvGraphicFramePr>
          <p:cNvPr id="4" name="Table 3"/>
          <p:cNvGraphicFramePr>
            <a:graphicFrameLocks noGrp="1"/>
          </p:cNvGraphicFramePr>
          <p:nvPr/>
        </p:nvGraphicFramePr>
        <p:xfrm>
          <a:off x="990600" y="2819400"/>
          <a:ext cx="4648200" cy="1828799"/>
        </p:xfrm>
        <a:graphic>
          <a:graphicData uri="http://schemas.openxmlformats.org/drawingml/2006/table">
            <a:tbl>
              <a:tblPr firstRow="1" bandRow="1">
                <a:tableStyleId>{5C22544A-7EE6-4342-B048-85BDC9FD1C3A}</a:tableStyleId>
              </a:tblPr>
              <a:tblGrid>
                <a:gridCol w="1143000"/>
                <a:gridCol w="1905000"/>
                <a:gridCol w="1600200"/>
              </a:tblGrid>
              <a:tr h="372193">
                <a:tc>
                  <a:txBody>
                    <a:bodyPr/>
                    <a:lstStyle/>
                    <a:p>
                      <a:r>
                        <a:rPr lang="en-US" b="1" dirty="0" err="1" smtClean="0">
                          <a:solidFill>
                            <a:schemeClr val="bg1"/>
                          </a:solidFill>
                        </a:rPr>
                        <a:t>Order_id</a:t>
                      </a:r>
                      <a:endParaRPr lang="en-US" b="1" dirty="0">
                        <a:solidFill>
                          <a:schemeClr val="bg1"/>
                        </a:solidFill>
                      </a:endParaRPr>
                    </a:p>
                  </a:txBody>
                  <a:tcPr/>
                </a:tc>
                <a:tc>
                  <a:txBody>
                    <a:bodyPr/>
                    <a:lstStyle/>
                    <a:p>
                      <a:r>
                        <a:rPr lang="en-US" dirty="0" err="1" smtClean="0">
                          <a:solidFill>
                            <a:schemeClr val="tx1"/>
                          </a:solidFill>
                        </a:rPr>
                        <a:t>Customer_name</a:t>
                      </a:r>
                      <a:endParaRPr lang="en-US" dirty="0">
                        <a:solidFill>
                          <a:schemeClr val="tx1"/>
                        </a:solidFill>
                      </a:endParaRPr>
                    </a:p>
                  </a:txBody>
                  <a:tcPr>
                    <a:solidFill>
                      <a:schemeClr val="bg2"/>
                    </a:solidFill>
                  </a:tcPr>
                </a:tc>
                <a:tc>
                  <a:txBody>
                    <a:bodyPr/>
                    <a:lstStyle/>
                    <a:p>
                      <a:r>
                        <a:rPr lang="en-US" dirty="0" err="1" smtClean="0">
                          <a:solidFill>
                            <a:schemeClr val="tx1"/>
                          </a:solidFill>
                        </a:rPr>
                        <a:t>Order_date</a:t>
                      </a:r>
                      <a:endParaRPr lang="en-US" dirty="0">
                        <a:solidFill>
                          <a:schemeClr val="tx1"/>
                        </a:solidFill>
                      </a:endParaRPr>
                    </a:p>
                  </a:txBody>
                  <a:tcPr>
                    <a:solidFill>
                      <a:schemeClr val="bg2"/>
                    </a:solidFill>
                  </a:tcPr>
                </a:tc>
              </a:tr>
              <a:tr h="372193">
                <a:tc>
                  <a:txBody>
                    <a:bodyPr/>
                    <a:lstStyle/>
                    <a:p>
                      <a:r>
                        <a:rPr lang="en-US" b="1" dirty="0" smtClean="0">
                          <a:solidFill>
                            <a:schemeClr val="bg1"/>
                          </a:solidFill>
                        </a:rPr>
                        <a:t>125</a:t>
                      </a:r>
                      <a:endParaRPr lang="en-US" b="1" dirty="0">
                        <a:solidFill>
                          <a:schemeClr val="bg1"/>
                        </a:solidFill>
                      </a:endParaRPr>
                    </a:p>
                  </a:txBody>
                  <a:tcPr>
                    <a:solidFill>
                      <a:schemeClr val="accent1"/>
                    </a:solidFill>
                  </a:tcPr>
                </a:tc>
                <a:tc>
                  <a:txBody>
                    <a:bodyPr/>
                    <a:lstStyle/>
                    <a:p>
                      <a:r>
                        <a:rPr lang="en-US" dirty="0" err="1" smtClean="0"/>
                        <a:t>FooInc</a:t>
                      </a:r>
                      <a:endParaRPr lang="en-US" dirty="0"/>
                    </a:p>
                  </a:txBody>
                  <a:tcPr/>
                </a:tc>
                <a:tc>
                  <a:txBody>
                    <a:bodyPr/>
                    <a:lstStyle/>
                    <a:p>
                      <a:r>
                        <a:rPr lang="en-US" dirty="0" smtClean="0"/>
                        <a:t>9/13/2002</a:t>
                      </a:r>
                      <a:endParaRPr lang="en-US" dirty="0"/>
                    </a:p>
                  </a:txBody>
                  <a:tcPr/>
                </a:tc>
              </a:tr>
              <a:tr h="505446">
                <a:tc>
                  <a:txBody>
                    <a:bodyPr/>
                    <a:lstStyle/>
                    <a:p>
                      <a:r>
                        <a:rPr lang="en-US" b="1" dirty="0" smtClean="0">
                          <a:solidFill>
                            <a:schemeClr val="bg1"/>
                          </a:solidFill>
                        </a:rPr>
                        <a:t>126</a:t>
                      </a:r>
                      <a:endParaRPr lang="en-US" b="1" dirty="0">
                        <a:solidFill>
                          <a:schemeClr val="bg1"/>
                        </a:solidFill>
                      </a:endParaRPr>
                    </a:p>
                  </a:txBody>
                  <a:tcPr>
                    <a:solidFill>
                      <a:schemeClr val="accent1"/>
                    </a:solidFill>
                  </a:tcPr>
                </a:tc>
                <a:tc>
                  <a:txBody>
                    <a:bodyPr/>
                    <a:lstStyle/>
                    <a:p>
                      <a:r>
                        <a:rPr lang="en-US" dirty="0" err="1" smtClean="0"/>
                        <a:t>FreensRUs</a:t>
                      </a:r>
                      <a:endParaRPr lang="en-US" dirty="0"/>
                    </a:p>
                  </a:txBody>
                  <a:tcPr/>
                </a:tc>
                <a:tc>
                  <a:txBody>
                    <a:bodyPr/>
                    <a:lstStyle/>
                    <a:p>
                      <a:r>
                        <a:rPr lang="en-US" dirty="0" smtClean="0"/>
                        <a:t>9/14/2002</a:t>
                      </a:r>
                      <a:endParaRPr lang="en-US" dirty="0"/>
                    </a:p>
                  </a:txBody>
                  <a:tcPr/>
                </a:tc>
              </a:tr>
              <a:tr h="578967">
                <a:tc>
                  <a:txBody>
                    <a:bodyPr/>
                    <a:lstStyle/>
                    <a:p>
                      <a:r>
                        <a:rPr lang="en-US" b="1" dirty="0" smtClean="0">
                          <a:solidFill>
                            <a:schemeClr val="bg1"/>
                          </a:solidFill>
                        </a:rPr>
                        <a:t>127</a:t>
                      </a:r>
                      <a:endParaRPr lang="en-US" b="1" dirty="0">
                        <a:solidFill>
                          <a:schemeClr val="bg1"/>
                        </a:solidFill>
                      </a:endParaRPr>
                    </a:p>
                  </a:txBody>
                  <a:tcPr>
                    <a:solidFill>
                      <a:schemeClr val="accent1"/>
                    </a:solidFill>
                  </a:tcPr>
                </a:tc>
                <a:tc>
                  <a:txBody>
                    <a:bodyPr/>
                    <a:lstStyle/>
                    <a:p>
                      <a:r>
                        <a:rPr lang="en-US" dirty="0" err="1" smtClean="0"/>
                        <a:t>FooInc</a:t>
                      </a:r>
                      <a:endParaRPr lang="en-US" dirty="0"/>
                    </a:p>
                  </a:txBody>
                  <a:tcPr/>
                </a:tc>
                <a:tc>
                  <a:txBody>
                    <a:bodyPr/>
                    <a:lstStyle/>
                    <a:p>
                      <a:r>
                        <a:rPr lang="en-US" dirty="0" smtClean="0"/>
                        <a:t>9/15/2002</a:t>
                      </a:r>
                      <a:endParaRPr lang="en-US" dirty="0"/>
                    </a:p>
                  </a:txBody>
                  <a:tcPr/>
                </a:tc>
              </a:tr>
            </a:tbl>
          </a:graphicData>
        </a:graphic>
      </p:graphicFrame>
      <p:sp>
        <p:nvSpPr>
          <p:cNvPr id="6" name="Content Placeholder 2"/>
          <p:cNvSpPr txBox="1">
            <a:spLocks/>
          </p:cNvSpPr>
          <p:nvPr/>
        </p:nvSpPr>
        <p:spPr>
          <a:xfrm>
            <a:off x="609600" y="4800600"/>
            <a:ext cx="8229600" cy="1371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000" dirty="0" smtClean="0"/>
              <a:t>The problem is that the </a:t>
            </a:r>
            <a:r>
              <a:rPr lang="en-US" sz="3000" dirty="0" err="1" smtClean="0"/>
              <a:t>customer_name</a:t>
            </a:r>
            <a:r>
              <a:rPr lang="en-US" sz="3000" dirty="0" smtClean="0"/>
              <a:t> column does not depend on the key attribute </a:t>
            </a:r>
            <a:r>
              <a:rPr lang="en-US" sz="3000" dirty="0" err="1" smtClean="0"/>
              <a:t>order_id</a:t>
            </a:r>
            <a:r>
              <a:rPr lang="en-US" sz="3000" dirty="0" smtClean="0"/>
              <a:t> column</a:t>
            </a: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Normal Form</a:t>
            </a:r>
            <a:endParaRPr lang="en-US" dirty="0"/>
          </a:p>
        </p:txBody>
      </p:sp>
      <p:sp>
        <p:nvSpPr>
          <p:cNvPr id="3" name="Content Placeholder 2"/>
          <p:cNvSpPr>
            <a:spLocks noGrp="1"/>
          </p:cNvSpPr>
          <p:nvPr>
            <p:ph idx="1"/>
          </p:nvPr>
        </p:nvSpPr>
        <p:spPr/>
        <p:txBody>
          <a:bodyPr>
            <a:noAutofit/>
          </a:bodyPr>
          <a:lstStyle/>
          <a:p>
            <a:r>
              <a:rPr lang="en-US" sz="3000" dirty="0" smtClean="0"/>
              <a:t>Can </a:t>
            </a:r>
            <a:r>
              <a:rPr lang="en-US" sz="3000" dirty="0" err="1"/>
              <a:t>order_date</a:t>
            </a:r>
            <a:r>
              <a:rPr lang="en-US" sz="3000" dirty="0"/>
              <a:t> exist independent of the </a:t>
            </a:r>
            <a:r>
              <a:rPr lang="en-US" sz="3000" dirty="0" err="1" smtClean="0"/>
              <a:t>order_id</a:t>
            </a:r>
            <a:r>
              <a:rPr lang="en-US" sz="3000" dirty="0" smtClean="0"/>
              <a:t>? </a:t>
            </a:r>
          </a:p>
          <a:p>
            <a:r>
              <a:rPr lang="en-US" sz="3000" dirty="0" smtClean="0"/>
              <a:t>No</a:t>
            </a:r>
            <a:r>
              <a:rPr lang="en-US" sz="3000" dirty="0"/>
              <a:t>: </a:t>
            </a:r>
            <a:r>
              <a:rPr lang="en-US" sz="3000" dirty="0" err="1" smtClean="0"/>
              <a:t>order_date</a:t>
            </a:r>
            <a:r>
              <a:rPr lang="en-US" sz="3000" dirty="0" smtClean="0"/>
              <a:t> depends on </a:t>
            </a:r>
            <a:r>
              <a:rPr lang="en-US" sz="3000" dirty="0" err="1" smtClean="0"/>
              <a:t>order_id</a:t>
            </a:r>
            <a:r>
              <a:rPr lang="en-US" sz="3000" dirty="0" smtClean="0"/>
              <a:t>, the "key attribute" and primary key </a:t>
            </a:r>
          </a:p>
          <a:p>
            <a:r>
              <a:rPr lang="en-US" sz="3000" dirty="0"/>
              <a:t>A</a:t>
            </a:r>
            <a:r>
              <a:rPr lang="en-US" sz="3000" dirty="0" smtClean="0"/>
              <a:t>n </a:t>
            </a:r>
            <a:r>
              <a:rPr lang="en-US" sz="3000" dirty="0"/>
              <a:t>"order date" is meaningless without an order. </a:t>
            </a:r>
          </a:p>
          <a:p>
            <a:r>
              <a:rPr lang="en-US" sz="3000" dirty="0"/>
              <a:t>What about </a:t>
            </a:r>
            <a:r>
              <a:rPr lang="en-US" sz="3000" dirty="0" err="1"/>
              <a:t>customer_name</a:t>
            </a:r>
            <a:r>
              <a:rPr lang="en-US" sz="3000" dirty="0"/>
              <a:t> — can it exist on its own, outside of the orders table? </a:t>
            </a:r>
          </a:p>
          <a:p>
            <a:r>
              <a:rPr lang="en-US" sz="3000" dirty="0"/>
              <a:t>Yes. It is meaningful to talk about a customer name without referring </a:t>
            </a:r>
            <a:r>
              <a:rPr lang="en-US" sz="3000" dirty="0" err="1"/>
              <a:t>order_id</a:t>
            </a:r>
            <a:r>
              <a:rPr lang="en-US" sz="300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Third Normal Form</a:t>
            </a:r>
            <a:endParaRPr lang="en-US" dirty="0"/>
          </a:p>
        </p:txBody>
      </p:sp>
      <p:graphicFrame>
        <p:nvGraphicFramePr>
          <p:cNvPr id="3" name="Table 2"/>
          <p:cNvGraphicFramePr>
            <a:graphicFrameLocks noGrp="1"/>
          </p:cNvGraphicFramePr>
          <p:nvPr/>
        </p:nvGraphicFramePr>
        <p:xfrm>
          <a:off x="304800" y="1584960"/>
          <a:ext cx="4648200" cy="1463040"/>
        </p:xfrm>
        <a:graphic>
          <a:graphicData uri="http://schemas.openxmlformats.org/drawingml/2006/table">
            <a:tbl>
              <a:tblPr firstRow="1" bandRow="1">
                <a:tableStyleId>{5C22544A-7EE6-4342-B048-85BDC9FD1C3A}</a:tableStyleId>
              </a:tblPr>
              <a:tblGrid>
                <a:gridCol w="1143000"/>
                <a:gridCol w="1524000"/>
                <a:gridCol w="1981200"/>
              </a:tblGrid>
              <a:tr h="343674">
                <a:tc>
                  <a:txBody>
                    <a:bodyPr/>
                    <a:lstStyle/>
                    <a:p>
                      <a:r>
                        <a:rPr lang="en-US" b="1" dirty="0" err="1" smtClean="0">
                          <a:solidFill>
                            <a:schemeClr val="bg1"/>
                          </a:solidFill>
                        </a:rPr>
                        <a:t>Order_id</a:t>
                      </a:r>
                      <a:endParaRPr lang="en-US" b="1" dirty="0">
                        <a:solidFill>
                          <a:schemeClr val="bg1"/>
                        </a:solidFill>
                      </a:endParaRPr>
                    </a:p>
                  </a:txBody>
                  <a:tcPr/>
                </a:tc>
                <a:tc>
                  <a:txBody>
                    <a:bodyPr/>
                    <a:lstStyle/>
                    <a:p>
                      <a:r>
                        <a:rPr lang="en-US" b="1" dirty="0" err="1" smtClean="0">
                          <a:solidFill>
                            <a:srgbClr val="FF0000"/>
                          </a:solidFill>
                        </a:rPr>
                        <a:t>Customer_id</a:t>
                      </a:r>
                      <a:endParaRPr lang="en-US" b="1" dirty="0">
                        <a:solidFill>
                          <a:srgbClr val="FF0000"/>
                        </a:solidFill>
                      </a:endParaRPr>
                    </a:p>
                  </a:txBody>
                  <a:tcPr>
                    <a:solidFill>
                      <a:schemeClr val="bg2"/>
                    </a:solidFill>
                  </a:tcPr>
                </a:tc>
                <a:tc>
                  <a:txBody>
                    <a:bodyPr/>
                    <a:lstStyle/>
                    <a:p>
                      <a:r>
                        <a:rPr lang="en-US" sz="1800" kern="1200" dirty="0" err="1" smtClean="0">
                          <a:solidFill>
                            <a:schemeClr val="dk1"/>
                          </a:solidFill>
                          <a:latin typeface="+mn-lt"/>
                          <a:ea typeface="+mn-ea"/>
                          <a:cs typeface="+mn-cs"/>
                        </a:rPr>
                        <a:t>Order_date</a:t>
                      </a:r>
                      <a:endParaRPr lang="en-US" sz="1800" kern="1200" dirty="0" smtClean="0">
                        <a:solidFill>
                          <a:schemeClr val="dk1"/>
                        </a:solidFill>
                        <a:latin typeface="+mn-lt"/>
                        <a:ea typeface="+mn-ea"/>
                        <a:cs typeface="+mn-cs"/>
                      </a:endParaRPr>
                    </a:p>
                  </a:txBody>
                  <a:tcPr>
                    <a:solidFill>
                      <a:schemeClr val="bg2"/>
                    </a:solidFill>
                  </a:tcPr>
                </a:tc>
              </a:tr>
              <a:tr h="343674">
                <a:tc>
                  <a:txBody>
                    <a:bodyPr/>
                    <a:lstStyle/>
                    <a:p>
                      <a:r>
                        <a:rPr lang="en-US" b="1" dirty="0" smtClean="0">
                          <a:solidFill>
                            <a:schemeClr val="bg1"/>
                          </a:solidFill>
                        </a:rPr>
                        <a:t>125</a:t>
                      </a:r>
                      <a:endParaRPr lang="en-US" b="1" dirty="0">
                        <a:solidFill>
                          <a:schemeClr val="bg1"/>
                        </a:solidFill>
                      </a:endParaRPr>
                    </a:p>
                  </a:txBody>
                  <a:tcPr>
                    <a:solidFill>
                      <a:schemeClr val="accent1"/>
                    </a:solidFill>
                  </a:tcPr>
                </a:tc>
                <a:tc>
                  <a:txBody>
                    <a:bodyPr/>
                    <a:lstStyle/>
                    <a:p>
                      <a:r>
                        <a:rPr lang="en-US" b="1" dirty="0" smtClean="0">
                          <a:solidFill>
                            <a:srgbClr val="FF0000"/>
                          </a:solidFill>
                        </a:rPr>
                        <a:t>1</a:t>
                      </a:r>
                      <a:endParaRPr lang="en-US" b="1" dirty="0">
                        <a:solidFill>
                          <a:srgbClr val="FF0000"/>
                        </a:solidFill>
                      </a:endParaRPr>
                    </a:p>
                  </a:txBody>
                  <a:tcPr/>
                </a:tc>
                <a:tc>
                  <a:txBody>
                    <a:bodyPr/>
                    <a:lstStyle/>
                    <a:p>
                      <a:r>
                        <a:rPr lang="en-US" dirty="0" smtClean="0"/>
                        <a:t>9/13/2002</a:t>
                      </a:r>
                      <a:endParaRPr lang="en-US" dirty="0"/>
                    </a:p>
                  </a:txBody>
                  <a:tcPr/>
                </a:tc>
              </a:tr>
              <a:tr h="343674">
                <a:tc>
                  <a:txBody>
                    <a:bodyPr/>
                    <a:lstStyle/>
                    <a:p>
                      <a:r>
                        <a:rPr lang="en-US" b="1" dirty="0" smtClean="0">
                          <a:solidFill>
                            <a:schemeClr val="bg1"/>
                          </a:solidFill>
                        </a:rPr>
                        <a:t>126</a:t>
                      </a:r>
                      <a:endParaRPr lang="en-US" b="1" dirty="0">
                        <a:solidFill>
                          <a:schemeClr val="bg1"/>
                        </a:solidFill>
                      </a:endParaRPr>
                    </a:p>
                  </a:txBody>
                  <a:tcPr>
                    <a:solidFill>
                      <a:schemeClr val="accent1"/>
                    </a:solidFill>
                  </a:tcPr>
                </a:tc>
                <a:tc>
                  <a:txBody>
                    <a:bodyPr/>
                    <a:lstStyle/>
                    <a:p>
                      <a:r>
                        <a:rPr lang="en-US" b="1" dirty="0" smtClean="0">
                          <a:solidFill>
                            <a:srgbClr val="FF0000"/>
                          </a:solidFill>
                        </a:rPr>
                        <a:t>2</a:t>
                      </a:r>
                      <a:endParaRPr lang="en-US" b="1" dirty="0">
                        <a:solidFill>
                          <a:srgbClr val="FF0000"/>
                        </a:solidFill>
                      </a:endParaRPr>
                    </a:p>
                  </a:txBody>
                  <a:tcPr/>
                </a:tc>
                <a:tc>
                  <a:txBody>
                    <a:bodyPr/>
                    <a:lstStyle/>
                    <a:p>
                      <a:r>
                        <a:rPr lang="en-US" dirty="0" smtClean="0"/>
                        <a:t>9/14/2002</a:t>
                      </a:r>
                      <a:endParaRPr lang="en-US" dirty="0"/>
                    </a:p>
                  </a:txBody>
                  <a:tcPr/>
                </a:tc>
              </a:tr>
              <a:tr h="350519">
                <a:tc>
                  <a:txBody>
                    <a:bodyPr/>
                    <a:lstStyle/>
                    <a:p>
                      <a:r>
                        <a:rPr lang="en-US" b="1" dirty="0" smtClean="0">
                          <a:solidFill>
                            <a:schemeClr val="bg1"/>
                          </a:solidFill>
                        </a:rPr>
                        <a:t>127</a:t>
                      </a:r>
                      <a:endParaRPr lang="en-US" b="1" dirty="0">
                        <a:solidFill>
                          <a:schemeClr val="bg1"/>
                        </a:solidFill>
                      </a:endParaRPr>
                    </a:p>
                  </a:txBody>
                  <a:tcPr>
                    <a:solidFill>
                      <a:schemeClr val="accent1"/>
                    </a:solidFill>
                  </a:tcPr>
                </a:tc>
                <a:tc>
                  <a:txBody>
                    <a:bodyPr/>
                    <a:lstStyle/>
                    <a:p>
                      <a:r>
                        <a:rPr lang="en-US" b="1" dirty="0" smtClean="0">
                          <a:solidFill>
                            <a:srgbClr val="FF0000"/>
                          </a:solidFill>
                        </a:rPr>
                        <a:t>1</a:t>
                      </a:r>
                      <a:endParaRPr lang="en-US" b="1" dirty="0">
                        <a:solidFill>
                          <a:srgbClr val="FF0000"/>
                        </a:solidFill>
                      </a:endParaRPr>
                    </a:p>
                  </a:txBody>
                  <a:tcPr/>
                </a:tc>
                <a:tc>
                  <a:txBody>
                    <a:bodyPr/>
                    <a:lstStyle/>
                    <a:p>
                      <a:r>
                        <a:rPr lang="en-US" dirty="0" smtClean="0"/>
                        <a:t>9/15/2002</a:t>
                      </a:r>
                      <a:endParaRPr lang="en-US" dirty="0"/>
                    </a:p>
                  </a:txBody>
                  <a:tcPr/>
                </a:tc>
              </a:tr>
            </a:tbl>
          </a:graphicData>
        </a:graphic>
      </p:graphicFrame>
      <p:graphicFrame>
        <p:nvGraphicFramePr>
          <p:cNvPr id="5" name="Table 4"/>
          <p:cNvGraphicFramePr>
            <a:graphicFrameLocks noGrp="1"/>
          </p:cNvGraphicFramePr>
          <p:nvPr/>
        </p:nvGraphicFramePr>
        <p:xfrm>
          <a:off x="5410200" y="1600200"/>
          <a:ext cx="3289300" cy="2537800"/>
        </p:xfrm>
        <a:graphic>
          <a:graphicData uri="http://schemas.openxmlformats.org/drawingml/2006/table">
            <a:tbl>
              <a:tblPr firstRow="1" bandRow="1">
                <a:tableStyleId>{5C22544A-7EE6-4342-B048-85BDC9FD1C3A}</a:tableStyleId>
              </a:tblPr>
              <a:tblGrid>
                <a:gridCol w="1143000"/>
                <a:gridCol w="1066800"/>
                <a:gridCol w="1079500"/>
              </a:tblGrid>
              <a:tr h="390967">
                <a:tc>
                  <a:txBody>
                    <a:bodyPr/>
                    <a:lstStyle/>
                    <a:p>
                      <a:r>
                        <a:rPr lang="en-US" b="1" dirty="0" err="1" smtClean="0">
                          <a:solidFill>
                            <a:srgbClr val="FF0000"/>
                          </a:solidFill>
                        </a:rPr>
                        <a:t>Order_id</a:t>
                      </a:r>
                      <a:endParaRPr lang="en-US" b="1" dirty="0">
                        <a:solidFill>
                          <a:srgbClr val="FF0000"/>
                        </a:solidFill>
                      </a:endParaRPr>
                    </a:p>
                  </a:txBody>
                  <a:tcPr/>
                </a:tc>
                <a:tc>
                  <a:txBody>
                    <a:bodyPr/>
                    <a:lstStyle/>
                    <a:p>
                      <a:r>
                        <a:rPr lang="en-US" b="1" dirty="0" err="1" smtClean="0">
                          <a:solidFill>
                            <a:srgbClr val="FF0000"/>
                          </a:solidFill>
                        </a:rPr>
                        <a:t>Item_id</a:t>
                      </a:r>
                      <a:endParaRPr lang="en-US" b="1" dirty="0">
                        <a:solidFill>
                          <a:srgbClr val="FF0000"/>
                        </a:solidFill>
                      </a:endParaRPr>
                    </a:p>
                  </a:txBody>
                  <a:tcPr/>
                </a:tc>
                <a:tc>
                  <a:txBody>
                    <a:bodyPr/>
                    <a:lstStyle/>
                    <a:p>
                      <a:r>
                        <a:rPr lang="en-US" sz="1800" kern="1200" dirty="0" err="1" smtClean="0">
                          <a:solidFill>
                            <a:schemeClr val="dk1"/>
                          </a:solidFill>
                          <a:latin typeface="+mn-lt"/>
                          <a:ea typeface="+mn-ea"/>
                          <a:cs typeface="+mn-cs"/>
                        </a:rPr>
                        <a:t>Item_qty</a:t>
                      </a:r>
                      <a:endParaRPr lang="en-US" sz="1800" kern="1200" dirty="0" smtClean="0">
                        <a:solidFill>
                          <a:schemeClr val="dk1"/>
                        </a:solidFill>
                        <a:latin typeface="+mn-lt"/>
                        <a:ea typeface="+mn-ea"/>
                        <a:cs typeface="+mn-cs"/>
                      </a:endParaRPr>
                    </a:p>
                  </a:txBody>
                  <a:tcPr>
                    <a:solidFill>
                      <a:schemeClr val="bg2">
                        <a:lumMod val="90000"/>
                      </a:schemeClr>
                    </a:solidFill>
                  </a:tcPr>
                </a:tc>
              </a:tr>
              <a:tr h="390967">
                <a:tc>
                  <a:txBody>
                    <a:bodyPr/>
                    <a:lstStyle/>
                    <a:p>
                      <a:r>
                        <a:rPr lang="en-US" b="1" dirty="0" smtClean="0">
                          <a:solidFill>
                            <a:srgbClr val="FF0000"/>
                          </a:solidFill>
                        </a:rPr>
                        <a:t>125</a:t>
                      </a:r>
                      <a:endParaRPr lang="en-US" b="1" dirty="0">
                        <a:solidFill>
                          <a:srgbClr val="FF0000"/>
                        </a:solidFill>
                      </a:endParaRPr>
                    </a:p>
                  </a:txBody>
                  <a:tcPr>
                    <a:solidFill>
                      <a:schemeClr val="accent1"/>
                    </a:solidFill>
                  </a:tcPr>
                </a:tc>
                <a:tc>
                  <a:txBody>
                    <a:bodyPr/>
                    <a:lstStyle/>
                    <a:p>
                      <a:r>
                        <a:rPr lang="en-US" b="1" dirty="0" smtClean="0">
                          <a:solidFill>
                            <a:srgbClr val="FF0000"/>
                          </a:solidFill>
                        </a:rPr>
                        <a:t>563</a:t>
                      </a:r>
                      <a:endParaRPr lang="en-US" b="1" dirty="0">
                        <a:solidFill>
                          <a:srgbClr val="FF0000"/>
                        </a:solidFill>
                      </a:endParaRPr>
                    </a:p>
                  </a:txBody>
                  <a:tcPr>
                    <a:solidFill>
                      <a:schemeClr val="accent1"/>
                    </a:solidFill>
                  </a:tcPr>
                </a:tc>
                <a:tc>
                  <a:txBody>
                    <a:bodyPr/>
                    <a:lstStyle/>
                    <a:p>
                      <a:r>
                        <a:rPr lang="en-US" dirty="0" smtClean="0"/>
                        <a:t>4</a:t>
                      </a:r>
                      <a:endParaRPr lang="en-US" dirty="0"/>
                    </a:p>
                  </a:txBody>
                  <a:tcPr/>
                </a:tc>
              </a:tr>
              <a:tr h="390967">
                <a:tc>
                  <a:txBody>
                    <a:bodyPr/>
                    <a:lstStyle/>
                    <a:p>
                      <a:r>
                        <a:rPr lang="en-US" b="1" dirty="0" smtClean="0">
                          <a:solidFill>
                            <a:srgbClr val="FF0000"/>
                          </a:solidFill>
                        </a:rPr>
                        <a:t>125</a:t>
                      </a:r>
                      <a:endParaRPr lang="en-US" b="1" dirty="0">
                        <a:solidFill>
                          <a:srgbClr val="FF0000"/>
                        </a:solidFill>
                      </a:endParaRPr>
                    </a:p>
                  </a:txBody>
                  <a:tcPr>
                    <a:solidFill>
                      <a:schemeClr val="accent1"/>
                    </a:solidFill>
                  </a:tcPr>
                </a:tc>
                <a:tc>
                  <a:txBody>
                    <a:bodyPr/>
                    <a:lstStyle/>
                    <a:p>
                      <a:r>
                        <a:rPr lang="en-US" b="1" dirty="0" smtClean="0">
                          <a:solidFill>
                            <a:srgbClr val="FF0000"/>
                          </a:solidFill>
                        </a:rPr>
                        <a:t>851</a:t>
                      </a:r>
                      <a:endParaRPr lang="en-US" b="1" dirty="0">
                        <a:solidFill>
                          <a:srgbClr val="FF0000"/>
                        </a:solidFill>
                      </a:endParaRPr>
                    </a:p>
                  </a:txBody>
                  <a:tcPr>
                    <a:solidFill>
                      <a:schemeClr val="accent1"/>
                    </a:solidFill>
                  </a:tcPr>
                </a:tc>
                <a:tc>
                  <a:txBody>
                    <a:bodyPr/>
                    <a:lstStyle/>
                    <a:p>
                      <a:r>
                        <a:rPr lang="en-US" dirty="0" smtClean="0"/>
                        <a:t>32</a:t>
                      </a:r>
                      <a:endParaRPr lang="en-US" dirty="0"/>
                    </a:p>
                  </a:txBody>
                  <a:tcPr/>
                </a:tc>
              </a:tr>
              <a:tr h="342562">
                <a:tc>
                  <a:txBody>
                    <a:bodyPr/>
                    <a:lstStyle/>
                    <a:p>
                      <a:r>
                        <a:rPr lang="en-US" b="1" dirty="0" smtClean="0">
                          <a:solidFill>
                            <a:srgbClr val="FF0000"/>
                          </a:solidFill>
                        </a:rPr>
                        <a:t>125</a:t>
                      </a:r>
                      <a:endParaRPr lang="en-US" b="1" dirty="0">
                        <a:solidFill>
                          <a:srgbClr val="FF0000"/>
                        </a:solidFill>
                      </a:endParaRPr>
                    </a:p>
                  </a:txBody>
                  <a:tcPr>
                    <a:solidFill>
                      <a:schemeClr val="accent1"/>
                    </a:solidFill>
                  </a:tcPr>
                </a:tc>
                <a:tc>
                  <a:txBody>
                    <a:bodyPr/>
                    <a:lstStyle/>
                    <a:p>
                      <a:r>
                        <a:rPr lang="en-US" b="1" dirty="0" smtClean="0">
                          <a:solidFill>
                            <a:srgbClr val="FF0000"/>
                          </a:solidFill>
                        </a:rPr>
                        <a:t>652</a:t>
                      </a:r>
                      <a:endParaRPr lang="en-US" b="1" dirty="0">
                        <a:solidFill>
                          <a:srgbClr val="FF0000"/>
                        </a:solidFill>
                      </a:endParaRPr>
                    </a:p>
                  </a:txBody>
                  <a:tcPr>
                    <a:solidFill>
                      <a:schemeClr val="accent1"/>
                    </a:solidFill>
                  </a:tcPr>
                </a:tc>
                <a:tc>
                  <a:txBody>
                    <a:bodyPr/>
                    <a:lstStyle/>
                    <a:p>
                      <a:r>
                        <a:rPr lang="en-US" dirty="0" smtClean="0"/>
                        <a:t>5</a:t>
                      </a:r>
                      <a:endParaRPr lang="en-US" dirty="0"/>
                    </a:p>
                  </a:txBody>
                  <a:tcPr/>
                </a:tc>
              </a:tr>
              <a:tr h="390967">
                <a:tc>
                  <a:txBody>
                    <a:bodyPr/>
                    <a:lstStyle/>
                    <a:p>
                      <a:r>
                        <a:rPr lang="en-US" b="1" dirty="0" smtClean="0">
                          <a:solidFill>
                            <a:srgbClr val="FF0000"/>
                          </a:solidFill>
                        </a:rPr>
                        <a:t>126</a:t>
                      </a:r>
                      <a:endParaRPr lang="en-US" b="1" dirty="0">
                        <a:solidFill>
                          <a:srgbClr val="FF0000"/>
                        </a:solidFill>
                      </a:endParaRPr>
                    </a:p>
                  </a:txBody>
                  <a:tcPr>
                    <a:solidFill>
                      <a:schemeClr val="accent1"/>
                    </a:solidFill>
                  </a:tcPr>
                </a:tc>
                <a:tc>
                  <a:txBody>
                    <a:bodyPr/>
                    <a:lstStyle/>
                    <a:p>
                      <a:r>
                        <a:rPr lang="en-US" b="1" dirty="0" smtClean="0">
                          <a:solidFill>
                            <a:srgbClr val="FF0000"/>
                          </a:solidFill>
                        </a:rPr>
                        <a:t>563</a:t>
                      </a:r>
                      <a:endParaRPr lang="en-US" b="1" dirty="0">
                        <a:solidFill>
                          <a:srgbClr val="FF0000"/>
                        </a:solidFill>
                      </a:endParaRPr>
                    </a:p>
                  </a:txBody>
                  <a:tcPr>
                    <a:solidFill>
                      <a:schemeClr val="accent1"/>
                    </a:solidFill>
                  </a:tcPr>
                </a:tc>
                <a:tc>
                  <a:txBody>
                    <a:bodyPr/>
                    <a:lstStyle/>
                    <a:p>
                      <a:r>
                        <a:rPr lang="en-US" dirty="0" smtClean="0"/>
                        <a:t>500</a:t>
                      </a:r>
                      <a:endParaRPr lang="en-US" dirty="0"/>
                    </a:p>
                  </a:txBody>
                  <a:tcPr/>
                </a:tc>
              </a:tr>
              <a:tr h="608172">
                <a:tc>
                  <a:txBody>
                    <a:bodyPr/>
                    <a:lstStyle/>
                    <a:p>
                      <a:r>
                        <a:rPr lang="en-US" b="1" dirty="0" smtClean="0">
                          <a:solidFill>
                            <a:srgbClr val="FF0000"/>
                          </a:solidFill>
                        </a:rPr>
                        <a:t>126</a:t>
                      </a:r>
                      <a:endParaRPr lang="en-US" b="1" dirty="0">
                        <a:solidFill>
                          <a:srgbClr val="FF0000"/>
                        </a:solidFill>
                      </a:endParaRPr>
                    </a:p>
                  </a:txBody>
                  <a:tcPr>
                    <a:solidFill>
                      <a:schemeClr val="accent1"/>
                    </a:solidFill>
                  </a:tcPr>
                </a:tc>
                <a:tc>
                  <a:txBody>
                    <a:bodyPr/>
                    <a:lstStyle/>
                    <a:p>
                      <a:r>
                        <a:rPr lang="en-US" b="1" dirty="0" smtClean="0">
                          <a:solidFill>
                            <a:srgbClr val="FF0000"/>
                          </a:solidFill>
                        </a:rPr>
                        <a:t>652</a:t>
                      </a:r>
                      <a:endParaRPr lang="en-US" b="1" dirty="0">
                        <a:solidFill>
                          <a:srgbClr val="FF0000"/>
                        </a:solidFill>
                      </a:endParaRPr>
                    </a:p>
                  </a:txBody>
                  <a:tcPr>
                    <a:solidFill>
                      <a:schemeClr val="accent1"/>
                    </a:solidFill>
                  </a:tcPr>
                </a:tc>
                <a:tc>
                  <a:txBody>
                    <a:bodyPr/>
                    <a:lstStyle/>
                    <a:p>
                      <a:r>
                        <a:rPr lang="en-US" dirty="0" smtClean="0"/>
                        <a:t>750</a:t>
                      </a:r>
                      <a:endParaRPr lang="en-US" dirty="0"/>
                    </a:p>
                  </a:txBody>
                  <a:tcPr/>
                </a:tc>
              </a:tr>
            </a:tbl>
          </a:graphicData>
        </a:graphic>
      </p:graphicFrame>
      <p:graphicFrame>
        <p:nvGraphicFramePr>
          <p:cNvPr id="7" name="Table 6"/>
          <p:cNvGraphicFramePr>
            <a:graphicFrameLocks noGrp="1"/>
          </p:cNvGraphicFramePr>
          <p:nvPr/>
        </p:nvGraphicFramePr>
        <p:xfrm>
          <a:off x="5410200" y="4953000"/>
          <a:ext cx="2425700" cy="1538661"/>
        </p:xfrm>
        <a:graphic>
          <a:graphicData uri="http://schemas.openxmlformats.org/drawingml/2006/table">
            <a:tbl>
              <a:tblPr firstRow="1" bandRow="1">
                <a:tableStyleId>{5C22544A-7EE6-4342-B048-85BDC9FD1C3A}</a:tableStyleId>
              </a:tblPr>
              <a:tblGrid>
                <a:gridCol w="1066800"/>
                <a:gridCol w="1358900"/>
              </a:tblGrid>
              <a:tr h="390967">
                <a:tc>
                  <a:txBody>
                    <a:bodyPr/>
                    <a:lstStyle/>
                    <a:p>
                      <a:r>
                        <a:rPr lang="en-US" b="1" dirty="0" err="1" smtClean="0">
                          <a:solidFill>
                            <a:schemeClr val="bg1"/>
                          </a:solidFill>
                        </a:rPr>
                        <a:t>Item_id</a:t>
                      </a:r>
                      <a:endParaRPr lang="en-US" b="1" dirty="0">
                        <a:solidFill>
                          <a:schemeClr val="bg1"/>
                        </a:solidFill>
                      </a:endParaRPr>
                    </a:p>
                  </a:txBody>
                  <a:tcPr/>
                </a:tc>
                <a:tc>
                  <a:txBody>
                    <a:bodyPr/>
                    <a:lstStyle/>
                    <a:p>
                      <a:r>
                        <a:rPr lang="en-US" sz="1800" kern="1200" dirty="0" err="1" smtClean="0">
                          <a:solidFill>
                            <a:schemeClr val="dk1"/>
                          </a:solidFill>
                          <a:latin typeface="+mn-lt"/>
                          <a:ea typeface="+mn-ea"/>
                          <a:cs typeface="+mn-cs"/>
                        </a:rPr>
                        <a:t>Item_price</a:t>
                      </a:r>
                      <a:endParaRPr lang="en-US" sz="1800" kern="1200" dirty="0" smtClean="0">
                        <a:solidFill>
                          <a:schemeClr val="dk1"/>
                        </a:solidFill>
                        <a:latin typeface="+mn-lt"/>
                        <a:ea typeface="+mn-ea"/>
                        <a:cs typeface="+mn-cs"/>
                      </a:endParaRPr>
                    </a:p>
                  </a:txBody>
                  <a:tcPr>
                    <a:solidFill>
                      <a:schemeClr val="bg2">
                        <a:lumMod val="90000"/>
                      </a:schemeClr>
                    </a:solidFill>
                  </a:tcPr>
                </a:tc>
              </a:tr>
              <a:tr h="390967">
                <a:tc>
                  <a:txBody>
                    <a:bodyPr/>
                    <a:lstStyle/>
                    <a:p>
                      <a:r>
                        <a:rPr lang="en-US" b="1" dirty="0" smtClean="0">
                          <a:solidFill>
                            <a:schemeClr val="bg1"/>
                          </a:solidFill>
                        </a:rPr>
                        <a:t>563</a:t>
                      </a:r>
                      <a:endParaRPr lang="en-US" b="1" dirty="0">
                        <a:solidFill>
                          <a:schemeClr val="bg1"/>
                        </a:solidFill>
                      </a:endParaRPr>
                    </a:p>
                  </a:txBody>
                  <a:tcPr>
                    <a:solidFill>
                      <a:schemeClr val="accent1"/>
                    </a:solidFill>
                  </a:tcPr>
                </a:tc>
                <a:tc>
                  <a:txBody>
                    <a:bodyPr/>
                    <a:lstStyle/>
                    <a:p>
                      <a:r>
                        <a:rPr lang="en-US" dirty="0" smtClean="0"/>
                        <a:t>3.50</a:t>
                      </a:r>
                      <a:endParaRPr lang="en-US" dirty="0"/>
                    </a:p>
                  </a:txBody>
                  <a:tcPr/>
                </a:tc>
              </a:tr>
              <a:tr h="390967">
                <a:tc>
                  <a:txBody>
                    <a:bodyPr/>
                    <a:lstStyle/>
                    <a:p>
                      <a:r>
                        <a:rPr lang="en-US" b="1" dirty="0" smtClean="0">
                          <a:solidFill>
                            <a:schemeClr val="bg1"/>
                          </a:solidFill>
                        </a:rPr>
                        <a:t>851</a:t>
                      </a:r>
                      <a:endParaRPr lang="en-US" b="1" dirty="0">
                        <a:solidFill>
                          <a:schemeClr val="bg1"/>
                        </a:solidFill>
                      </a:endParaRPr>
                    </a:p>
                  </a:txBody>
                  <a:tcPr>
                    <a:solidFill>
                      <a:schemeClr val="accent1"/>
                    </a:solidFill>
                  </a:tcPr>
                </a:tc>
                <a:tc>
                  <a:txBody>
                    <a:bodyPr/>
                    <a:lstStyle/>
                    <a:p>
                      <a:r>
                        <a:rPr lang="en-US" dirty="0" smtClean="0"/>
                        <a:t>0.25</a:t>
                      </a:r>
                      <a:endParaRPr lang="en-US" dirty="0"/>
                    </a:p>
                  </a:txBody>
                  <a:tcPr/>
                </a:tc>
              </a:tr>
              <a:tr h="342562">
                <a:tc>
                  <a:txBody>
                    <a:bodyPr/>
                    <a:lstStyle/>
                    <a:p>
                      <a:r>
                        <a:rPr lang="en-US" b="1" dirty="0" smtClean="0">
                          <a:solidFill>
                            <a:schemeClr val="bg1"/>
                          </a:solidFill>
                        </a:rPr>
                        <a:t>652</a:t>
                      </a:r>
                      <a:endParaRPr lang="en-US" b="1" dirty="0">
                        <a:solidFill>
                          <a:schemeClr val="bg1"/>
                        </a:solidFill>
                      </a:endParaRPr>
                    </a:p>
                  </a:txBody>
                  <a:tcPr>
                    <a:solidFill>
                      <a:schemeClr val="accent1"/>
                    </a:solidFill>
                  </a:tcPr>
                </a:tc>
                <a:tc>
                  <a:txBody>
                    <a:bodyPr/>
                    <a:lstStyle/>
                    <a:p>
                      <a:r>
                        <a:rPr lang="en-US" dirty="0" smtClean="0"/>
                        <a:t>12.00</a:t>
                      </a:r>
                      <a:endParaRPr lang="en-US" dirty="0"/>
                    </a:p>
                  </a:txBody>
                  <a:tcPr/>
                </a:tc>
              </a:tr>
            </a:tbl>
          </a:graphicData>
        </a:graphic>
      </p:graphicFrame>
      <p:graphicFrame>
        <p:nvGraphicFramePr>
          <p:cNvPr id="8" name="Table 7"/>
          <p:cNvGraphicFramePr>
            <a:graphicFrameLocks noGrp="1"/>
          </p:cNvGraphicFramePr>
          <p:nvPr/>
        </p:nvGraphicFramePr>
        <p:xfrm>
          <a:off x="304800" y="3733800"/>
          <a:ext cx="3429000" cy="1319166"/>
        </p:xfrm>
        <a:graphic>
          <a:graphicData uri="http://schemas.openxmlformats.org/drawingml/2006/table">
            <a:tbl>
              <a:tblPr firstRow="1" bandRow="1">
                <a:tableStyleId>{5C22544A-7EE6-4342-B048-85BDC9FD1C3A}</a:tableStyleId>
              </a:tblPr>
              <a:tblGrid>
                <a:gridCol w="1447800"/>
                <a:gridCol w="1981200"/>
              </a:tblGrid>
              <a:tr h="427493">
                <a:tc>
                  <a:txBody>
                    <a:bodyPr/>
                    <a:lstStyle/>
                    <a:p>
                      <a:r>
                        <a:rPr lang="en-US" b="1" dirty="0" err="1" smtClean="0">
                          <a:solidFill>
                            <a:schemeClr val="bg1"/>
                          </a:solidFill>
                        </a:rPr>
                        <a:t>Customer_id</a:t>
                      </a:r>
                      <a:endParaRPr lang="en-US" b="1" dirty="0">
                        <a:solidFill>
                          <a:schemeClr val="bg1"/>
                        </a:solidFill>
                      </a:endParaRPr>
                    </a:p>
                  </a:txBody>
                  <a:tcPr/>
                </a:tc>
                <a:tc>
                  <a:txBody>
                    <a:bodyPr/>
                    <a:lstStyle/>
                    <a:p>
                      <a:r>
                        <a:rPr lang="en-US" sz="1800" kern="1200" dirty="0" err="1" smtClean="0">
                          <a:solidFill>
                            <a:schemeClr val="dk1"/>
                          </a:solidFill>
                          <a:latin typeface="+mn-lt"/>
                          <a:ea typeface="+mn-ea"/>
                          <a:cs typeface="+mn-cs"/>
                        </a:rPr>
                        <a:t>Customer_name</a:t>
                      </a:r>
                      <a:endParaRPr lang="en-US" sz="1800" kern="1200" dirty="0" smtClean="0">
                        <a:solidFill>
                          <a:schemeClr val="dk1"/>
                        </a:solidFill>
                        <a:latin typeface="+mn-lt"/>
                        <a:ea typeface="+mn-ea"/>
                        <a:cs typeface="+mn-cs"/>
                      </a:endParaRPr>
                    </a:p>
                  </a:txBody>
                  <a:tcPr>
                    <a:solidFill>
                      <a:schemeClr val="bg2">
                        <a:lumMod val="90000"/>
                      </a:schemeClr>
                    </a:solidFill>
                  </a:tcPr>
                </a:tc>
              </a:tr>
              <a:tr h="341994">
                <a:tc>
                  <a:txBody>
                    <a:bodyPr/>
                    <a:lstStyle/>
                    <a:p>
                      <a:r>
                        <a:rPr lang="en-US" b="1" dirty="0" smtClean="0">
                          <a:solidFill>
                            <a:schemeClr val="bg1"/>
                          </a:solidFill>
                        </a:rPr>
                        <a:t>1</a:t>
                      </a:r>
                      <a:endParaRPr lang="en-US" b="1" dirty="0">
                        <a:solidFill>
                          <a:schemeClr val="bg1"/>
                        </a:solidFill>
                      </a:endParaRPr>
                    </a:p>
                  </a:txBody>
                  <a:tcPr>
                    <a:solidFill>
                      <a:schemeClr val="accent1"/>
                    </a:solidFill>
                  </a:tcPr>
                </a:tc>
                <a:tc>
                  <a:txBody>
                    <a:bodyPr/>
                    <a:lstStyle/>
                    <a:p>
                      <a:r>
                        <a:rPr lang="en-US" dirty="0" err="1" smtClean="0"/>
                        <a:t>FooInc</a:t>
                      </a:r>
                      <a:endParaRPr lang="en-US" dirty="0"/>
                    </a:p>
                  </a:txBody>
                  <a:tcPr/>
                </a:tc>
              </a:tr>
              <a:tr h="525913">
                <a:tc>
                  <a:txBody>
                    <a:bodyPr/>
                    <a:lstStyle/>
                    <a:p>
                      <a:r>
                        <a:rPr lang="en-US" b="1" dirty="0" smtClean="0">
                          <a:solidFill>
                            <a:schemeClr val="bg1"/>
                          </a:solidFill>
                        </a:rPr>
                        <a:t>2</a:t>
                      </a:r>
                      <a:endParaRPr lang="en-US" b="1" dirty="0">
                        <a:solidFill>
                          <a:schemeClr val="bg1"/>
                        </a:solidFill>
                      </a:endParaRPr>
                    </a:p>
                  </a:txBody>
                  <a:tcPr>
                    <a:solidFill>
                      <a:schemeClr val="accent1"/>
                    </a:solidFill>
                  </a:tcPr>
                </a:tc>
                <a:tc>
                  <a:txBody>
                    <a:bodyPr/>
                    <a:lstStyle/>
                    <a:p>
                      <a:r>
                        <a:rPr lang="en-US" dirty="0" err="1" smtClean="0"/>
                        <a:t>FreensRUs</a:t>
                      </a:r>
                      <a:endParaRPr lang="en-US" dirty="0"/>
                    </a:p>
                  </a:txBody>
                  <a:tcPr/>
                </a:tc>
              </a:tr>
            </a:tbl>
          </a:graphicData>
        </a:graphic>
      </p:graphicFrame>
      <p:cxnSp>
        <p:nvCxnSpPr>
          <p:cNvPr id="10" name="Straight Arrow Connector 9"/>
          <p:cNvCxnSpPr/>
          <p:nvPr/>
        </p:nvCxnSpPr>
        <p:spPr>
          <a:xfrm flipV="1">
            <a:off x="1295400" y="3048000"/>
            <a:ext cx="685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943600" y="4191000"/>
            <a:ext cx="914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838200" y="914400"/>
            <a:ext cx="5257800" cy="457200"/>
          </a:xfrm>
          <a:prstGeom prst="bentConnector3">
            <a:avLst>
              <a:gd name="adj1" fmla="val -43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096000" y="9144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1" name="Table 40"/>
          <p:cNvGraphicFramePr>
            <a:graphicFrameLocks noGrp="1"/>
          </p:cNvGraphicFramePr>
          <p:nvPr/>
        </p:nvGraphicFramePr>
        <p:xfrm>
          <a:off x="381000" y="5562600"/>
          <a:ext cx="3124200" cy="1112520"/>
        </p:xfrm>
        <a:graphic>
          <a:graphicData uri="http://schemas.openxmlformats.org/drawingml/2006/table">
            <a:tbl>
              <a:tblPr firstRow="1" bandRow="1">
                <a:tableStyleId>{5C22544A-7EE6-4342-B048-85BDC9FD1C3A}</a:tableStyleId>
              </a:tblPr>
              <a:tblGrid>
                <a:gridCol w="3124200"/>
              </a:tblGrid>
              <a:tr h="370840">
                <a:tc>
                  <a:txBody>
                    <a:bodyPr/>
                    <a:lstStyle/>
                    <a:p>
                      <a:r>
                        <a:rPr lang="en-US" dirty="0" smtClean="0">
                          <a:solidFill>
                            <a:schemeClr val="tx1"/>
                          </a:solidFill>
                        </a:rPr>
                        <a:t>Notation</a:t>
                      </a:r>
                      <a:endParaRPr lang="en-US" dirty="0">
                        <a:solidFill>
                          <a:schemeClr val="tx1"/>
                        </a:solidFill>
                      </a:endParaRPr>
                    </a:p>
                  </a:txBody>
                  <a:tcPr>
                    <a:solidFill>
                      <a:schemeClr val="bg2">
                        <a:lumMod val="90000"/>
                      </a:schemeClr>
                    </a:solidFill>
                  </a:tcPr>
                </a:tc>
              </a:tr>
              <a:tr h="370840">
                <a:tc>
                  <a:txBody>
                    <a:bodyPr/>
                    <a:lstStyle/>
                    <a:p>
                      <a:r>
                        <a:rPr lang="en-US" sz="1800" kern="1200" dirty="0" smtClean="0">
                          <a:solidFill>
                            <a:schemeClr val="bg1"/>
                          </a:solidFill>
                          <a:latin typeface="+mn-lt"/>
                          <a:ea typeface="+mn-ea"/>
                          <a:cs typeface="+mn-cs"/>
                        </a:rPr>
                        <a:t>Primary key, blue background</a:t>
                      </a:r>
                    </a:p>
                  </a:txBody>
                  <a:tcPr>
                    <a:solidFill>
                      <a:schemeClr val="accent1"/>
                    </a:solidFill>
                  </a:tcPr>
                </a:tc>
              </a:tr>
              <a:tr h="370840">
                <a:tc>
                  <a:txBody>
                    <a:bodyPr/>
                    <a:lstStyle/>
                    <a:p>
                      <a:r>
                        <a:rPr lang="en-US" sz="1800" kern="1200" dirty="0" smtClean="0">
                          <a:solidFill>
                            <a:srgbClr val="FF0000"/>
                          </a:solidFill>
                          <a:latin typeface="+mn-lt"/>
                          <a:ea typeface="+mn-ea"/>
                          <a:cs typeface="+mn-cs"/>
                        </a:rPr>
                        <a:t>Foreign key, red font</a:t>
                      </a:r>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Normalization</a:t>
            </a:r>
            <a:endParaRPr lang="en-US" dirty="0"/>
          </a:p>
        </p:txBody>
      </p:sp>
      <p:sp>
        <p:nvSpPr>
          <p:cNvPr id="3" name="Content Placeholder 2"/>
          <p:cNvSpPr>
            <a:spLocks noGrp="1"/>
          </p:cNvSpPr>
          <p:nvPr>
            <p:ph idx="1"/>
          </p:nvPr>
        </p:nvSpPr>
        <p:spPr/>
        <p:txBody>
          <a:bodyPr/>
          <a:lstStyle/>
          <a:p>
            <a:r>
              <a:rPr lang="en-US" dirty="0" smtClean="0"/>
              <a:t>What separates spreadsheets and relational databases is relations between tables</a:t>
            </a:r>
          </a:p>
          <a:p>
            <a:r>
              <a:rPr lang="en-US" dirty="0" smtClean="0"/>
              <a:t>The formal procedure to construct a relational database from a spreadsheet is database normalization</a:t>
            </a:r>
          </a:p>
          <a:p>
            <a:r>
              <a:rPr lang="en-US" dirty="0" smtClean="0"/>
              <a:t>There are 7 normal forms, usually the first 3 are considered essential, and we will only use the first 3 normal forms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Updation</a:t>
            </a:r>
            <a:r>
              <a:rPr lang="en-US" dirty="0" smtClean="0"/>
              <a:t>, Insertion and Deletion </a:t>
            </a:r>
            <a:r>
              <a:rPr lang="en-US" dirty="0" err="1" smtClean="0"/>
              <a:t>Anamolies</a:t>
            </a:r>
            <a:endParaRPr lang="en-US" dirty="0"/>
          </a:p>
        </p:txBody>
      </p:sp>
      <p:sp>
        <p:nvSpPr>
          <p:cNvPr id="3" name="Content Placeholder 2"/>
          <p:cNvSpPr>
            <a:spLocks noGrp="1"/>
          </p:cNvSpPr>
          <p:nvPr>
            <p:ph idx="1"/>
          </p:nvPr>
        </p:nvSpPr>
        <p:spPr/>
        <p:txBody>
          <a:bodyPr>
            <a:normAutofit lnSpcReduction="10000"/>
          </a:bodyPr>
          <a:lstStyle/>
          <a:p>
            <a:r>
              <a:rPr lang="en-US" sz="2800" dirty="0"/>
              <a:t>The normal forms are designed to prevent:</a:t>
            </a:r>
          </a:p>
          <a:p>
            <a:pPr marL="971550" lvl="1" indent="-514350">
              <a:buFont typeface="+mj-lt"/>
              <a:buAutoNum type="arabicPeriod"/>
            </a:pPr>
            <a:r>
              <a:rPr lang="en-US" b="1" dirty="0" smtClean="0"/>
              <a:t>Update </a:t>
            </a:r>
            <a:r>
              <a:rPr lang="en-US" b="1" dirty="0" smtClean="0"/>
              <a:t>anomaly</a:t>
            </a:r>
            <a:r>
              <a:rPr lang="en-US" dirty="0" smtClean="0"/>
              <a:t>: occurs when a information is stored in multiple places, and updating can introduce inconsistencies. For example, 101 1</a:t>
            </a:r>
            <a:r>
              <a:rPr lang="en-US" baseline="30000" dirty="0" smtClean="0"/>
              <a:t>st</a:t>
            </a:r>
            <a:r>
              <a:rPr lang="en-US" dirty="0" smtClean="0"/>
              <a:t> Street, 101 First Street</a:t>
            </a:r>
          </a:p>
          <a:p>
            <a:pPr marL="971550" lvl="1" indent="-514350">
              <a:buFont typeface="+mj-lt"/>
              <a:buAutoNum type="arabicPeriod"/>
            </a:pPr>
            <a:r>
              <a:rPr lang="en-US" b="1" dirty="0" smtClean="0"/>
              <a:t>Insert </a:t>
            </a:r>
            <a:r>
              <a:rPr lang="en-US" b="1" dirty="0" smtClean="0"/>
              <a:t>anomaly</a:t>
            </a:r>
            <a:r>
              <a:rPr lang="en-US" dirty="0" smtClean="0"/>
              <a:t>: we do not want to have to insert NULL values for partial records</a:t>
            </a:r>
          </a:p>
          <a:p>
            <a:pPr marL="971550" lvl="1" indent="-514350">
              <a:buFont typeface="+mj-lt"/>
              <a:buAutoNum type="arabicPeriod"/>
            </a:pPr>
            <a:r>
              <a:rPr lang="en-US" b="1" dirty="0" smtClean="0"/>
              <a:t>Delete </a:t>
            </a:r>
            <a:r>
              <a:rPr lang="en-US" b="1" dirty="0" smtClean="0"/>
              <a:t>anomaly</a:t>
            </a:r>
            <a:r>
              <a:rPr lang="en-US" dirty="0" smtClean="0"/>
              <a:t>: we want to be able to selectively delete some information without unintentionally deleting other information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Un-normalized table with </a:t>
            </a:r>
            <a:r>
              <a:rPr lang="en-US" dirty="0" err="1" smtClean="0"/>
              <a:t>anamolies</a:t>
            </a:r>
            <a:endParaRPr lang="en-US" dirty="0"/>
          </a:p>
        </p:txBody>
      </p:sp>
      <p:graphicFrame>
        <p:nvGraphicFramePr>
          <p:cNvPr id="3" name="Table 2"/>
          <p:cNvGraphicFramePr>
            <a:graphicFrameLocks noGrp="1"/>
          </p:cNvGraphicFramePr>
          <p:nvPr/>
        </p:nvGraphicFramePr>
        <p:xfrm>
          <a:off x="1524000" y="1397000"/>
          <a:ext cx="6096000" cy="25958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err="1" smtClean="0"/>
                        <a:t>First_name</a:t>
                      </a:r>
                      <a:endParaRPr lang="en-US" dirty="0"/>
                    </a:p>
                  </a:txBody>
                  <a:tcPr/>
                </a:tc>
                <a:tc>
                  <a:txBody>
                    <a:bodyPr/>
                    <a:lstStyle/>
                    <a:p>
                      <a:r>
                        <a:rPr lang="en-US" dirty="0" err="1" smtClean="0"/>
                        <a:t>Last_name</a:t>
                      </a:r>
                      <a:endParaRPr lang="en-US" dirty="0"/>
                    </a:p>
                  </a:txBody>
                  <a:tcPr/>
                </a:tc>
                <a:tc>
                  <a:txBody>
                    <a:bodyPr/>
                    <a:lstStyle/>
                    <a:p>
                      <a:r>
                        <a:rPr lang="en-US" dirty="0" smtClean="0"/>
                        <a:t>Subject</a:t>
                      </a:r>
                      <a:endParaRPr lang="en-US" dirty="0"/>
                    </a:p>
                  </a:txBody>
                  <a:tcPr/>
                </a:tc>
              </a:tr>
              <a:tr h="370840">
                <a:tc>
                  <a:txBody>
                    <a:bodyPr/>
                    <a:lstStyle/>
                    <a:p>
                      <a:r>
                        <a:rPr lang="en-US" dirty="0" smtClean="0"/>
                        <a:t>Simon</a:t>
                      </a:r>
                      <a:endParaRPr lang="en-US" dirty="0"/>
                    </a:p>
                  </a:txBody>
                  <a:tcPr/>
                </a:tc>
                <a:tc>
                  <a:txBody>
                    <a:bodyPr/>
                    <a:lstStyle/>
                    <a:p>
                      <a:pPr marL="0" algn="l" defTabSz="914400" rtl="0" eaLnBrk="1" latinLnBrk="0" hangingPunct="1"/>
                      <a:r>
                        <a:rPr lang="en-US" sz="1800" kern="1200" dirty="0" err="1" smtClean="0">
                          <a:solidFill>
                            <a:srgbClr val="00B050"/>
                          </a:solidFill>
                          <a:latin typeface="+mn-lt"/>
                          <a:ea typeface="+mn-ea"/>
                          <a:cs typeface="+mn-cs"/>
                        </a:rPr>
                        <a:t>Johnstone</a:t>
                      </a:r>
                      <a:endParaRPr lang="en-US" sz="1800" kern="1200" dirty="0" smtClean="0">
                        <a:solidFill>
                          <a:srgbClr val="00B050"/>
                        </a:solidFill>
                        <a:latin typeface="+mn-lt"/>
                        <a:ea typeface="+mn-ea"/>
                        <a:cs typeface="+mn-cs"/>
                      </a:endParaRPr>
                    </a:p>
                  </a:txBody>
                  <a:tcPr/>
                </a:tc>
                <a:tc>
                  <a:txBody>
                    <a:bodyPr/>
                    <a:lstStyle/>
                    <a:p>
                      <a:r>
                        <a:rPr lang="en-US" dirty="0" smtClean="0"/>
                        <a:t>Chemistry</a:t>
                      </a:r>
                      <a:endParaRPr lang="en-US" dirty="0"/>
                    </a:p>
                  </a:txBody>
                  <a:tcPr/>
                </a:tc>
              </a:tr>
              <a:tr h="370840">
                <a:tc>
                  <a:txBody>
                    <a:bodyPr/>
                    <a:lstStyle/>
                    <a:p>
                      <a:r>
                        <a:rPr lang="en-US" dirty="0" smtClean="0"/>
                        <a:t>Ravi</a:t>
                      </a:r>
                      <a:endParaRPr lang="en-US" dirty="0"/>
                    </a:p>
                  </a:txBody>
                  <a:tcPr/>
                </a:tc>
                <a:tc>
                  <a:txBody>
                    <a:bodyPr/>
                    <a:lstStyle/>
                    <a:p>
                      <a:r>
                        <a:rPr lang="en-US" dirty="0" err="1" smtClean="0"/>
                        <a:t>Aiyer</a:t>
                      </a:r>
                      <a:endParaRPr lang="en-US" dirty="0"/>
                    </a:p>
                  </a:txBody>
                  <a:tcPr/>
                </a:tc>
                <a:tc>
                  <a:txBody>
                    <a:bodyPr/>
                    <a:lstStyle/>
                    <a:p>
                      <a:r>
                        <a:rPr lang="en-US" sz="1800" kern="1200" dirty="0" err="1" smtClean="0">
                          <a:solidFill>
                            <a:schemeClr val="accent2"/>
                          </a:solidFill>
                          <a:latin typeface="+mn-lt"/>
                          <a:ea typeface="+mn-ea"/>
                          <a:cs typeface="+mn-cs"/>
                        </a:rPr>
                        <a:t>Maths</a:t>
                      </a:r>
                      <a:endParaRPr lang="en-US" sz="1800" kern="1200" dirty="0" smtClean="0">
                        <a:solidFill>
                          <a:schemeClr val="accent2"/>
                        </a:solidFill>
                        <a:latin typeface="+mn-lt"/>
                        <a:ea typeface="+mn-ea"/>
                        <a:cs typeface="+mn-cs"/>
                      </a:endParaRPr>
                    </a:p>
                  </a:txBody>
                  <a:tcPr/>
                </a:tc>
              </a:tr>
              <a:tr h="370840">
                <a:tc>
                  <a:txBody>
                    <a:bodyPr/>
                    <a:lstStyle/>
                    <a:p>
                      <a:r>
                        <a:rPr lang="en-US" dirty="0" smtClean="0"/>
                        <a:t>Jose</a:t>
                      </a:r>
                      <a:endParaRPr lang="en-US" dirty="0"/>
                    </a:p>
                  </a:txBody>
                  <a:tcPr/>
                </a:tc>
                <a:tc>
                  <a:txBody>
                    <a:bodyPr/>
                    <a:lstStyle/>
                    <a:p>
                      <a:r>
                        <a:rPr lang="en-US" dirty="0" smtClean="0"/>
                        <a:t>Ramos</a:t>
                      </a:r>
                      <a:endParaRPr lang="en-US" dirty="0"/>
                    </a:p>
                  </a:txBody>
                  <a:tcPr/>
                </a:tc>
                <a:tc>
                  <a:txBody>
                    <a:bodyPr/>
                    <a:lstStyle/>
                    <a:p>
                      <a:pPr marL="0" algn="l" defTabSz="914400" rtl="0" eaLnBrk="1" latinLnBrk="0" hangingPunct="1"/>
                      <a:r>
                        <a:rPr lang="en-US" sz="1800" kern="1200" dirty="0" err="1" smtClean="0">
                          <a:solidFill>
                            <a:schemeClr val="accent2"/>
                          </a:solidFill>
                          <a:latin typeface="+mn-lt"/>
                          <a:ea typeface="+mn-ea"/>
                          <a:cs typeface="+mn-cs"/>
                        </a:rPr>
                        <a:t>Maths</a:t>
                      </a:r>
                      <a:endParaRPr lang="en-US" sz="1800" kern="1200" dirty="0" smtClean="0">
                        <a:solidFill>
                          <a:schemeClr val="accent2"/>
                        </a:solidFill>
                        <a:latin typeface="+mn-lt"/>
                        <a:ea typeface="+mn-ea"/>
                        <a:cs typeface="+mn-cs"/>
                      </a:endParaRPr>
                    </a:p>
                  </a:txBody>
                  <a:tcPr/>
                </a:tc>
              </a:tr>
              <a:tr h="370840">
                <a:tc>
                  <a:txBody>
                    <a:bodyPr/>
                    <a:lstStyle/>
                    <a:p>
                      <a:r>
                        <a:rPr lang="en-US" dirty="0" smtClean="0"/>
                        <a:t>Simon</a:t>
                      </a:r>
                      <a:endParaRPr lang="en-US" dirty="0"/>
                    </a:p>
                  </a:txBody>
                  <a:tcPr/>
                </a:tc>
                <a:tc>
                  <a:txBody>
                    <a:bodyPr/>
                    <a:lstStyle/>
                    <a:p>
                      <a:r>
                        <a:rPr lang="en-US" sz="1800" kern="1200" dirty="0" err="1" smtClean="0">
                          <a:solidFill>
                            <a:srgbClr val="00B050"/>
                          </a:solidFill>
                          <a:latin typeface="+mn-lt"/>
                          <a:ea typeface="+mn-ea"/>
                          <a:cs typeface="+mn-cs"/>
                        </a:rPr>
                        <a:t>Johnstone</a:t>
                      </a:r>
                      <a:endParaRPr lang="en-US" sz="1800" kern="1200" dirty="0" smtClean="0">
                        <a:solidFill>
                          <a:srgbClr val="00B050"/>
                        </a:solidFill>
                        <a:latin typeface="+mn-lt"/>
                        <a:ea typeface="+mn-ea"/>
                        <a:cs typeface="+mn-cs"/>
                      </a:endParaRPr>
                    </a:p>
                  </a:txBody>
                  <a:tcPr/>
                </a:tc>
                <a:tc>
                  <a:txBody>
                    <a:bodyPr/>
                    <a:lstStyle/>
                    <a:p>
                      <a:r>
                        <a:rPr lang="en-US" dirty="0" smtClean="0"/>
                        <a:t>Physics</a:t>
                      </a:r>
                      <a:endParaRPr lang="en-US" dirty="0"/>
                    </a:p>
                  </a:txBody>
                  <a:tcPr/>
                </a:tc>
              </a:tr>
              <a:tr h="370840">
                <a:tc>
                  <a:txBody>
                    <a:bodyPr/>
                    <a:lstStyle/>
                    <a:p>
                      <a:r>
                        <a:rPr lang="en-US" dirty="0" err="1" smtClean="0"/>
                        <a:t>Hao</a:t>
                      </a:r>
                      <a:endParaRPr lang="en-US" dirty="0"/>
                    </a:p>
                  </a:txBody>
                  <a:tcPr/>
                </a:tc>
                <a:tc>
                  <a:txBody>
                    <a:bodyPr/>
                    <a:lstStyle/>
                    <a:p>
                      <a:r>
                        <a:rPr lang="en-US" dirty="0" smtClean="0"/>
                        <a:t>Chen</a:t>
                      </a:r>
                      <a:endParaRPr lang="en-US" dirty="0"/>
                    </a:p>
                  </a:txBody>
                  <a:tcPr/>
                </a:tc>
                <a:tc>
                  <a:txBody>
                    <a:bodyPr/>
                    <a:lstStyle/>
                    <a:p>
                      <a:r>
                        <a:rPr lang="en-US" b="1" dirty="0" smtClean="0"/>
                        <a:t>NULL</a:t>
                      </a:r>
                      <a:endParaRPr lang="en-US" b="1" dirty="0"/>
                    </a:p>
                  </a:txBody>
                  <a:tcPr/>
                </a:tc>
              </a:tr>
              <a:tr h="370840">
                <a:tc>
                  <a:txBody>
                    <a:bodyPr/>
                    <a:lstStyle/>
                    <a:p>
                      <a:r>
                        <a:rPr lang="en-US" dirty="0" err="1" smtClean="0"/>
                        <a:t>Ludmila</a:t>
                      </a:r>
                      <a:endParaRPr lang="en-US" dirty="0"/>
                    </a:p>
                  </a:txBody>
                  <a:tcPr/>
                </a:tc>
                <a:tc>
                  <a:txBody>
                    <a:bodyPr/>
                    <a:lstStyle/>
                    <a:p>
                      <a:r>
                        <a:rPr lang="en-US" sz="1800" kern="1200" dirty="0" smtClean="0">
                          <a:solidFill>
                            <a:schemeClr val="dk1"/>
                          </a:solidFill>
                          <a:latin typeface="+mn-lt"/>
                          <a:ea typeface="+mn-ea"/>
                          <a:cs typeface="+mn-cs"/>
                        </a:rPr>
                        <a:t>Shostakovich</a:t>
                      </a:r>
                    </a:p>
                  </a:txBody>
                  <a:tcPr/>
                </a:tc>
                <a:tc>
                  <a:txBody>
                    <a:bodyPr/>
                    <a:lstStyle/>
                    <a:p>
                      <a:r>
                        <a:rPr lang="en-US" sz="1800" kern="1200" dirty="0" smtClean="0">
                          <a:solidFill>
                            <a:srgbClr val="0070C0"/>
                          </a:solidFill>
                          <a:latin typeface="+mn-lt"/>
                          <a:ea typeface="+mn-ea"/>
                          <a:cs typeface="+mn-cs"/>
                        </a:rPr>
                        <a:t>Music</a:t>
                      </a:r>
                    </a:p>
                  </a:txBody>
                  <a:tcPr/>
                </a:tc>
              </a:tr>
            </a:tbl>
          </a:graphicData>
        </a:graphic>
      </p:graphicFrame>
      <p:sp>
        <p:nvSpPr>
          <p:cNvPr id="5" name="TextBox 4"/>
          <p:cNvSpPr txBox="1"/>
          <p:nvPr/>
        </p:nvSpPr>
        <p:spPr>
          <a:xfrm>
            <a:off x="228600" y="4114800"/>
            <a:ext cx="10812226" cy="2585323"/>
          </a:xfrm>
          <a:prstGeom prst="rect">
            <a:avLst/>
          </a:prstGeom>
          <a:noFill/>
        </p:spPr>
        <p:txBody>
          <a:bodyPr wrap="square" rtlCol="0">
            <a:spAutoFit/>
          </a:bodyPr>
          <a:lstStyle/>
          <a:p>
            <a:r>
              <a:rPr lang="en-US" sz="2400" dirty="0" smtClean="0"/>
              <a:t>Update </a:t>
            </a:r>
            <a:r>
              <a:rPr lang="en-US" sz="2400" dirty="0" smtClean="0"/>
              <a:t>anomaly: </a:t>
            </a:r>
          </a:p>
          <a:p>
            <a:pPr lvl="1"/>
            <a:r>
              <a:rPr lang="en-US" sz="2400" dirty="0" smtClean="0"/>
              <a:t>change </a:t>
            </a:r>
            <a:r>
              <a:rPr lang="en-US" sz="2400" dirty="0" err="1" smtClean="0">
                <a:solidFill>
                  <a:schemeClr val="accent2"/>
                </a:solidFill>
              </a:rPr>
              <a:t>Maths</a:t>
            </a:r>
            <a:r>
              <a:rPr lang="en-US" sz="2400" dirty="0" smtClean="0"/>
              <a:t> to Math, or </a:t>
            </a:r>
            <a:r>
              <a:rPr lang="en-US" sz="2400" dirty="0" err="1" smtClean="0">
                <a:solidFill>
                  <a:srgbClr val="00B050"/>
                </a:solidFill>
              </a:rPr>
              <a:t>Johnstone</a:t>
            </a:r>
            <a:r>
              <a:rPr lang="en-US" sz="2400" dirty="0" smtClean="0"/>
              <a:t> to Johnson, inconsistency risk</a:t>
            </a:r>
          </a:p>
          <a:p>
            <a:r>
              <a:rPr lang="en-US" sz="2400" dirty="0" smtClean="0"/>
              <a:t>Insert </a:t>
            </a:r>
            <a:r>
              <a:rPr lang="en-US" sz="2400" dirty="0" smtClean="0"/>
              <a:t>anomaly: </a:t>
            </a:r>
          </a:p>
          <a:p>
            <a:pPr lvl="1"/>
            <a:r>
              <a:rPr lang="en-US" sz="2400" dirty="0" err="1" smtClean="0"/>
              <a:t>Hao</a:t>
            </a:r>
            <a:r>
              <a:rPr lang="en-US" sz="2400" dirty="0" smtClean="0"/>
              <a:t> Chen has no subject, adding </a:t>
            </a:r>
            <a:r>
              <a:rPr lang="en-US" sz="2400" dirty="0" err="1" smtClean="0"/>
              <a:t>Hao</a:t>
            </a:r>
            <a:r>
              <a:rPr lang="en-US" sz="2400" dirty="0" smtClean="0"/>
              <a:t> Chen requires </a:t>
            </a:r>
            <a:r>
              <a:rPr lang="en-US" sz="2400" b="1" dirty="0" smtClean="0"/>
              <a:t>NULL</a:t>
            </a:r>
          </a:p>
          <a:p>
            <a:r>
              <a:rPr lang="en-US" sz="2400" dirty="0" smtClean="0"/>
              <a:t>Delete </a:t>
            </a:r>
            <a:r>
              <a:rPr lang="en-US" sz="2400" dirty="0" smtClean="0"/>
              <a:t>anomaly: </a:t>
            </a:r>
          </a:p>
          <a:p>
            <a:pPr lvl="1"/>
            <a:r>
              <a:rPr lang="en-US" sz="2400" dirty="0"/>
              <a:t>D</a:t>
            </a:r>
            <a:r>
              <a:rPr lang="en-US" sz="2400" dirty="0" smtClean="0"/>
              <a:t>elete </a:t>
            </a:r>
            <a:r>
              <a:rPr lang="en-US" sz="2400" dirty="0" smtClean="0">
                <a:solidFill>
                  <a:srgbClr val="0070C0"/>
                </a:solidFill>
              </a:rPr>
              <a:t>Music</a:t>
            </a:r>
            <a:r>
              <a:rPr lang="en-US" sz="2400" dirty="0"/>
              <a:t> </a:t>
            </a:r>
            <a:r>
              <a:rPr lang="en-US" sz="2400" dirty="0" smtClean="0"/>
              <a:t>and we loose </a:t>
            </a:r>
            <a:r>
              <a:rPr lang="en-US" sz="2400" dirty="0" err="1" smtClean="0"/>
              <a:t>Ludmila</a:t>
            </a:r>
            <a:r>
              <a:rPr lang="en-US" sz="2400" dirty="0" smtClean="0"/>
              <a:t> </a:t>
            </a:r>
            <a:r>
              <a:rPr lang="en-US" sz="2400" dirty="0">
                <a:solidFill>
                  <a:schemeClr val="dk1"/>
                </a:solidFill>
              </a:rPr>
              <a:t>Shostakovich</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Normalized, no </a:t>
            </a:r>
            <a:r>
              <a:rPr lang="en-US" dirty="0" err="1" smtClean="0"/>
              <a:t>updation</a:t>
            </a:r>
            <a:r>
              <a:rPr lang="en-US" dirty="0" smtClean="0"/>
              <a:t>, insertion, deletion </a:t>
            </a:r>
            <a:r>
              <a:rPr lang="en-US" dirty="0" err="1" smtClean="0"/>
              <a:t>anamolies</a:t>
            </a:r>
            <a:endParaRPr lang="en-US" dirty="0"/>
          </a:p>
        </p:txBody>
      </p:sp>
      <p:graphicFrame>
        <p:nvGraphicFramePr>
          <p:cNvPr id="3" name="Table 2"/>
          <p:cNvGraphicFramePr>
            <a:graphicFrameLocks noGrp="1"/>
          </p:cNvGraphicFramePr>
          <p:nvPr/>
        </p:nvGraphicFramePr>
        <p:xfrm>
          <a:off x="1524000" y="1981200"/>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err="1" smtClean="0"/>
                        <a:t>First_name</a:t>
                      </a:r>
                      <a:endParaRPr lang="en-US" dirty="0"/>
                    </a:p>
                  </a:txBody>
                  <a:tcPr/>
                </a:tc>
                <a:tc>
                  <a:txBody>
                    <a:bodyPr/>
                    <a:lstStyle/>
                    <a:p>
                      <a:r>
                        <a:rPr lang="en-US" dirty="0" err="1" smtClean="0"/>
                        <a:t>Last_name</a:t>
                      </a:r>
                      <a:endParaRPr lang="en-US" dirty="0"/>
                    </a:p>
                  </a:txBody>
                  <a:tcPr/>
                </a:tc>
                <a:tc>
                  <a:txBody>
                    <a:bodyPr/>
                    <a:lstStyle/>
                    <a:p>
                      <a:r>
                        <a:rPr lang="en-US" dirty="0" err="1" smtClean="0"/>
                        <a:t>Name_id</a:t>
                      </a:r>
                      <a:endParaRPr lang="en-US" dirty="0"/>
                    </a:p>
                  </a:txBody>
                  <a:tcPr/>
                </a:tc>
              </a:tr>
              <a:tr h="370840">
                <a:tc>
                  <a:txBody>
                    <a:bodyPr/>
                    <a:lstStyle/>
                    <a:p>
                      <a:r>
                        <a:rPr lang="en-US" dirty="0" smtClean="0"/>
                        <a:t>Simon</a:t>
                      </a:r>
                      <a:endParaRPr lang="en-US" dirty="0"/>
                    </a:p>
                  </a:txBody>
                  <a:tcPr/>
                </a:tc>
                <a:tc>
                  <a:txBody>
                    <a:bodyPr/>
                    <a:lstStyle/>
                    <a:p>
                      <a:pPr marL="0" algn="l" defTabSz="914400" rtl="0" eaLnBrk="1" latinLnBrk="0" hangingPunct="1"/>
                      <a:r>
                        <a:rPr lang="en-US" sz="1800" kern="1200" dirty="0" err="1" smtClean="0">
                          <a:solidFill>
                            <a:srgbClr val="00B050"/>
                          </a:solidFill>
                          <a:latin typeface="+mn-lt"/>
                          <a:ea typeface="+mn-ea"/>
                          <a:cs typeface="+mn-cs"/>
                        </a:rPr>
                        <a:t>Johnstone</a:t>
                      </a:r>
                      <a:endParaRPr lang="en-US" sz="1800" kern="1200" dirty="0" smtClean="0">
                        <a:solidFill>
                          <a:srgbClr val="00B050"/>
                        </a:solidFill>
                        <a:latin typeface="+mn-lt"/>
                        <a:ea typeface="+mn-ea"/>
                        <a:cs typeface="+mn-cs"/>
                      </a:endParaRPr>
                    </a:p>
                  </a:txBody>
                  <a:tcPr/>
                </a:tc>
                <a:tc>
                  <a:txBody>
                    <a:bodyPr/>
                    <a:lstStyle/>
                    <a:p>
                      <a:r>
                        <a:rPr lang="en-US" dirty="0" smtClean="0"/>
                        <a:t>3</a:t>
                      </a:r>
                      <a:endParaRPr lang="en-US" dirty="0"/>
                    </a:p>
                  </a:txBody>
                  <a:tcPr/>
                </a:tc>
              </a:tr>
              <a:tr h="370840">
                <a:tc>
                  <a:txBody>
                    <a:bodyPr/>
                    <a:lstStyle/>
                    <a:p>
                      <a:r>
                        <a:rPr lang="en-US" dirty="0" smtClean="0"/>
                        <a:t>Ravi</a:t>
                      </a:r>
                      <a:endParaRPr lang="en-US" dirty="0"/>
                    </a:p>
                  </a:txBody>
                  <a:tcPr/>
                </a:tc>
                <a:tc>
                  <a:txBody>
                    <a:bodyPr/>
                    <a:lstStyle/>
                    <a:p>
                      <a:r>
                        <a:rPr lang="en-US" dirty="0" err="1" smtClean="0"/>
                        <a:t>Aiyer</a:t>
                      </a:r>
                      <a:endParaRPr lang="en-US" dirty="0"/>
                    </a:p>
                  </a:txBody>
                  <a:tcPr/>
                </a:tc>
                <a:tc>
                  <a:txBody>
                    <a:bodyPr/>
                    <a:lstStyle/>
                    <a:p>
                      <a:r>
                        <a:rPr lang="en-US" sz="1800" kern="1200" dirty="0" smtClean="0">
                          <a:solidFill>
                            <a:schemeClr val="accent2"/>
                          </a:solidFill>
                          <a:latin typeface="+mn-lt"/>
                          <a:ea typeface="+mn-ea"/>
                          <a:cs typeface="+mn-cs"/>
                        </a:rPr>
                        <a:t>1</a:t>
                      </a:r>
                    </a:p>
                  </a:txBody>
                  <a:tcPr/>
                </a:tc>
              </a:tr>
              <a:tr h="370840">
                <a:tc>
                  <a:txBody>
                    <a:bodyPr/>
                    <a:lstStyle/>
                    <a:p>
                      <a:r>
                        <a:rPr lang="en-US" dirty="0" smtClean="0"/>
                        <a:t>Jose</a:t>
                      </a:r>
                      <a:endParaRPr lang="en-US" dirty="0"/>
                    </a:p>
                  </a:txBody>
                  <a:tcPr/>
                </a:tc>
                <a:tc>
                  <a:txBody>
                    <a:bodyPr/>
                    <a:lstStyle/>
                    <a:p>
                      <a:r>
                        <a:rPr lang="en-US" dirty="0" smtClean="0"/>
                        <a:t>Ramos</a:t>
                      </a:r>
                      <a:endParaRPr lang="en-US" dirty="0"/>
                    </a:p>
                  </a:txBody>
                  <a:tcPr/>
                </a:tc>
                <a:tc>
                  <a:txBody>
                    <a:bodyPr/>
                    <a:lstStyle/>
                    <a:p>
                      <a:pPr marL="0" algn="l" defTabSz="914400" rtl="0" eaLnBrk="1" latinLnBrk="0" hangingPunct="1"/>
                      <a:r>
                        <a:rPr lang="en-US" sz="1800" kern="1200" dirty="0" smtClean="0">
                          <a:solidFill>
                            <a:schemeClr val="accent2"/>
                          </a:solidFill>
                          <a:latin typeface="+mn-lt"/>
                          <a:ea typeface="+mn-ea"/>
                          <a:cs typeface="+mn-cs"/>
                        </a:rPr>
                        <a:t>4</a:t>
                      </a:r>
                    </a:p>
                  </a:txBody>
                  <a:tcPr/>
                </a:tc>
              </a:tr>
              <a:tr h="370840">
                <a:tc>
                  <a:txBody>
                    <a:bodyPr/>
                    <a:lstStyle/>
                    <a:p>
                      <a:r>
                        <a:rPr lang="en-US" dirty="0" err="1" smtClean="0"/>
                        <a:t>Hao</a:t>
                      </a:r>
                      <a:endParaRPr lang="en-US" dirty="0"/>
                    </a:p>
                  </a:txBody>
                  <a:tcPr/>
                </a:tc>
                <a:tc>
                  <a:txBody>
                    <a:bodyPr/>
                    <a:lstStyle/>
                    <a:p>
                      <a:r>
                        <a:rPr lang="en-US" dirty="0" smtClean="0"/>
                        <a:t>Chen</a:t>
                      </a:r>
                      <a:endParaRPr lang="en-US" dirty="0"/>
                    </a:p>
                  </a:txBody>
                  <a:tcPr/>
                </a:tc>
                <a:tc>
                  <a:txBody>
                    <a:bodyPr/>
                    <a:lstStyle/>
                    <a:p>
                      <a:r>
                        <a:rPr lang="en-US" b="1" dirty="0" smtClean="0"/>
                        <a:t>2</a:t>
                      </a:r>
                      <a:endParaRPr lang="en-US" b="1" dirty="0"/>
                    </a:p>
                  </a:txBody>
                  <a:tcPr/>
                </a:tc>
              </a:tr>
              <a:tr h="370840">
                <a:tc>
                  <a:txBody>
                    <a:bodyPr/>
                    <a:lstStyle/>
                    <a:p>
                      <a:r>
                        <a:rPr lang="en-US" dirty="0" err="1" smtClean="0"/>
                        <a:t>Ludmila</a:t>
                      </a:r>
                      <a:endParaRPr lang="en-US" dirty="0"/>
                    </a:p>
                  </a:txBody>
                  <a:tcPr/>
                </a:tc>
                <a:tc>
                  <a:txBody>
                    <a:bodyPr/>
                    <a:lstStyle/>
                    <a:p>
                      <a:r>
                        <a:rPr lang="en-US" sz="1800" kern="1200" dirty="0" smtClean="0">
                          <a:solidFill>
                            <a:schemeClr val="dk1"/>
                          </a:solidFill>
                          <a:latin typeface="+mn-lt"/>
                          <a:ea typeface="+mn-ea"/>
                          <a:cs typeface="+mn-cs"/>
                        </a:rPr>
                        <a:t>Shostakovich</a:t>
                      </a:r>
                    </a:p>
                  </a:txBody>
                  <a:tcPr/>
                </a:tc>
                <a:tc>
                  <a:txBody>
                    <a:bodyPr/>
                    <a:lstStyle/>
                    <a:p>
                      <a:r>
                        <a:rPr lang="en-US" sz="1800" kern="1200" dirty="0" smtClean="0">
                          <a:solidFill>
                            <a:srgbClr val="0070C0"/>
                          </a:solidFill>
                          <a:latin typeface="+mn-lt"/>
                          <a:ea typeface="+mn-ea"/>
                          <a:cs typeface="+mn-cs"/>
                        </a:rPr>
                        <a:t>5</a:t>
                      </a:r>
                    </a:p>
                  </a:txBody>
                  <a:tcPr/>
                </a:tc>
              </a:tr>
            </a:tbl>
          </a:graphicData>
        </a:graphic>
      </p:graphicFrame>
      <p:graphicFrame>
        <p:nvGraphicFramePr>
          <p:cNvPr id="4" name="Table 3"/>
          <p:cNvGraphicFramePr>
            <a:graphicFrameLocks noGrp="1"/>
          </p:cNvGraphicFramePr>
          <p:nvPr/>
        </p:nvGraphicFramePr>
        <p:xfrm>
          <a:off x="1524000" y="4495800"/>
          <a:ext cx="4064000" cy="1854200"/>
        </p:xfrm>
        <a:graphic>
          <a:graphicData uri="http://schemas.openxmlformats.org/drawingml/2006/table">
            <a:tbl>
              <a:tblPr firstRow="1" bandRow="1">
                <a:tableStyleId>{5C22544A-7EE6-4342-B048-85BDC9FD1C3A}</a:tableStyleId>
              </a:tblPr>
              <a:tblGrid>
                <a:gridCol w="2032000"/>
                <a:gridCol w="2032000"/>
              </a:tblGrid>
              <a:tr h="370840">
                <a:tc>
                  <a:txBody>
                    <a:bodyPr/>
                    <a:lstStyle/>
                    <a:p>
                      <a:r>
                        <a:rPr lang="en-US" dirty="0" err="1" smtClean="0"/>
                        <a:t>Name_id</a:t>
                      </a:r>
                      <a:endParaRPr lang="en-US" dirty="0"/>
                    </a:p>
                  </a:txBody>
                  <a:tcPr/>
                </a:tc>
                <a:tc>
                  <a:txBody>
                    <a:bodyPr/>
                    <a:lstStyle/>
                    <a:p>
                      <a:r>
                        <a:rPr lang="en-US" dirty="0" smtClean="0"/>
                        <a:t>Subject</a:t>
                      </a:r>
                      <a:endParaRPr lang="en-US" dirty="0"/>
                    </a:p>
                  </a:txBody>
                  <a:tcPr/>
                </a:tc>
              </a:tr>
              <a:tr h="370840">
                <a:tc>
                  <a:txBody>
                    <a:bodyPr/>
                    <a:lstStyle/>
                    <a:p>
                      <a:r>
                        <a:rPr lang="en-US" dirty="0" smtClean="0"/>
                        <a:t>3</a:t>
                      </a:r>
                      <a:endParaRPr lang="en-US" dirty="0"/>
                    </a:p>
                  </a:txBody>
                  <a:tcPr/>
                </a:tc>
                <a:tc>
                  <a:txBody>
                    <a:bodyPr/>
                    <a:lstStyle/>
                    <a:p>
                      <a:r>
                        <a:rPr lang="en-US" dirty="0" smtClean="0"/>
                        <a:t>Chemistry</a:t>
                      </a:r>
                      <a:endParaRPr lang="en-US" dirty="0"/>
                    </a:p>
                  </a:txBody>
                  <a:tcPr/>
                </a:tc>
              </a:tr>
              <a:tr h="370840">
                <a:tc>
                  <a:txBody>
                    <a:bodyPr/>
                    <a:lstStyle/>
                    <a:p>
                      <a:r>
                        <a:rPr lang="en-US" dirty="0" smtClean="0"/>
                        <a:t>1</a:t>
                      </a:r>
                      <a:endParaRPr lang="en-US" dirty="0"/>
                    </a:p>
                  </a:txBody>
                  <a:tcPr/>
                </a:tc>
                <a:tc>
                  <a:txBody>
                    <a:bodyPr/>
                    <a:lstStyle/>
                    <a:p>
                      <a:r>
                        <a:rPr lang="en-US" sz="1800" kern="1200" dirty="0" err="1" smtClean="0">
                          <a:solidFill>
                            <a:schemeClr val="accent2"/>
                          </a:solidFill>
                          <a:latin typeface="+mn-lt"/>
                          <a:ea typeface="+mn-ea"/>
                          <a:cs typeface="+mn-cs"/>
                        </a:rPr>
                        <a:t>Maths</a:t>
                      </a:r>
                      <a:endParaRPr lang="en-US" sz="1800" kern="1200" dirty="0" smtClean="0">
                        <a:solidFill>
                          <a:schemeClr val="accent2"/>
                        </a:solidFill>
                        <a:latin typeface="+mn-lt"/>
                        <a:ea typeface="+mn-ea"/>
                        <a:cs typeface="+mn-cs"/>
                      </a:endParaRPr>
                    </a:p>
                  </a:txBody>
                  <a:tcPr/>
                </a:tc>
              </a:tr>
              <a:tr h="370840">
                <a:tc>
                  <a:txBody>
                    <a:bodyPr/>
                    <a:lstStyle/>
                    <a:p>
                      <a:r>
                        <a:rPr lang="en-US" dirty="0" smtClean="0"/>
                        <a:t>3</a:t>
                      </a:r>
                      <a:endParaRPr lang="en-US" dirty="0"/>
                    </a:p>
                  </a:txBody>
                  <a:tcPr/>
                </a:tc>
                <a:tc>
                  <a:txBody>
                    <a:bodyPr/>
                    <a:lstStyle/>
                    <a:p>
                      <a:r>
                        <a:rPr lang="en-US" dirty="0" smtClean="0"/>
                        <a:t>Physics</a:t>
                      </a:r>
                      <a:endParaRPr lang="en-US" dirty="0"/>
                    </a:p>
                  </a:txBody>
                  <a:tcPr/>
                </a:tc>
              </a:tr>
              <a:tr h="370840">
                <a:tc>
                  <a:txBody>
                    <a:bodyPr/>
                    <a:lstStyle/>
                    <a:p>
                      <a:r>
                        <a:rPr lang="en-US" dirty="0" smtClean="0"/>
                        <a:t>5</a:t>
                      </a:r>
                      <a:endParaRPr lang="en-US" dirty="0"/>
                    </a:p>
                  </a:txBody>
                  <a:tcPr/>
                </a:tc>
                <a:tc>
                  <a:txBody>
                    <a:bodyPr/>
                    <a:lstStyle/>
                    <a:p>
                      <a:r>
                        <a:rPr lang="en-US" sz="1800" kern="1200" dirty="0" smtClean="0">
                          <a:solidFill>
                            <a:srgbClr val="0070C0"/>
                          </a:solidFill>
                          <a:latin typeface="+mn-lt"/>
                          <a:ea typeface="+mn-ea"/>
                          <a:cs typeface="+mn-cs"/>
                        </a:rPr>
                        <a:t>Music</a:t>
                      </a: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baseline="30000" dirty="0" smtClean="0"/>
              <a:t>st</a:t>
            </a:r>
            <a:r>
              <a:rPr lang="en-US" dirty="0" smtClean="0"/>
              <a:t>, 2</a:t>
            </a:r>
            <a:r>
              <a:rPr lang="en-US" baseline="30000" dirty="0" smtClean="0"/>
              <a:t>nd</a:t>
            </a:r>
            <a:r>
              <a:rPr lang="en-US" dirty="0" smtClean="0"/>
              <a:t>, 3</a:t>
            </a:r>
            <a:r>
              <a:rPr lang="en-US" baseline="30000" dirty="0" smtClean="0"/>
              <a:t>rd</a:t>
            </a:r>
            <a:r>
              <a:rPr lang="en-US" dirty="0" smtClean="0"/>
              <a:t> Normal Forms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No repeating elements or groups of elements</a:t>
            </a:r>
          </a:p>
          <a:p>
            <a:pPr marL="514350" indent="-514350">
              <a:buFont typeface="+mj-lt"/>
              <a:buAutoNum type="arabicPeriod"/>
            </a:pPr>
            <a:r>
              <a:rPr lang="en-US" dirty="0" smtClean="0"/>
              <a:t>No partial dependencies on a concatenated key</a:t>
            </a:r>
          </a:p>
          <a:p>
            <a:pPr marL="514350" indent="-514350">
              <a:buFont typeface="+mj-lt"/>
              <a:buAutoNum type="arabicPeriod"/>
            </a:pPr>
            <a:r>
              <a:rPr lang="en-US" dirty="0" smtClean="0"/>
              <a:t>No dependencies on non-key attributes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Invoice 1</a:t>
            </a:r>
            <a:endParaRPr lang="en-US" dirty="0"/>
          </a:p>
        </p:txBody>
      </p:sp>
      <p:sp>
        <p:nvSpPr>
          <p:cNvPr id="3" name="Content Placeholder 2"/>
          <p:cNvSpPr>
            <a:spLocks noGrp="1"/>
          </p:cNvSpPr>
          <p:nvPr>
            <p:ph idx="1"/>
          </p:nvPr>
        </p:nvSpPr>
        <p:spPr>
          <a:xfrm>
            <a:off x="457200" y="1600201"/>
            <a:ext cx="8229600" cy="2514600"/>
          </a:xfrm>
        </p:spPr>
        <p:txBody>
          <a:bodyPr/>
          <a:lstStyle/>
          <a:p>
            <a:r>
              <a:rPr lang="en-US" dirty="0" err="1" smtClean="0"/>
              <a:t>Order_id</a:t>
            </a:r>
            <a:r>
              <a:rPr lang="en-US" dirty="0"/>
              <a:t>	</a:t>
            </a:r>
            <a:r>
              <a:rPr lang="en-US" dirty="0" smtClean="0"/>
              <a:t>		=	125</a:t>
            </a:r>
          </a:p>
          <a:p>
            <a:r>
              <a:rPr lang="en-US" dirty="0" err="1" smtClean="0"/>
              <a:t>Customer_name</a:t>
            </a:r>
            <a:r>
              <a:rPr lang="en-US" dirty="0"/>
              <a:t>	</a:t>
            </a:r>
            <a:r>
              <a:rPr lang="en-US" dirty="0" smtClean="0"/>
              <a:t>=	</a:t>
            </a:r>
            <a:r>
              <a:rPr lang="en-US" dirty="0" err="1" smtClean="0"/>
              <a:t>FooInc</a:t>
            </a:r>
            <a:endParaRPr lang="en-US" dirty="0" smtClean="0"/>
          </a:p>
          <a:p>
            <a:r>
              <a:rPr lang="en-US" dirty="0" err="1" smtClean="0"/>
              <a:t>Order_date</a:t>
            </a:r>
            <a:r>
              <a:rPr lang="en-US" dirty="0"/>
              <a:t>	</a:t>
            </a:r>
            <a:r>
              <a:rPr lang="en-US" dirty="0" smtClean="0"/>
              <a:t>	=	9/13/2002</a:t>
            </a:r>
          </a:p>
        </p:txBody>
      </p:sp>
      <p:graphicFrame>
        <p:nvGraphicFramePr>
          <p:cNvPr id="4" name="Table 3"/>
          <p:cNvGraphicFramePr>
            <a:graphicFrameLocks noGrp="1"/>
          </p:cNvGraphicFramePr>
          <p:nvPr/>
        </p:nvGraphicFramePr>
        <p:xfrm>
          <a:off x="533400" y="3886200"/>
          <a:ext cx="7543800" cy="2057400"/>
        </p:xfrm>
        <a:graphic>
          <a:graphicData uri="http://schemas.openxmlformats.org/drawingml/2006/table">
            <a:tbl>
              <a:tblPr firstRow="1" bandRow="1">
                <a:tableStyleId>{5C22544A-7EE6-4342-B048-85BDC9FD1C3A}</a:tableStyleId>
              </a:tblPr>
              <a:tblGrid>
                <a:gridCol w="2514600"/>
                <a:gridCol w="2514600"/>
                <a:gridCol w="2514600"/>
              </a:tblGrid>
              <a:tr h="514350">
                <a:tc>
                  <a:txBody>
                    <a:bodyPr/>
                    <a:lstStyle/>
                    <a:p>
                      <a:r>
                        <a:rPr lang="en-US" dirty="0" err="1" smtClean="0"/>
                        <a:t>Item_id</a:t>
                      </a:r>
                      <a:endParaRPr lang="en-US" dirty="0"/>
                    </a:p>
                  </a:txBody>
                  <a:tcPr/>
                </a:tc>
                <a:tc>
                  <a:txBody>
                    <a:bodyPr/>
                    <a:lstStyle/>
                    <a:p>
                      <a:r>
                        <a:rPr lang="en-US" dirty="0" err="1" smtClean="0"/>
                        <a:t>Item_qty</a:t>
                      </a:r>
                      <a:endParaRPr lang="en-US" dirty="0"/>
                    </a:p>
                  </a:txBody>
                  <a:tcPr/>
                </a:tc>
                <a:tc>
                  <a:txBody>
                    <a:bodyPr/>
                    <a:lstStyle/>
                    <a:p>
                      <a:r>
                        <a:rPr lang="en-US" dirty="0" err="1" smtClean="0"/>
                        <a:t>Item_price</a:t>
                      </a:r>
                      <a:endParaRPr lang="en-US" dirty="0"/>
                    </a:p>
                  </a:txBody>
                  <a:tcPr/>
                </a:tc>
              </a:tr>
              <a:tr h="514350">
                <a:tc>
                  <a:txBody>
                    <a:bodyPr/>
                    <a:lstStyle/>
                    <a:p>
                      <a:r>
                        <a:rPr lang="en-US" dirty="0" smtClean="0"/>
                        <a:t>563</a:t>
                      </a:r>
                      <a:endParaRPr lang="en-US" dirty="0"/>
                    </a:p>
                  </a:txBody>
                  <a:tcPr/>
                </a:tc>
                <a:tc>
                  <a:txBody>
                    <a:bodyPr/>
                    <a:lstStyle/>
                    <a:p>
                      <a:r>
                        <a:rPr lang="en-US" dirty="0" smtClean="0"/>
                        <a:t>4</a:t>
                      </a:r>
                      <a:endParaRPr lang="en-US" dirty="0"/>
                    </a:p>
                  </a:txBody>
                  <a:tcPr/>
                </a:tc>
                <a:tc>
                  <a:txBody>
                    <a:bodyPr/>
                    <a:lstStyle/>
                    <a:p>
                      <a:r>
                        <a:rPr lang="en-US" dirty="0" smtClean="0"/>
                        <a:t>3.50</a:t>
                      </a:r>
                      <a:endParaRPr lang="en-US" dirty="0"/>
                    </a:p>
                  </a:txBody>
                  <a:tcPr/>
                </a:tc>
              </a:tr>
              <a:tr h="514350">
                <a:tc>
                  <a:txBody>
                    <a:bodyPr/>
                    <a:lstStyle/>
                    <a:p>
                      <a:r>
                        <a:rPr lang="en-US" dirty="0" smtClean="0"/>
                        <a:t>851</a:t>
                      </a:r>
                      <a:endParaRPr lang="en-US" dirty="0"/>
                    </a:p>
                  </a:txBody>
                  <a:tcPr/>
                </a:tc>
                <a:tc>
                  <a:txBody>
                    <a:bodyPr/>
                    <a:lstStyle/>
                    <a:p>
                      <a:r>
                        <a:rPr lang="en-US" dirty="0" smtClean="0"/>
                        <a:t>32</a:t>
                      </a:r>
                      <a:endParaRPr lang="en-US" dirty="0"/>
                    </a:p>
                  </a:txBody>
                  <a:tcPr/>
                </a:tc>
                <a:tc>
                  <a:txBody>
                    <a:bodyPr/>
                    <a:lstStyle/>
                    <a:p>
                      <a:r>
                        <a:rPr lang="en-US" dirty="0" smtClean="0"/>
                        <a:t>0.25</a:t>
                      </a:r>
                      <a:endParaRPr lang="en-US" dirty="0"/>
                    </a:p>
                  </a:txBody>
                  <a:tcPr/>
                </a:tc>
              </a:tr>
              <a:tr h="514350">
                <a:tc>
                  <a:txBody>
                    <a:bodyPr/>
                    <a:lstStyle/>
                    <a:p>
                      <a:r>
                        <a:rPr lang="en-US" dirty="0" smtClean="0"/>
                        <a:t>652</a:t>
                      </a:r>
                      <a:endParaRPr lang="en-US" dirty="0"/>
                    </a:p>
                  </a:txBody>
                  <a:tcPr/>
                </a:tc>
                <a:tc>
                  <a:txBody>
                    <a:bodyPr/>
                    <a:lstStyle/>
                    <a:p>
                      <a:r>
                        <a:rPr lang="en-US" dirty="0" smtClean="0"/>
                        <a:t>5</a:t>
                      </a:r>
                      <a:endParaRPr lang="en-US" dirty="0"/>
                    </a:p>
                  </a:txBody>
                  <a:tcPr/>
                </a:tc>
                <a:tc>
                  <a:txBody>
                    <a:bodyPr/>
                    <a:lstStyle/>
                    <a:p>
                      <a:r>
                        <a:rPr lang="en-US" dirty="0" smtClean="0"/>
                        <a:t>12.00</a:t>
                      </a:r>
                      <a:endParaRPr 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Invoice 2</a:t>
            </a:r>
            <a:endParaRPr lang="en-US" dirty="0"/>
          </a:p>
        </p:txBody>
      </p:sp>
      <p:sp>
        <p:nvSpPr>
          <p:cNvPr id="3" name="Content Placeholder 2"/>
          <p:cNvSpPr>
            <a:spLocks noGrp="1"/>
          </p:cNvSpPr>
          <p:nvPr>
            <p:ph idx="1"/>
          </p:nvPr>
        </p:nvSpPr>
        <p:spPr>
          <a:xfrm>
            <a:off x="457200" y="1600201"/>
            <a:ext cx="8229600" cy="2514600"/>
          </a:xfrm>
        </p:spPr>
        <p:txBody>
          <a:bodyPr/>
          <a:lstStyle/>
          <a:p>
            <a:r>
              <a:rPr lang="en-US" dirty="0" err="1" smtClean="0"/>
              <a:t>Order_id</a:t>
            </a:r>
            <a:r>
              <a:rPr lang="en-US" dirty="0"/>
              <a:t>	</a:t>
            </a:r>
            <a:r>
              <a:rPr lang="en-US" dirty="0" smtClean="0"/>
              <a:t>		=	126</a:t>
            </a:r>
          </a:p>
          <a:p>
            <a:r>
              <a:rPr lang="en-US" dirty="0" err="1" smtClean="0"/>
              <a:t>Customer_name</a:t>
            </a:r>
            <a:r>
              <a:rPr lang="en-US" dirty="0"/>
              <a:t>	</a:t>
            </a:r>
            <a:r>
              <a:rPr lang="en-US" dirty="0" smtClean="0"/>
              <a:t>=	</a:t>
            </a:r>
            <a:r>
              <a:rPr lang="en-US" dirty="0" err="1" smtClean="0"/>
              <a:t>FreensRUs</a:t>
            </a:r>
            <a:endParaRPr lang="en-US" dirty="0" smtClean="0"/>
          </a:p>
          <a:p>
            <a:r>
              <a:rPr lang="en-US" dirty="0" err="1" smtClean="0"/>
              <a:t>Order_date</a:t>
            </a:r>
            <a:r>
              <a:rPr lang="en-US" dirty="0"/>
              <a:t>	</a:t>
            </a:r>
            <a:r>
              <a:rPr lang="en-US" dirty="0" smtClean="0"/>
              <a:t>	=	9/14/2002</a:t>
            </a:r>
          </a:p>
        </p:txBody>
      </p:sp>
      <p:graphicFrame>
        <p:nvGraphicFramePr>
          <p:cNvPr id="4" name="Table 3"/>
          <p:cNvGraphicFramePr>
            <a:graphicFrameLocks noGrp="1"/>
          </p:cNvGraphicFramePr>
          <p:nvPr/>
        </p:nvGraphicFramePr>
        <p:xfrm>
          <a:off x="609600" y="3886200"/>
          <a:ext cx="7467600" cy="1543050"/>
        </p:xfrm>
        <a:graphic>
          <a:graphicData uri="http://schemas.openxmlformats.org/drawingml/2006/table">
            <a:tbl>
              <a:tblPr firstRow="1" bandRow="1">
                <a:tableStyleId>{5C22544A-7EE6-4342-B048-85BDC9FD1C3A}</a:tableStyleId>
              </a:tblPr>
              <a:tblGrid>
                <a:gridCol w="2489200"/>
                <a:gridCol w="2489200"/>
                <a:gridCol w="2489200"/>
              </a:tblGrid>
              <a:tr h="514350">
                <a:tc>
                  <a:txBody>
                    <a:bodyPr/>
                    <a:lstStyle/>
                    <a:p>
                      <a:r>
                        <a:rPr lang="en-US" dirty="0" err="1" smtClean="0"/>
                        <a:t>Item_id</a:t>
                      </a:r>
                      <a:endParaRPr lang="en-US" dirty="0"/>
                    </a:p>
                  </a:txBody>
                  <a:tcPr/>
                </a:tc>
                <a:tc>
                  <a:txBody>
                    <a:bodyPr/>
                    <a:lstStyle/>
                    <a:p>
                      <a:r>
                        <a:rPr lang="en-US" dirty="0" err="1" smtClean="0"/>
                        <a:t>Item_qty</a:t>
                      </a:r>
                      <a:endParaRPr lang="en-US" dirty="0"/>
                    </a:p>
                  </a:txBody>
                  <a:tcPr/>
                </a:tc>
                <a:tc>
                  <a:txBody>
                    <a:bodyPr/>
                    <a:lstStyle/>
                    <a:p>
                      <a:r>
                        <a:rPr lang="en-US" dirty="0" err="1" smtClean="0"/>
                        <a:t>Item_price</a:t>
                      </a:r>
                      <a:endParaRPr lang="en-US" dirty="0"/>
                    </a:p>
                  </a:txBody>
                  <a:tcPr/>
                </a:tc>
              </a:tr>
              <a:tr h="514350">
                <a:tc>
                  <a:txBody>
                    <a:bodyPr/>
                    <a:lstStyle/>
                    <a:p>
                      <a:r>
                        <a:rPr lang="en-US" dirty="0" smtClean="0"/>
                        <a:t>563</a:t>
                      </a:r>
                      <a:endParaRPr lang="en-US" dirty="0"/>
                    </a:p>
                  </a:txBody>
                  <a:tcPr/>
                </a:tc>
                <a:tc>
                  <a:txBody>
                    <a:bodyPr/>
                    <a:lstStyle/>
                    <a:p>
                      <a:r>
                        <a:rPr lang="en-US" dirty="0" smtClean="0"/>
                        <a:t>500</a:t>
                      </a:r>
                      <a:endParaRPr lang="en-US" dirty="0"/>
                    </a:p>
                  </a:txBody>
                  <a:tcPr/>
                </a:tc>
                <a:tc>
                  <a:txBody>
                    <a:bodyPr/>
                    <a:lstStyle/>
                    <a:p>
                      <a:r>
                        <a:rPr lang="en-US" dirty="0" smtClean="0"/>
                        <a:t>3.50</a:t>
                      </a:r>
                      <a:endParaRPr lang="en-US" dirty="0"/>
                    </a:p>
                  </a:txBody>
                  <a:tcPr/>
                </a:tc>
              </a:tr>
              <a:tr h="514350">
                <a:tc>
                  <a:txBody>
                    <a:bodyPr/>
                    <a:lstStyle/>
                    <a:p>
                      <a:r>
                        <a:rPr lang="en-US" dirty="0" smtClean="0"/>
                        <a:t>652</a:t>
                      </a:r>
                      <a:endParaRPr lang="en-US" dirty="0"/>
                    </a:p>
                  </a:txBody>
                  <a:tcPr/>
                </a:tc>
                <a:tc>
                  <a:txBody>
                    <a:bodyPr/>
                    <a:lstStyle/>
                    <a:p>
                      <a:r>
                        <a:rPr lang="en-US" dirty="0" smtClean="0"/>
                        <a:t>750</a:t>
                      </a:r>
                      <a:endParaRPr lang="en-US" dirty="0"/>
                    </a:p>
                  </a:txBody>
                  <a:tcPr/>
                </a:tc>
                <a:tc>
                  <a:txBody>
                    <a:bodyPr/>
                    <a:lstStyle/>
                    <a:p>
                      <a:r>
                        <a:rPr lang="en-US" dirty="0" smtClean="0"/>
                        <a:t>12.00</a:t>
                      </a:r>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 sheet  </a:t>
            </a:r>
            <a:endParaRPr lang="en-US" dirty="0"/>
          </a:p>
        </p:txBody>
      </p:sp>
      <p:graphicFrame>
        <p:nvGraphicFramePr>
          <p:cNvPr id="3" name="Table 2"/>
          <p:cNvGraphicFramePr>
            <a:graphicFrameLocks noGrp="1"/>
          </p:cNvGraphicFramePr>
          <p:nvPr/>
        </p:nvGraphicFramePr>
        <p:xfrm>
          <a:off x="457200" y="1981200"/>
          <a:ext cx="8153400" cy="4267200"/>
        </p:xfrm>
        <a:graphic>
          <a:graphicData uri="http://schemas.openxmlformats.org/drawingml/2006/table">
            <a:tbl>
              <a:tblPr firstRow="1" bandRow="1">
                <a:tableStyleId>{5C22544A-7EE6-4342-B048-85BDC9FD1C3A}</a:tableStyleId>
              </a:tblPr>
              <a:tblGrid>
                <a:gridCol w="1143000"/>
                <a:gridCol w="1905000"/>
                <a:gridCol w="1600200"/>
                <a:gridCol w="1066800"/>
                <a:gridCol w="1079500"/>
                <a:gridCol w="1358900"/>
              </a:tblGrid>
              <a:tr h="711200">
                <a:tc>
                  <a:txBody>
                    <a:bodyPr/>
                    <a:lstStyle/>
                    <a:p>
                      <a:r>
                        <a:rPr lang="en-US" dirty="0" err="1" smtClean="0">
                          <a:solidFill>
                            <a:schemeClr val="bg1"/>
                          </a:solidFill>
                        </a:rPr>
                        <a:t>Order_id</a:t>
                      </a:r>
                      <a:endParaRPr lang="en-US" dirty="0">
                        <a:solidFill>
                          <a:schemeClr val="bg1"/>
                        </a:solidFill>
                      </a:endParaRPr>
                    </a:p>
                  </a:txBody>
                  <a:tcPr/>
                </a:tc>
                <a:tc>
                  <a:txBody>
                    <a:bodyPr/>
                    <a:lstStyle/>
                    <a:p>
                      <a:r>
                        <a:rPr lang="en-US" dirty="0" err="1" smtClean="0">
                          <a:solidFill>
                            <a:schemeClr val="tx1"/>
                          </a:solidFill>
                        </a:rPr>
                        <a:t>Customer_name</a:t>
                      </a:r>
                      <a:endParaRPr lang="en-US" dirty="0">
                        <a:solidFill>
                          <a:schemeClr val="tx1"/>
                        </a:solidFill>
                      </a:endParaRPr>
                    </a:p>
                  </a:txBody>
                  <a:tcPr>
                    <a:solidFill>
                      <a:schemeClr val="bg2"/>
                    </a:solidFill>
                  </a:tcPr>
                </a:tc>
                <a:tc>
                  <a:txBody>
                    <a:bodyPr/>
                    <a:lstStyle/>
                    <a:p>
                      <a:r>
                        <a:rPr lang="en-US" dirty="0" err="1" smtClean="0">
                          <a:solidFill>
                            <a:schemeClr val="tx1"/>
                          </a:solidFill>
                        </a:rPr>
                        <a:t>Order_date</a:t>
                      </a:r>
                      <a:endParaRPr lang="en-US" dirty="0">
                        <a:solidFill>
                          <a:schemeClr val="tx1"/>
                        </a:solidFill>
                      </a:endParaRPr>
                    </a:p>
                  </a:txBody>
                  <a:tcPr>
                    <a:solidFill>
                      <a:schemeClr val="bg2"/>
                    </a:solidFill>
                  </a:tcPr>
                </a:tc>
                <a:tc>
                  <a:txBody>
                    <a:bodyPr/>
                    <a:lstStyle/>
                    <a:p>
                      <a:r>
                        <a:rPr lang="en-US" dirty="0" err="1" smtClean="0">
                          <a:solidFill>
                            <a:schemeClr val="bg1"/>
                          </a:solidFill>
                        </a:rPr>
                        <a:t>Item_id</a:t>
                      </a:r>
                      <a:endParaRPr lang="en-US" dirty="0">
                        <a:solidFill>
                          <a:schemeClr val="bg1"/>
                        </a:solidFill>
                      </a:endParaRPr>
                    </a:p>
                  </a:txBody>
                  <a:tcPr/>
                </a:tc>
                <a:tc>
                  <a:txBody>
                    <a:bodyPr/>
                    <a:lstStyle/>
                    <a:p>
                      <a:r>
                        <a:rPr lang="en-US" dirty="0" err="1" smtClean="0">
                          <a:solidFill>
                            <a:schemeClr val="tx1"/>
                          </a:solidFill>
                        </a:rPr>
                        <a:t>Item_qty</a:t>
                      </a:r>
                      <a:endParaRPr lang="en-US" dirty="0">
                        <a:solidFill>
                          <a:schemeClr val="tx1"/>
                        </a:solidFill>
                      </a:endParaRPr>
                    </a:p>
                  </a:txBody>
                  <a:tcPr>
                    <a:solidFill>
                      <a:schemeClr val="bg2"/>
                    </a:solidFill>
                  </a:tcPr>
                </a:tc>
                <a:tc>
                  <a:txBody>
                    <a:bodyPr/>
                    <a:lstStyle/>
                    <a:p>
                      <a:r>
                        <a:rPr lang="en-US" dirty="0" err="1" smtClean="0">
                          <a:solidFill>
                            <a:schemeClr val="tx1"/>
                          </a:solidFill>
                        </a:rPr>
                        <a:t>Item_price</a:t>
                      </a:r>
                      <a:endParaRPr lang="en-US" dirty="0">
                        <a:solidFill>
                          <a:schemeClr val="tx1"/>
                        </a:solidFill>
                      </a:endParaRPr>
                    </a:p>
                  </a:txBody>
                  <a:tcPr>
                    <a:solidFill>
                      <a:schemeClr val="bg2"/>
                    </a:solidFill>
                  </a:tcPr>
                </a:tc>
              </a:tr>
              <a:tr h="711200">
                <a:tc>
                  <a:txBody>
                    <a:bodyPr/>
                    <a:lstStyle/>
                    <a:p>
                      <a:r>
                        <a:rPr lang="en-US" dirty="0" smtClean="0">
                          <a:solidFill>
                            <a:schemeClr val="bg1"/>
                          </a:solidFill>
                        </a:rPr>
                        <a:t>125</a:t>
                      </a:r>
                      <a:endParaRPr lang="en-US" dirty="0">
                        <a:solidFill>
                          <a:schemeClr val="bg1"/>
                        </a:solidFill>
                      </a:endParaRPr>
                    </a:p>
                  </a:txBody>
                  <a:tcPr>
                    <a:solidFill>
                      <a:schemeClr val="accent1"/>
                    </a:solidFill>
                  </a:tcPr>
                </a:tc>
                <a:tc>
                  <a:txBody>
                    <a:bodyPr/>
                    <a:lstStyle/>
                    <a:p>
                      <a:r>
                        <a:rPr lang="en-US" dirty="0" err="1" smtClean="0"/>
                        <a:t>FooInc</a:t>
                      </a:r>
                      <a:endParaRPr lang="en-US" dirty="0"/>
                    </a:p>
                  </a:txBody>
                  <a:tcPr/>
                </a:tc>
                <a:tc>
                  <a:txBody>
                    <a:bodyPr/>
                    <a:lstStyle/>
                    <a:p>
                      <a:r>
                        <a:rPr lang="en-US" dirty="0" smtClean="0"/>
                        <a:t>9/13/2002</a:t>
                      </a:r>
                      <a:endParaRPr lang="en-US" dirty="0"/>
                    </a:p>
                  </a:txBody>
                  <a:tcPr/>
                </a:tc>
                <a:tc>
                  <a:txBody>
                    <a:bodyPr/>
                    <a:lstStyle/>
                    <a:p>
                      <a:r>
                        <a:rPr lang="en-US" dirty="0" smtClean="0">
                          <a:solidFill>
                            <a:schemeClr val="bg1"/>
                          </a:solidFill>
                        </a:rPr>
                        <a:t>563</a:t>
                      </a:r>
                      <a:endParaRPr lang="en-US" dirty="0">
                        <a:solidFill>
                          <a:schemeClr val="bg1"/>
                        </a:solidFill>
                      </a:endParaRPr>
                    </a:p>
                  </a:txBody>
                  <a:tcPr>
                    <a:solidFill>
                      <a:schemeClr val="accent1"/>
                    </a:solidFill>
                  </a:tcPr>
                </a:tc>
                <a:tc>
                  <a:txBody>
                    <a:bodyPr/>
                    <a:lstStyle/>
                    <a:p>
                      <a:r>
                        <a:rPr lang="en-US" dirty="0" smtClean="0"/>
                        <a:t>4</a:t>
                      </a:r>
                      <a:endParaRPr lang="en-US" dirty="0"/>
                    </a:p>
                  </a:txBody>
                  <a:tcPr/>
                </a:tc>
                <a:tc>
                  <a:txBody>
                    <a:bodyPr/>
                    <a:lstStyle/>
                    <a:p>
                      <a:r>
                        <a:rPr lang="en-US" dirty="0" smtClean="0"/>
                        <a:t>3.50</a:t>
                      </a:r>
                      <a:endParaRPr lang="en-US" dirty="0"/>
                    </a:p>
                  </a:txBody>
                  <a:tcPr/>
                </a:tc>
              </a:tr>
              <a:tr h="711200">
                <a:tc>
                  <a:txBody>
                    <a:bodyPr/>
                    <a:lstStyle/>
                    <a:p>
                      <a:r>
                        <a:rPr lang="en-US" dirty="0" smtClean="0">
                          <a:solidFill>
                            <a:schemeClr val="tx1"/>
                          </a:solidFill>
                        </a:rPr>
                        <a:t>  ··</a:t>
                      </a:r>
                      <a:endParaRPr lang="en-US" dirty="0">
                        <a:solidFill>
                          <a:schemeClr val="tx1"/>
                        </a:solidFill>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        ··</a:t>
                      </a:r>
                    </a:p>
                    <a:p>
                      <a:endParaRPr lang="en-US" dirty="0"/>
                    </a:p>
                  </a:txBody>
                  <a:tcPr/>
                </a:tc>
                <a:tc>
                  <a:txBody>
                    <a:bodyPr/>
                    <a:lstStyle/>
                    <a:p>
                      <a:r>
                        <a:rPr lang="en-US" dirty="0" smtClean="0">
                          <a:solidFill>
                            <a:schemeClr val="bg1"/>
                          </a:solidFill>
                        </a:rPr>
                        <a:t>851</a:t>
                      </a:r>
                      <a:endParaRPr lang="en-US" dirty="0">
                        <a:solidFill>
                          <a:schemeClr val="bg1"/>
                        </a:solidFill>
                      </a:endParaRPr>
                    </a:p>
                  </a:txBody>
                  <a:tcPr>
                    <a:solidFill>
                      <a:schemeClr val="accent1"/>
                    </a:solidFill>
                  </a:tcPr>
                </a:tc>
                <a:tc>
                  <a:txBody>
                    <a:bodyPr/>
                    <a:lstStyle/>
                    <a:p>
                      <a:r>
                        <a:rPr lang="en-US" dirty="0" smtClean="0"/>
                        <a:t>32</a:t>
                      </a:r>
                      <a:endParaRPr lang="en-US" dirty="0"/>
                    </a:p>
                  </a:txBody>
                  <a:tcPr/>
                </a:tc>
                <a:tc>
                  <a:txBody>
                    <a:bodyPr/>
                    <a:lstStyle/>
                    <a:p>
                      <a:r>
                        <a:rPr lang="en-US" dirty="0" smtClean="0"/>
                        <a:t>0.25</a:t>
                      </a:r>
                      <a:endParaRPr lang="en-US" dirty="0"/>
                    </a:p>
                  </a:txBody>
                  <a:tcPr/>
                </a:tc>
              </a:tr>
              <a:tr h="711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  ··</a:t>
                      </a:r>
                    </a:p>
                    <a:p>
                      <a:endParaRPr lang="en-US" dirty="0">
                        <a:solidFill>
                          <a:schemeClr val="bg1"/>
                        </a:solidFill>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        ··</a:t>
                      </a:r>
                    </a:p>
                    <a:p>
                      <a:endParaRPr lang="en-US" dirty="0"/>
                    </a:p>
                  </a:txBody>
                  <a:tcPr/>
                </a:tc>
                <a:tc>
                  <a:txBody>
                    <a:bodyPr/>
                    <a:lstStyle/>
                    <a:p>
                      <a:r>
                        <a:rPr lang="en-US" dirty="0" smtClean="0">
                          <a:solidFill>
                            <a:schemeClr val="bg1"/>
                          </a:solidFill>
                        </a:rPr>
                        <a:t>652</a:t>
                      </a:r>
                      <a:endParaRPr lang="en-US" dirty="0">
                        <a:solidFill>
                          <a:schemeClr val="bg1"/>
                        </a:solidFill>
                      </a:endParaRPr>
                    </a:p>
                  </a:txBody>
                  <a:tcPr>
                    <a:solidFill>
                      <a:schemeClr val="accent1"/>
                    </a:solidFill>
                  </a:tcPr>
                </a:tc>
                <a:tc>
                  <a:txBody>
                    <a:bodyPr/>
                    <a:lstStyle/>
                    <a:p>
                      <a:r>
                        <a:rPr lang="en-US" dirty="0" smtClean="0"/>
                        <a:t>5</a:t>
                      </a:r>
                      <a:endParaRPr lang="en-US" dirty="0"/>
                    </a:p>
                  </a:txBody>
                  <a:tcPr/>
                </a:tc>
                <a:tc>
                  <a:txBody>
                    <a:bodyPr/>
                    <a:lstStyle/>
                    <a:p>
                      <a:r>
                        <a:rPr lang="en-US" dirty="0" smtClean="0"/>
                        <a:t>12.00</a:t>
                      </a:r>
                      <a:endParaRPr lang="en-US" dirty="0"/>
                    </a:p>
                  </a:txBody>
                  <a:tcPr/>
                </a:tc>
              </a:tr>
              <a:tr h="711200">
                <a:tc>
                  <a:txBody>
                    <a:bodyPr/>
                    <a:lstStyle/>
                    <a:p>
                      <a:r>
                        <a:rPr lang="en-US" dirty="0" smtClean="0">
                          <a:solidFill>
                            <a:schemeClr val="bg1"/>
                          </a:solidFill>
                        </a:rPr>
                        <a:t>126</a:t>
                      </a:r>
                      <a:endParaRPr lang="en-US" dirty="0">
                        <a:solidFill>
                          <a:schemeClr val="bg1"/>
                        </a:solidFill>
                      </a:endParaRPr>
                    </a:p>
                  </a:txBody>
                  <a:tcPr>
                    <a:solidFill>
                      <a:schemeClr val="accent1"/>
                    </a:solidFill>
                  </a:tcPr>
                </a:tc>
                <a:tc>
                  <a:txBody>
                    <a:bodyPr/>
                    <a:lstStyle/>
                    <a:p>
                      <a:r>
                        <a:rPr lang="en-US" dirty="0" err="1" smtClean="0"/>
                        <a:t>FreensRUs</a:t>
                      </a:r>
                      <a:endParaRPr lang="en-US" dirty="0"/>
                    </a:p>
                  </a:txBody>
                  <a:tcPr/>
                </a:tc>
                <a:tc>
                  <a:txBody>
                    <a:bodyPr/>
                    <a:lstStyle/>
                    <a:p>
                      <a:r>
                        <a:rPr lang="en-US" dirty="0" smtClean="0"/>
                        <a:t>9/14/2002</a:t>
                      </a:r>
                      <a:endParaRPr lang="en-US" dirty="0"/>
                    </a:p>
                  </a:txBody>
                  <a:tcPr/>
                </a:tc>
                <a:tc>
                  <a:txBody>
                    <a:bodyPr/>
                    <a:lstStyle/>
                    <a:p>
                      <a:r>
                        <a:rPr lang="en-US" dirty="0" smtClean="0">
                          <a:solidFill>
                            <a:schemeClr val="bg1"/>
                          </a:solidFill>
                        </a:rPr>
                        <a:t>563</a:t>
                      </a:r>
                      <a:endParaRPr lang="en-US" dirty="0">
                        <a:solidFill>
                          <a:schemeClr val="bg1"/>
                        </a:solidFill>
                      </a:endParaRPr>
                    </a:p>
                  </a:txBody>
                  <a:tcPr>
                    <a:solidFill>
                      <a:schemeClr val="accent1"/>
                    </a:solidFill>
                  </a:tcPr>
                </a:tc>
                <a:tc>
                  <a:txBody>
                    <a:bodyPr/>
                    <a:lstStyle/>
                    <a:p>
                      <a:r>
                        <a:rPr lang="en-US" dirty="0" smtClean="0"/>
                        <a:t>500</a:t>
                      </a:r>
                      <a:endParaRPr lang="en-US" dirty="0"/>
                    </a:p>
                  </a:txBody>
                  <a:tcPr/>
                </a:tc>
                <a:tc>
                  <a:txBody>
                    <a:bodyPr/>
                    <a:lstStyle/>
                    <a:p>
                      <a:r>
                        <a:rPr lang="en-US" dirty="0" smtClean="0"/>
                        <a:t>3.50</a:t>
                      </a:r>
                      <a:endParaRPr lang="en-US" dirty="0"/>
                    </a:p>
                  </a:txBody>
                  <a:tcPr/>
                </a:tc>
              </a:tr>
              <a:tr h="711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  ··</a:t>
                      </a:r>
                    </a:p>
                    <a:p>
                      <a:endParaRPr lang="en-US" dirty="0">
                        <a:solidFill>
                          <a:schemeClr val="bg1"/>
                        </a:solidFill>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        ··</a:t>
                      </a:r>
                    </a:p>
                    <a:p>
                      <a:endParaRPr lang="en-US" dirty="0"/>
                    </a:p>
                  </a:txBody>
                  <a:tcPr/>
                </a:tc>
                <a:tc>
                  <a:txBody>
                    <a:bodyPr/>
                    <a:lstStyle/>
                    <a:p>
                      <a:r>
                        <a:rPr lang="en-US" dirty="0" smtClean="0">
                          <a:solidFill>
                            <a:schemeClr val="bg1"/>
                          </a:solidFill>
                        </a:rPr>
                        <a:t>652</a:t>
                      </a:r>
                      <a:endParaRPr lang="en-US" dirty="0">
                        <a:solidFill>
                          <a:schemeClr val="bg1"/>
                        </a:solidFill>
                      </a:endParaRPr>
                    </a:p>
                  </a:txBody>
                  <a:tcPr>
                    <a:solidFill>
                      <a:schemeClr val="accent1"/>
                    </a:solidFill>
                  </a:tcPr>
                </a:tc>
                <a:tc>
                  <a:txBody>
                    <a:bodyPr/>
                    <a:lstStyle/>
                    <a:p>
                      <a:r>
                        <a:rPr lang="en-US" dirty="0" smtClean="0"/>
                        <a:t>750</a:t>
                      </a:r>
                      <a:endParaRPr lang="en-US" dirty="0"/>
                    </a:p>
                  </a:txBody>
                  <a:tcPr/>
                </a:tc>
                <a:tc>
                  <a:txBody>
                    <a:bodyPr/>
                    <a:lstStyle/>
                    <a:p>
                      <a:r>
                        <a:rPr lang="en-US" dirty="0" smtClean="0"/>
                        <a:t>12.00</a:t>
                      </a:r>
                      <a:endParaRPr lang="en-US"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TotalTime>
  <Words>813</Words>
  <Application>Microsoft Office PowerPoint</Application>
  <PresentationFormat>On-screen Show (4:3)</PresentationFormat>
  <Paragraphs>342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Normal Forms</vt:lpstr>
      <vt:lpstr>Database Normalization</vt:lpstr>
      <vt:lpstr>Updation, Insertion and Deletion Anamolies</vt:lpstr>
      <vt:lpstr>Un-normalized table with anamolies</vt:lpstr>
      <vt:lpstr>Normalized, no updation, insertion, deletion anamolies</vt:lpstr>
      <vt:lpstr>1st, 2nd, 3rd Normal Forms</vt:lpstr>
      <vt:lpstr>Invoice 1</vt:lpstr>
      <vt:lpstr>Invoice 2</vt:lpstr>
      <vt:lpstr>Spread sheet  </vt:lpstr>
      <vt:lpstr>First Normal Form</vt:lpstr>
      <vt:lpstr>Second Normal Form discussion</vt:lpstr>
      <vt:lpstr>New table for Second Normal Form</vt:lpstr>
      <vt:lpstr>Moving to Second Normal Form</vt:lpstr>
      <vt:lpstr>New table for Second Normal Form</vt:lpstr>
      <vt:lpstr>Second Normal Form</vt:lpstr>
      <vt:lpstr>Third Normal Form</vt:lpstr>
      <vt:lpstr>Third Normal Form</vt:lpstr>
      <vt:lpstr>Third Normal Form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Normalization</dc:title>
  <dc:creator>achapHome</dc:creator>
  <cp:lastModifiedBy>achapHome</cp:lastModifiedBy>
  <cp:revision>37</cp:revision>
  <dcterms:created xsi:type="dcterms:W3CDTF">2016-01-31T23:13:34Z</dcterms:created>
  <dcterms:modified xsi:type="dcterms:W3CDTF">2016-02-01T20:05:52Z</dcterms:modified>
</cp:coreProperties>
</file>