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Default Extension="docx" ContentType="application/vnd.openxmlformats-officedocument.wordprocessingml.document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65"/>
  </p:notesMasterIdLst>
  <p:handoutMasterIdLst>
    <p:handoutMasterId r:id="rId66"/>
  </p:handoutMasterIdLst>
  <p:sldIdLst>
    <p:sldId id="256" r:id="rId2"/>
    <p:sldId id="257" r:id="rId3"/>
    <p:sldId id="314" r:id="rId4"/>
    <p:sldId id="258" r:id="rId5"/>
    <p:sldId id="259" r:id="rId6"/>
    <p:sldId id="260" r:id="rId7"/>
    <p:sldId id="261" r:id="rId8"/>
    <p:sldId id="318" r:id="rId9"/>
    <p:sldId id="317" r:id="rId10"/>
    <p:sldId id="319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20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708" autoAdjust="0"/>
  </p:normalViewPr>
  <p:slideViewPr>
    <p:cSldViewPr>
      <p:cViewPr>
        <p:scale>
          <a:sx n="107" d="100"/>
          <a:sy n="107" d="100"/>
        </p:scale>
        <p:origin x="390" y="2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image" Target="../media/image21.e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image" Target="../media/image24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image" Target="../media/image35.e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image" Target="../media/image38.e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image" Target="../media/image40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image" Target="../media/image43.e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emf"/><Relationship Id="rId1" Type="http://schemas.openxmlformats.org/officeDocument/2006/relationships/image" Target="../media/image45.e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image" Target="../media/image48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emf"/></Relationships>
</file>

<file path=ppt/drawings/_rels/vmlDrawing3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image" Target="../media/image58.emf"/></Relationships>
</file>

<file path=ppt/drawings/_rels/vmlDrawing3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1.emf"/><Relationship Id="rId1" Type="http://schemas.openxmlformats.org/officeDocument/2006/relationships/image" Target="../media/image60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3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6.emf"/></Relationships>
</file>

<file path=ppt/drawings/_rels/vmlDrawing37.vml.rels><?xml version="1.0" encoding="UTF-8" standalone="yes"?>
<Relationships xmlns="http://schemas.openxmlformats.org/package/2006/relationships"><Relationship Id="rId2" Type="http://schemas.openxmlformats.org/officeDocument/2006/relationships/image" Target="../media/image68.emf"/><Relationship Id="rId1" Type="http://schemas.openxmlformats.org/officeDocument/2006/relationships/image" Target="../media/image67.emf"/></Relationships>
</file>

<file path=ppt/drawings/_rels/vmlDrawing38.vml.rels><?xml version="1.0" encoding="UTF-8" standalone="yes"?>
<Relationships xmlns="http://schemas.openxmlformats.org/package/2006/relationships"><Relationship Id="rId2" Type="http://schemas.openxmlformats.org/officeDocument/2006/relationships/image" Target="../media/image71.emf"/><Relationship Id="rId1" Type="http://schemas.openxmlformats.org/officeDocument/2006/relationships/image" Target="../media/image70.e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4.e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5.e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6.e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7.e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8.emf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9.emf"/></Relationships>
</file>

<file path=ppt/drawings/_rels/vmlDrawing4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0.emf"/></Relationships>
</file>

<file path=ppt/drawings/_rels/vmlDrawing4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1.emf"/></Relationships>
</file>

<file path=ppt/drawings/_rels/vmlDrawing48.vml.rels><?xml version="1.0" encoding="UTF-8" standalone="yes"?>
<Relationships xmlns="http://schemas.openxmlformats.org/package/2006/relationships"><Relationship Id="rId2" Type="http://schemas.openxmlformats.org/officeDocument/2006/relationships/image" Target="../media/image84.emf"/><Relationship Id="rId1" Type="http://schemas.openxmlformats.org/officeDocument/2006/relationships/image" Target="../media/image83.emf"/></Relationships>
</file>

<file path=ppt/drawings/_rels/vmlDrawing49.vml.rels><?xml version="1.0" encoding="UTF-8" standalone="yes"?>
<Relationships xmlns="http://schemas.openxmlformats.org/package/2006/relationships"><Relationship Id="rId2" Type="http://schemas.openxmlformats.org/officeDocument/2006/relationships/image" Target="../media/image88.emf"/><Relationship Id="rId1" Type="http://schemas.openxmlformats.org/officeDocument/2006/relationships/image" Target="../media/image87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50.vml.rels><?xml version="1.0" encoding="UTF-8" standalone="yes"?>
<Relationships xmlns="http://schemas.openxmlformats.org/package/2006/relationships"><Relationship Id="rId1" Type="http://schemas.openxmlformats.org/officeDocument/2006/relationships/image" Target="../media/image91.emf"/></Relationships>
</file>

<file path=ppt/drawings/_rels/vmlDrawing5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3.emf"/></Relationships>
</file>

<file path=ppt/drawings/_rels/vmlDrawing5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4.emf"/></Relationships>
</file>

<file path=ppt/drawings/_rels/vmlDrawing5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6.emf"/></Relationships>
</file>

<file path=ppt/drawings/_rels/vmlDrawing5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8.emf"/></Relationships>
</file>

<file path=ppt/drawings/_rels/vmlDrawing5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0.emf"/></Relationships>
</file>

<file path=ppt/drawings/_rels/vmlDrawing5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2.emf"/></Relationships>
</file>

<file path=ppt/drawings/_rels/vmlDrawing5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4.emf"/></Relationships>
</file>

<file path=ppt/drawings/_rels/vmlDrawing5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6.emf"/></Relationships>
</file>

<file path=ppt/drawings/_rels/vmlDrawing5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9.emf"/><Relationship Id="rId1" Type="http://schemas.openxmlformats.org/officeDocument/2006/relationships/image" Target="../media/image108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1C6CA57-DCA0-4102-A2CE-52F5165F5A67}" type="datetimeFigureOut">
              <a:rPr lang="en-US"/>
              <a:pPr/>
              <a:t>4/4/2016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113DC61-30B5-4A01-97A2-4252D290A08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845201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7A34A371-07E6-4113-B950-C226896B9D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112059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66512E8-84F5-456A-9002-53B5DD842263}" type="slidenum">
              <a:rPr lang="en-US" sz="1200"/>
              <a:pPr/>
              <a:t>1</a:t>
            </a:fld>
            <a:endParaRPr lang="en-US" sz="120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Murach's MySQL, C3</a:t>
            </a:r>
            <a:endParaRPr lang="en-US" sz="12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2015, Mike Murach &amp; Associates, Inc.</a:t>
            </a:r>
            <a:endParaRPr lang="en-US" sz="14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8866E1D5-8713-475B-97C9-87B4A53672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55581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Murach's MySQL, C3</a:t>
            </a:r>
            <a:endParaRPr lang="en-US" sz="12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2015, Mike Murach &amp; Associates, Inc.</a:t>
            </a:r>
            <a:endParaRPr lang="en-US" sz="14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8FEAD4B1-CDB7-43FB-A327-4B9929FC4B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0834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Murach's MySQL, C3</a:t>
            </a:r>
            <a:endParaRPr lang="en-US" sz="12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2015, Mike Murach &amp; Associates, Inc.</a:t>
            </a:r>
            <a:endParaRPr lang="en-US" sz="14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57F782FF-C872-4398-967C-CDA1DB6499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46181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Murach's MySQL, C3</a:t>
            </a:r>
            <a:endParaRPr lang="en-US" sz="12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2015, Mike Murach &amp; Associates, Inc.</a:t>
            </a:r>
            <a:endParaRPr lang="en-US" sz="14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14E9EB3D-D4F9-4824-9B4C-DE27C3118E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45772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Murach's MySQL, C3</a:t>
            </a:r>
            <a:endParaRPr lang="en-US" sz="12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2015, Mike Murach &amp; Associates, Inc.</a:t>
            </a:r>
            <a:endParaRPr lang="en-US" sz="14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84BA8EC4-641E-4349-88C3-3F2731C071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62760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Murach's MySQL, C3</a:t>
            </a:r>
            <a:endParaRPr lang="en-US" sz="120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2015, Mike Murach &amp; Associates, Inc.</a:t>
            </a:r>
            <a:endParaRPr lang="en-US" sz="14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D859BE4E-9D0A-465E-9985-51E06F3956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25395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Murach's MySQL, C3</a:t>
            </a:r>
            <a:endParaRPr lang="en-US" sz="120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2015, Mike Murach &amp; Associates, Inc.</a:t>
            </a:r>
            <a:endParaRPr lang="en-US" sz="140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08427A15-FB0A-4D6D-B6CB-1734650A69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19020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Murach's MySQL, C3</a:t>
            </a:r>
            <a:endParaRPr lang="en-US" sz="12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2015, Mike Murach &amp; Associates, Inc.</a:t>
            </a:r>
            <a:endParaRPr lang="en-US" sz="14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05D18CA2-01DE-4BD2-AECC-2E3B7CFD7E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78587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latin typeface="Arial Narrow" pitchFamily="34" charset="0"/>
              </a:defRPr>
            </a:lvl1pPr>
          </a:lstStyle>
          <a:p>
            <a:r>
              <a:rPr lang="en-US" smtClean="0"/>
              <a:t>Murach's MySQL, C3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latin typeface="Arial Narrow" pitchFamily="34" charset="0"/>
              </a:defRPr>
            </a:lvl1pPr>
          </a:lstStyle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900">
                <a:latin typeface="Arial Narrow" pitchFamily="34" charset="0"/>
              </a:defRPr>
            </a:lvl1pPr>
          </a:lstStyle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B27614B4-57DF-41E9-816C-A27077A5F783}" type="slidenum">
              <a:rPr lang="en-US"/>
              <a:pPr algn="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73137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Murach's MySQL, C3</a:t>
            </a:r>
            <a:endParaRPr lang="en-US" sz="120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2015, Mike Murach &amp; Associates, Inc.</a:t>
            </a:r>
            <a:endParaRPr lang="en-US" sz="14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91BDD5FE-211D-4F0F-9F2F-6BCD20ED94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52500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Murach's MySQL, C3</a:t>
            </a:r>
            <a:endParaRPr lang="en-US" sz="120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2015, Mike Murach &amp; Associates, Inc.</a:t>
            </a:r>
            <a:endParaRPr lang="en-US" sz="14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79F00EBA-AFF4-433D-B811-1F71975CB4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04307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248400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r>
              <a:rPr lang="en-US" smtClean="0"/>
              <a:t>Murach's MySQL, C3</a:t>
            </a:r>
            <a:endParaRPr lang="en-US" sz="120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95600" y="6248400"/>
            <a:ext cx="335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r>
              <a:rPr lang="en-US" smtClean="0"/>
              <a:t>© 2015, Mike Murach &amp; Associates, Inc.</a:t>
            </a:r>
            <a:endParaRPr lang="en-US" sz="140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 sz="1000"/>
              <a:t>Slide </a:t>
            </a:r>
            <a:fld id="{6FFA8CF2-AD6A-474D-8FBA-A999AC0E2533}" type="slidenum">
              <a:rPr lang="en-US" sz="1000"/>
              <a:pPr>
                <a:defRPr/>
              </a:pPr>
              <a:t>‹#›</a:t>
            </a:fld>
            <a:endParaRPr lang="en-US" sz="10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package" Target="../embeddings/Microsoft_Office_Word_Document1.docx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10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5" Type="http://schemas.openxmlformats.org/officeDocument/2006/relationships/package" Target="../embeddings/Microsoft_Office_Word_Document11.docx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12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13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14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15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16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5" Type="http://schemas.openxmlformats.org/officeDocument/2006/relationships/package" Target="../embeddings/Microsoft_Office_Word_Document17.docx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18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5" Type="http://schemas.openxmlformats.org/officeDocument/2006/relationships/package" Target="../embeddings/Microsoft_Office_Word_Document19.docx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20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21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2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22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23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24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25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5" Type="http://schemas.openxmlformats.org/officeDocument/2006/relationships/package" Target="../embeddings/Microsoft_Office_Word_Document26.docx"/><Relationship Id="rId4" Type="http://schemas.openxmlformats.org/officeDocument/2006/relationships/image" Target="../media/image3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27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5" Type="http://schemas.openxmlformats.org/officeDocument/2006/relationships/package" Target="../embeddings/Microsoft_Office_Word_Document28.docx"/><Relationship Id="rId4" Type="http://schemas.openxmlformats.org/officeDocument/2006/relationships/image" Target="../media/image3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29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5" Type="http://schemas.openxmlformats.org/officeDocument/2006/relationships/package" Target="../embeddings/Microsoft_Office_Word_Document30.docx"/><Relationship Id="rId4" Type="http://schemas.openxmlformats.org/officeDocument/2006/relationships/image" Target="../media/image4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31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32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5" Type="http://schemas.openxmlformats.org/officeDocument/2006/relationships/package" Target="../embeddings/Microsoft_Office_Word_Document33.docx"/><Relationship Id="rId4" Type="http://schemas.openxmlformats.org/officeDocument/2006/relationships/image" Target="../media/image4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34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5" Type="http://schemas.openxmlformats.org/officeDocument/2006/relationships/package" Target="../embeddings/Microsoft_Office_Word_Document35.docx"/><Relationship Id="rId4" Type="http://schemas.openxmlformats.org/officeDocument/2006/relationships/image" Target="../media/image4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36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5" Type="http://schemas.openxmlformats.org/officeDocument/2006/relationships/package" Target="../embeddings/Microsoft_Office_Word_Document37.docx"/><Relationship Id="rId4" Type="http://schemas.openxmlformats.org/officeDocument/2006/relationships/image" Target="../media/image4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3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38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4" Type="http://schemas.openxmlformats.org/officeDocument/2006/relationships/image" Target="../media/image5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39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4" Type="http://schemas.openxmlformats.org/officeDocument/2006/relationships/image" Target="../media/image5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40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4" Type="http://schemas.openxmlformats.org/officeDocument/2006/relationships/image" Target="../media/image5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41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4" Type="http://schemas.openxmlformats.org/officeDocument/2006/relationships/image" Target="../media/image5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42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5" Type="http://schemas.openxmlformats.org/officeDocument/2006/relationships/package" Target="../embeddings/Microsoft_Office_Word_Document43.docx"/><Relationship Id="rId4" Type="http://schemas.openxmlformats.org/officeDocument/2006/relationships/image" Target="../media/image5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44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Relationship Id="rId5" Type="http://schemas.openxmlformats.org/officeDocument/2006/relationships/package" Target="../embeddings/Microsoft_Office_Word_Document45.docx"/><Relationship Id="rId4" Type="http://schemas.openxmlformats.org/officeDocument/2006/relationships/image" Target="../media/image6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46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3.v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47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4.v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48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5.v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49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6.v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4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50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7.vml"/><Relationship Id="rId5" Type="http://schemas.openxmlformats.org/officeDocument/2006/relationships/package" Target="../embeddings/Microsoft_Office_Word_Document51.docx"/><Relationship Id="rId4" Type="http://schemas.openxmlformats.org/officeDocument/2006/relationships/image" Target="../media/image69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52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8.vml"/><Relationship Id="rId5" Type="http://schemas.openxmlformats.org/officeDocument/2006/relationships/package" Target="../embeddings/Microsoft_Office_Word_Document53.docx"/><Relationship Id="rId4" Type="http://schemas.openxmlformats.org/officeDocument/2006/relationships/image" Target="../media/image7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54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9.v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55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0.v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56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1.v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57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2.v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58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3.v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59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4.v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60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5.v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61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6.v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5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package" Target="../embeddings/Microsoft_Office_Word_Document6.docx"/><Relationship Id="rId4" Type="http://schemas.openxmlformats.org/officeDocument/2006/relationships/image" Target="../media/image7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62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7.vml"/><Relationship Id="rId4" Type="http://schemas.openxmlformats.org/officeDocument/2006/relationships/image" Target="../media/image82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63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8.vml"/><Relationship Id="rId6" Type="http://schemas.openxmlformats.org/officeDocument/2006/relationships/image" Target="../media/image86.png"/><Relationship Id="rId5" Type="http://schemas.openxmlformats.org/officeDocument/2006/relationships/package" Target="../embeddings/Microsoft_Office_Word_Document64.docx"/><Relationship Id="rId4" Type="http://schemas.openxmlformats.org/officeDocument/2006/relationships/image" Target="../media/image85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65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9.vml"/><Relationship Id="rId6" Type="http://schemas.openxmlformats.org/officeDocument/2006/relationships/image" Target="../media/image90.png"/><Relationship Id="rId5" Type="http://schemas.openxmlformats.org/officeDocument/2006/relationships/package" Target="../embeddings/Microsoft_Office_Word_Document66.docx"/><Relationship Id="rId4" Type="http://schemas.openxmlformats.org/officeDocument/2006/relationships/image" Target="../media/image89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67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0.vml"/><Relationship Id="rId4" Type="http://schemas.openxmlformats.org/officeDocument/2006/relationships/image" Target="../media/image92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68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1.v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69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2.vml"/><Relationship Id="rId4" Type="http://schemas.openxmlformats.org/officeDocument/2006/relationships/image" Target="../media/image95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70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3.vml"/><Relationship Id="rId4" Type="http://schemas.openxmlformats.org/officeDocument/2006/relationships/image" Target="../media/image97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71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4.vml"/><Relationship Id="rId4" Type="http://schemas.openxmlformats.org/officeDocument/2006/relationships/image" Target="../media/image99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72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5.vml"/><Relationship Id="rId4" Type="http://schemas.openxmlformats.org/officeDocument/2006/relationships/image" Target="../media/image10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7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5" Type="http://schemas.openxmlformats.org/officeDocument/2006/relationships/package" Target="../embeddings/Microsoft_Office_Word_Document8.docx"/><Relationship Id="rId4" Type="http://schemas.openxmlformats.org/officeDocument/2006/relationships/image" Target="../media/image10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73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6.vml"/><Relationship Id="rId4" Type="http://schemas.openxmlformats.org/officeDocument/2006/relationships/image" Target="../media/image103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74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7.vml"/><Relationship Id="rId4" Type="http://schemas.openxmlformats.org/officeDocument/2006/relationships/image" Target="../media/image105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75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8.vml"/><Relationship Id="rId4" Type="http://schemas.openxmlformats.org/officeDocument/2006/relationships/image" Target="../media/image107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76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9.vml"/><Relationship Id="rId5" Type="http://schemas.openxmlformats.org/officeDocument/2006/relationships/package" Target="../embeddings/Microsoft_Office_Word_Document77.docx"/><Relationship Id="rId4" Type="http://schemas.openxmlformats.org/officeDocument/2006/relationships/image" Target="../media/image1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9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2015, Mike </a:t>
            </a:r>
            <a:r>
              <a:rPr lang="en-US" dirty="0" err="1" smtClean="0"/>
              <a:t>Murach</a:t>
            </a:r>
            <a:r>
              <a:rPr lang="en-US" dirty="0" smtClean="0"/>
              <a:t>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B914F6C8-6C7C-4B2D-B8A3-A4AA2EF6322F}" type="slidenum">
              <a:rPr lang="en-US"/>
              <a:pPr algn="r"/>
              <a:t>1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503262502"/>
              </p:ext>
            </p:extLst>
          </p:nvPr>
        </p:nvGraphicFramePr>
        <p:xfrm>
          <a:off x="914400" y="1143000"/>
          <a:ext cx="7361413" cy="2986383"/>
        </p:xfrm>
        <a:graphic>
          <a:graphicData uri="http://schemas.openxmlformats.org/presentationml/2006/ole">
            <p:oleObj spid="_x0000_s13330" name="Document" r:id="rId4" imgW="7361413" imgH="2986383" progId="Word.Document.12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Column alias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The query processing order is:</a:t>
            </a:r>
          </a:p>
          <a:p>
            <a:pPr>
              <a:buNone/>
            </a:pPr>
            <a:r>
              <a:rPr lang="en-US" sz="2000" dirty="0" smtClean="0"/>
              <a:t>		1.    FROM</a:t>
            </a:r>
            <a:br>
              <a:rPr lang="en-US" sz="2000" dirty="0" smtClean="0"/>
            </a:br>
            <a:r>
              <a:rPr lang="en-US" sz="2000" dirty="0" smtClean="0"/>
              <a:t>	2.    WHERE</a:t>
            </a:r>
            <a:br>
              <a:rPr lang="en-US" sz="2000" dirty="0" smtClean="0"/>
            </a:br>
            <a:r>
              <a:rPr lang="en-US" sz="2000" dirty="0" smtClean="0"/>
              <a:t>	3.    GROUP BY</a:t>
            </a:r>
            <a:br>
              <a:rPr lang="en-US" sz="2000" dirty="0" smtClean="0"/>
            </a:br>
            <a:r>
              <a:rPr lang="en-US" sz="2000" dirty="0" smtClean="0"/>
              <a:t>	4.    HAVING</a:t>
            </a:r>
            <a:br>
              <a:rPr lang="en-US" sz="2000" dirty="0" smtClean="0"/>
            </a:br>
            <a:r>
              <a:rPr lang="en-US" sz="2000" dirty="0" smtClean="0"/>
              <a:t>	5.    SELECT -- column aliases created here</a:t>
            </a:r>
            <a:br>
              <a:rPr lang="en-US" sz="2000" dirty="0" smtClean="0"/>
            </a:br>
            <a:r>
              <a:rPr lang="en-US" sz="2000" dirty="0" smtClean="0"/>
              <a:t>	6.    ORDER BY</a:t>
            </a:r>
          </a:p>
          <a:p>
            <a:r>
              <a:rPr lang="en-US" sz="2000" dirty="0" smtClean="0"/>
              <a:t>ORDER BY can use column aliases because they are created in  SELECT before ORDER BY is processed</a:t>
            </a:r>
          </a:p>
          <a:p>
            <a:r>
              <a:rPr lang="en-US" sz="2000" dirty="0" err="1" smtClean="0"/>
              <a:t>MySQL</a:t>
            </a:r>
            <a:r>
              <a:rPr lang="en-US" sz="2000" dirty="0" smtClean="0"/>
              <a:t> extends the functionality of GROUP BY and HAVING so they can also use column aliases like ORDER BY</a:t>
            </a:r>
          </a:p>
          <a:p>
            <a:endParaRPr lang="en-US" sz="20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C3</a:t>
            </a:r>
            <a:endParaRPr lang="en-US" sz="12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 sz="14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r>
              <a:rPr lang="en-US" smtClean="0"/>
              <a:t>Slide </a:t>
            </a:r>
            <a:fld id="{14E9EB3D-D4F9-4824-9B4C-DE27C3118EE9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B27614B4-57DF-41E9-816C-A27077A5F783}" type="slidenum">
              <a:rPr lang="en-US" smtClean="0"/>
              <a:pPr algn="r"/>
              <a:t>11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212952807"/>
              </p:ext>
            </p:extLst>
          </p:nvPr>
        </p:nvGraphicFramePr>
        <p:xfrm>
          <a:off x="993775" y="684213"/>
          <a:ext cx="7351713" cy="2298700"/>
        </p:xfrm>
        <a:graphic>
          <a:graphicData uri="http://schemas.openxmlformats.org/presentationml/2006/ole">
            <p:oleObj spid="_x0000_s124952" name="Document" r:id="rId3" imgW="7376678" imgH="2311983" progId="Word.Document.12">
              <p:embed/>
            </p:oleObj>
          </a:graphicData>
        </a:graphic>
      </p:graphicFrame>
      <p:pic>
        <p:nvPicPr>
          <p:cNvPr id="6" name="Picture 5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1066800" y="2501900"/>
            <a:ext cx="3250436" cy="92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185571050"/>
              </p:ext>
            </p:extLst>
          </p:nvPr>
        </p:nvGraphicFramePr>
        <p:xfrm>
          <a:off x="990600" y="3500437"/>
          <a:ext cx="7304088" cy="385763"/>
        </p:xfrm>
        <a:graphic>
          <a:graphicData uri="http://schemas.openxmlformats.org/presentationml/2006/ole">
            <p:oleObj spid="_x0000_s124953" name="Document" r:id="rId5" imgW="7304259" imgH="385386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705825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B27614B4-57DF-41E9-816C-A27077A5F783}" type="slidenum">
              <a:rPr lang="en-US" smtClean="0"/>
              <a:pPr algn="r"/>
              <a:t>12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165176718"/>
              </p:ext>
            </p:extLst>
          </p:nvPr>
        </p:nvGraphicFramePr>
        <p:xfrm>
          <a:off x="990600" y="685800"/>
          <a:ext cx="7361413" cy="1902125"/>
        </p:xfrm>
        <a:graphic>
          <a:graphicData uri="http://schemas.openxmlformats.org/presentationml/2006/ole">
            <p:oleObj spid="_x0000_s125965" name="Document" r:id="rId3" imgW="7361413" imgH="1902125" progId="Word.Document.12">
              <p:embed/>
            </p:oleObj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1066798" y="2286003"/>
            <a:ext cx="2996572" cy="716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288356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B27614B4-57DF-41E9-816C-A27077A5F783}" type="slidenum">
              <a:rPr lang="en-US" smtClean="0"/>
              <a:pPr algn="r"/>
              <a:t>13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553111351"/>
              </p:ext>
            </p:extLst>
          </p:nvPr>
        </p:nvGraphicFramePr>
        <p:xfrm>
          <a:off x="990600" y="685800"/>
          <a:ext cx="7361413" cy="3452657"/>
        </p:xfrm>
        <a:graphic>
          <a:graphicData uri="http://schemas.openxmlformats.org/presentationml/2006/ole">
            <p:oleObj spid="_x0000_s126989" name="Document" r:id="rId3" imgW="7361413" imgH="3452657" progId="Word.Document.12">
              <p:embed/>
            </p:oleObj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90600" y="4343400"/>
            <a:ext cx="568219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SELECT DISTINCT    </a:t>
            </a:r>
            <a:endParaRPr lang="en-US" dirty="0" smtClean="0"/>
          </a:p>
          <a:p>
            <a:r>
              <a:rPr lang="en-US" dirty="0" smtClean="0"/>
              <a:t>	</a:t>
            </a:r>
            <a:r>
              <a:rPr lang="en-US" dirty="0" err="1" smtClean="0"/>
              <a:t>vendor_city</a:t>
            </a:r>
            <a:r>
              <a:rPr lang="en-US" dirty="0" smtClean="0"/>
              <a:t>, </a:t>
            </a:r>
            <a:r>
              <a:rPr lang="en-US" dirty="0" err="1" smtClean="0"/>
              <a:t>vendor_state</a:t>
            </a:r>
            <a:r>
              <a:rPr lang="en-US" dirty="0" smtClean="0"/>
              <a:t>, </a:t>
            </a:r>
            <a:r>
              <a:rPr lang="en-US" dirty="0" err="1" smtClean="0"/>
              <a:t>vendor_id</a:t>
            </a:r>
            <a:endParaRPr lang="en-US" dirty="0" smtClean="0"/>
          </a:p>
          <a:p>
            <a:r>
              <a:rPr lang="en-US" dirty="0" smtClean="0"/>
              <a:t>FROM    </a:t>
            </a:r>
          </a:p>
          <a:p>
            <a:r>
              <a:rPr lang="en-US" dirty="0" smtClean="0"/>
              <a:t>	</a:t>
            </a:r>
            <a:r>
              <a:rPr lang="en-US" dirty="0" smtClean="0"/>
              <a:t>vendors</a:t>
            </a:r>
          </a:p>
          <a:p>
            <a:r>
              <a:rPr lang="en-US" dirty="0" smtClean="0"/>
              <a:t>ORDER </a:t>
            </a:r>
            <a:r>
              <a:rPr lang="en-US" dirty="0" smtClean="0"/>
              <a:t>BY </a:t>
            </a:r>
            <a:r>
              <a:rPr lang="en-US" dirty="0" err="1" smtClean="0"/>
              <a:t>vendor_city</a:t>
            </a:r>
            <a:r>
              <a:rPr lang="en-US" dirty="0" smtClean="0"/>
              <a:t> , </a:t>
            </a:r>
            <a:r>
              <a:rPr lang="en-US" dirty="0" err="1" smtClean="0"/>
              <a:t>vendor_state</a:t>
            </a:r>
            <a:r>
              <a:rPr lang="en-US" dirty="0" smtClean="0"/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18701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B27614B4-57DF-41E9-816C-A27077A5F783}" type="slidenum">
              <a:rPr lang="en-US" smtClean="0"/>
              <a:pPr algn="r"/>
              <a:t>14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086391183"/>
              </p:ext>
            </p:extLst>
          </p:nvPr>
        </p:nvGraphicFramePr>
        <p:xfrm>
          <a:off x="990600" y="685800"/>
          <a:ext cx="7361413" cy="2016447"/>
        </p:xfrm>
        <a:graphic>
          <a:graphicData uri="http://schemas.openxmlformats.org/presentationml/2006/ole">
            <p:oleObj spid="_x0000_s128013" name="Document" r:id="rId3" imgW="7361413" imgH="2016447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59055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B27614B4-57DF-41E9-816C-A27077A5F783}" type="slidenum">
              <a:rPr lang="en-US" smtClean="0"/>
              <a:pPr algn="r"/>
              <a:t>15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266984624"/>
              </p:ext>
            </p:extLst>
          </p:nvPr>
        </p:nvGraphicFramePr>
        <p:xfrm>
          <a:off x="990600" y="685800"/>
          <a:ext cx="7361413" cy="2273131"/>
        </p:xfrm>
        <a:graphic>
          <a:graphicData uri="http://schemas.openxmlformats.org/presentationml/2006/ole">
            <p:oleObj spid="_x0000_s129037" name="Document" r:id="rId3" imgW="7361413" imgH="2273131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522002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B27614B4-57DF-41E9-816C-A27077A5F783}" type="slidenum">
              <a:rPr lang="en-US" smtClean="0"/>
              <a:pPr algn="r"/>
              <a:t>16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759448938"/>
              </p:ext>
            </p:extLst>
          </p:nvPr>
        </p:nvGraphicFramePr>
        <p:xfrm>
          <a:off x="990600" y="685800"/>
          <a:ext cx="7361413" cy="1902125"/>
        </p:xfrm>
        <a:graphic>
          <a:graphicData uri="http://schemas.openxmlformats.org/presentationml/2006/ole">
            <p:oleObj spid="_x0000_s130072" name="Document" r:id="rId3" imgW="7361413" imgH="1902125" progId="Word.Document.12">
              <p:embed/>
            </p:oleObj>
          </a:graphicData>
        </a:graphic>
      </p:graphicFrame>
      <p:pic>
        <p:nvPicPr>
          <p:cNvPr id="6" name="Picture 5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990600" y="2229035"/>
            <a:ext cx="2778349" cy="161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889033047"/>
              </p:ext>
            </p:extLst>
          </p:nvPr>
        </p:nvGraphicFramePr>
        <p:xfrm>
          <a:off x="990600" y="3886200"/>
          <a:ext cx="7304088" cy="385763"/>
        </p:xfrm>
        <a:graphic>
          <a:graphicData uri="http://schemas.openxmlformats.org/presentationml/2006/ole">
            <p:oleObj spid="_x0000_s130073" name="Document" r:id="rId5" imgW="7304259" imgH="385386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696550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B27614B4-57DF-41E9-816C-A27077A5F783}" type="slidenum">
              <a:rPr lang="en-US" smtClean="0"/>
              <a:pPr algn="r"/>
              <a:t>17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928136614"/>
              </p:ext>
            </p:extLst>
          </p:nvPr>
        </p:nvGraphicFramePr>
        <p:xfrm>
          <a:off x="990600" y="685800"/>
          <a:ext cx="7361413" cy="2006740"/>
        </p:xfrm>
        <a:graphic>
          <a:graphicData uri="http://schemas.openxmlformats.org/presentationml/2006/ole">
            <p:oleObj spid="_x0000_s131098" name="Document" r:id="rId3" imgW="7361413" imgH="2006740" progId="Word.Document.12">
              <p:embed/>
            </p:oleObj>
          </a:graphicData>
        </a:graphic>
      </p:graphicFrame>
      <p:pic>
        <p:nvPicPr>
          <p:cNvPr id="6" name="Picture 5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990600" y="2209800"/>
            <a:ext cx="5071230" cy="157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611252187"/>
              </p:ext>
            </p:extLst>
          </p:nvPr>
        </p:nvGraphicFramePr>
        <p:xfrm>
          <a:off x="990600" y="3810000"/>
          <a:ext cx="7304088" cy="306387"/>
        </p:xfrm>
        <a:graphic>
          <a:graphicData uri="http://schemas.openxmlformats.org/presentationml/2006/ole">
            <p:oleObj spid="_x0000_s131099" name="Document" r:id="rId5" imgW="7304259" imgH="305936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573638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B27614B4-57DF-41E9-816C-A27077A5F783}" type="slidenum">
              <a:rPr lang="en-US" smtClean="0"/>
              <a:pPr algn="r"/>
              <a:t>18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719542129"/>
              </p:ext>
            </p:extLst>
          </p:nvPr>
        </p:nvGraphicFramePr>
        <p:xfrm>
          <a:off x="990600" y="685800"/>
          <a:ext cx="7469252" cy="3357749"/>
        </p:xfrm>
        <a:graphic>
          <a:graphicData uri="http://schemas.openxmlformats.org/presentationml/2006/ole">
            <p:oleObj spid="_x0000_s132109" name="Document" r:id="rId3" imgW="7469252" imgH="3357749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500704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B27614B4-57DF-41E9-816C-A27077A5F783}" type="slidenum">
              <a:rPr lang="en-US" smtClean="0"/>
              <a:pPr algn="r"/>
              <a:t>19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383078176"/>
              </p:ext>
            </p:extLst>
          </p:nvPr>
        </p:nvGraphicFramePr>
        <p:xfrm>
          <a:off x="990600" y="685800"/>
          <a:ext cx="7361413" cy="2225677"/>
        </p:xfrm>
        <a:graphic>
          <a:graphicData uri="http://schemas.openxmlformats.org/presentationml/2006/ole">
            <p:oleObj spid="_x0000_s133133" name="Document" r:id="rId3" imgW="7361413" imgH="2225677" progId="Word.Document.12">
              <p:embed/>
            </p:oleObj>
          </a:graphicData>
        </a:graphic>
      </p:graphicFrame>
      <p:pic>
        <p:nvPicPr>
          <p:cNvPr id="6" name="Picture 5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990600" y="2481740"/>
            <a:ext cx="4047585" cy="92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96197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B27614B4-57DF-41E9-816C-A27077A5F783}" type="slidenum">
              <a:rPr lang="en-US" smtClean="0"/>
              <a:pPr algn="r"/>
              <a:t>2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762952074"/>
              </p:ext>
            </p:extLst>
          </p:nvPr>
        </p:nvGraphicFramePr>
        <p:xfrm>
          <a:off x="990600" y="685800"/>
          <a:ext cx="7315200" cy="5222875"/>
        </p:xfrm>
        <a:graphic>
          <a:graphicData uri="http://schemas.openxmlformats.org/presentationml/2006/ole">
            <p:oleObj spid="_x0000_s119821" name="Document" r:id="rId3" imgW="7321727" imgH="5211392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780939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B27614B4-57DF-41E9-816C-A27077A5F783}" type="slidenum">
              <a:rPr lang="en-US" smtClean="0"/>
              <a:pPr algn="r"/>
              <a:t>20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75415777"/>
              </p:ext>
            </p:extLst>
          </p:nvPr>
        </p:nvGraphicFramePr>
        <p:xfrm>
          <a:off x="990600" y="685800"/>
          <a:ext cx="7361413" cy="2121062"/>
        </p:xfrm>
        <a:graphic>
          <a:graphicData uri="http://schemas.openxmlformats.org/presentationml/2006/ole">
            <p:oleObj spid="_x0000_s134157" name="Document" r:id="rId3" imgW="7361413" imgH="2121062" progId="Word.Document.12">
              <p:embed/>
            </p:oleObj>
          </a:graphicData>
        </a:graphic>
      </p:graphicFrame>
      <p:pic>
        <p:nvPicPr>
          <p:cNvPr id="6" name="Picture 5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990600" y="2590800"/>
            <a:ext cx="2694104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93616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B27614B4-57DF-41E9-816C-A27077A5F783}" type="slidenum">
              <a:rPr lang="en-US" smtClean="0"/>
              <a:pPr algn="r"/>
              <a:t>21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04760852"/>
              </p:ext>
            </p:extLst>
          </p:nvPr>
        </p:nvGraphicFramePr>
        <p:xfrm>
          <a:off x="990600" y="685800"/>
          <a:ext cx="7361413" cy="2149463"/>
        </p:xfrm>
        <a:graphic>
          <a:graphicData uri="http://schemas.openxmlformats.org/presentationml/2006/ole">
            <p:oleObj spid="_x0000_s135181" name="Document" r:id="rId3" imgW="7361413" imgH="2149463" progId="Word.Document.12">
              <p:embed/>
            </p:oleObj>
          </a:graphicData>
        </a:graphic>
      </p:graphicFrame>
      <p:pic>
        <p:nvPicPr>
          <p:cNvPr id="6" name="Picture 5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990600" y="2438400"/>
            <a:ext cx="4046655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389169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B27614B4-57DF-41E9-816C-A27077A5F783}" type="slidenum">
              <a:rPr lang="en-US" smtClean="0"/>
              <a:pPr algn="r"/>
              <a:t>22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253278518"/>
              </p:ext>
            </p:extLst>
          </p:nvPr>
        </p:nvGraphicFramePr>
        <p:xfrm>
          <a:off x="990600" y="685800"/>
          <a:ext cx="7361413" cy="1493012"/>
        </p:xfrm>
        <a:graphic>
          <a:graphicData uri="http://schemas.openxmlformats.org/presentationml/2006/ole">
            <p:oleObj spid="_x0000_s136205" name="Document" r:id="rId3" imgW="7361413" imgH="1493012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61549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B27614B4-57DF-41E9-816C-A27077A5F783}" type="slidenum">
              <a:rPr lang="en-US" smtClean="0"/>
              <a:pPr algn="r"/>
              <a:t>23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232244722"/>
              </p:ext>
            </p:extLst>
          </p:nvPr>
        </p:nvGraphicFramePr>
        <p:xfrm>
          <a:off x="990600" y="685800"/>
          <a:ext cx="7361413" cy="2406147"/>
        </p:xfrm>
        <a:graphic>
          <a:graphicData uri="http://schemas.openxmlformats.org/presentationml/2006/ole">
            <p:oleObj spid="_x0000_s137238" name="Document" r:id="rId3" imgW="7361413" imgH="2406147" progId="Word.Document.12">
              <p:embed/>
            </p:oleObj>
          </a:graphicData>
        </a:graphic>
      </p:graphicFrame>
      <p:pic>
        <p:nvPicPr>
          <p:cNvPr id="6" name="Picture 5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990600" y="2667000"/>
            <a:ext cx="4174838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053787303"/>
              </p:ext>
            </p:extLst>
          </p:nvPr>
        </p:nvGraphicFramePr>
        <p:xfrm>
          <a:off x="952870" y="3424237"/>
          <a:ext cx="7304088" cy="385763"/>
        </p:xfrm>
        <a:graphic>
          <a:graphicData uri="http://schemas.openxmlformats.org/presentationml/2006/ole">
            <p:oleObj spid="_x0000_s137239" name="Document" r:id="rId5" imgW="7304259" imgH="385386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4143425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B27614B4-57DF-41E9-816C-A27077A5F783}" type="slidenum">
              <a:rPr lang="en-US" smtClean="0"/>
              <a:pPr algn="r"/>
              <a:t>24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880184655"/>
              </p:ext>
            </p:extLst>
          </p:nvPr>
        </p:nvGraphicFramePr>
        <p:xfrm>
          <a:off x="990600" y="685800"/>
          <a:ext cx="7361413" cy="1854671"/>
        </p:xfrm>
        <a:graphic>
          <a:graphicData uri="http://schemas.openxmlformats.org/presentationml/2006/ole">
            <p:oleObj spid="_x0000_s138262" name="Document" r:id="rId3" imgW="7361413" imgH="1854671" progId="Word.Document.12">
              <p:embed/>
            </p:oleObj>
          </a:graphicData>
        </a:graphic>
      </p:graphicFrame>
      <p:pic>
        <p:nvPicPr>
          <p:cNvPr id="6" name="Picture 5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990600" y="2057400"/>
            <a:ext cx="3958166" cy="69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55865590"/>
              </p:ext>
            </p:extLst>
          </p:nvPr>
        </p:nvGraphicFramePr>
        <p:xfrm>
          <a:off x="990600" y="2814637"/>
          <a:ext cx="7304088" cy="385763"/>
        </p:xfrm>
        <a:graphic>
          <a:graphicData uri="http://schemas.openxmlformats.org/presentationml/2006/ole">
            <p:oleObj spid="_x0000_s138263" name="Document" r:id="rId5" imgW="7304259" imgH="385386" progId="Word.Document.12">
              <p:embed/>
            </p:oleObj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38200" y="4114800"/>
            <a:ext cx="8124981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SELECT </a:t>
            </a:r>
          </a:p>
          <a:p>
            <a:r>
              <a:rPr lang="en-US" sz="1600" dirty="0" smtClean="0"/>
              <a:t>	</a:t>
            </a:r>
            <a:r>
              <a:rPr lang="en-US" sz="1600" dirty="0" err="1" smtClean="0"/>
              <a:t>vendor_name</a:t>
            </a:r>
            <a:r>
              <a:rPr lang="en-US" sz="1600" dirty="0" smtClean="0"/>
              <a:t>, </a:t>
            </a:r>
          </a:p>
          <a:p>
            <a:r>
              <a:rPr lang="en-US" sz="1600" dirty="0" smtClean="0"/>
              <a:t>	CONCAT(</a:t>
            </a:r>
            <a:r>
              <a:rPr lang="en-US" sz="1600" dirty="0" err="1" smtClean="0"/>
              <a:t>vendor_city</a:t>
            </a:r>
            <a:r>
              <a:rPr lang="en-US" sz="1600" dirty="0" smtClean="0"/>
              <a:t>, </a:t>
            </a:r>
            <a:r>
              <a:rPr lang="en-US" sz="1600" dirty="0" smtClean="0"/>
              <a:t>', '</a:t>
            </a:r>
            <a:r>
              <a:rPr lang="en-US" sz="1600" dirty="0" smtClean="0"/>
              <a:t>,</a:t>
            </a:r>
            <a:r>
              <a:rPr lang="en-US" sz="1600" dirty="0" err="1" smtClean="0"/>
              <a:t>vendor_state</a:t>
            </a:r>
            <a:r>
              <a:rPr lang="en-US" sz="1600" dirty="0" smtClean="0"/>
              <a:t>, ' ' ,</a:t>
            </a:r>
            <a:r>
              <a:rPr lang="en-US" sz="1600" dirty="0" err="1" smtClean="0"/>
              <a:t>vendor_zip_code</a:t>
            </a:r>
            <a:r>
              <a:rPr lang="en-US" sz="1600" dirty="0" smtClean="0"/>
              <a:t>) as address</a:t>
            </a:r>
          </a:p>
          <a:p>
            <a:r>
              <a:rPr lang="en-US" sz="1600" dirty="0" smtClean="0"/>
              <a:t>WHERE </a:t>
            </a:r>
          </a:p>
          <a:p>
            <a:r>
              <a:rPr lang="en-US" sz="1600" dirty="0" smtClean="0"/>
              <a:t>	</a:t>
            </a:r>
            <a:r>
              <a:rPr lang="en-US" sz="1600" dirty="0" smtClean="0"/>
              <a:t>CONCAT(</a:t>
            </a:r>
            <a:r>
              <a:rPr lang="en-US" sz="1600" dirty="0" err="1" smtClean="0"/>
              <a:t>vendor_city</a:t>
            </a:r>
            <a:r>
              <a:rPr lang="en-US" sz="1600" dirty="0" smtClean="0"/>
              <a:t>, '</a:t>
            </a:r>
            <a:r>
              <a:rPr lang="en-US" sz="1600" dirty="0" smtClean="0"/>
              <a:t>, </a:t>
            </a:r>
            <a:r>
              <a:rPr lang="en-US" sz="1600" dirty="0" smtClean="0"/>
              <a:t>'</a:t>
            </a:r>
            <a:r>
              <a:rPr lang="en-US" sz="1600" dirty="0" smtClean="0"/>
              <a:t>,</a:t>
            </a:r>
            <a:r>
              <a:rPr lang="en-US" sz="1600" dirty="0" err="1" smtClean="0"/>
              <a:t>vendor_state</a:t>
            </a:r>
            <a:r>
              <a:rPr lang="en-US" sz="1600" dirty="0" smtClean="0"/>
              <a:t>,</a:t>
            </a:r>
            <a:r>
              <a:rPr lang="en-US" sz="1600" dirty="0" smtClean="0"/>
              <a:t> '</a:t>
            </a:r>
            <a:r>
              <a:rPr lang="en-US" sz="1600" dirty="0" smtClean="0"/>
              <a:t> ',</a:t>
            </a:r>
            <a:r>
              <a:rPr lang="en-US" sz="1600" dirty="0" err="1" smtClean="0"/>
              <a:t>vendor_zip_code</a:t>
            </a:r>
            <a:r>
              <a:rPr lang="en-US" sz="1600" dirty="0" smtClean="0"/>
              <a:t>) </a:t>
            </a:r>
            <a:r>
              <a:rPr lang="en-US" sz="1600" dirty="0" smtClean="0"/>
              <a:t>= 'Anaheim, CA </a:t>
            </a:r>
            <a:r>
              <a:rPr lang="en-US" sz="1600" dirty="0" smtClean="0"/>
              <a:t>92807</a:t>
            </a:r>
            <a:r>
              <a:rPr lang="en-US" sz="1600" dirty="0" smtClean="0"/>
              <a:t>'</a:t>
            </a:r>
            <a:endParaRPr lang="en-US" sz="1600" dirty="0" smtClean="0"/>
          </a:p>
          <a:p>
            <a:r>
              <a:rPr lang="en-US" sz="1600" dirty="0" smtClean="0"/>
              <a:t>ORDER BY </a:t>
            </a:r>
          </a:p>
          <a:p>
            <a:r>
              <a:rPr lang="en-US" sz="1600" dirty="0" smtClean="0"/>
              <a:t>	</a:t>
            </a:r>
            <a:r>
              <a:rPr lang="en-US" sz="1600" dirty="0" smtClean="0"/>
              <a:t>address;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xmlns="" val="901206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B27614B4-57DF-41E9-816C-A27077A5F783}" type="slidenum">
              <a:rPr lang="en-US" smtClean="0"/>
              <a:pPr algn="r"/>
              <a:t>25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573536690"/>
              </p:ext>
            </p:extLst>
          </p:nvPr>
        </p:nvGraphicFramePr>
        <p:xfrm>
          <a:off x="990600" y="685800"/>
          <a:ext cx="7361413" cy="1816564"/>
        </p:xfrm>
        <a:graphic>
          <a:graphicData uri="http://schemas.openxmlformats.org/presentationml/2006/ole">
            <p:oleObj spid="_x0000_s139286" name="Document" r:id="rId3" imgW="7361413" imgH="1816564" progId="Word.Document.12">
              <p:embed/>
            </p:oleObj>
          </a:graphicData>
        </a:graphic>
      </p:graphicFrame>
      <p:pic>
        <p:nvPicPr>
          <p:cNvPr id="6" name="Picture 5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990600" y="2059619"/>
            <a:ext cx="4579056" cy="69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53791954"/>
              </p:ext>
            </p:extLst>
          </p:nvPr>
        </p:nvGraphicFramePr>
        <p:xfrm>
          <a:off x="990600" y="2819400"/>
          <a:ext cx="7304088" cy="385763"/>
        </p:xfrm>
        <a:graphic>
          <a:graphicData uri="http://schemas.openxmlformats.org/presentationml/2006/ole">
            <p:oleObj spid="_x0000_s139287" name="Document" r:id="rId5" imgW="7304259" imgH="385386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479859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B27614B4-57DF-41E9-816C-A27077A5F783}" type="slidenum">
              <a:rPr lang="en-US" smtClean="0"/>
              <a:pPr algn="r"/>
              <a:t>26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789501622"/>
              </p:ext>
            </p:extLst>
          </p:nvPr>
        </p:nvGraphicFramePr>
        <p:xfrm>
          <a:off x="990600" y="685800"/>
          <a:ext cx="7361413" cy="2196917"/>
        </p:xfrm>
        <a:graphic>
          <a:graphicData uri="http://schemas.openxmlformats.org/presentationml/2006/ole">
            <p:oleObj spid="_x0000_s140300" name="Document" r:id="rId3" imgW="7361413" imgH="2196917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242236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B27614B4-57DF-41E9-816C-A27077A5F783}" type="slidenum">
              <a:rPr lang="en-US" smtClean="0"/>
              <a:pPr algn="r"/>
              <a:t>27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846166249"/>
              </p:ext>
            </p:extLst>
          </p:nvPr>
        </p:nvGraphicFramePr>
        <p:xfrm>
          <a:off x="990600" y="685800"/>
          <a:ext cx="7361413" cy="2653484"/>
        </p:xfrm>
        <a:graphic>
          <a:graphicData uri="http://schemas.openxmlformats.org/presentationml/2006/ole">
            <p:oleObj spid="_x0000_s141336" name="Document" r:id="rId3" imgW="7361413" imgH="2653484" progId="Word.Document.12">
              <p:embed/>
            </p:oleObj>
          </a:graphicData>
        </a:graphic>
      </p:graphicFrame>
      <p:pic>
        <p:nvPicPr>
          <p:cNvPr id="6" name="Picture 5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990600" y="2895600"/>
            <a:ext cx="427454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698556653"/>
              </p:ext>
            </p:extLst>
          </p:nvPr>
        </p:nvGraphicFramePr>
        <p:xfrm>
          <a:off x="990600" y="3881437"/>
          <a:ext cx="7304088" cy="385763"/>
        </p:xfrm>
        <a:graphic>
          <a:graphicData uri="http://schemas.openxmlformats.org/presentationml/2006/ole">
            <p:oleObj spid="_x0000_s141337" name="Document" r:id="rId5" imgW="7304259" imgH="385386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651644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B27614B4-57DF-41E9-816C-A27077A5F783}" type="slidenum">
              <a:rPr lang="en-US" smtClean="0"/>
              <a:pPr algn="r"/>
              <a:t>28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917194835"/>
              </p:ext>
            </p:extLst>
          </p:nvPr>
        </p:nvGraphicFramePr>
        <p:xfrm>
          <a:off x="990600" y="685800"/>
          <a:ext cx="7361413" cy="2777153"/>
        </p:xfrm>
        <a:graphic>
          <a:graphicData uri="http://schemas.openxmlformats.org/presentationml/2006/ole">
            <p:oleObj spid="_x0000_s142358" name="Document" r:id="rId3" imgW="7361413" imgH="2777153" progId="Word.Document.12">
              <p:embed/>
            </p:oleObj>
          </a:graphicData>
        </a:graphic>
      </p:graphicFrame>
      <p:pic>
        <p:nvPicPr>
          <p:cNvPr id="6" name="Picture 5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1295400" y="3238500"/>
            <a:ext cx="2590799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000057467"/>
              </p:ext>
            </p:extLst>
          </p:nvPr>
        </p:nvGraphicFramePr>
        <p:xfrm>
          <a:off x="990600" y="4114800"/>
          <a:ext cx="7370759" cy="1523929"/>
        </p:xfrm>
        <a:graphic>
          <a:graphicData uri="http://schemas.openxmlformats.org/presentationml/2006/ole">
            <p:oleObj spid="_x0000_s142359" name="Document" r:id="rId5" imgW="7370759" imgH="1523929" progId="Word.Document.12">
              <p:embed/>
            </p:oleObj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14400" y="5715000"/>
            <a:ext cx="57502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 smtClean="0"/>
              <a:t>     See page 261 of book for more date format strings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252776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B27614B4-57DF-41E9-816C-A27077A5F783}" type="slidenum">
              <a:rPr lang="en-US" smtClean="0"/>
              <a:pPr algn="r"/>
              <a:t>29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633515161"/>
              </p:ext>
            </p:extLst>
          </p:nvPr>
        </p:nvGraphicFramePr>
        <p:xfrm>
          <a:off x="990600" y="685800"/>
          <a:ext cx="7361413" cy="3138812"/>
        </p:xfrm>
        <a:graphic>
          <a:graphicData uri="http://schemas.openxmlformats.org/presentationml/2006/ole">
            <p:oleObj spid="_x0000_s143380" name="Document" r:id="rId3" imgW="7361413" imgH="3138812" progId="Word.Document.12">
              <p:embed/>
            </p:oleObj>
          </a:graphicData>
        </a:graphic>
      </p:graphicFrame>
      <p:pic>
        <p:nvPicPr>
          <p:cNvPr id="6" name="Picture 5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990600" y="3289300"/>
            <a:ext cx="3950304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04363359"/>
              </p:ext>
            </p:extLst>
          </p:nvPr>
        </p:nvGraphicFramePr>
        <p:xfrm>
          <a:off x="990600" y="4262437"/>
          <a:ext cx="7304088" cy="385763"/>
        </p:xfrm>
        <a:graphic>
          <a:graphicData uri="http://schemas.openxmlformats.org/presentationml/2006/ole">
            <p:oleObj spid="_x0000_s143381" name="Document" r:id="rId5" imgW="7304259" imgH="385386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441412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B27614B4-57DF-41E9-816C-A27077A5F783}" type="slidenum">
              <a:rPr lang="en-US" smtClean="0"/>
              <a:pPr algn="r"/>
              <a:t>3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253549587"/>
              </p:ext>
            </p:extLst>
          </p:nvPr>
        </p:nvGraphicFramePr>
        <p:xfrm>
          <a:off x="990600" y="685800"/>
          <a:ext cx="7315200" cy="2970212"/>
        </p:xfrm>
        <a:graphic>
          <a:graphicData uri="http://schemas.openxmlformats.org/presentationml/2006/ole">
            <p:oleObj spid="_x0000_s178181" name="Document" r:id="rId3" imgW="7321727" imgH="2963214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495801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B27614B4-57DF-41E9-816C-A27077A5F783}" type="slidenum">
              <a:rPr lang="en-US" smtClean="0"/>
              <a:pPr algn="r"/>
              <a:t>30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860728956"/>
              </p:ext>
            </p:extLst>
          </p:nvPr>
        </p:nvGraphicFramePr>
        <p:xfrm>
          <a:off x="990600" y="685800"/>
          <a:ext cx="7304088" cy="869950"/>
        </p:xfrm>
        <a:graphic>
          <a:graphicData uri="http://schemas.openxmlformats.org/presentationml/2006/ole">
            <p:oleObj spid="_x0000_s144395" name="Document" r:id="rId3" imgW="7304259" imgH="868916" progId="Word.Document.12">
              <p:embed/>
            </p:oleObj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1066799" y="1524005"/>
            <a:ext cx="2328381" cy="707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996044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B27614B4-57DF-41E9-816C-A27077A5F783}" type="slidenum">
              <a:rPr lang="en-US" smtClean="0"/>
              <a:pPr algn="r"/>
              <a:t>31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16421425"/>
              </p:ext>
            </p:extLst>
          </p:nvPr>
        </p:nvGraphicFramePr>
        <p:xfrm>
          <a:off x="990600" y="685800"/>
          <a:ext cx="7304088" cy="1525587"/>
        </p:xfrm>
        <a:graphic>
          <a:graphicData uri="http://schemas.openxmlformats.org/presentationml/2006/ole">
            <p:oleObj spid="_x0000_s145419" name="Document" r:id="rId3" imgW="7304259" imgH="1523570" progId="Word.Document.12">
              <p:embed/>
            </p:oleObj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1142999" y="2133599"/>
            <a:ext cx="2317715" cy="490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740579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B27614B4-57DF-41E9-816C-A27077A5F783}" type="slidenum">
              <a:rPr lang="en-US" smtClean="0"/>
              <a:pPr algn="r"/>
              <a:t>32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250503948"/>
              </p:ext>
            </p:extLst>
          </p:nvPr>
        </p:nvGraphicFramePr>
        <p:xfrm>
          <a:off x="990600" y="685800"/>
          <a:ext cx="7304088" cy="2047875"/>
        </p:xfrm>
        <a:graphic>
          <a:graphicData uri="http://schemas.openxmlformats.org/presentationml/2006/ole">
            <p:oleObj spid="_x0000_s146443" name="Document" r:id="rId3" imgW="7304259" imgH="2045207" progId="Word.Document.12">
              <p:embed/>
            </p:oleObj>
          </a:graphicData>
        </a:graphic>
      </p:graphicFrame>
      <p:pic>
        <p:nvPicPr>
          <p:cNvPr id="6" name="Picture 5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1143000" y="2514600"/>
            <a:ext cx="278384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39175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B27614B4-57DF-41E9-816C-A27077A5F783}" type="slidenum">
              <a:rPr lang="en-US" smtClean="0"/>
              <a:pPr algn="r"/>
              <a:t>33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230495159"/>
              </p:ext>
            </p:extLst>
          </p:nvPr>
        </p:nvGraphicFramePr>
        <p:xfrm>
          <a:off x="990600" y="685800"/>
          <a:ext cx="7304088" cy="1755775"/>
        </p:xfrm>
        <a:graphic>
          <a:graphicData uri="http://schemas.openxmlformats.org/presentationml/2006/ole">
            <p:oleObj spid="_x0000_s147467" name="Document" r:id="rId3" imgW="7304259" imgH="1753291" progId="Word.Document.12">
              <p:embed/>
            </p:oleObj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1219198" y="2514600"/>
            <a:ext cx="2942286" cy="488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72628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B27614B4-57DF-41E9-816C-A27077A5F783}" type="slidenum">
              <a:rPr lang="en-US" smtClean="0"/>
              <a:pPr algn="r"/>
              <a:t>34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874596568"/>
              </p:ext>
            </p:extLst>
          </p:nvPr>
        </p:nvGraphicFramePr>
        <p:xfrm>
          <a:off x="990600" y="685800"/>
          <a:ext cx="7304088" cy="1404937"/>
        </p:xfrm>
        <a:graphic>
          <a:graphicData uri="http://schemas.openxmlformats.org/presentationml/2006/ole">
            <p:oleObj spid="_x0000_s148500" name="Document" r:id="rId3" imgW="7304259" imgH="1403136" progId="Word.Document.12">
              <p:embed/>
            </p:oleObj>
          </a:graphicData>
        </a:graphic>
      </p:graphicFrame>
      <p:pic>
        <p:nvPicPr>
          <p:cNvPr id="6" name="Picture 5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990600" y="1905000"/>
            <a:ext cx="2256366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085058168"/>
              </p:ext>
            </p:extLst>
          </p:nvPr>
        </p:nvGraphicFramePr>
        <p:xfrm>
          <a:off x="990600" y="3810000"/>
          <a:ext cx="7304088" cy="385763"/>
        </p:xfrm>
        <a:graphic>
          <a:graphicData uri="http://schemas.openxmlformats.org/presentationml/2006/ole">
            <p:oleObj spid="_x0000_s148501" name="Document" r:id="rId5" imgW="7304259" imgH="385386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367376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B27614B4-57DF-41E9-816C-A27077A5F783}" type="slidenum">
              <a:rPr lang="en-US" smtClean="0"/>
              <a:pPr algn="r"/>
              <a:t>35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390062829"/>
              </p:ext>
            </p:extLst>
          </p:nvPr>
        </p:nvGraphicFramePr>
        <p:xfrm>
          <a:off x="990600" y="685800"/>
          <a:ext cx="7361413" cy="1968633"/>
        </p:xfrm>
        <a:graphic>
          <a:graphicData uri="http://schemas.openxmlformats.org/presentationml/2006/ole">
            <p:oleObj spid="_x0000_s149525" name="Document" r:id="rId3" imgW="7361413" imgH="1968633" progId="Word.Document.12">
              <p:embed/>
            </p:oleObj>
          </a:graphicData>
        </a:graphic>
      </p:graphicFrame>
      <p:pic>
        <p:nvPicPr>
          <p:cNvPr id="6" name="Picture 5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1066800" y="2237740"/>
            <a:ext cx="2237431" cy="18008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71218916"/>
              </p:ext>
            </p:extLst>
          </p:nvPr>
        </p:nvGraphicFramePr>
        <p:xfrm>
          <a:off x="990600" y="4110037"/>
          <a:ext cx="7304088" cy="385763"/>
        </p:xfrm>
        <a:graphic>
          <a:graphicData uri="http://schemas.openxmlformats.org/presentationml/2006/ole">
            <p:oleObj spid="_x0000_s149526" name="Document" r:id="rId5" imgW="7304259" imgH="385386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595283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B27614B4-57DF-41E9-816C-A27077A5F783}" type="slidenum">
              <a:rPr lang="en-US" smtClean="0"/>
              <a:pPr algn="r"/>
              <a:t>36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801491520"/>
              </p:ext>
            </p:extLst>
          </p:nvPr>
        </p:nvGraphicFramePr>
        <p:xfrm>
          <a:off x="990600" y="685800"/>
          <a:ext cx="7361413" cy="4365793"/>
        </p:xfrm>
        <a:graphic>
          <a:graphicData uri="http://schemas.openxmlformats.org/presentationml/2006/ole">
            <p:oleObj spid="_x0000_s150539" name="Document" r:id="rId3" imgW="7375415" imgH="4366520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74377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B27614B4-57DF-41E9-816C-A27077A5F783}" type="slidenum">
              <a:rPr lang="en-US" smtClean="0"/>
              <a:pPr algn="r"/>
              <a:t>37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12358859"/>
              </p:ext>
            </p:extLst>
          </p:nvPr>
        </p:nvGraphicFramePr>
        <p:xfrm>
          <a:off x="993775" y="684213"/>
          <a:ext cx="7351713" cy="5210175"/>
        </p:xfrm>
        <a:graphic>
          <a:graphicData uri="http://schemas.openxmlformats.org/presentationml/2006/ole">
            <p:oleObj spid="_x0000_s151562" name="Document" r:id="rId3" imgW="7376678" imgH="5231758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302332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B27614B4-57DF-41E9-816C-A27077A5F783}" type="slidenum">
              <a:rPr lang="en-US" smtClean="0"/>
              <a:pPr algn="r"/>
              <a:t>38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578920151"/>
              </p:ext>
            </p:extLst>
          </p:nvPr>
        </p:nvGraphicFramePr>
        <p:xfrm>
          <a:off x="990600" y="685800"/>
          <a:ext cx="7361413" cy="4451354"/>
        </p:xfrm>
        <a:graphic>
          <a:graphicData uri="http://schemas.openxmlformats.org/presentationml/2006/ole">
            <p:oleObj spid="_x0000_s152586" name="Document" r:id="rId3" imgW="7361413" imgH="4451354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674934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B27614B4-57DF-41E9-816C-A27077A5F783}" type="slidenum">
              <a:rPr lang="en-US" smtClean="0"/>
              <a:pPr algn="r"/>
              <a:t>39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109999828"/>
              </p:ext>
            </p:extLst>
          </p:nvPr>
        </p:nvGraphicFramePr>
        <p:xfrm>
          <a:off x="993775" y="684213"/>
          <a:ext cx="7351713" cy="2982912"/>
        </p:xfrm>
        <a:graphic>
          <a:graphicData uri="http://schemas.openxmlformats.org/presentationml/2006/ole">
            <p:oleObj spid="_x0000_s153610" name="Document" r:id="rId3" imgW="7376678" imgH="2996109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383285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B27614B4-57DF-41E9-816C-A27077A5F783}" type="slidenum">
              <a:rPr lang="en-US" smtClean="0"/>
              <a:pPr algn="r"/>
              <a:t>4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603283644"/>
              </p:ext>
            </p:extLst>
          </p:nvPr>
        </p:nvGraphicFramePr>
        <p:xfrm>
          <a:off x="990600" y="685800"/>
          <a:ext cx="7361413" cy="4527569"/>
        </p:xfrm>
        <a:graphic>
          <a:graphicData uri="http://schemas.openxmlformats.org/presentationml/2006/ole">
            <p:oleObj spid="_x0000_s120845" name="Document" r:id="rId3" imgW="7361413" imgH="4527569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173031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B27614B4-57DF-41E9-816C-A27077A5F783}" type="slidenum">
              <a:rPr lang="en-US" smtClean="0"/>
              <a:pPr algn="r"/>
              <a:t>40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001626072"/>
              </p:ext>
            </p:extLst>
          </p:nvPr>
        </p:nvGraphicFramePr>
        <p:xfrm>
          <a:off x="993775" y="684213"/>
          <a:ext cx="7351713" cy="1268412"/>
        </p:xfrm>
        <a:graphic>
          <a:graphicData uri="http://schemas.openxmlformats.org/presentationml/2006/ole">
            <p:oleObj spid="_x0000_s154642" name="Document" r:id="rId3" imgW="7376678" imgH="1274993" progId="Word.Document.12">
              <p:embed/>
            </p:oleObj>
          </a:graphicData>
        </a:graphic>
      </p:graphicFrame>
      <p:pic>
        <p:nvPicPr>
          <p:cNvPr id="6" name="Picture 5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990600" y="1600200"/>
            <a:ext cx="3901261" cy="906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299433785"/>
              </p:ext>
            </p:extLst>
          </p:nvPr>
        </p:nvGraphicFramePr>
        <p:xfrm>
          <a:off x="990600" y="2613648"/>
          <a:ext cx="7361413" cy="2720352"/>
        </p:xfrm>
        <a:graphic>
          <a:graphicData uri="http://schemas.openxmlformats.org/presentationml/2006/ole">
            <p:oleObj spid="_x0000_s154643" name="Document" r:id="rId5" imgW="7361413" imgH="2720352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755472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B27614B4-57DF-41E9-816C-A27077A5F783}" type="slidenum">
              <a:rPr lang="en-US" smtClean="0"/>
              <a:pPr algn="r"/>
              <a:t>41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004077924"/>
              </p:ext>
            </p:extLst>
          </p:nvPr>
        </p:nvGraphicFramePr>
        <p:xfrm>
          <a:off x="993775" y="684213"/>
          <a:ext cx="7351713" cy="1312862"/>
        </p:xfrm>
        <a:graphic>
          <a:graphicData uri="http://schemas.openxmlformats.org/presentationml/2006/ole">
            <p:oleObj spid="_x0000_s155666" name="Document" r:id="rId3" imgW="7376678" imgH="1322522" progId="Word.Document.12">
              <p:embed/>
            </p:oleObj>
          </a:graphicData>
        </a:graphic>
      </p:graphicFrame>
      <p:pic>
        <p:nvPicPr>
          <p:cNvPr id="6" name="Picture 5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990600" y="1689100"/>
            <a:ext cx="3879405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963190033"/>
              </p:ext>
            </p:extLst>
          </p:nvPr>
        </p:nvGraphicFramePr>
        <p:xfrm>
          <a:off x="990600" y="2667000"/>
          <a:ext cx="7304088" cy="385763"/>
        </p:xfrm>
        <a:graphic>
          <a:graphicData uri="http://schemas.openxmlformats.org/presentationml/2006/ole">
            <p:oleObj spid="_x0000_s155667" name="Document" r:id="rId5" imgW="7304259" imgH="385386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899809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B27614B4-57DF-41E9-816C-A27077A5F783}" type="slidenum">
              <a:rPr lang="en-US" smtClean="0"/>
              <a:pPr algn="r"/>
              <a:t>42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88853553"/>
              </p:ext>
            </p:extLst>
          </p:nvPr>
        </p:nvGraphicFramePr>
        <p:xfrm>
          <a:off x="993775" y="684213"/>
          <a:ext cx="7351713" cy="4767262"/>
        </p:xfrm>
        <a:graphic>
          <a:graphicData uri="http://schemas.openxmlformats.org/presentationml/2006/ole">
            <p:oleObj spid="_x0000_s156682" name="Document" r:id="rId3" imgW="7376678" imgH="4785636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40602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B27614B4-57DF-41E9-816C-A27077A5F783}" type="slidenum">
              <a:rPr lang="en-US" smtClean="0"/>
              <a:pPr algn="r"/>
              <a:t>43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855505390"/>
              </p:ext>
            </p:extLst>
          </p:nvPr>
        </p:nvGraphicFramePr>
        <p:xfrm>
          <a:off x="993775" y="684213"/>
          <a:ext cx="7351713" cy="5360987"/>
        </p:xfrm>
        <a:graphic>
          <a:graphicData uri="http://schemas.openxmlformats.org/presentationml/2006/ole">
            <p:oleObj spid="_x0000_s157706" name="Document" r:id="rId3" imgW="7376678" imgH="5384066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39948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B27614B4-57DF-41E9-816C-A27077A5F783}" type="slidenum">
              <a:rPr lang="en-US" smtClean="0"/>
              <a:pPr algn="r"/>
              <a:t>44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172583112"/>
              </p:ext>
            </p:extLst>
          </p:nvPr>
        </p:nvGraphicFramePr>
        <p:xfrm>
          <a:off x="990600" y="685800"/>
          <a:ext cx="7361413" cy="2349346"/>
        </p:xfrm>
        <a:graphic>
          <a:graphicData uri="http://schemas.openxmlformats.org/presentationml/2006/ole">
            <p:oleObj spid="_x0000_s158730" name="Document" r:id="rId3" imgW="7361413" imgH="2349346" progId="Word.Document.12">
              <p:embed/>
            </p:oleObj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905000" y="2133600"/>
            <a:ext cx="2358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z</a:t>
            </a:r>
            <a:r>
              <a:rPr lang="en-US" sz="1800" dirty="0" smtClean="0"/>
              <a:t>ero or more characters</a:t>
            </a:r>
            <a:endParaRPr lang="en-US" sz="1800" dirty="0"/>
          </a:p>
        </p:txBody>
      </p:sp>
      <p:sp>
        <p:nvSpPr>
          <p:cNvPr id="7" name="TextBox 6"/>
          <p:cNvSpPr txBox="1"/>
          <p:nvPr/>
        </p:nvSpPr>
        <p:spPr>
          <a:xfrm>
            <a:off x="1905000" y="259080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a single character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xmlns="" val="4135875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B27614B4-57DF-41E9-816C-A27077A5F783}" type="slidenum">
              <a:rPr lang="en-US" smtClean="0"/>
              <a:pPr algn="r"/>
              <a:t>45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961052965"/>
              </p:ext>
            </p:extLst>
          </p:nvPr>
        </p:nvGraphicFramePr>
        <p:xfrm>
          <a:off x="990600" y="685800"/>
          <a:ext cx="7361413" cy="3671235"/>
        </p:xfrm>
        <a:graphic>
          <a:graphicData uri="http://schemas.openxmlformats.org/presentationml/2006/ole">
            <p:oleObj spid="_x0000_s159754" name="Document" r:id="rId3" imgW="7361413" imgH="3671235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930899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B27614B4-57DF-41E9-816C-A27077A5F783}" type="slidenum">
              <a:rPr lang="en-US" smtClean="0"/>
              <a:pPr algn="r"/>
              <a:t>46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591486478"/>
              </p:ext>
            </p:extLst>
          </p:nvPr>
        </p:nvGraphicFramePr>
        <p:xfrm>
          <a:off x="990600" y="685800"/>
          <a:ext cx="7361413" cy="3728396"/>
        </p:xfrm>
        <a:graphic>
          <a:graphicData uri="http://schemas.openxmlformats.org/presentationml/2006/ole">
            <p:oleObj spid="_x0000_s160778" name="Document" r:id="rId3" imgW="7361413" imgH="3728396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215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B27614B4-57DF-41E9-816C-A27077A5F783}" type="slidenum">
              <a:rPr lang="en-US" smtClean="0"/>
              <a:pPr algn="r"/>
              <a:t>47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782495451"/>
              </p:ext>
            </p:extLst>
          </p:nvPr>
        </p:nvGraphicFramePr>
        <p:xfrm>
          <a:off x="990600" y="685800"/>
          <a:ext cx="7361413" cy="4907922"/>
        </p:xfrm>
        <a:graphic>
          <a:graphicData uri="http://schemas.openxmlformats.org/presentationml/2006/ole">
            <p:oleObj spid="_x0000_s161802" name="Document" r:id="rId3" imgW="7361413" imgH="4907922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309842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B27614B4-57DF-41E9-816C-A27077A5F783}" type="slidenum">
              <a:rPr lang="en-US" smtClean="0"/>
              <a:pPr algn="r"/>
              <a:t>48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901886768"/>
              </p:ext>
            </p:extLst>
          </p:nvPr>
        </p:nvGraphicFramePr>
        <p:xfrm>
          <a:off x="990600" y="685800"/>
          <a:ext cx="7361413" cy="5373836"/>
        </p:xfrm>
        <a:graphic>
          <a:graphicData uri="http://schemas.openxmlformats.org/presentationml/2006/ole">
            <p:oleObj spid="_x0000_s162826" name="Document" r:id="rId3" imgW="7361413" imgH="5373836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453079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B27614B4-57DF-41E9-816C-A27077A5F783}" type="slidenum">
              <a:rPr lang="en-US" smtClean="0"/>
              <a:pPr algn="r"/>
              <a:t>49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14970437"/>
              </p:ext>
            </p:extLst>
          </p:nvPr>
        </p:nvGraphicFramePr>
        <p:xfrm>
          <a:off x="990600" y="685800"/>
          <a:ext cx="7361413" cy="4061294"/>
        </p:xfrm>
        <a:graphic>
          <a:graphicData uri="http://schemas.openxmlformats.org/presentationml/2006/ole">
            <p:oleObj spid="_x0000_s163850" name="Document" r:id="rId3" imgW="7361413" imgH="4061294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139907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B27614B4-57DF-41E9-816C-A27077A5F783}" type="slidenum">
              <a:rPr lang="en-US" smtClean="0"/>
              <a:pPr algn="r"/>
              <a:t>5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294071138"/>
              </p:ext>
            </p:extLst>
          </p:nvPr>
        </p:nvGraphicFramePr>
        <p:xfrm>
          <a:off x="990600" y="685800"/>
          <a:ext cx="7361413" cy="1150766"/>
        </p:xfrm>
        <a:graphic>
          <a:graphicData uri="http://schemas.openxmlformats.org/presentationml/2006/ole">
            <p:oleObj spid="_x0000_s121880" name="Document" r:id="rId3" imgW="7361413" imgH="1150766" progId="Word.Document.12">
              <p:embed/>
            </p:oleObj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990600" y="1371600"/>
            <a:ext cx="7171139" cy="1140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955552127"/>
              </p:ext>
            </p:extLst>
          </p:nvPr>
        </p:nvGraphicFramePr>
        <p:xfrm>
          <a:off x="993559" y="2559050"/>
          <a:ext cx="7361413" cy="570530"/>
        </p:xfrm>
        <a:graphic>
          <a:graphicData uri="http://schemas.openxmlformats.org/presentationml/2006/ole">
            <p:oleObj spid="_x0000_s121881" name="Document" r:id="rId5" imgW="7361413" imgH="570530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408438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B27614B4-57DF-41E9-816C-A27077A5F783}" type="slidenum">
              <a:rPr lang="en-US" smtClean="0"/>
              <a:pPr algn="r"/>
              <a:t>50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719927024"/>
              </p:ext>
            </p:extLst>
          </p:nvPr>
        </p:nvGraphicFramePr>
        <p:xfrm>
          <a:off x="990600" y="685800"/>
          <a:ext cx="7361413" cy="2196917"/>
        </p:xfrm>
        <a:graphic>
          <a:graphicData uri="http://schemas.openxmlformats.org/presentationml/2006/ole">
            <p:oleObj spid="_x0000_s164874" name="Document" r:id="rId3" imgW="7361413" imgH="2196917" progId="Word.Document.12">
              <p:embed/>
            </p:oleObj>
          </a:graphicData>
        </a:graphic>
      </p:graphicFrame>
      <p:pic>
        <p:nvPicPr>
          <p:cNvPr id="6" name="Picture 5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1066800" y="2667000"/>
            <a:ext cx="1845597" cy="134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09542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B27614B4-57DF-41E9-816C-A27077A5F783}" type="slidenum">
              <a:rPr lang="en-US" smtClean="0"/>
              <a:pPr algn="r"/>
              <a:t>51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675191345"/>
              </p:ext>
            </p:extLst>
          </p:nvPr>
        </p:nvGraphicFramePr>
        <p:xfrm>
          <a:off x="990600" y="685800"/>
          <a:ext cx="7361413" cy="1683548"/>
        </p:xfrm>
        <a:graphic>
          <a:graphicData uri="http://schemas.openxmlformats.org/presentationml/2006/ole">
            <p:oleObj spid="_x0000_s165908" name="Document" r:id="rId3" imgW="7361413" imgH="1683548" progId="Word.Document.12">
              <p:embed/>
            </p:oleObj>
          </a:graphicData>
        </a:graphic>
      </p:graphicFrame>
      <p:pic>
        <p:nvPicPr>
          <p:cNvPr id="6" name="Picture 5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1008355" y="1997106"/>
            <a:ext cx="1821656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140814192"/>
              </p:ext>
            </p:extLst>
          </p:nvPr>
        </p:nvGraphicFramePr>
        <p:xfrm>
          <a:off x="968517" y="2743200"/>
          <a:ext cx="7361413" cy="1759403"/>
        </p:xfrm>
        <a:graphic>
          <a:graphicData uri="http://schemas.openxmlformats.org/presentationml/2006/ole">
            <p:oleObj spid="_x0000_s165909" name="Document" r:id="rId5" imgW="7361413" imgH="1759403" progId="Word.Document.12">
              <p:embed/>
            </p:oleObj>
          </a:graphicData>
        </a:graphic>
      </p:graphicFrame>
      <p:pic>
        <p:nvPicPr>
          <p:cNvPr id="8" name="Picture 7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1008355" y="4343400"/>
            <a:ext cx="1855390" cy="69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812975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B27614B4-57DF-41E9-816C-A27077A5F783}" type="slidenum">
              <a:rPr lang="en-US" smtClean="0"/>
              <a:pPr algn="r"/>
              <a:t>52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403425375"/>
              </p:ext>
            </p:extLst>
          </p:nvPr>
        </p:nvGraphicFramePr>
        <p:xfrm>
          <a:off x="990600" y="685800"/>
          <a:ext cx="7304088" cy="1525587"/>
        </p:xfrm>
        <a:graphic>
          <a:graphicData uri="http://schemas.openxmlformats.org/presentationml/2006/ole">
            <p:oleObj spid="_x0000_s166930" name="Document" r:id="rId3" imgW="7304259" imgH="1523570" progId="Word.Document.12">
              <p:embed/>
            </p:oleObj>
          </a:graphicData>
        </a:graphic>
      </p:graphicFrame>
      <p:pic>
        <p:nvPicPr>
          <p:cNvPr id="6" name="Picture 5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1008355" y="2057400"/>
            <a:ext cx="1775179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964916312"/>
              </p:ext>
            </p:extLst>
          </p:nvPr>
        </p:nvGraphicFramePr>
        <p:xfrm>
          <a:off x="974324" y="2511425"/>
          <a:ext cx="7304088" cy="1908175"/>
        </p:xfrm>
        <a:graphic>
          <a:graphicData uri="http://schemas.openxmlformats.org/presentationml/2006/ole">
            <p:oleObj spid="_x0000_s166931" name="Document" r:id="rId5" imgW="7304259" imgH="1905361" progId="Word.Document.12">
              <p:embed/>
            </p:oleObj>
          </a:graphicData>
        </a:graphic>
      </p:graphicFrame>
      <p:pic>
        <p:nvPicPr>
          <p:cNvPr id="8" name="Picture 7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1024109" y="4419600"/>
            <a:ext cx="1865544" cy="113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100525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914400"/>
            <a:ext cx="7239000" cy="5181600"/>
          </a:xfrm>
        </p:spPr>
        <p:txBody>
          <a:bodyPr/>
          <a:lstStyle/>
          <a:p>
            <a:pPr marL="0">
              <a:spcBef>
                <a:spcPts val="0"/>
              </a:spcBef>
              <a:buNone/>
            </a:pPr>
            <a:r>
              <a:rPr lang="en-US" sz="2400" dirty="0" smtClean="0"/>
              <a:t>drop procedure if exists </a:t>
            </a:r>
            <a:r>
              <a:rPr lang="en-US" sz="2400" dirty="0" err="1" smtClean="0"/>
              <a:t>MyIsNull</a:t>
            </a:r>
            <a:r>
              <a:rPr lang="en-US" sz="2400" dirty="0" smtClean="0"/>
              <a:t>;</a:t>
            </a:r>
          </a:p>
          <a:p>
            <a:pPr marL="0">
              <a:spcBef>
                <a:spcPts val="0"/>
              </a:spcBef>
              <a:buNone/>
            </a:pPr>
            <a:r>
              <a:rPr lang="en-US" sz="2400" dirty="0" smtClean="0"/>
              <a:t>delimiter //</a:t>
            </a:r>
          </a:p>
          <a:p>
            <a:pPr marL="0">
              <a:spcBef>
                <a:spcPts val="0"/>
              </a:spcBef>
              <a:buNone/>
            </a:pPr>
            <a:r>
              <a:rPr lang="en-US" sz="2400" dirty="0" smtClean="0"/>
              <a:t>create </a:t>
            </a:r>
            <a:r>
              <a:rPr lang="en-US" sz="2400" dirty="0" smtClean="0"/>
              <a:t>procedure </a:t>
            </a:r>
            <a:r>
              <a:rPr lang="en-US" sz="2400" dirty="0" err="1" smtClean="0"/>
              <a:t>MyIsNull</a:t>
            </a:r>
            <a:r>
              <a:rPr lang="en-US" sz="2400" dirty="0" smtClean="0"/>
              <a:t>(param1 float)</a:t>
            </a:r>
          </a:p>
          <a:p>
            <a:pPr marL="0">
              <a:spcBef>
                <a:spcPts val="0"/>
              </a:spcBef>
              <a:buNone/>
            </a:pPr>
            <a:r>
              <a:rPr lang="en-US" sz="2400" dirty="0" smtClean="0"/>
              <a:t>b</a:t>
            </a:r>
            <a:r>
              <a:rPr lang="en-US" sz="2400" dirty="0" smtClean="0"/>
              <a:t>egin</a:t>
            </a:r>
          </a:p>
          <a:p>
            <a:pPr marL="800100" lvl="2">
              <a:spcBef>
                <a:spcPts val="0"/>
              </a:spcBef>
              <a:buNone/>
            </a:pPr>
            <a:r>
              <a:rPr lang="en-US" dirty="0" smtClean="0"/>
              <a:t>if </a:t>
            </a:r>
            <a:r>
              <a:rPr lang="en-US" dirty="0" smtClean="0"/>
              <a:t>(param1 is null) then </a:t>
            </a:r>
          </a:p>
          <a:p>
            <a:pPr marL="800100" lvl="2">
              <a:spcBef>
                <a:spcPts val="0"/>
              </a:spcBef>
              <a:buNone/>
            </a:pPr>
            <a:r>
              <a:rPr lang="en-US" sz="2400" dirty="0" smtClean="0"/>
              <a:t>		select param1, true as 'param1 </a:t>
            </a:r>
            <a:r>
              <a:rPr lang="en-US" sz="2400" dirty="0" smtClean="0"/>
              <a:t>is </a:t>
            </a:r>
            <a:r>
              <a:rPr lang="en-US" sz="2400" dirty="0" smtClean="0"/>
              <a:t>null</a:t>
            </a:r>
            <a:r>
              <a:rPr lang="en-US" sz="2400" dirty="0" smtClean="0"/>
              <a:t>'</a:t>
            </a:r>
            <a:r>
              <a:rPr lang="en-US" sz="2400" dirty="0" smtClean="0"/>
              <a:t>;</a:t>
            </a:r>
          </a:p>
          <a:p>
            <a:pPr marL="800100" lvl="2">
              <a:spcBef>
                <a:spcPts val="0"/>
              </a:spcBef>
              <a:buNone/>
            </a:pPr>
            <a:r>
              <a:rPr lang="en-US" dirty="0" smtClean="0"/>
              <a:t>else </a:t>
            </a:r>
          </a:p>
          <a:p>
            <a:pPr marL="800100" lvl="2">
              <a:spcBef>
                <a:spcPts val="0"/>
              </a:spcBef>
              <a:buNone/>
            </a:pPr>
            <a:r>
              <a:rPr lang="en-US" dirty="0" smtClean="0"/>
              <a:t>		select param1, false as '</a:t>
            </a:r>
            <a:r>
              <a:rPr lang="en-US" dirty="0" err="1" smtClean="0"/>
              <a:t>param</a:t>
            </a:r>
            <a:r>
              <a:rPr lang="en-US" dirty="0" smtClean="0"/>
              <a:t> </a:t>
            </a:r>
            <a:r>
              <a:rPr lang="en-US" dirty="0" smtClean="0"/>
              <a:t>is null</a:t>
            </a:r>
            <a:r>
              <a:rPr lang="en-US" dirty="0" smtClean="0"/>
              <a:t>';</a:t>
            </a:r>
          </a:p>
          <a:p>
            <a:pPr marL="800100" lvl="2">
              <a:spcBef>
                <a:spcPts val="0"/>
              </a:spcBef>
              <a:buNone/>
            </a:pPr>
            <a:r>
              <a:rPr lang="en-US" dirty="0" smtClean="0"/>
              <a:t>end </a:t>
            </a:r>
            <a:r>
              <a:rPr lang="en-US" dirty="0" smtClean="0"/>
              <a:t>if</a:t>
            </a:r>
            <a:r>
              <a:rPr lang="en-US" dirty="0" smtClean="0"/>
              <a:t>;</a:t>
            </a:r>
          </a:p>
          <a:p>
            <a:pPr marL="0">
              <a:spcBef>
                <a:spcPts val="0"/>
              </a:spcBef>
              <a:buNone/>
            </a:pPr>
            <a:r>
              <a:rPr lang="en-US" sz="2400" dirty="0" smtClean="0"/>
              <a:t>end //	</a:t>
            </a:r>
          </a:p>
          <a:p>
            <a:pPr marL="0">
              <a:spcBef>
                <a:spcPts val="0"/>
              </a:spcBef>
              <a:buNone/>
            </a:pPr>
            <a:r>
              <a:rPr lang="en-US" sz="2400" dirty="0" smtClean="0"/>
              <a:t>delimiter ;</a:t>
            </a:r>
          </a:p>
          <a:p>
            <a:pPr marL="0">
              <a:spcBef>
                <a:spcPts val="0"/>
              </a:spcBef>
              <a:buNone/>
            </a:pPr>
            <a:r>
              <a:rPr lang="en-US" sz="2400" dirty="0" smtClean="0"/>
              <a:t>call </a:t>
            </a:r>
            <a:r>
              <a:rPr lang="en-US" sz="2400" dirty="0" err="1" smtClean="0"/>
              <a:t>MyIsNull</a:t>
            </a:r>
            <a:r>
              <a:rPr lang="en-US" sz="2400" dirty="0" smtClean="0"/>
              <a:t>(10);</a:t>
            </a:r>
          </a:p>
          <a:p>
            <a:pPr marL="0">
              <a:spcBef>
                <a:spcPts val="0"/>
              </a:spcBef>
              <a:buNone/>
            </a:pPr>
            <a:r>
              <a:rPr lang="en-US" sz="2400" dirty="0" smtClean="0"/>
              <a:t>call </a:t>
            </a:r>
            <a:r>
              <a:rPr lang="en-US" sz="2400" dirty="0" err="1" smtClean="0"/>
              <a:t>MyIsNull</a:t>
            </a:r>
            <a:r>
              <a:rPr lang="en-US" sz="2400" dirty="0" smtClean="0"/>
              <a:t>(null);</a:t>
            </a:r>
          </a:p>
          <a:p>
            <a:pPr marL="0">
              <a:spcBef>
                <a:spcPts val="0"/>
              </a:spcBef>
              <a:buNone/>
            </a:pPr>
            <a:r>
              <a:rPr lang="en-US" sz="2400" dirty="0" smtClean="0"/>
              <a:t>-- try with     if(param1 = null)    and    if(param1 != null)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C3</a:t>
            </a:r>
            <a:endParaRPr lang="en-US" sz="12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 sz="14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r>
              <a:rPr lang="en-US" smtClean="0"/>
              <a:t>Slide </a:t>
            </a:r>
            <a:fld id="{14E9EB3D-D4F9-4824-9B4C-DE27C3118EE9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B27614B4-57DF-41E9-816C-A27077A5F783}" type="slidenum">
              <a:rPr lang="en-US" smtClean="0"/>
              <a:pPr algn="r"/>
              <a:t>54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707339197"/>
              </p:ext>
            </p:extLst>
          </p:nvPr>
        </p:nvGraphicFramePr>
        <p:xfrm>
          <a:off x="990600" y="685800"/>
          <a:ext cx="7304088" cy="2673350"/>
        </p:xfrm>
        <a:graphic>
          <a:graphicData uri="http://schemas.openxmlformats.org/presentationml/2006/ole">
            <p:oleObj spid="_x0000_s167946" name="Document" r:id="rId3" imgW="7304259" imgH="2669662" progId="Word.Document.12">
              <p:embed/>
            </p:oleObj>
          </a:graphicData>
        </a:graphic>
      </p:graphicFrame>
      <p:pic>
        <p:nvPicPr>
          <p:cNvPr id="6" name="Picture 5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1018779" y="3200400"/>
            <a:ext cx="3678316" cy="111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527676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B27614B4-57DF-41E9-816C-A27077A5F783}" type="slidenum">
              <a:rPr lang="en-US" smtClean="0"/>
              <a:pPr algn="r"/>
              <a:t>55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211512358"/>
              </p:ext>
            </p:extLst>
          </p:nvPr>
        </p:nvGraphicFramePr>
        <p:xfrm>
          <a:off x="990600" y="685800"/>
          <a:ext cx="7361413" cy="3149957"/>
        </p:xfrm>
        <a:graphic>
          <a:graphicData uri="http://schemas.openxmlformats.org/presentationml/2006/ole">
            <p:oleObj spid="_x0000_s168970" name="Document" r:id="rId3" imgW="7361413" imgH="3149957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489355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B27614B4-57DF-41E9-816C-A27077A5F783}" type="slidenum">
              <a:rPr lang="en-US" smtClean="0"/>
              <a:pPr algn="r"/>
              <a:t>56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334598217"/>
              </p:ext>
            </p:extLst>
          </p:nvPr>
        </p:nvGraphicFramePr>
        <p:xfrm>
          <a:off x="990600" y="685800"/>
          <a:ext cx="7304088" cy="2216150"/>
        </p:xfrm>
        <a:graphic>
          <a:graphicData uri="http://schemas.openxmlformats.org/presentationml/2006/ole">
            <p:oleObj spid="_x0000_s169994" name="Document" r:id="rId3" imgW="7304259" imgH="2213094" progId="Word.Document.12">
              <p:embed/>
            </p:oleObj>
          </a:graphicData>
        </a:graphic>
      </p:graphicFrame>
      <p:pic>
        <p:nvPicPr>
          <p:cNvPr id="6" name="Picture 5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990600" y="2713423"/>
            <a:ext cx="3486336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393873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B27614B4-57DF-41E9-816C-A27077A5F783}" type="slidenum">
              <a:rPr lang="en-US" smtClean="0"/>
              <a:pPr algn="r"/>
              <a:t>57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108310014"/>
              </p:ext>
            </p:extLst>
          </p:nvPr>
        </p:nvGraphicFramePr>
        <p:xfrm>
          <a:off x="990600" y="685800"/>
          <a:ext cx="7304088" cy="1865313"/>
        </p:xfrm>
        <a:graphic>
          <a:graphicData uri="http://schemas.openxmlformats.org/presentationml/2006/ole">
            <p:oleObj spid="_x0000_s171018" name="Document" r:id="rId3" imgW="7304259" imgH="1862580" progId="Word.Document.12">
              <p:embed/>
            </p:oleObj>
          </a:graphicData>
        </a:graphic>
      </p:graphicFrame>
      <p:pic>
        <p:nvPicPr>
          <p:cNvPr id="6" name="Picture 5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1066800" y="2438400"/>
            <a:ext cx="3179193" cy="111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069710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B27614B4-57DF-41E9-816C-A27077A5F783}" type="slidenum">
              <a:rPr lang="en-US" smtClean="0"/>
              <a:pPr algn="r"/>
              <a:t>58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995763769"/>
              </p:ext>
            </p:extLst>
          </p:nvPr>
        </p:nvGraphicFramePr>
        <p:xfrm>
          <a:off x="990600" y="685800"/>
          <a:ext cx="7304088" cy="1865313"/>
        </p:xfrm>
        <a:graphic>
          <a:graphicData uri="http://schemas.openxmlformats.org/presentationml/2006/ole">
            <p:oleObj spid="_x0000_s172042" name="Document" r:id="rId3" imgW="7304259" imgH="1862580" progId="Word.Document.12">
              <p:embed/>
            </p:oleObj>
          </a:graphicData>
        </a:graphic>
      </p:graphicFrame>
      <p:pic>
        <p:nvPicPr>
          <p:cNvPr id="6" name="Picture 5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990600" y="2379216"/>
            <a:ext cx="3385353" cy="111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11545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B27614B4-57DF-41E9-816C-A27077A5F783}" type="slidenum">
              <a:rPr lang="en-US" smtClean="0"/>
              <a:pPr algn="r"/>
              <a:t>59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477919298"/>
              </p:ext>
            </p:extLst>
          </p:nvPr>
        </p:nvGraphicFramePr>
        <p:xfrm>
          <a:off x="990600" y="685800"/>
          <a:ext cx="7304088" cy="2095500"/>
        </p:xfrm>
        <a:graphic>
          <a:graphicData uri="http://schemas.openxmlformats.org/presentationml/2006/ole">
            <p:oleObj spid="_x0000_s173066" name="Document" r:id="rId3" imgW="7304259" imgH="2092661" progId="Word.Document.12">
              <p:embed/>
            </p:oleObj>
          </a:graphicData>
        </a:graphic>
      </p:graphicFrame>
      <p:pic>
        <p:nvPicPr>
          <p:cNvPr id="6" name="Picture 5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1078903" y="2667000"/>
            <a:ext cx="3562906" cy="109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714006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B27614B4-57DF-41E9-816C-A27077A5F783}" type="slidenum">
              <a:rPr lang="en-US" smtClean="0"/>
              <a:pPr algn="r"/>
              <a:t>6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257686320"/>
              </p:ext>
            </p:extLst>
          </p:nvPr>
        </p:nvGraphicFramePr>
        <p:xfrm>
          <a:off x="990600" y="685800"/>
          <a:ext cx="7361413" cy="1807217"/>
        </p:xfrm>
        <a:graphic>
          <a:graphicData uri="http://schemas.openxmlformats.org/presentationml/2006/ole">
            <p:oleObj spid="_x0000_s122904" name="Document" r:id="rId3" imgW="7361413" imgH="1807217" progId="Word.Document.12">
              <p:embed/>
            </p:oleObj>
          </a:graphicData>
        </a:graphic>
      </p:graphicFrame>
      <p:pic>
        <p:nvPicPr>
          <p:cNvPr id="6" name="Picture 5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990600" y="1905000"/>
            <a:ext cx="3335146" cy="93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542967706"/>
              </p:ext>
            </p:extLst>
          </p:nvPr>
        </p:nvGraphicFramePr>
        <p:xfrm>
          <a:off x="988381" y="2895600"/>
          <a:ext cx="7304088" cy="385763"/>
        </p:xfrm>
        <a:graphic>
          <a:graphicData uri="http://schemas.openxmlformats.org/presentationml/2006/ole">
            <p:oleObj spid="_x0000_s122905" name="Document" r:id="rId5" imgW="7304259" imgH="385386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73096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B27614B4-57DF-41E9-816C-A27077A5F783}" type="slidenum">
              <a:rPr lang="en-US" smtClean="0"/>
              <a:pPr algn="r"/>
              <a:t>60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890324476"/>
              </p:ext>
            </p:extLst>
          </p:nvPr>
        </p:nvGraphicFramePr>
        <p:xfrm>
          <a:off x="990600" y="685800"/>
          <a:ext cx="7304088" cy="1865313"/>
        </p:xfrm>
        <a:graphic>
          <a:graphicData uri="http://schemas.openxmlformats.org/presentationml/2006/ole">
            <p:oleObj spid="_x0000_s174090" name="Document" r:id="rId3" imgW="7304259" imgH="1862580" progId="Word.Document.12">
              <p:embed/>
            </p:oleObj>
          </a:graphicData>
        </a:graphic>
      </p:graphicFrame>
      <p:pic>
        <p:nvPicPr>
          <p:cNvPr id="6" name="Picture 5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990600" y="2438400"/>
            <a:ext cx="3346883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27806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B27614B4-57DF-41E9-816C-A27077A5F783}" type="slidenum">
              <a:rPr lang="en-US" smtClean="0"/>
              <a:pPr algn="r"/>
              <a:t>61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504705385"/>
              </p:ext>
            </p:extLst>
          </p:nvPr>
        </p:nvGraphicFramePr>
        <p:xfrm>
          <a:off x="990600" y="685800"/>
          <a:ext cx="7304088" cy="2794000"/>
        </p:xfrm>
        <a:graphic>
          <a:graphicData uri="http://schemas.openxmlformats.org/presentationml/2006/ole">
            <p:oleObj spid="_x0000_s175113" name="Document" r:id="rId3" imgW="7301323" imgH="2791231" progId="Word.Document.12">
              <p:embed/>
            </p:oleObj>
          </a:graphicData>
        </a:graphic>
      </p:graphicFrame>
      <p:pic>
        <p:nvPicPr>
          <p:cNvPr id="6" name="Picture 5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990600" y="3352800"/>
            <a:ext cx="2030321" cy="132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089874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B27614B4-57DF-41E9-816C-A27077A5F783}" type="slidenum">
              <a:rPr lang="en-US" smtClean="0"/>
              <a:pPr algn="r"/>
              <a:t>62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901291080"/>
              </p:ext>
            </p:extLst>
          </p:nvPr>
        </p:nvGraphicFramePr>
        <p:xfrm>
          <a:off x="990600" y="685800"/>
          <a:ext cx="7304088" cy="1985963"/>
        </p:xfrm>
        <a:graphic>
          <a:graphicData uri="http://schemas.openxmlformats.org/presentationml/2006/ole">
            <p:oleObj spid="_x0000_s176137" name="Document" r:id="rId3" imgW="7304259" imgH="1983373" progId="Word.Document.12">
              <p:embed/>
            </p:oleObj>
          </a:graphicData>
        </a:graphic>
      </p:graphicFrame>
      <p:pic>
        <p:nvPicPr>
          <p:cNvPr id="6" name="Picture 5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914400" y="2667000"/>
            <a:ext cx="2721208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747122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B27614B4-57DF-41E9-816C-A27077A5F783}" type="slidenum">
              <a:rPr lang="en-US" smtClean="0"/>
              <a:pPr algn="r"/>
              <a:t>63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283494348"/>
              </p:ext>
            </p:extLst>
          </p:nvPr>
        </p:nvGraphicFramePr>
        <p:xfrm>
          <a:off x="990600" y="685800"/>
          <a:ext cx="7304088" cy="1985963"/>
        </p:xfrm>
        <a:graphic>
          <a:graphicData uri="http://schemas.openxmlformats.org/presentationml/2006/ole">
            <p:oleObj spid="_x0000_s177168" name="Document" r:id="rId3" imgW="7304259" imgH="1983373" progId="Word.Document.12">
              <p:embed/>
            </p:oleObj>
          </a:graphicData>
        </a:graphic>
      </p:graphicFrame>
      <p:pic>
        <p:nvPicPr>
          <p:cNvPr id="6" name="Picture 5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990600" y="2438400"/>
            <a:ext cx="2687667" cy="109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302075914"/>
              </p:ext>
            </p:extLst>
          </p:nvPr>
        </p:nvGraphicFramePr>
        <p:xfrm>
          <a:off x="990600" y="3581400"/>
          <a:ext cx="7304088" cy="385763"/>
        </p:xfrm>
        <a:graphic>
          <a:graphicData uri="http://schemas.openxmlformats.org/presentationml/2006/ole">
            <p:oleObj spid="_x0000_s177169" name="Document" r:id="rId5" imgW="7304259" imgH="385386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90770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B27614B4-57DF-41E9-816C-A27077A5F783}" type="slidenum">
              <a:rPr lang="en-US" smtClean="0"/>
              <a:pPr algn="r"/>
              <a:t>7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803137462"/>
              </p:ext>
            </p:extLst>
          </p:nvPr>
        </p:nvGraphicFramePr>
        <p:xfrm>
          <a:off x="990600" y="685800"/>
          <a:ext cx="7361413" cy="2482362"/>
        </p:xfrm>
        <a:graphic>
          <a:graphicData uri="http://schemas.openxmlformats.org/presentationml/2006/ole">
            <p:oleObj spid="_x0000_s123917" name="Document" r:id="rId3" imgW="7361413" imgH="2482362" progId="Word.Document.12">
              <p:embed/>
            </p:oleObj>
          </a:graphicData>
        </a:graphic>
      </p:graphicFrame>
      <p:pic>
        <p:nvPicPr>
          <p:cNvPr id="6" name="Picture 5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1050524" y="2514600"/>
            <a:ext cx="262624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787658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Column alias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A column alias is a temporary name for a columns. It is declared in the SELECT clause:</a:t>
            </a:r>
          </a:p>
          <a:p>
            <a:pPr>
              <a:buNone/>
            </a:pPr>
            <a:r>
              <a:rPr lang="en-US" sz="2000" dirty="0" smtClean="0"/>
              <a:t>		</a:t>
            </a:r>
            <a:r>
              <a:rPr lang="en-US" sz="2000" dirty="0" smtClean="0">
                <a:solidFill>
                  <a:schemeClr val="accent2"/>
                </a:solidFill>
              </a:rPr>
              <a:t>SELECT expression AS </a:t>
            </a:r>
            <a:r>
              <a:rPr lang="en-US" sz="2000" dirty="0" err="1" smtClean="0">
                <a:solidFill>
                  <a:schemeClr val="accent2"/>
                </a:solidFill>
              </a:rPr>
              <a:t>column_alias</a:t>
            </a:r>
            <a:endParaRPr lang="en-US" sz="2000" dirty="0" smtClean="0">
              <a:solidFill>
                <a:schemeClr val="accent2"/>
              </a:solidFill>
            </a:endParaRPr>
          </a:p>
          <a:p>
            <a:r>
              <a:rPr lang="en-US" sz="2000" dirty="0" smtClean="0"/>
              <a:t> Column aliases are only in scope for the ORDER BY, GROUP BY, and HAVING clauses</a:t>
            </a:r>
          </a:p>
          <a:p>
            <a:r>
              <a:rPr lang="en-US" sz="2000" dirty="0" smtClean="0"/>
              <a:t>The following use of </a:t>
            </a:r>
            <a:r>
              <a:rPr lang="en-US" sz="2000" b="1" dirty="0" err="1" smtClean="0">
                <a:solidFill>
                  <a:schemeClr val="accent6">
                    <a:lumMod val="50000"/>
                  </a:schemeClr>
                </a:solidFill>
              </a:rPr>
              <a:t>total_credits</a:t>
            </a: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000" dirty="0" smtClean="0"/>
              <a:t>in an ORDER BY clause is correct</a:t>
            </a:r>
          </a:p>
          <a:p>
            <a:pPr>
              <a:buNone/>
            </a:pPr>
            <a:r>
              <a:rPr lang="en-US" sz="2000" dirty="0" smtClean="0"/>
              <a:t>		</a:t>
            </a:r>
            <a:r>
              <a:rPr lang="en-US" sz="2000" dirty="0" smtClean="0">
                <a:solidFill>
                  <a:schemeClr val="accent2"/>
                </a:solidFill>
              </a:rPr>
              <a:t>SELECT </a:t>
            </a:r>
          </a:p>
          <a:p>
            <a:pPr>
              <a:buNone/>
            </a:pPr>
            <a:r>
              <a:rPr lang="en-US" sz="2000" dirty="0" smtClean="0">
                <a:solidFill>
                  <a:schemeClr val="accent2"/>
                </a:solidFill>
              </a:rPr>
              <a:t>			</a:t>
            </a:r>
            <a:r>
              <a:rPr lang="en-US" sz="2000" dirty="0" err="1" smtClean="0">
                <a:solidFill>
                  <a:schemeClr val="accent2"/>
                </a:solidFill>
              </a:rPr>
              <a:t>credit_total</a:t>
            </a:r>
            <a:r>
              <a:rPr lang="en-US" sz="2000" dirty="0" smtClean="0">
                <a:solidFill>
                  <a:schemeClr val="accent2"/>
                </a:solidFill>
              </a:rPr>
              <a:t> + </a:t>
            </a:r>
            <a:r>
              <a:rPr lang="en-US" sz="2000" dirty="0" err="1" smtClean="0">
                <a:solidFill>
                  <a:schemeClr val="accent2"/>
                </a:solidFill>
              </a:rPr>
              <a:t>payment_total</a:t>
            </a:r>
            <a:r>
              <a:rPr lang="en-US" sz="2000" dirty="0" smtClean="0">
                <a:solidFill>
                  <a:schemeClr val="accent2"/>
                </a:solidFill>
              </a:rPr>
              <a:t> AS </a:t>
            </a:r>
            <a:r>
              <a:rPr lang="en-US" sz="2000" b="1" dirty="0" err="1" smtClean="0">
                <a:solidFill>
                  <a:schemeClr val="accent6">
                    <a:lumMod val="50000"/>
                  </a:schemeClr>
                </a:solidFill>
              </a:rPr>
              <a:t>total_credits</a:t>
            </a:r>
            <a:endParaRPr lang="en-US" sz="20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>
              <a:buNone/>
            </a:pPr>
            <a:r>
              <a:rPr lang="en-US" sz="2000" dirty="0" smtClean="0">
                <a:solidFill>
                  <a:schemeClr val="accent2"/>
                </a:solidFill>
              </a:rPr>
              <a:t>		FROM invoices</a:t>
            </a:r>
          </a:p>
          <a:p>
            <a:pPr>
              <a:buNone/>
            </a:pPr>
            <a:r>
              <a:rPr lang="en-US" sz="2000" dirty="0" smtClean="0">
                <a:solidFill>
                  <a:schemeClr val="accent2"/>
                </a:solidFill>
              </a:rPr>
              <a:t>		ORDER BY </a:t>
            </a:r>
            <a:r>
              <a:rPr lang="en-US" sz="2000" b="1" dirty="0" err="1" smtClean="0">
                <a:solidFill>
                  <a:schemeClr val="accent6">
                    <a:lumMod val="50000"/>
                  </a:schemeClr>
                </a:solidFill>
              </a:rPr>
              <a:t>total_credits</a:t>
            </a: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accent2"/>
                </a:solidFill>
              </a:rPr>
              <a:t>DESC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C3</a:t>
            </a:r>
            <a:endParaRPr lang="en-US" sz="12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 sz="14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r>
              <a:rPr lang="en-US" smtClean="0"/>
              <a:t>Slide </a:t>
            </a:r>
            <a:fld id="{14E9EB3D-D4F9-4824-9B4C-DE27C3118EE9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Column alias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The following use of a column alias in SELECT and WHERE clauses is erroneous</a:t>
            </a:r>
          </a:p>
          <a:p>
            <a:pPr>
              <a:buNone/>
            </a:pPr>
            <a:r>
              <a:rPr lang="en-US" sz="2000" dirty="0" smtClean="0">
                <a:solidFill>
                  <a:schemeClr val="accent2"/>
                </a:solidFill>
              </a:rPr>
              <a:t>	SELECT </a:t>
            </a:r>
          </a:p>
          <a:p>
            <a:pPr>
              <a:buNone/>
            </a:pPr>
            <a:r>
              <a:rPr lang="en-US" sz="2000" dirty="0" smtClean="0">
                <a:solidFill>
                  <a:schemeClr val="accent2"/>
                </a:solidFill>
              </a:rPr>
              <a:t>		</a:t>
            </a:r>
            <a:r>
              <a:rPr lang="en-US" sz="2000" dirty="0" err="1" smtClean="0">
                <a:solidFill>
                  <a:schemeClr val="accent2"/>
                </a:solidFill>
              </a:rPr>
              <a:t>credit_total</a:t>
            </a:r>
            <a:r>
              <a:rPr lang="en-US" sz="2000" dirty="0" smtClean="0">
                <a:solidFill>
                  <a:schemeClr val="accent2"/>
                </a:solidFill>
              </a:rPr>
              <a:t> + </a:t>
            </a:r>
            <a:r>
              <a:rPr lang="en-US" sz="2000" dirty="0" err="1" smtClean="0">
                <a:solidFill>
                  <a:schemeClr val="accent2"/>
                </a:solidFill>
              </a:rPr>
              <a:t>payment_total</a:t>
            </a:r>
            <a:r>
              <a:rPr lang="en-US" sz="2000" dirty="0" smtClean="0">
                <a:solidFill>
                  <a:schemeClr val="accent2"/>
                </a:solidFill>
              </a:rPr>
              <a:t> AS </a:t>
            </a:r>
            <a:r>
              <a:rPr lang="en-US" sz="2000" b="1" dirty="0" err="1" smtClean="0">
                <a:solidFill>
                  <a:schemeClr val="accent6">
                    <a:lumMod val="50000"/>
                  </a:schemeClr>
                </a:solidFill>
              </a:rPr>
              <a:t>total_credits</a:t>
            </a:r>
            <a:r>
              <a:rPr lang="en-US" sz="2000" dirty="0" smtClean="0">
                <a:solidFill>
                  <a:schemeClr val="accent2"/>
                </a:solidFill>
              </a:rPr>
              <a:t>,</a:t>
            </a:r>
          </a:p>
          <a:p>
            <a:pPr>
              <a:buNone/>
            </a:pPr>
            <a:r>
              <a:rPr lang="en-US" sz="2000" dirty="0" smtClean="0">
                <a:solidFill>
                  <a:schemeClr val="accent2"/>
                </a:solidFill>
              </a:rPr>
              <a:t>		</a:t>
            </a:r>
            <a:r>
              <a:rPr lang="en-US" sz="2000" b="1" dirty="0" err="1" smtClean="0">
                <a:solidFill>
                  <a:schemeClr val="accent6">
                    <a:lumMod val="50000"/>
                  </a:schemeClr>
                </a:solidFill>
              </a:rPr>
              <a:t>total_credits</a:t>
            </a:r>
            <a:r>
              <a:rPr lang="en-US" sz="2000" dirty="0" smtClean="0">
                <a:solidFill>
                  <a:schemeClr val="accent2"/>
                </a:solidFill>
              </a:rPr>
              <a:t> * 0.5 AS </a:t>
            </a:r>
            <a:r>
              <a:rPr lang="en-US" sz="2000" dirty="0" err="1" smtClean="0">
                <a:solidFill>
                  <a:schemeClr val="accent2"/>
                </a:solidFill>
              </a:rPr>
              <a:t>half_total_credits</a:t>
            </a:r>
            <a:endParaRPr lang="en-US" sz="2000" dirty="0" smtClean="0">
              <a:solidFill>
                <a:schemeClr val="accent2"/>
              </a:solidFill>
            </a:endParaRPr>
          </a:p>
          <a:p>
            <a:pPr>
              <a:buNone/>
            </a:pPr>
            <a:r>
              <a:rPr lang="en-US" sz="2000" dirty="0" smtClean="0">
                <a:solidFill>
                  <a:schemeClr val="accent2"/>
                </a:solidFill>
              </a:rPr>
              <a:t>	FROM invoices</a:t>
            </a:r>
          </a:p>
          <a:p>
            <a:pPr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Error Code: 1054. Unknown column '</a:t>
            </a:r>
            <a:r>
              <a:rPr lang="en-US" sz="2000" dirty="0" err="1" smtClean="0">
                <a:solidFill>
                  <a:srgbClr val="FF0000"/>
                </a:solidFill>
              </a:rPr>
              <a:t>total_credits</a:t>
            </a:r>
            <a:r>
              <a:rPr lang="en-US" sz="2000" dirty="0" smtClean="0">
                <a:solidFill>
                  <a:srgbClr val="FF0000"/>
                </a:solidFill>
              </a:rPr>
              <a:t>' in 'field list‘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dirty="0" smtClean="0">
                <a:solidFill>
                  <a:schemeClr val="accent2"/>
                </a:solidFill>
              </a:rPr>
              <a:t>SELECT </a:t>
            </a:r>
          </a:p>
          <a:p>
            <a:pPr>
              <a:buNone/>
            </a:pPr>
            <a:r>
              <a:rPr lang="en-US" sz="2000" dirty="0" smtClean="0">
                <a:solidFill>
                  <a:schemeClr val="accent2"/>
                </a:solidFill>
              </a:rPr>
              <a:t>		</a:t>
            </a:r>
            <a:r>
              <a:rPr lang="en-US" sz="2000" dirty="0" err="1" smtClean="0">
                <a:solidFill>
                  <a:schemeClr val="accent2"/>
                </a:solidFill>
              </a:rPr>
              <a:t>credit_total</a:t>
            </a:r>
            <a:r>
              <a:rPr lang="en-US" sz="2000" dirty="0" smtClean="0">
                <a:solidFill>
                  <a:schemeClr val="accent2"/>
                </a:solidFill>
              </a:rPr>
              <a:t> + </a:t>
            </a:r>
            <a:r>
              <a:rPr lang="en-US" sz="2000" dirty="0" err="1" smtClean="0">
                <a:solidFill>
                  <a:schemeClr val="accent2"/>
                </a:solidFill>
              </a:rPr>
              <a:t>payment_total</a:t>
            </a:r>
            <a:r>
              <a:rPr lang="en-US" sz="2000" dirty="0" smtClean="0">
                <a:solidFill>
                  <a:schemeClr val="accent2"/>
                </a:solidFill>
              </a:rPr>
              <a:t> AS </a:t>
            </a:r>
            <a:r>
              <a:rPr lang="en-US" sz="2000" b="1" dirty="0" err="1" smtClean="0">
                <a:solidFill>
                  <a:schemeClr val="accent6">
                    <a:lumMod val="50000"/>
                  </a:schemeClr>
                </a:solidFill>
              </a:rPr>
              <a:t>total_credits</a:t>
            </a:r>
            <a:endParaRPr lang="en-US" sz="20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>
              <a:buNone/>
            </a:pPr>
            <a:r>
              <a:rPr lang="en-US" sz="2000" dirty="0" smtClean="0">
                <a:solidFill>
                  <a:schemeClr val="accent2"/>
                </a:solidFill>
              </a:rPr>
              <a:t>	FROM invoices</a:t>
            </a:r>
          </a:p>
          <a:p>
            <a:pPr>
              <a:buNone/>
            </a:pPr>
            <a:r>
              <a:rPr lang="en-US" sz="2000" dirty="0" smtClean="0">
                <a:solidFill>
                  <a:schemeClr val="accent2"/>
                </a:solidFill>
              </a:rPr>
              <a:t>	WHERE </a:t>
            </a:r>
            <a:r>
              <a:rPr lang="en-US" sz="2000" b="1" dirty="0" err="1" smtClean="0">
                <a:solidFill>
                  <a:schemeClr val="accent6">
                    <a:lumMod val="50000"/>
                  </a:schemeClr>
                </a:solidFill>
              </a:rPr>
              <a:t>total_credits</a:t>
            </a:r>
            <a:r>
              <a:rPr lang="en-US" sz="2000" dirty="0" smtClean="0">
                <a:solidFill>
                  <a:schemeClr val="accent2"/>
                </a:solidFill>
              </a:rPr>
              <a:t> &lt; 100</a:t>
            </a:r>
          </a:p>
          <a:p>
            <a:pPr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Error Code: 1054. Unknown column '</a:t>
            </a:r>
            <a:r>
              <a:rPr lang="en-US" sz="2000" dirty="0" err="1" smtClean="0">
                <a:solidFill>
                  <a:srgbClr val="FF0000"/>
                </a:solidFill>
              </a:rPr>
              <a:t>total_credits</a:t>
            </a:r>
            <a:r>
              <a:rPr lang="en-US" sz="2000" dirty="0" smtClean="0">
                <a:solidFill>
                  <a:srgbClr val="FF0000"/>
                </a:solidFill>
              </a:rPr>
              <a:t>' in 'where clause'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C3</a:t>
            </a:r>
            <a:endParaRPr lang="en-US" sz="12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 sz="14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r>
              <a:rPr lang="en-US" smtClean="0"/>
              <a:t>Slide </a:t>
            </a:r>
            <a:fld id="{14E9EB3D-D4F9-4824-9B4C-DE27C3118EE9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ster slides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Master slides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Master slides</Template>
  <TotalTime>418</TotalTime>
  <Words>1099</Words>
  <Application>Microsoft Office PowerPoint</Application>
  <PresentationFormat>On-screen Show (4:3)</PresentationFormat>
  <Paragraphs>308</Paragraphs>
  <Slides>63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5" baseType="lpstr">
      <vt:lpstr>Master slides</vt:lpstr>
      <vt:lpstr>Document</vt:lpstr>
      <vt:lpstr>Slide 1</vt:lpstr>
      <vt:lpstr>Slide 2</vt:lpstr>
      <vt:lpstr>Slide 3</vt:lpstr>
      <vt:lpstr>Slide 4</vt:lpstr>
      <vt:lpstr>Slide 5</vt:lpstr>
      <vt:lpstr>Slide 6</vt:lpstr>
      <vt:lpstr>Slide 7</vt:lpstr>
      <vt:lpstr>Column alias scope</vt:lpstr>
      <vt:lpstr>Column alias scope</vt:lpstr>
      <vt:lpstr>Column alias scope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Slide 53</vt:lpstr>
      <vt:lpstr>Slide 54</vt:lpstr>
      <vt:lpstr>Slide 55</vt:lpstr>
      <vt:lpstr>Slide 56</vt:lpstr>
      <vt:lpstr>Slide 57</vt:lpstr>
      <vt:lpstr>Slide 58</vt:lpstr>
      <vt:lpstr>Slide 59</vt:lpstr>
      <vt:lpstr>Slide 60</vt:lpstr>
      <vt:lpstr>Slide 61</vt:lpstr>
      <vt:lpstr>Slide 62</vt:lpstr>
      <vt:lpstr>Slide 63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 Pedroza David</dc:creator>
  <cp:lastModifiedBy>achapHome</cp:lastModifiedBy>
  <cp:revision>48</cp:revision>
  <dcterms:created xsi:type="dcterms:W3CDTF">2012-04-06T16:23:40Z</dcterms:created>
  <dcterms:modified xsi:type="dcterms:W3CDTF">2016-04-04T22:38:40Z</dcterms:modified>
</cp:coreProperties>
</file>