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83" r:id="rId8"/>
    <p:sldId id="284" r:id="rId9"/>
    <p:sldId id="285" r:id="rId10"/>
    <p:sldId id="286" r:id="rId11"/>
    <p:sldId id="287" r:id="rId12"/>
    <p:sldId id="290" r:id="rId13"/>
    <p:sldId id="291" r:id="rId14"/>
    <p:sldId id="292" r:id="rId15"/>
    <p:sldId id="293" r:id="rId16"/>
    <p:sldId id="266" r:id="rId17"/>
    <p:sldId id="269" r:id="rId18"/>
    <p:sldId id="282" r:id="rId19"/>
    <p:sldId id="272" r:id="rId20"/>
    <p:sldId id="270" r:id="rId21"/>
    <p:sldId id="267" r:id="rId22"/>
    <p:sldId id="271" r:id="rId23"/>
    <p:sldId id="274" r:id="rId24"/>
    <p:sldId id="275" r:id="rId25"/>
    <p:sldId id="288" r:id="rId26"/>
    <p:sldId id="277" r:id="rId27"/>
    <p:sldId id="276" r:id="rId28"/>
    <p:sldId id="278" r:id="rId29"/>
    <p:sldId id="279" r:id="rId30"/>
    <p:sldId id="280" r:id="rId31"/>
    <p:sldId id="281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 autoAdjust="0"/>
    <p:restoredTop sz="94710" autoAdjust="0"/>
  </p:normalViewPr>
  <p:slideViewPr>
    <p:cSldViewPr>
      <p:cViewPr varScale="1">
        <p:scale>
          <a:sx n="79" d="100"/>
          <a:sy n="79" d="100"/>
        </p:scale>
        <p:origin x="-8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0EF-AA37-4DBE-B740-C7A70A33EE2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E6E3F-2262-4CFA-80AE-9075D5700DA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F1966F1-BF41-46C0-95B3-630386626CE7}" type="parTrans" cxnId="{B2B82142-A983-4FA7-AB63-2870410695FB}">
      <dgm:prSet/>
      <dgm:spPr/>
      <dgm:t>
        <a:bodyPr/>
        <a:lstStyle/>
        <a:p>
          <a:endParaRPr lang="en-US"/>
        </a:p>
      </dgm:t>
    </dgm:pt>
    <dgm:pt modelId="{32591601-C542-482E-961A-DB18DFF073C3}" type="sibTrans" cxnId="{B2B82142-A983-4FA7-AB63-2870410695FB}">
      <dgm:prSet/>
      <dgm:spPr/>
      <dgm:t>
        <a:bodyPr/>
        <a:lstStyle/>
        <a:p>
          <a:endParaRPr lang="en-US"/>
        </a:p>
      </dgm:t>
    </dgm:pt>
    <dgm:pt modelId="{A759C565-3282-4C70-AA0B-17EDD60E84C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C858B34-AFE9-418A-92CF-977E9383BBEA}" type="parTrans" cxnId="{8981D1EE-8B8A-4BCA-9F5F-940CACFAEB1E}">
      <dgm:prSet/>
      <dgm:spPr/>
      <dgm:t>
        <a:bodyPr/>
        <a:lstStyle/>
        <a:p>
          <a:endParaRPr lang="en-US"/>
        </a:p>
      </dgm:t>
    </dgm:pt>
    <dgm:pt modelId="{0FCCC6C1-FE33-4A54-AFAE-22C10D4A104B}" type="sibTrans" cxnId="{8981D1EE-8B8A-4BCA-9F5F-940CACFAEB1E}">
      <dgm:prSet/>
      <dgm:spPr/>
      <dgm:t>
        <a:bodyPr/>
        <a:lstStyle/>
        <a:p>
          <a:endParaRPr lang="en-US"/>
        </a:p>
      </dgm:t>
    </dgm:pt>
    <dgm:pt modelId="{1FD8BB10-0DB6-4AEB-916B-D9E563225A25}" type="pres">
      <dgm:prSet presAssocID="{47AA40EF-AA37-4DBE-B740-C7A70A33EE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35AB6-BF07-4EBC-B6D9-6148CCDBFEB7}" type="pres">
      <dgm:prSet presAssocID="{998E6E3F-2262-4CFA-80AE-9075D5700DAC}" presName="Name5" presStyleLbl="vennNode1" presStyleIdx="0" presStyleCnt="2" custLinFactNeighborX="96339" custLinFactNeighborY="-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8C6E2-5C4A-472D-9BD8-AAFE5B7C7378}" type="pres">
      <dgm:prSet presAssocID="{32591601-C542-482E-961A-DB18DFF073C3}" presName="space" presStyleCnt="0"/>
      <dgm:spPr/>
    </dgm:pt>
    <dgm:pt modelId="{B0CD6A13-8AE4-4A57-98E0-E1AE62F1FFEE}" type="pres">
      <dgm:prSet presAssocID="{A759C565-3282-4C70-AA0B-17EDD60E84CF}" presName="Name5" presStyleLbl="vennNode1" presStyleIdx="1" presStyleCnt="2" custLinFactNeighborX="-51046" custLinFactNeighborY="-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82142-A983-4FA7-AB63-2870410695FB}" srcId="{47AA40EF-AA37-4DBE-B740-C7A70A33EE2F}" destId="{998E6E3F-2262-4CFA-80AE-9075D5700DAC}" srcOrd="0" destOrd="0" parTransId="{9F1966F1-BF41-46C0-95B3-630386626CE7}" sibTransId="{32591601-C542-482E-961A-DB18DFF073C3}"/>
    <dgm:cxn modelId="{4083E5FB-7A30-47F4-88CB-E6AD740F5029}" type="presOf" srcId="{998E6E3F-2262-4CFA-80AE-9075D5700DAC}" destId="{14F35AB6-BF07-4EBC-B6D9-6148CCDBFEB7}" srcOrd="0" destOrd="0" presId="urn:microsoft.com/office/officeart/2005/8/layout/venn3"/>
    <dgm:cxn modelId="{CA654322-FB2E-4894-9CD8-7EAAD84F7CA2}" type="presOf" srcId="{A759C565-3282-4C70-AA0B-17EDD60E84CF}" destId="{B0CD6A13-8AE4-4A57-98E0-E1AE62F1FFEE}" srcOrd="0" destOrd="0" presId="urn:microsoft.com/office/officeart/2005/8/layout/venn3"/>
    <dgm:cxn modelId="{F87C6E15-B91D-4074-A107-4EAE6F12337C}" type="presOf" srcId="{47AA40EF-AA37-4DBE-B740-C7A70A33EE2F}" destId="{1FD8BB10-0DB6-4AEB-916B-D9E563225A25}" srcOrd="0" destOrd="0" presId="urn:microsoft.com/office/officeart/2005/8/layout/venn3"/>
    <dgm:cxn modelId="{8981D1EE-8B8A-4BCA-9F5F-940CACFAEB1E}" srcId="{47AA40EF-AA37-4DBE-B740-C7A70A33EE2F}" destId="{A759C565-3282-4C70-AA0B-17EDD60E84CF}" srcOrd="1" destOrd="0" parTransId="{EC858B34-AFE9-418A-92CF-977E9383BBEA}" sibTransId="{0FCCC6C1-FE33-4A54-AFAE-22C10D4A104B}"/>
    <dgm:cxn modelId="{59501B3E-E512-4939-BFB5-85CE661E712C}" type="presParOf" srcId="{1FD8BB10-0DB6-4AEB-916B-D9E563225A25}" destId="{14F35AB6-BF07-4EBC-B6D9-6148CCDBFEB7}" srcOrd="0" destOrd="0" presId="urn:microsoft.com/office/officeart/2005/8/layout/venn3"/>
    <dgm:cxn modelId="{52412C04-D1C1-442F-BEAA-8BEE697C3498}" type="presParOf" srcId="{1FD8BB10-0DB6-4AEB-916B-D9E563225A25}" destId="{C508C6E2-5C4A-472D-9BD8-AAFE5B7C7378}" srcOrd="1" destOrd="0" presId="urn:microsoft.com/office/officeart/2005/8/layout/venn3"/>
    <dgm:cxn modelId="{FCC5BC01-611E-4658-9964-86E34D669DA7}" type="presParOf" srcId="{1FD8BB10-0DB6-4AEB-916B-D9E563225A25}" destId="{B0CD6A13-8AE4-4A57-98E0-E1AE62F1FFEE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F35AB6-BF07-4EBC-B6D9-6148CCDBFEB7}">
      <dsp:nvSpPr>
        <dsp:cNvPr id="0" name=""/>
        <dsp:cNvSpPr/>
      </dsp:nvSpPr>
      <dsp:spPr>
        <a:xfrm>
          <a:off x="914399" y="11"/>
          <a:ext cx="4524672" cy="45246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08" tIns="82550" rIns="249008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914399" y="11"/>
        <a:ext cx="4524672" cy="4524672"/>
      </dsp:txXfrm>
    </dsp:sp>
    <dsp:sp modelId="{B0CD6A13-8AE4-4A57-98E0-E1AE62F1FFEE}">
      <dsp:nvSpPr>
        <dsp:cNvPr id="0" name=""/>
        <dsp:cNvSpPr/>
      </dsp:nvSpPr>
      <dsp:spPr>
        <a:xfrm>
          <a:off x="3200399" y="11"/>
          <a:ext cx="4524672" cy="45246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9008" tIns="82550" rIns="249008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200399" y="11"/>
        <a:ext cx="4524672" cy="4524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8237-1992-4846-ADF3-5DC2499C7BA3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2F98-94F6-4E92-AD36-12326BB56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(one to one)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1828800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3"/>
                <a:gridCol w="3508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SSN (Social</a:t>
                      </a:r>
                      <a:r>
                        <a:rPr lang="en-US" baseline="0" dirty="0" smtClean="0"/>
                        <a:t> Security Number)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123 45 6789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987 65 4321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192 83</a:t>
                      </a:r>
                      <a:r>
                        <a:rPr lang="en-US" baseline="0" dirty="0" smtClean="0"/>
                        <a:t> 7465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tables (one to one)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2743200"/>
          <a:ext cx="167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62"/>
                <a:gridCol w="1289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name_1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name_3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3800" y="2743200"/>
          <a:ext cx="396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SSN (Social</a:t>
                      </a:r>
                      <a:r>
                        <a:rPr lang="en-US" baseline="0" dirty="0" smtClean="0"/>
                        <a:t> Security Number)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123 45 6789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987 65 4321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192 83</a:t>
                      </a:r>
                      <a:r>
                        <a:rPr lang="en-US" baseline="0" dirty="0" smtClean="0"/>
                        <a:t> 7465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1905000"/>
            <a:ext cx="1882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 table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1905000"/>
            <a:ext cx="2014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Private table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00600"/>
            <a:ext cx="71931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The tables can be in 2 different schemas, one </a:t>
            </a:r>
          </a:p>
          <a:p>
            <a:r>
              <a:rPr lang="en-US" sz="2800" dirty="0" smtClean="0"/>
              <a:t>    with access only to </a:t>
            </a:r>
            <a:r>
              <a:rPr lang="en-US" sz="2800" dirty="0" err="1" smtClean="0"/>
              <a:t>priviledged</a:t>
            </a:r>
            <a:r>
              <a:rPr lang="en-US" sz="2800" dirty="0" smtClean="0"/>
              <a:t> users, and the </a:t>
            </a:r>
          </a:p>
          <a:p>
            <a:r>
              <a:rPr lang="en-US" sz="2800" dirty="0" smtClean="0"/>
              <a:t>    other with access to all users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queries are of the form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2">
              <a:buNone/>
            </a:pPr>
            <a:r>
              <a:rPr lang="en-US" sz="2700" dirty="0">
                <a:solidFill>
                  <a:schemeClr val="tx2"/>
                </a:solidFill>
              </a:rPr>
              <a:t>SELECT </a:t>
            </a:r>
            <a:r>
              <a:rPr lang="en-US" sz="3200" dirty="0"/>
              <a:t>  </a:t>
            </a:r>
            <a:r>
              <a:rPr lang="en-US" sz="3200" dirty="0" err="1"/>
              <a:t>select_list</a:t>
            </a:r>
            <a:endParaRPr lang="en-US" sz="3200" dirty="0"/>
          </a:p>
          <a:p>
            <a:pPr lvl="2">
              <a:buNone/>
            </a:pPr>
            <a:r>
              <a:rPr lang="en-US" sz="3200" dirty="0"/>
              <a:t>[</a:t>
            </a:r>
            <a:r>
              <a:rPr lang="en-US" sz="2700" dirty="0">
                <a:solidFill>
                  <a:schemeClr val="tx2"/>
                </a:solidFill>
              </a:rPr>
              <a:t>FROM</a:t>
            </a:r>
            <a:r>
              <a:rPr lang="en-US" sz="3200" dirty="0"/>
              <a:t>   </a:t>
            </a:r>
            <a:r>
              <a:rPr lang="en-US" sz="3200" dirty="0" err="1"/>
              <a:t>table_source</a:t>
            </a:r>
            <a:r>
              <a:rPr lang="en-US" sz="3200" dirty="0"/>
              <a:t>]</a:t>
            </a:r>
          </a:p>
          <a:p>
            <a:pPr lvl="2">
              <a:buNone/>
            </a:pPr>
            <a:r>
              <a:rPr lang="en-US" sz="3200" dirty="0"/>
              <a:t>[</a:t>
            </a:r>
            <a:r>
              <a:rPr lang="en-US" sz="2700" dirty="0">
                <a:solidFill>
                  <a:schemeClr val="tx2"/>
                </a:solidFill>
              </a:rPr>
              <a:t>WHERE</a:t>
            </a:r>
            <a:r>
              <a:rPr lang="en-US" sz="3200" dirty="0"/>
              <a:t>   </a:t>
            </a:r>
            <a:r>
              <a:rPr lang="en-US" sz="3200" dirty="0" err="1"/>
              <a:t>search_condition</a:t>
            </a:r>
            <a:r>
              <a:rPr lang="en-US" sz="3200" dirty="0"/>
              <a:t>]</a:t>
            </a:r>
          </a:p>
          <a:p>
            <a:pPr lvl="2">
              <a:buNone/>
            </a:pPr>
            <a:r>
              <a:rPr lang="en-US" sz="3200" dirty="0"/>
              <a:t>[</a:t>
            </a:r>
            <a:r>
              <a:rPr lang="en-US" sz="2700" dirty="0">
                <a:solidFill>
                  <a:schemeClr val="tx2"/>
                </a:solidFill>
              </a:rPr>
              <a:t>ORDER BY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3200" dirty="0" err="1"/>
              <a:t>order_by_list</a:t>
            </a:r>
            <a:r>
              <a:rPr lang="en-US" sz="3200" dirty="0"/>
              <a:t>]</a:t>
            </a:r>
          </a:p>
          <a:p>
            <a:pPr lvl="2">
              <a:buNone/>
            </a:pPr>
            <a:r>
              <a:rPr lang="en-US" sz="3200" dirty="0"/>
              <a:t>[</a:t>
            </a:r>
            <a:r>
              <a:rPr lang="en-US" sz="2700" dirty="0">
                <a:solidFill>
                  <a:schemeClr val="tx2"/>
                </a:solidFill>
              </a:rPr>
              <a:t>LIMIT</a:t>
            </a:r>
            <a:r>
              <a:rPr lang="en-US" sz="3200" dirty="0"/>
              <a:t>   </a:t>
            </a:r>
            <a:r>
              <a:rPr lang="en-US" sz="3200" dirty="0" err="1"/>
              <a:t>row_limit</a:t>
            </a:r>
            <a:r>
              <a:rPr lang="en-US" sz="3200" dirty="0"/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Query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dirty="0">
                <a:solidFill>
                  <a:schemeClr val="tx2"/>
                </a:solidFill>
              </a:rPr>
              <a:t>SELECT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specifies </a:t>
            </a:r>
            <a:r>
              <a:rPr lang="en-US" dirty="0"/>
              <a:t>which columns should be returned by the query</a:t>
            </a:r>
          </a:p>
          <a:p>
            <a:pPr lvl="0">
              <a:buNone/>
            </a:pPr>
            <a:r>
              <a:rPr lang="en-US" dirty="0">
                <a:solidFill>
                  <a:schemeClr val="tx2"/>
                </a:solidFill>
              </a:rPr>
              <a:t>FROM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gives </a:t>
            </a:r>
            <a:r>
              <a:rPr lang="en-US" dirty="0"/>
              <a:t>the </a:t>
            </a:r>
            <a:r>
              <a:rPr lang="en-US" dirty="0" err="1"/>
              <a:t>table_source</a:t>
            </a:r>
            <a:endParaRPr lang="en-US" dirty="0"/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</a:t>
            </a:r>
          </a:p>
          <a:p>
            <a:pPr lvl="1">
              <a:buNone/>
            </a:pPr>
            <a:r>
              <a:rPr lang="en-US" dirty="0" smtClean="0"/>
              <a:t>specifies </a:t>
            </a:r>
            <a:r>
              <a:rPr lang="en-US" dirty="0"/>
              <a:t>which rows will be returned by the query</a:t>
            </a:r>
          </a:p>
          <a:p>
            <a:pPr lvl="0">
              <a:buNone/>
            </a:pPr>
            <a:r>
              <a:rPr lang="en-US" dirty="0">
                <a:solidFill>
                  <a:schemeClr val="tx2"/>
                </a:solidFill>
              </a:rPr>
              <a:t>ORDER BY 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smtClean="0"/>
              <a:t>determines </a:t>
            </a:r>
            <a:r>
              <a:rPr lang="en-US" dirty="0"/>
              <a:t>the order of the rows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LIMIT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specifies </a:t>
            </a:r>
            <a:r>
              <a:rPr lang="en-US" dirty="0"/>
              <a:t>how many rows should be returned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and multiple table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like to think that a query on a single table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part of </a:t>
            </a:r>
            <a:r>
              <a:rPr lang="en-US" dirty="0" smtClean="0"/>
              <a:t>the table </a:t>
            </a:r>
            <a:r>
              <a:rPr lang="en-US" dirty="0"/>
              <a:t>with rows and columns </a:t>
            </a:r>
            <a:r>
              <a:rPr lang="en-US" dirty="0" smtClean="0"/>
              <a:t>ordered</a:t>
            </a:r>
            <a:r>
              <a:rPr lang="en-US" dirty="0"/>
              <a:t>, and </a:t>
            </a:r>
            <a:r>
              <a:rPr lang="en-US" dirty="0" smtClean="0"/>
              <a:t>columns can be </a:t>
            </a:r>
            <a:r>
              <a:rPr lang="en-US" dirty="0"/>
              <a:t>functions of the original </a:t>
            </a:r>
            <a:r>
              <a:rPr lang="en-US" dirty="0" smtClean="0"/>
              <a:t>columns or immediate values</a:t>
            </a:r>
            <a:endParaRPr lang="en-US" dirty="0" smtClean="0"/>
          </a:p>
          <a:p>
            <a:r>
              <a:rPr lang="en-US" dirty="0" smtClean="0"/>
              <a:t>I like to think that a query on multiple tables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information from multiple tables to form a temporary table, then extracting and reforming information in the temporary 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SQL clause that allows for combining information from multiple tables is the join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types of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 types of join that allow for queries on multiple tables are</a:t>
            </a:r>
          </a:p>
          <a:p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/>
              <a:t>Inner </a:t>
            </a:r>
            <a:r>
              <a:rPr lang="en-US" sz="2800" dirty="0" smtClean="0"/>
              <a:t>join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 smtClean="0"/>
              <a:t>Left </a:t>
            </a:r>
            <a:r>
              <a:rPr lang="en-US" sz="2800" dirty="0"/>
              <a:t>outer </a:t>
            </a:r>
            <a:r>
              <a:rPr lang="en-US" sz="2800" dirty="0" smtClean="0"/>
              <a:t>join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 smtClean="0"/>
              <a:t>Right </a:t>
            </a:r>
            <a:r>
              <a:rPr lang="en-US" sz="2800" dirty="0"/>
              <a:t>outer </a:t>
            </a:r>
            <a:r>
              <a:rPr lang="en-US" sz="2800" dirty="0" smtClean="0"/>
              <a:t>join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 smtClean="0"/>
              <a:t>Full </a:t>
            </a:r>
            <a:r>
              <a:rPr lang="en-US" sz="2800" dirty="0"/>
              <a:t>outer </a:t>
            </a:r>
            <a:r>
              <a:rPr lang="en-US" sz="2800" dirty="0" smtClean="0"/>
              <a:t>join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 smtClean="0"/>
              <a:t>Cross join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tables to demonstrate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9400"/>
            <a:ext cx="4040188" cy="639762"/>
          </a:xfrm>
        </p:spPr>
        <p:txBody>
          <a:bodyPr/>
          <a:lstStyle/>
          <a:p>
            <a:r>
              <a:rPr lang="en-US" dirty="0" smtClean="0"/>
              <a:t>Manufacturer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57200" y="3733800"/>
          <a:ext cx="3505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company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country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895600"/>
            <a:ext cx="4041775" cy="639762"/>
          </a:xfrm>
        </p:spPr>
        <p:txBody>
          <a:bodyPr/>
          <a:lstStyle/>
          <a:p>
            <a:r>
              <a:rPr lang="en-US" dirty="0" smtClean="0"/>
              <a:t>Model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648200" y="3733800"/>
          <a:ext cx="3127375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1600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company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Silverado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447800"/>
            <a:ext cx="7586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smaller tables below from the database </a:t>
            </a:r>
          </a:p>
          <a:p>
            <a:r>
              <a:rPr lang="en-US" sz="3200" dirty="0" err="1" smtClean="0"/>
              <a:t>try_join</a:t>
            </a:r>
            <a:r>
              <a:rPr lang="en-US" sz="3200" dirty="0" smtClean="0"/>
              <a:t> are useful for demonstrating joins 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for databases and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databases </a:t>
            </a:r>
            <a:r>
              <a:rPr lang="en-US" dirty="0" err="1" smtClean="0"/>
              <a:t>try_join</a:t>
            </a:r>
            <a:r>
              <a:rPr lang="en-US" dirty="0" smtClean="0"/>
              <a:t> and </a:t>
            </a:r>
            <a:r>
              <a:rPr lang="en-US" dirty="0" err="1" smtClean="0"/>
              <a:t>cross_join</a:t>
            </a:r>
            <a:r>
              <a:rPr lang="en-US" dirty="0" smtClean="0"/>
              <a:t> can be generated using the script </a:t>
            </a:r>
          </a:p>
          <a:p>
            <a:pPr lvl="1">
              <a:buNone/>
            </a:pPr>
            <a:r>
              <a:rPr lang="en-US" dirty="0" smtClean="0"/>
              <a:t>			generate_join.sql</a:t>
            </a:r>
          </a:p>
          <a:p>
            <a:endParaRPr lang="en-US" dirty="0" smtClean="0"/>
          </a:p>
          <a:p>
            <a:r>
              <a:rPr lang="en-US" dirty="0" smtClean="0"/>
              <a:t>The queries used in the slides are in the file</a:t>
            </a:r>
          </a:p>
          <a:p>
            <a:pPr lvl="1">
              <a:buNone/>
            </a:pPr>
            <a:r>
              <a:rPr lang="en-US" dirty="0" smtClean="0"/>
              <a:t>			queries_join.sql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NER JOIN - Only records which match the condition in both tabl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FULL OUTER JOIN - Combination of both Left and Right Outer joins matching ON clause but preserving both tables 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2286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EFT JOIN - All records from table 1 in conjunction with records which match the condition in table 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962400"/>
            <a:ext cx="2590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IGHT JOIN - All records from table 2 in conjunction with records from table 1 which match the conditio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038600"/>
            <a:ext cx="2514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43000" y="609600"/>
            <a:ext cx="759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Venn diagrams for inner and outer joins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(one to many)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single table for pickup trucks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 for inner join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2895600"/>
            <a:ext cx="1397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GM</a:t>
            </a:r>
          </a:p>
          <a:p>
            <a:endParaRPr lang="en-US" sz="3600" dirty="0" smtClean="0"/>
          </a:p>
          <a:p>
            <a:r>
              <a:rPr lang="en-US" sz="3600" dirty="0" smtClean="0"/>
              <a:t>Dodge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289560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971800"/>
            <a:ext cx="146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Ford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Toyota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548640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867400"/>
            <a:ext cx="27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manufacturer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4267200"/>
          <a:ext cx="822960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5908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company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manufacturer.country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model.company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600200"/>
            <a:ext cx="7916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SELECT</a:t>
            </a:r>
            <a:r>
              <a:rPr lang="en-US" sz="2400" dirty="0" smtClean="0"/>
              <a:t> *</a:t>
            </a:r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FROM</a:t>
            </a:r>
          </a:p>
          <a:p>
            <a:r>
              <a:rPr lang="en-US" sz="2400" dirty="0"/>
              <a:t>   	 manufacturer</a:t>
            </a:r>
          </a:p>
          <a:p>
            <a:r>
              <a:rPr lang="en-US" sz="2400" dirty="0"/>
              <a:t>       		 </a:t>
            </a:r>
            <a:r>
              <a:rPr lang="en-US" sz="2400" dirty="0">
                <a:solidFill>
                  <a:schemeClr val="tx2"/>
                </a:solidFill>
              </a:rPr>
              <a:t>INNER JOIN</a:t>
            </a:r>
          </a:p>
          <a:p>
            <a:r>
              <a:rPr lang="en-US" sz="2400" dirty="0"/>
              <a:t>   	 model  </a:t>
            </a:r>
            <a:r>
              <a:rPr lang="en-US" sz="2400" dirty="0">
                <a:solidFill>
                  <a:schemeClr val="tx2"/>
                </a:solidFill>
              </a:rPr>
              <a:t>ON</a:t>
            </a:r>
            <a:r>
              <a:rPr lang="en-US" sz="2400" dirty="0"/>
              <a:t>  </a:t>
            </a:r>
            <a:r>
              <a:rPr lang="en-US" sz="2400" dirty="0" err="1"/>
              <a:t>manufacturer.company</a:t>
            </a:r>
            <a:r>
              <a:rPr lang="en-US" sz="2400" dirty="0"/>
              <a:t> = </a:t>
            </a:r>
            <a:r>
              <a:rPr lang="en-US" sz="2400" dirty="0" err="1"/>
              <a:t>model.company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with where and order by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5029200"/>
          <a:ext cx="480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company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371600"/>
            <a:ext cx="759714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SELECT</a:t>
            </a:r>
            <a:r>
              <a:rPr lang="en-US" sz="2000" dirty="0"/>
              <a:t> </a:t>
            </a:r>
          </a:p>
          <a:p>
            <a:r>
              <a:rPr lang="en-US" sz="2000" dirty="0"/>
              <a:t>    	</a:t>
            </a:r>
            <a:r>
              <a:rPr lang="en-US" sz="2000" dirty="0" err="1"/>
              <a:t>manufacturer.company</a:t>
            </a:r>
            <a:r>
              <a:rPr lang="en-US" sz="2000" dirty="0"/>
              <a:t> AS company, model.name AS model</a:t>
            </a:r>
          </a:p>
          <a:p>
            <a:r>
              <a:rPr lang="en-US" sz="2000" dirty="0">
                <a:solidFill>
                  <a:schemeClr val="tx2"/>
                </a:solidFill>
              </a:rPr>
              <a:t>FROM</a:t>
            </a:r>
          </a:p>
          <a:p>
            <a:r>
              <a:rPr lang="en-US" sz="2000" dirty="0"/>
              <a:t>    	manufacturer</a:t>
            </a:r>
          </a:p>
          <a:p>
            <a:r>
              <a:rPr lang="en-US" sz="2000" dirty="0"/>
              <a:t>        		</a:t>
            </a:r>
            <a:r>
              <a:rPr lang="en-US" sz="2000" dirty="0">
                <a:solidFill>
                  <a:schemeClr val="tx2"/>
                </a:solidFill>
              </a:rPr>
              <a:t>INNER JOIN</a:t>
            </a:r>
          </a:p>
          <a:p>
            <a:r>
              <a:rPr lang="en-US" sz="2000" dirty="0"/>
              <a:t>   	 </a:t>
            </a:r>
            <a:r>
              <a:rPr lang="en-US" sz="2000" dirty="0" smtClean="0"/>
              <a:t>model  </a:t>
            </a:r>
            <a:r>
              <a:rPr lang="en-US" sz="2000" dirty="0">
                <a:solidFill>
                  <a:schemeClr val="tx2"/>
                </a:solidFill>
              </a:rPr>
              <a:t>ON</a:t>
            </a:r>
            <a:r>
              <a:rPr lang="en-US" sz="2000" dirty="0"/>
              <a:t>  </a:t>
            </a:r>
            <a:r>
              <a:rPr lang="en-US" sz="2000" dirty="0" err="1"/>
              <a:t>manufacturer.company</a:t>
            </a:r>
            <a:r>
              <a:rPr lang="en-US" sz="2000" dirty="0"/>
              <a:t> = </a:t>
            </a:r>
            <a:r>
              <a:rPr lang="en-US" sz="2000" dirty="0" err="1"/>
              <a:t>model.company</a:t>
            </a:r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WHERE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model.name  </a:t>
            </a:r>
            <a:r>
              <a:rPr lang="en-US" sz="2000" dirty="0"/>
              <a:t>=  'F250'  </a:t>
            </a:r>
            <a:r>
              <a:rPr lang="en-US" sz="2000" dirty="0">
                <a:solidFill>
                  <a:schemeClr val="tx2"/>
                </a:solidFill>
              </a:rPr>
              <a:t>OR</a:t>
            </a:r>
            <a:r>
              <a:rPr lang="en-US" sz="2000" dirty="0"/>
              <a:t>  model.name = 'Tacoma' </a:t>
            </a:r>
          </a:p>
          <a:p>
            <a:r>
              <a:rPr lang="en-US" sz="2000" dirty="0">
                <a:solidFill>
                  <a:schemeClr val="tx2"/>
                </a:solidFill>
              </a:rPr>
              <a:t>ORDER BY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manufacturer.country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3657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14600"/>
                <a:gridCol w="1905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manufacturer.company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manufacturer.country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model.company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066800"/>
            <a:ext cx="70745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</a:t>
            </a:r>
            <a:r>
              <a:rPr lang="en-US" sz="2400" dirty="0"/>
              <a:t> </a:t>
            </a:r>
          </a:p>
          <a:p>
            <a:r>
              <a:rPr lang="en-US" sz="2400" dirty="0"/>
              <a:t>    *</a:t>
            </a:r>
          </a:p>
          <a:p>
            <a:r>
              <a:rPr lang="en-US" sz="2400" dirty="0">
                <a:solidFill>
                  <a:schemeClr val="tx2"/>
                </a:solidFill>
              </a:rPr>
              <a:t>FROM</a:t>
            </a:r>
          </a:p>
          <a:p>
            <a:r>
              <a:rPr lang="en-US" sz="2400" dirty="0"/>
              <a:t>    manufacturer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LEFT OUTER JOIN</a:t>
            </a:r>
          </a:p>
          <a:p>
            <a:r>
              <a:rPr lang="en-US" sz="2400" dirty="0"/>
              <a:t>    model </a:t>
            </a:r>
            <a:r>
              <a:rPr lang="en-US" sz="2400" dirty="0">
                <a:solidFill>
                  <a:schemeClr val="tx2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manufacturer.company</a:t>
            </a:r>
            <a:r>
              <a:rPr lang="en-US" sz="2400" dirty="0"/>
              <a:t> = </a:t>
            </a:r>
            <a:r>
              <a:rPr lang="en-US" sz="2400" dirty="0" err="1"/>
              <a:t>model.company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3657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14600"/>
                <a:gridCol w="1905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manufacturer.company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manufacturer.country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model.company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+mn-lt"/>
                          <a:ea typeface="Calibri"/>
                          <a:cs typeface="Times New Roman"/>
                        </a:rPr>
                        <a:t>NULL</a:t>
                      </a:r>
                      <a:endParaRPr lang="en-US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+mn-lt"/>
                          <a:ea typeface="Calibri"/>
                          <a:cs typeface="Times New Roman"/>
                        </a:rPr>
                        <a:t>NULL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Silverado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066800"/>
            <a:ext cx="7722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</a:t>
            </a:r>
            <a:r>
              <a:rPr lang="en-US" sz="2400" dirty="0"/>
              <a:t> 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*</a:t>
            </a:r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FROM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manufacturer</a:t>
            </a:r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       </a:t>
            </a:r>
            <a:r>
              <a:rPr lang="en-US" sz="2400" dirty="0" smtClean="0">
                <a:solidFill>
                  <a:schemeClr val="tx2"/>
                </a:solidFill>
              </a:rPr>
              <a:t>		 RIGHT </a:t>
            </a:r>
            <a:r>
              <a:rPr lang="en-US" sz="2400" dirty="0">
                <a:solidFill>
                  <a:schemeClr val="tx2"/>
                </a:solidFill>
              </a:rPr>
              <a:t>OUTER JOIN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model </a:t>
            </a:r>
            <a:r>
              <a:rPr lang="en-US" sz="2400" dirty="0">
                <a:solidFill>
                  <a:schemeClr val="tx2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manufacturer.company</a:t>
            </a:r>
            <a:r>
              <a:rPr lang="en-US" sz="2400" dirty="0"/>
              <a:t> = </a:t>
            </a:r>
            <a:r>
              <a:rPr lang="en-US" sz="2400" dirty="0" err="1"/>
              <a:t>model.company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 is used most frequently</a:t>
            </a:r>
          </a:p>
          <a:p>
            <a:r>
              <a:rPr lang="en-US" dirty="0" smtClean="0"/>
              <a:t>Outer join is required for a question like: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manufacturer that does not have any models</a:t>
            </a:r>
          </a:p>
          <a:p>
            <a:pPr lvl="1"/>
            <a:r>
              <a:rPr lang="en-US" dirty="0" smtClean="0"/>
              <a:t>Find model that does have any manufacturer</a:t>
            </a:r>
          </a:p>
          <a:p>
            <a:pPr lvl="1"/>
            <a:r>
              <a:rPr lang="en-US" dirty="0" smtClean="0"/>
              <a:t>Find a customer that has no orders</a:t>
            </a:r>
          </a:p>
          <a:p>
            <a:pPr lvl="1"/>
            <a:r>
              <a:rPr lang="en-US" dirty="0" smtClean="0"/>
              <a:t>Find an order that has no items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Full outer join syntax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90600" y="914400"/>
            <a:ext cx="69927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FROM</a:t>
            </a:r>
          </a:p>
          <a:p>
            <a:pPr>
              <a:buNone/>
            </a:pPr>
            <a:r>
              <a:rPr lang="en-US" sz="2400" dirty="0"/>
              <a:t>    manufacturer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        LEFT OUTER JOIN</a:t>
            </a:r>
          </a:p>
          <a:p>
            <a:pPr>
              <a:buNone/>
            </a:pPr>
            <a:r>
              <a:rPr lang="en-US" sz="2400" dirty="0"/>
              <a:t>    model </a:t>
            </a:r>
            <a:r>
              <a:rPr lang="en-US" sz="2400" dirty="0">
                <a:solidFill>
                  <a:schemeClr val="tx2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manufacturer.company</a:t>
            </a:r>
            <a:r>
              <a:rPr lang="en-US" sz="2400" dirty="0"/>
              <a:t> = </a:t>
            </a:r>
            <a:r>
              <a:rPr lang="en-US" sz="2400" dirty="0" err="1" smtClean="0"/>
              <a:t>model.company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UNION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SELECT</a:t>
            </a:r>
            <a:r>
              <a:rPr lang="en-US" sz="2400" dirty="0" smtClean="0"/>
              <a:t>  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FROM</a:t>
            </a:r>
          </a:p>
          <a:p>
            <a:pPr>
              <a:buNone/>
            </a:pPr>
            <a:r>
              <a:rPr lang="en-US" sz="2400" dirty="0" smtClean="0"/>
              <a:t>    manufacturer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right OUTER JOIN</a:t>
            </a:r>
          </a:p>
          <a:p>
            <a:pPr>
              <a:buNone/>
            </a:pPr>
            <a:r>
              <a:rPr lang="en-US" sz="2400" dirty="0" smtClean="0"/>
              <a:t>    model </a:t>
            </a:r>
            <a:r>
              <a:rPr lang="en-US" sz="2400" dirty="0" smtClean="0">
                <a:solidFill>
                  <a:schemeClr val="tx2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manufacturer.company</a:t>
            </a:r>
            <a:r>
              <a:rPr lang="en-US" sz="2400" dirty="0" smtClean="0"/>
              <a:t> = </a:t>
            </a:r>
            <a:r>
              <a:rPr lang="en-US" sz="2400" dirty="0" err="1" smtClean="0"/>
              <a:t>model.company</a:t>
            </a: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</a:p>
          <a:p>
            <a:pPr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manufacturer.company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NULL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14600"/>
                <a:gridCol w="1905000"/>
                <a:gridCol w="1219200"/>
              </a:tblGrid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manufacturer.company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manufacturer.country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model.company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+mn-lt"/>
                          <a:ea typeface="Calibri"/>
                          <a:cs typeface="Times New Roman"/>
                        </a:rPr>
                        <a:t>NULL</a:t>
                      </a:r>
                      <a:endParaRPr lang="en-US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+mn-lt"/>
                          <a:ea typeface="Calibri"/>
                          <a:cs typeface="Times New Roman"/>
                        </a:rPr>
                        <a:t>NULL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Silverado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Incorrect full outer join syntax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90600" y="914400"/>
            <a:ext cx="7074501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FROM</a:t>
            </a:r>
          </a:p>
          <a:p>
            <a:pPr>
              <a:buNone/>
            </a:pPr>
            <a:r>
              <a:rPr lang="en-US" sz="2400" dirty="0"/>
              <a:t>    manufacturer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        LEFT OUTER JOIN</a:t>
            </a:r>
          </a:p>
          <a:p>
            <a:pPr>
              <a:buNone/>
            </a:pPr>
            <a:r>
              <a:rPr lang="en-US" sz="2400" dirty="0"/>
              <a:t>    model </a:t>
            </a:r>
            <a:r>
              <a:rPr lang="en-US" sz="2400" dirty="0">
                <a:solidFill>
                  <a:schemeClr val="tx2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manufacturer.company</a:t>
            </a:r>
            <a:r>
              <a:rPr lang="en-US" sz="2400" dirty="0"/>
              <a:t> = </a:t>
            </a:r>
            <a:r>
              <a:rPr lang="en-US" sz="2400" dirty="0" err="1" smtClean="0"/>
              <a:t>model.company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UNION DISTINCT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SELECT</a:t>
            </a:r>
            <a:r>
              <a:rPr lang="en-US" sz="2400" dirty="0" smtClean="0"/>
              <a:t>  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FROM</a:t>
            </a:r>
          </a:p>
          <a:p>
            <a:pPr>
              <a:buNone/>
            </a:pPr>
            <a:r>
              <a:rPr lang="en-US" sz="2400" dirty="0" smtClean="0"/>
              <a:t>    manufacturer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RIGHT OUTER JOIN</a:t>
            </a:r>
          </a:p>
          <a:p>
            <a:pPr>
              <a:buNone/>
            </a:pPr>
            <a:r>
              <a:rPr lang="en-US" sz="2400" dirty="0" smtClean="0"/>
              <a:t>    model </a:t>
            </a:r>
            <a:r>
              <a:rPr lang="en-US" sz="2400" dirty="0" smtClean="0">
                <a:solidFill>
                  <a:schemeClr val="tx2"/>
                </a:solidFill>
              </a:rPr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manufacturer.company</a:t>
            </a:r>
            <a:r>
              <a:rPr lang="en-US" sz="2400" dirty="0" smtClean="0"/>
              <a:t> = </a:t>
            </a:r>
            <a:r>
              <a:rPr lang="en-US" sz="2400" dirty="0" err="1" smtClean="0"/>
              <a:t>model.company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full outer join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8229600" cy="393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14600"/>
                <a:gridCol w="1905000"/>
                <a:gridCol w="1219200"/>
              </a:tblGrid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manufacturer.company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manufacturer.country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model.company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model.name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+mn-lt"/>
                          <a:ea typeface="Calibri"/>
                          <a:cs typeface="Times New Roman"/>
                        </a:rPr>
                        <a:t>NULL</a:t>
                      </a:r>
                      <a:endParaRPr lang="en-US" sz="20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+mn-lt"/>
                          <a:ea typeface="Calibri"/>
                          <a:cs typeface="Times New Roman"/>
                        </a:rPr>
                        <a:t>NULL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Silverado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EEECE1"/>
                          </a:solidFill>
                          <a:highlight>
                            <a:srgbClr val="808080"/>
                          </a:highlight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561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52400"/>
          <a:ext cx="609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company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country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F350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F450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Silverado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Sierra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Colorado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Canyon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Ram 1500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Ram 2500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Ram 3500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Tundra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Nissan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Frontier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Nissan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Titan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ables to demonstrate cross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57200" y="2362200"/>
          <a:ext cx="3505200" cy="126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model_cost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1.0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1.4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trim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648200" y="2362200"/>
          <a:ext cx="3127375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1600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trim_cost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bronze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1.0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Silver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1.1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Gold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1.3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3809997"/>
          <a:ext cx="7010400" cy="281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14600"/>
                <a:gridCol w="1905000"/>
              </a:tblGrid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manufacturer.company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cost_factor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bronze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/>
                </a:tc>
              </a:tr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bronze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1.40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silver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1.10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silver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1.54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gold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1.30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7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gold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1.82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762000"/>
            <a:ext cx="68278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SELECT</a:t>
            </a:r>
            <a:r>
              <a:rPr lang="en-US" sz="2400" dirty="0"/>
              <a:t> </a:t>
            </a:r>
          </a:p>
          <a:p>
            <a:r>
              <a:rPr lang="en-US" sz="2400" dirty="0"/>
              <a:t>    name,</a:t>
            </a:r>
          </a:p>
          <a:p>
            <a:r>
              <a:rPr lang="en-US" sz="2400" dirty="0"/>
              <a:t>    category,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2"/>
                </a:solidFill>
              </a:rPr>
              <a:t>ROUND</a:t>
            </a:r>
            <a:r>
              <a:rPr lang="en-US" sz="2400" dirty="0"/>
              <a:t>(</a:t>
            </a:r>
            <a:r>
              <a:rPr lang="en-US" sz="2400" dirty="0" err="1"/>
              <a:t>model_cost</a:t>
            </a:r>
            <a:r>
              <a:rPr lang="en-US" sz="2400" dirty="0"/>
              <a:t> * </a:t>
            </a:r>
            <a:r>
              <a:rPr lang="en-US" sz="2400" dirty="0" err="1"/>
              <a:t>trim_cost</a:t>
            </a:r>
            <a:r>
              <a:rPr lang="en-US" sz="2400" dirty="0"/>
              <a:t>, 2</a:t>
            </a:r>
            <a:r>
              <a:rPr lang="en-US" sz="2400" dirty="0" smtClean="0"/>
              <a:t>)  </a:t>
            </a:r>
            <a:r>
              <a:rPr lang="en-US" sz="2400" dirty="0" smtClean="0">
                <a:solidFill>
                  <a:schemeClr val="tx2"/>
                </a:solidFill>
              </a:rPr>
              <a:t>AS</a:t>
            </a:r>
            <a:r>
              <a:rPr lang="en-US" sz="2400" dirty="0" smtClean="0"/>
              <a:t>  </a:t>
            </a:r>
            <a:r>
              <a:rPr lang="en-US" sz="2400" dirty="0" err="1"/>
              <a:t>cost_factor</a:t>
            </a:r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FROM</a:t>
            </a:r>
          </a:p>
          <a:p>
            <a:r>
              <a:rPr lang="en-US" sz="2400" dirty="0"/>
              <a:t>    model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/>
                </a:solidFill>
              </a:rPr>
              <a:t>CROSS JOIN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trim;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should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Inner join is most frequently used</a:t>
            </a:r>
          </a:p>
          <a:p>
            <a:r>
              <a:rPr lang="en-US" dirty="0" smtClean="0"/>
              <a:t>Outer join is used for questions like</a:t>
            </a:r>
          </a:p>
          <a:p>
            <a:pPr lvl="1"/>
            <a:r>
              <a:rPr lang="en-US" dirty="0" smtClean="0"/>
              <a:t>Find manufacturers that have no models</a:t>
            </a:r>
          </a:p>
          <a:p>
            <a:pPr lvl="2">
              <a:buNone/>
            </a:pPr>
            <a:r>
              <a:rPr lang="en-US" dirty="0" smtClean="0"/>
              <a:t>SELECT 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err="1" smtClean="0"/>
              <a:t>ma.company</a:t>
            </a:r>
            <a:r>
              <a:rPr lang="en-US" dirty="0" smtClean="0"/>
              <a:t>, </a:t>
            </a:r>
            <a:r>
              <a:rPr lang="en-US" dirty="0" err="1" smtClean="0"/>
              <a:t>ma.country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FROM</a:t>
            </a:r>
          </a:p>
          <a:p>
            <a:pPr lvl="2">
              <a:buNone/>
            </a:pPr>
            <a:r>
              <a:rPr lang="en-US" dirty="0" smtClean="0"/>
              <a:t>		manufacturer ma </a:t>
            </a:r>
          </a:p>
          <a:p>
            <a:pPr lvl="2">
              <a:buNone/>
            </a:pPr>
            <a:r>
              <a:rPr lang="en-US" dirty="0" smtClean="0"/>
              <a:t>LEFT JOIN</a:t>
            </a:r>
          </a:p>
          <a:p>
            <a:pPr lvl="2">
              <a:buNone/>
            </a:pPr>
            <a:r>
              <a:rPr lang="en-US" dirty="0" smtClean="0"/>
              <a:t>		model mo ON </a:t>
            </a:r>
            <a:r>
              <a:rPr lang="en-US" dirty="0" err="1" smtClean="0"/>
              <a:t>ma.company</a:t>
            </a:r>
            <a:r>
              <a:rPr lang="en-US" dirty="0" smtClean="0"/>
              <a:t> = </a:t>
            </a:r>
            <a:r>
              <a:rPr lang="en-US" dirty="0" err="1" smtClean="0"/>
              <a:t>mo.company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WHERE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err="1" smtClean="0"/>
              <a:t>mo.company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Full outer join and cross join are seldom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replaced by two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Relational Database the above table would be stored in two tables, one for manufacturer and one for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one to many relationship between the manufacturer and model tables. </a:t>
            </a:r>
          </a:p>
          <a:p>
            <a:r>
              <a:rPr lang="en-US" dirty="0" smtClean="0"/>
              <a:t>Each primary key in the manufacturer table refers to multiple foreign keys in the model table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953000" y="152400"/>
          <a:ext cx="403860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5494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09370" algn="r"/>
                        </a:tabLs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model_id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(primary key)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09370" algn="r"/>
                        </a:tabLs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company </a:t>
                      </a: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_id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09370" algn="r"/>
                        </a:tabLs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(foreign _key)	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F150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F250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F350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F450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Silverado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Sierra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Colorado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Canyon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Ram 1500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Ram 2500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Ram 3500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Tacoma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Tundra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Frontier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Titan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09600" y="152400"/>
          <a:ext cx="4038600" cy="29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company_id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 (primary key)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company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Country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Ford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GM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Dodge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Toyota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Nissan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Japan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3200400"/>
            <a:ext cx="348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anufacturer table  ↑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257800"/>
            <a:ext cx="2334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odel table →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Repeated information is not stored. This saves memory.</a:t>
            </a:r>
          </a:p>
          <a:p>
            <a:pPr lvl="0"/>
            <a:r>
              <a:rPr lang="en-US" dirty="0"/>
              <a:t>If manufacturer information changes, you only need to change it in one place.</a:t>
            </a:r>
          </a:p>
          <a:p>
            <a:pPr lvl="0"/>
            <a:r>
              <a:rPr lang="en-US" dirty="0"/>
              <a:t>When data is repeated there is a high likelihood that the data will not be entered exactly the same way each time. Inconsistent data is difficult to use in reporting.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(many to many)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description_3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tables (many to many)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3352800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219200"/>
          <a:ext cx="3581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image_d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1" y="1219200"/>
          <a:ext cx="38861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description_1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description_2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description_3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size of the following are large, there is an advantage of using three tables for the many to many </a:t>
            </a:r>
          </a:p>
          <a:p>
            <a:pPr lvl="1"/>
            <a:r>
              <a:rPr lang="en-US" dirty="0" err="1" smtClean="0"/>
              <a:t>image_a</a:t>
            </a:r>
            <a:r>
              <a:rPr lang="en-US" dirty="0" smtClean="0"/>
              <a:t>, </a:t>
            </a:r>
            <a:r>
              <a:rPr lang="en-US" dirty="0" err="1" smtClean="0"/>
              <a:t>image_b</a:t>
            </a:r>
            <a:r>
              <a:rPr lang="en-US" dirty="0" smtClean="0"/>
              <a:t>, </a:t>
            </a:r>
            <a:r>
              <a:rPr lang="en-US" dirty="0" err="1" smtClean="0"/>
              <a:t>image_c</a:t>
            </a:r>
            <a:r>
              <a:rPr lang="en-US" dirty="0" smtClean="0"/>
              <a:t>, </a:t>
            </a:r>
            <a:r>
              <a:rPr lang="en-US" dirty="0" err="1" smtClean="0"/>
              <a:t>image_d</a:t>
            </a:r>
            <a:endParaRPr lang="en-US" dirty="0" smtClean="0"/>
          </a:p>
          <a:p>
            <a:pPr lvl="1"/>
            <a:r>
              <a:rPr lang="en-US" dirty="0" smtClean="0"/>
              <a:t>description_1, description_2, </a:t>
            </a:r>
            <a:r>
              <a:rPr lang="en-US" dirty="0" smtClean="0"/>
              <a:t>description_3</a:t>
            </a:r>
          </a:p>
          <a:p>
            <a:r>
              <a:rPr lang="en-US" dirty="0" smtClean="0"/>
              <a:t>With 3 tables we store </a:t>
            </a:r>
          </a:p>
          <a:p>
            <a:pPr lvl="1"/>
            <a:r>
              <a:rPr lang="en-US" dirty="0" smtClean="0"/>
              <a:t>4 images, 3 descriptions</a:t>
            </a:r>
          </a:p>
          <a:p>
            <a:r>
              <a:rPr lang="en-US" dirty="0" smtClean="0"/>
              <a:t>With 1 table we store </a:t>
            </a:r>
          </a:p>
          <a:p>
            <a:pPr lvl="1"/>
            <a:r>
              <a:rPr lang="en-US" dirty="0" smtClean="0"/>
              <a:t>8 images, 7 descriptions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1201</Words>
  <Application>Microsoft Office PowerPoint</Application>
  <PresentationFormat>On-screen Show (4:3)</PresentationFormat>
  <Paragraphs>593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Join</vt:lpstr>
      <vt:lpstr>Single table (one to many)</vt:lpstr>
      <vt:lpstr>Slide 3</vt:lpstr>
      <vt:lpstr>Single table replaced by two tables</vt:lpstr>
      <vt:lpstr>Slide 5</vt:lpstr>
      <vt:lpstr>Advantages of relational database</vt:lpstr>
      <vt:lpstr>Single table (many to many)</vt:lpstr>
      <vt:lpstr>Three tables (many to many)</vt:lpstr>
      <vt:lpstr>Memory advantage</vt:lpstr>
      <vt:lpstr>Single table (one to one)</vt:lpstr>
      <vt:lpstr>Two tables (one to one)</vt:lpstr>
      <vt:lpstr>SQL Queries</vt:lpstr>
      <vt:lpstr>What Query does</vt:lpstr>
      <vt:lpstr>Single and multiple table queries</vt:lpstr>
      <vt:lpstr>Join</vt:lpstr>
      <vt:lpstr>The five types of join</vt:lpstr>
      <vt:lpstr>Smaller tables to demonstrate joins</vt:lpstr>
      <vt:lpstr>Scripts for databases and queries</vt:lpstr>
      <vt:lpstr>Slide 19</vt:lpstr>
      <vt:lpstr>Venn diagram for inner join</vt:lpstr>
      <vt:lpstr>Inner join</vt:lpstr>
      <vt:lpstr>Inner join with where and order by</vt:lpstr>
      <vt:lpstr>Left outer join</vt:lpstr>
      <vt:lpstr>Right outer join</vt:lpstr>
      <vt:lpstr>Which join to use?</vt:lpstr>
      <vt:lpstr>Full outer join syntax</vt:lpstr>
      <vt:lpstr>Full outer join result</vt:lpstr>
      <vt:lpstr>Incorrect full outer join syntax</vt:lpstr>
      <vt:lpstr>Incorrect full outer join result</vt:lpstr>
      <vt:lpstr>Tables to demonstrate cross joins</vt:lpstr>
      <vt:lpstr>Cross join</vt:lpstr>
      <vt:lpstr>Which join should be used?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Join</dc:title>
  <dc:creator>achapHome</dc:creator>
  <cp:lastModifiedBy>achapHome</cp:lastModifiedBy>
  <cp:revision>56</cp:revision>
  <dcterms:created xsi:type="dcterms:W3CDTF">2016-01-11T05:02:17Z</dcterms:created>
  <dcterms:modified xsi:type="dcterms:W3CDTF">2016-04-11T19:41:37Z</dcterms:modified>
</cp:coreProperties>
</file>