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Old Standard TT"/>
      <p:regular r:id="rId16"/>
      <p:bold r:id="rId17"/>
      <p: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OldStandardTT-bold.fntdata"/><Relationship Id="rId16" Type="http://schemas.openxmlformats.org/officeDocument/2006/relationships/font" Target="fonts/OldStandardTT-regular.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OldStandardT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704bfde3b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704bfde3b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704bfde3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704bfde3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704bfde3b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704bfde3b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704bfde3b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704bfde3b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704bfde3bf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704bfde3b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7c1d0155a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7c1d0155a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704bfde3b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704bfde3b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704bfde3b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704bfde3b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704bfde3b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704bfde3b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mailto:gallagj9@ucmail.uc.edu"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lnSpc>
                <a:spcPct val="115000"/>
              </a:lnSpc>
              <a:spcBef>
                <a:spcPts val="1200"/>
              </a:spcBef>
              <a:spcAft>
                <a:spcPts val="1200"/>
              </a:spcAft>
              <a:buNone/>
            </a:pPr>
            <a:r>
              <a:rPr lang="en"/>
              <a:t>AutoConnect</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Armen Krikorian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lang="en" sz="2500"/>
              <a:t>Expected Demo at Expo </a:t>
            </a:r>
            <a:endParaRPr sz="2500"/>
          </a:p>
        </p:txBody>
      </p:sp>
      <p:sp>
        <p:nvSpPr>
          <p:cNvPr id="115" name="Google Shape;115;p22"/>
          <p:cNvSpPr txBox="1"/>
          <p:nvPr>
            <p:ph idx="1" type="body"/>
          </p:nvPr>
        </p:nvSpPr>
        <p:spPr>
          <a:xfrm>
            <a:off x="1297500" y="14151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AutoConnect team plans to bring a video demo along with an in person project demonstration. Since it is </a:t>
            </a:r>
            <a:r>
              <a:rPr lang="en"/>
              <a:t>unfeasible</a:t>
            </a:r>
            <a:r>
              <a:rPr lang="en"/>
              <a:t> to bring an entire automobile into a classroom, I plan on showing that part in a video, and bringing a “dummy” functional device to showcase the UI and </a:t>
            </a:r>
            <a:r>
              <a:rPr lang="en"/>
              <a:t>intended</a:t>
            </a:r>
            <a:r>
              <a:rPr lang="en"/>
              <a:t> functions of the device.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1200"/>
              </a:spcAft>
              <a:buNone/>
            </a:pPr>
            <a:r>
              <a:rPr lang="en"/>
              <a:t>Contact Information</a:t>
            </a:r>
            <a:endParaRPr/>
          </a:p>
        </p:txBody>
      </p:sp>
      <p:sp>
        <p:nvSpPr>
          <p:cNvPr id="66" name="Google Shape;66;p14"/>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sz="1400"/>
          </a:p>
          <a:p>
            <a:pPr indent="0" lvl="0" marL="0" rtl="0" algn="l">
              <a:spcBef>
                <a:spcPts val="1200"/>
              </a:spcBef>
              <a:spcAft>
                <a:spcPts val="0"/>
              </a:spcAft>
              <a:buNone/>
            </a:pPr>
            <a:r>
              <a:rPr b="1" lang="en" sz="1400"/>
              <a:t>Team Members:</a:t>
            </a:r>
            <a:endParaRPr b="1" sz="1400"/>
          </a:p>
          <a:p>
            <a:pPr indent="0" lvl="0" marL="0" rtl="0" algn="l">
              <a:spcBef>
                <a:spcPts val="1200"/>
              </a:spcBef>
              <a:spcAft>
                <a:spcPts val="1200"/>
              </a:spcAft>
              <a:buNone/>
            </a:pPr>
            <a:r>
              <a:rPr lang="en" sz="1400"/>
              <a:t>Armen Krikorian</a:t>
            </a:r>
            <a:br>
              <a:rPr lang="en" sz="1400"/>
            </a:br>
            <a:r>
              <a:rPr lang="en" sz="1400"/>
              <a:t>krikorad@mail.uc.edu</a:t>
            </a:r>
            <a:br>
              <a:rPr lang="en" sz="1400"/>
            </a:br>
            <a:r>
              <a:rPr lang="en" sz="1400"/>
              <a:t>513-431-9044</a:t>
            </a:r>
            <a:endParaRPr sz="1400"/>
          </a:p>
        </p:txBody>
      </p:sp>
      <p:sp>
        <p:nvSpPr>
          <p:cNvPr id="67" name="Google Shape;67;p14"/>
          <p:cNvSpPr txBox="1"/>
          <p:nvPr>
            <p:ph idx="1" type="body"/>
          </p:nvPr>
        </p:nvSpPr>
        <p:spPr>
          <a:xfrm>
            <a:off x="45720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sz="1400"/>
          </a:p>
          <a:p>
            <a:pPr indent="0" lvl="0" marL="0" rtl="0" algn="l">
              <a:spcBef>
                <a:spcPts val="1200"/>
              </a:spcBef>
              <a:spcAft>
                <a:spcPts val="0"/>
              </a:spcAft>
              <a:buNone/>
            </a:pPr>
            <a:r>
              <a:rPr b="1" lang="en" sz="1400"/>
              <a:t>Project Advisor:</a:t>
            </a:r>
            <a:endParaRPr b="1" sz="1400"/>
          </a:p>
          <a:p>
            <a:pPr indent="0" lvl="0" marL="0" rtl="0" algn="l">
              <a:spcBef>
                <a:spcPts val="1200"/>
              </a:spcBef>
              <a:spcAft>
                <a:spcPts val="0"/>
              </a:spcAft>
              <a:buNone/>
            </a:pPr>
            <a:r>
              <a:rPr lang="en" sz="1400"/>
              <a:t>John Gallagher</a:t>
            </a:r>
            <a:br>
              <a:rPr lang="en" sz="1400"/>
            </a:br>
            <a:r>
              <a:rPr lang="en" sz="1400" u="sng">
                <a:solidFill>
                  <a:schemeClr val="hlink"/>
                </a:solidFill>
                <a:hlinkClick r:id="rId3"/>
              </a:rPr>
              <a:t>gallagj9@ucmail.uc.edu</a:t>
            </a:r>
            <a:br>
              <a:rPr lang="en" sz="1400"/>
            </a:br>
            <a:r>
              <a:rPr lang="en" sz="1400"/>
              <a:t>513-556-2988</a:t>
            </a:r>
            <a:endParaRPr sz="1400"/>
          </a:p>
          <a:p>
            <a:pPr indent="0" lvl="0" marL="0" rtl="0" algn="l">
              <a:spcBef>
                <a:spcPts val="1200"/>
              </a:spcBef>
              <a:spcAft>
                <a:spcPts val="1200"/>
              </a:spcAft>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lang="en" sz="2500"/>
              <a:t>Project Abstract</a:t>
            </a:r>
            <a:endParaRPr sz="2500"/>
          </a:p>
        </p:txBody>
      </p:sp>
      <p:sp>
        <p:nvSpPr>
          <p:cNvPr id="73" name="Google Shape;73;p1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purpose of this project is to create a reliable OS platform for automobile enthusiasts to use in their personal cars. We want to create a basis that allows for Automobile engine </a:t>
            </a:r>
            <a:r>
              <a:rPr lang="en"/>
              <a:t>tuning</a:t>
            </a:r>
            <a:r>
              <a:rPr lang="en"/>
              <a:t>, diagnostic logging, and general comfort </a:t>
            </a:r>
            <a:r>
              <a:rPr lang="en"/>
              <a:t>features</a:t>
            </a:r>
            <a:r>
              <a:rPr lang="en"/>
              <a:t> using relatively </a:t>
            </a:r>
            <a:r>
              <a:rPr lang="en"/>
              <a:t>inexpensive</a:t>
            </a:r>
            <a:r>
              <a:rPr lang="en"/>
              <a:t> and readily available hardware and software.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1273600" y="415700"/>
            <a:ext cx="49149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lang="en" sz="2500"/>
              <a:t>User Stories</a:t>
            </a:r>
            <a:endParaRPr sz="2500"/>
          </a:p>
        </p:txBody>
      </p:sp>
      <p:sp>
        <p:nvSpPr>
          <p:cNvPr id="79" name="Google Shape;79;p16"/>
          <p:cNvSpPr txBox="1"/>
          <p:nvPr>
            <p:ph idx="1" type="body"/>
          </p:nvPr>
        </p:nvSpPr>
        <p:spPr>
          <a:xfrm>
            <a:off x="633400" y="1618225"/>
            <a:ext cx="8106600" cy="2566800"/>
          </a:xfrm>
          <a:prstGeom prst="rect">
            <a:avLst/>
          </a:prstGeom>
        </p:spPr>
        <p:txBody>
          <a:bodyPr anchorCtr="0" anchor="t" bIns="91425" lIns="91425" spcFirstLastPara="1" rIns="91425" wrap="square" tIns="91425">
            <a:noAutofit/>
          </a:bodyPr>
          <a:lstStyle/>
          <a:p>
            <a:pPr indent="0" lvl="0" marL="0" rtl="0" algn="l">
              <a:lnSpc>
                <a:spcPct val="142857"/>
              </a:lnSpc>
              <a:spcBef>
                <a:spcPts val="0"/>
              </a:spcBef>
              <a:spcAft>
                <a:spcPts val="0"/>
              </a:spcAft>
              <a:buNone/>
            </a:pPr>
            <a:r>
              <a:rPr lang="en" sz="1200">
                <a:solidFill>
                  <a:srgbClr val="0D1117"/>
                </a:solidFill>
                <a:highlight>
                  <a:schemeClr val="accent1"/>
                </a:highlight>
                <a:latin typeface="Consolas"/>
                <a:ea typeface="Consolas"/>
                <a:cs typeface="Consolas"/>
                <a:sym typeface="Consolas"/>
              </a:rPr>
              <a:t>Story #1: As a user I want to be able to control and modify my cars ECU and diagnostic software, so I can tune them.</a:t>
            </a:r>
            <a:endParaRPr sz="1200">
              <a:solidFill>
                <a:srgbClr val="0D1117"/>
              </a:solidFill>
              <a:highlight>
                <a:schemeClr val="accent1"/>
              </a:highlight>
              <a:latin typeface="Consolas"/>
              <a:ea typeface="Consolas"/>
              <a:cs typeface="Consolas"/>
              <a:sym typeface="Consolas"/>
            </a:endParaRPr>
          </a:p>
          <a:p>
            <a:pPr indent="0" lvl="0" marL="0" rtl="0" algn="l">
              <a:lnSpc>
                <a:spcPct val="142857"/>
              </a:lnSpc>
              <a:spcBef>
                <a:spcPts val="0"/>
              </a:spcBef>
              <a:spcAft>
                <a:spcPts val="0"/>
              </a:spcAft>
              <a:buNone/>
            </a:pPr>
            <a:r>
              <a:t/>
            </a:r>
            <a:endParaRPr sz="1200">
              <a:solidFill>
                <a:srgbClr val="0D1117"/>
              </a:solidFill>
              <a:highlight>
                <a:schemeClr val="accent1"/>
              </a:highlight>
              <a:latin typeface="Consolas"/>
              <a:ea typeface="Consolas"/>
              <a:cs typeface="Consolas"/>
              <a:sym typeface="Consolas"/>
            </a:endParaRPr>
          </a:p>
          <a:p>
            <a:pPr indent="0" lvl="0" marL="0" rtl="0" algn="l">
              <a:lnSpc>
                <a:spcPct val="142857"/>
              </a:lnSpc>
              <a:spcBef>
                <a:spcPts val="0"/>
              </a:spcBef>
              <a:spcAft>
                <a:spcPts val="0"/>
              </a:spcAft>
              <a:buNone/>
            </a:pPr>
            <a:r>
              <a:rPr lang="en" sz="1200">
                <a:solidFill>
                  <a:srgbClr val="0D1117"/>
                </a:solidFill>
                <a:highlight>
                  <a:schemeClr val="accent1"/>
                </a:highlight>
                <a:latin typeface="Consolas"/>
                <a:ea typeface="Consolas"/>
                <a:cs typeface="Consolas"/>
                <a:sym typeface="Consolas"/>
              </a:rPr>
              <a:t>Story #2: As a user I want a multimedia interface with my car to interact with, so I can </a:t>
            </a:r>
            <a:r>
              <a:rPr lang="en" sz="1200">
                <a:solidFill>
                  <a:srgbClr val="0D1117"/>
                </a:solidFill>
                <a:highlight>
                  <a:schemeClr val="accent1"/>
                </a:highlight>
                <a:latin typeface="Consolas"/>
                <a:ea typeface="Consolas"/>
                <a:cs typeface="Consolas"/>
                <a:sym typeface="Consolas"/>
              </a:rPr>
              <a:t>listen</a:t>
            </a:r>
            <a:r>
              <a:rPr lang="en" sz="1200">
                <a:solidFill>
                  <a:srgbClr val="0D1117"/>
                </a:solidFill>
                <a:highlight>
                  <a:schemeClr val="accent1"/>
                </a:highlight>
                <a:latin typeface="Consolas"/>
                <a:ea typeface="Consolas"/>
                <a:cs typeface="Consolas"/>
                <a:sym typeface="Consolas"/>
              </a:rPr>
              <a:t> to music.</a:t>
            </a:r>
            <a:endParaRPr sz="1200">
              <a:solidFill>
                <a:srgbClr val="0D1117"/>
              </a:solidFill>
              <a:highlight>
                <a:schemeClr val="accent1"/>
              </a:highlight>
              <a:latin typeface="Consolas"/>
              <a:ea typeface="Consolas"/>
              <a:cs typeface="Consolas"/>
              <a:sym typeface="Consolas"/>
            </a:endParaRPr>
          </a:p>
          <a:p>
            <a:pPr indent="0" lvl="0" marL="0" rtl="0" algn="l">
              <a:lnSpc>
                <a:spcPct val="142857"/>
              </a:lnSpc>
              <a:spcBef>
                <a:spcPts val="0"/>
              </a:spcBef>
              <a:spcAft>
                <a:spcPts val="0"/>
              </a:spcAft>
              <a:buNone/>
            </a:pPr>
            <a:r>
              <a:t/>
            </a:r>
            <a:endParaRPr sz="1200">
              <a:solidFill>
                <a:srgbClr val="0D1117"/>
              </a:solidFill>
              <a:highlight>
                <a:schemeClr val="accent1"/>
              </a:highlight>
              <a:latin typeface="Consolas"/>
              <a:ea typeface="Consolas"/>
              <a:cs typeface="Consolas"/>
              <a:sym typeface="Consolas"/>
            </a:endParaRPr>
          </a:p>
          <a:p>
            <a:pPr indent="0" lvl="0" marL="0" rtl="0" algn="l">
              <a:lnSpc>
                <a:spcPct val="142857"/>
              </a:lnSpc>
              <a:spcBef>
                <a:spcPts val="0"/>
              </a:spcBef>
              <a:spcAft>
                <a:spcPts val="0"/>
              </a:spcAft>
              <a:buNone/>
            </a:pPr>
            <a:r>
              <a:rPr lang="en" sz="1200">
                <a:solidFill>
                  <a:srgbClr val="0D1117"/>
                </a:solidFill>
                <a:highlight>
                  <a:schemeClr val="accent1"/>
                </a:highlight>
                <a:latin typeface="Consolas"/>
                <a:ea typeface="Consolas"/>
                <a:cs typeface="Consolas"/>
                <a:sym typeface="Consolas"/>
              </a:rPr>
              <a:t>Story #3: As a user I want a to record logs of my engine data, so I can save it off to be further analyzed.</a:t>
            </a:r>
            <a:endParaRPr sz="1200">
              <a:solidFill>
                <a:srgbClr val="0D1117"/>
              </a:solidFill>
              <a:highlight>
                <a:schemeClr val="accent1"/>
              </a:highlight>
              <a:latin typeface="Consolas"/>
              <a:ea typeface="Consolas"/>
              <a:cs typeface="Consolas"/>
              <a:sym typeface="Consolas"/>
            </a:endParaRPr>
          </a:p>
          <a:p>
            <a:pPr indent="0" lvl="0" marL="0" rtl="0" algn="l">
              <a:spcBef>
                <a:spcPts val="1200"/>
              </a:spcBef>
              <a:spcAft>
                <a:spcPts val="1200"/>
              </a:spcAft>
              <a:buNone/>
            </a:pPr>
            <a:r>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120675" y="155650"/>
            <a:ext cx="34017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lang="en" sz="2500"/>
              <a:t> Design Diagrams</a:t>
            </a:r>
            <a:endParaRPr/>
          </a:p>
        </p:txBody>
      </p:sp>
      <p:pic>
        <p:nvPicPr>
          <p:cNvPr id="85" name="Google Shape;85;p17"/>
          <p:cNvPicPr preferRelativeResize="0"/>
          <p:nvPr/>
        </p:nvPicPr>
        <p:blipFill>
          <a:blip r:embed="rId3">
            <a:alphaModFix/>
          </a:blip>
          <a:stretch>
            <a:fillRect/>
          </a:stretch>
        </p:blipFill>
        <p:spPr>
          <a:xfrm>
            <a:off x="647700" y="1362775"/>
            <a:ext cx="7848600" cy="3390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120675" y="155650"/>
            <a:ext cx="34017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lang="en" sz="2500"/>
              <a:t> Design Diagrams</a:t>
            </a:r>
            <a:endParaRPr/>
          </a:p>
        </p:txBody>
      </p:sp>
      <p:pic>
        <p:nvPicPr>
          <p:cNvPr id="91" name="Google Shape;91;p18"/>
          <p:cNvPicPr preferRelativeResize="0"/>
          <p:nvPr/>
        </p:nvPicPr>
        <p:blipFill>
          <a:blip r:embed="rId3">
            <a:alphaModFix/>
          </a:blip>
          <a:stretch>
            <a:fillRect/>
          </a:stretch>
        </p:blipFill>
        <p:spPr>
          <a:xfrm>
            <a:off x="638175" y="1069750"/>
            <a:ext cx="7867650" cy="3590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1200"/>
              </a:spcAft>
              <a:buNone/>
            </a:pPr>
            <a:r>
              <a:rPr lang="en"/>
              <a:t>Possible Major Project Constraints</a:t>
            </a:r>
            <a:endParaRPr/>
          </a:p>
        </p:txBody>
      </p:sp>
      <p:sp>
        <p:nvSpPr>
          <p:cNvPr id="97" name="Google Shape;97;p19"/>
          <p:cNvSpPr txBox="1"/>
          <p:nvPr>
            <p:ph idx="1" type="body"/>
          </p:nvPr>
        </p:nvSpPr>
        <p:spPr>
          <a:xfrm>
            <a:off x="1245700" y="1024675"/>
            <a:ext cx="7333500" cy="3817500"/>
          </a:xfrm>
          <a:prstGeom prst="rect">
            <a:avLst/>
          </a:prstGeom>
        </p:spPr>
        <p:txBody>
          <a:bodyPr anchorCtr="0" anchor="t" bIns="91425" lIns="91425" spcFirstLastPara="1" rIns="91425" wrap="square" tIns="91425">
            <a:normAutofit fontScale="85000" lnSpcReduction="10000"/>
          </a:bodyPr>
          <a:lstStyle/>
          <a:p>
            <a:pPr indent="-304165" lvl="0" marL="457200" rtl="0" algn="l">
              <a:spcBef>
                <a:spcPts val="0"/>
              </a:spcBef>
              <a:spcAft>
                <a:spcPts val="0"/>
              </a:spcAft>
              <a:buSzPct val="100000"/>
              <a:buChar char="●"/>
            </a:pPr>
            <a:r>
              <a:rPr b="1" lang="en" sz="1400"/>
              <a:t>Economic</a:t>
            </a:r>
            <a:endParaRPr b="1" sz="1400"/>
          </a:p>
          <a:p>
            <a:pPr indent="-304165" lvl="1" marL="914400" rtl="0" algn="l">
              <a:spcBef>
                <a:spcPts val="0"/>
              </a:spcBef>
              <a:spcAft>
                <a:spcPts val="0"/>
              </a:spcAft>
              <a:buClr>
                <a:srgbClr val="000000"/>
              </a:buClr>
              <a:buSzPct val="116666"/>
              <a:buChar char="○"/>
            </a:pPr>
            <a:r>
              <a:rPr lang="en" sz="1200">
                <a:solidFill>
                  <a:srgbClr val="000000"/>
                </a:solidFill>
                <a:highlight>
                  <a:schemeClr val="accent1"/>
                </a:highlight>
                <a:latin typeface="Arial"/>
                <a:ea typeface="Arial"/>
                <a:cs typeface="Arial"/>
                <a:sym typeface="Arial"/>
              </a:rPr>
              <a:t>Economic</a:t>
            </a:r>
            <a:r>
              <a:rPr lang="en" sz="1200">
                <a:solidFill>
                  <a:srgbClr val="000000"/>
                </a:solidFill>
                <a:highlight>
                  <a:schemeClr val="accent1"/>
                </a:highlight>
                <a:latin typeface="Arial"/>
                <a:ea typeface="Arial"/>
                <a:cs typeface="Arial"/>
                <a:sym typeface="Arial"/>
              </a:rPr>
              <a:t> limitations are one of the largest factors in this project. With a very limited project budget and </a:t>
            </a:r>
            <a:r>
              <a:rPr lang="en" sz="1200">
                <a:solidFill>
                  <a:srgbClr val="000000"/>
                </a:solidFill>
                <a:highlight>
                  <a:schemeClr val="accent1"/>
                </a:highlight>
                <a:latin typeface="Arial"/>
                <a:ea typeface="Arial"/>
                <a:cs typeface="Arial"/>
                <a:sym typeface="Arial"/>
              </a:rPr>
              <a:t>passion</a:t>
            </a:r>
            <a:r>
              <a:rPr lang="en" sz="1200">
                <a:solidFill>
                  <a:srgbClr val="000000"/>
                </a:solidFill>
                <a:highlight>
                  <a:schemeClr val="accent1"/>
                </a:highlight>
                <a:latin typeface="Arial"/>
                <a:ea typeface="Arial"/>
                <a:cs typeface="Arial"/>
                <a:sym typeface="Arial"/>
              </a:rPr>
              <a:t> for the end product to be easily </a:t>
            </a:r>
            <a:r>
              <a:rPr lang="en" sz="1200">
                <a:solidFill>
                  <a:srgbClr val="000000"/>
                </a:solidFill>
                <a:highlight>
                  <a:schemeClr val="accent1"/>
                </a:highlight>
                <a:latin typeface="Arial"/>
                <a:ea typeface="Arial"/>
                <a:cs typeface="Arial"/>
                <a:sym typeface="Arial"/>
              </a:rPr>
              <a:t>accessible</a:t>
            </a:r>
            <a:r>
              <a:rPr lang="en" sz="1200">
                <a:solidFill>
                  <a:srgbClr val="000000"/>
                </a:solidFill>
                <a:highlight>
                  <a:schemeClr val="accent1"/>
                </a:highlight>
                <a:latin typeface="Arial"/>
                <a:ea typeface="Arial"/>
                <a:cs typeface="Arial"/>
                <a:sym typeface="Arial"/>
              </a:rPr>
              <a:t>, efficiently creating something for a low cost, whilst maintaining </a:t>
            </a:r>
            <a:r>
              <a:rPr lang="en" sz="1200">
                <a:solidFill>
                  <a:srgbClr val="000000"/>
                </a:solidFill>
                <a:highlight>
                  <a:schemeClr val="accent1"/>
                </a:highlight>
                <a:latin typeface="Arial"/>
                <a:ea typeface="Arial"/>
                <a:cs typeface="Arial"/>
                <a:sym typeface="Arial"/>
              </a:rPr>
              <a:t>quality</a:t>
            </a:r>
            <a:r>
              <a:rPr lang="en" sz="1200">
                <a:solidFill>
                  <a:srgbClr val="000000"/>
                </a:solidFill>
                <a:highlight>
                  <a:schemeClr val="accent1"/>
                </a:highlight>
                <a:latin typeface="Arial"/>
                <a:ea typeface="Arial"/>
                <a:cs typeface="Arial"/>
                <a:sym typeface="Arial"/>
              </a:rPr>
              <a:t>, to the project team and the end user was a main goal. To accomplish this, the AutoConnect team has made the intentional decision to </a:t>
            </a:r>
            <a:r>
              <a:rPr lang="en" sz="1200">
                <a:solidFill>
                  <a:srgbClr val="000000"/>
                </a:solidFill>
                <a:highlight>
                  <a:schemeClr val="accent1"/>
                </a:highlight>
                <a:latin typeface="Arial"/>
                <a:ea typeface="Arial"/>
                <a:cs typeface="Arial"/>
                <a:sym typeface="Arial"/>
              </a:rPr>
              <a:t>leverage</a:t>
            </a:r>
            <a:r>
              <a:rPr lang="en" sz="1200">
                <a:solidFill>
                  <a:srgbClr val="000000"/>
                </a:solidFill>
                <a:highlight>
                  <a:schemeClr val="accent1"/>
                </a:highlight>
                <a:latin typeface="Arial"/>
                <a:ea typeface="Arial"/>
                <a:cs typeface="Arial"/>
                <a:sym typeface="Arial"/>
              </a:rPr>
              <a:t> </a:t>
            </a:r>
            <a:r>
              <a:rPr lang="en" sz="1200">
                <a:solidFill>
                  <a:srgbClr val="000000"/>
                </a:solidFill>
                <a:highlight>
                  <a:schemeClr val="accent1"/>
                </a:highlight>
                <a:latin typeface="Arial"/>
                <a:ea typeface="Arial"/>
                <a:cs typeface="Arial"/>
                <a:sym typeface="Arial"/>
              </a:rPr>
              <a:t>Open Source</a:t>
            </a:r>
            <a:r>
              <a:rPr lang="en" sz="1200">
                <a:solidFill>
                  <a:srgbClr val="000000"/>
                </a:solidFill>
                <a:highlight>
                  <a:schemeClr val="accent1"/>
                </a:highlight>
                <a:latin typeface="Arial"/>
                <a:ea typeface="Arial"/>
                <a:cs typeface="Arial"/>
                <a:sym typeface="Arial"/>
              </a:rPr>
              <a:t> and popular/universal platforms for its design. This can be seen in the design choice to use Raspberry Pi's for the testing/release platform and the </a:t>
            </a:r>
            <a:r>
              <a:rPr lang="en" sz="1200">
                <a:solidFill>
                  <a:srgbClr val="000000"/>
                </a:solidFill>
                <a:highlight>
                  <a:schemeClr val="accent1"/>
                </a:highlight>
                <a:latin typeface="Arial"/>
                <a:ea typeface="Arial"/>
                <a:cs typeface="Arial"/>
                <a:sym typeface="Arial"/>
              </a:rPr>
              <a:t>open source</a:t>
            </a:r>
            <a:r>
              <a:rPr lang="en" sz="1200">
                <a:solidFill>
                  <a:srgbClr val="000000"/>
                </a:solidFill>
                <a:highlight>
                  <a:schemeClr val="accent1"/>
                </a:highlight>
                <a:latin typeface="Arial"/>
                <a:ea typeface="Arial"/>
                <a:cs typeface="Arial"/>
                <a:sym typeface="Arial"/>
              </a:rPr>
              <a:t> tool poky for the development of the OS build. By creating a fork of the already developed Raspberry Pi software, AutoConnect can save on </a:t>
            </a:r>
            <a:r>
              <a:rPr lang="en" sz="1200">
                <a:solidFill>
                  <a:srgbClr val="000000"/>
                </a:solidFill>
                <a:highlight>
                  <a:schemeClr val="accent1"/>
                </a:highlight>
                <a:latin typeface="Arial"/>
                <a:ea typeface="Arial"/>
                <a:cs typeface="Arial"/>
                <a:sym typeface="Arial"/>
              </a:rPr>
              <a:t>development</a:t>
            </a:r>
            <a:r>
              <a:rPr lang="en" sz="1200">
                <a:solidFill>
                  <a:srgbClr val="000000"/>
                </a:solidFill>
                <a:highlight>
                  <a:schemeClr val="accent1"/>
                </a:highlight>
                <a:latin typeface="Arial"/>
                <a:ea typeface="Arial"/>
                <a:cs typeface="Arial"/>
                <a:sym typeface="Arial"/>
              </a:rPr>
              <a:t> costs and make a stable product.</a:t>
            </a:r>
            <a:endParaRPr sz="1400">
              <a:solidFill>
                <a:srgbClr val="000000"/>
              </a:solidFill>
              <a:highlight>
                <a:schemeClr val="accent1"/>
              </a:highlight>
            </a:endParaRPr>
          </a:p>
          <a:p>
            <a:pPr indent="-304165" lvl="0" marL="457200" rtl="0" algn="l">
              <a:spcBef>
                <a:spcPts val="0"/>
              </a:spcBef>
              <a:spcAft>
                <a:spcPts val="0"/>
              </a:spcAft>
              <a:buSzPct val="100000"/>
              <a:buChar char="●"/>
            </a:pPr>
            <a:r>
              <a:rPr b="1" lang="en" sz="1400"/>
              <a:t>Legal</a:t>
            </a:r>
            <a:endParaRPr b="1" sz="1400"/>
          </a:p>
          <a:p>
            <a:pPr indent="-293369" lvl="1" marL="914400" rtl="0" algn="l">
              <a:spcBef>
                <a:spcPts val="0"/>
              </a:spcBef>
              <a:spcAft>
                <a:spcPts val="0"/>
              </a:spcAft>
              <a:buSzPct val="100000"/>
              <a:buFont typeface="Arial"/>
              <a:buChar char="○"/>
            </a:pPr>
            <a:r>
              <a:rPr lang="en" sz="1200">
                <a:highlight>
                  <a:schemeClr val="accent1"/>
                </a:highlight>
                <a:latin typeface="Arial"/>
                <a:ea typeface="Arial"/>
                <a:cs typeface="Arial"/>
                <a:sym typeface="Arial"/>
              </a:rPr>
              <a:t>There is constraint from the </a:t>
            </a:r>
            <a:r>
              <a:rPr lang="en" sz="1200">
                <a:highlight>
                  <a:schemeClr val="accent1"/>
                </a:highlight>
                <a:latin typeface="Arial"/>
                <a:ea typeface="Arial"/>
                <a:cs typeface="Arial"/>
                <a:sym typeface="Arial"/>
              </a:rPr>
              <a:t>open source</a:t>
            </a:r>
            <a:r>
              <a:rPr lang="en" sz="1200">
                <a:highlight>
                  <a:schemeClr val="accent1"/>
                </a:highlight>
                <a:latin typeface="Arial"/>
                <a:ea typeface="Arial"/>
                <a:cs typeface="Arial"/>
                <a:sym typeface="Arial"/>
              </a:rPr>
              <a:t> software being utilized. This prevents the product being sold as software directly.</a:t>
            </a:r>
            <a:endParaRPr sz="1200">
              <a:highlight>
                <a:schemeClr val="accent1"/>
              </a:highlight>
              <a:latin typeface="Arial"/>
              <a:ea typeface="Arial"/>
              <a:cs typeface="Arial"/>
              <a:sym typeface="Arial"/>
            </a:endParaRPr>
          </a:p>
          <a:p>
            <a:pPr indent="-293369" lvl="1" marL="914400" rtl="0" algn="l">
              <a:spcBef>
                <a:spcPts val="0"/>
              </a:spcBef>
              <a:spcAft>
                <a:spcPts val="0"/>
              </a:spcAft>
              <a:buSzPct val="100000"/>
              <a:buFont typeface="Arial"/>
              <a:buChar char="○"/>
            </a:pPr>
            <a:r>
              <a:rPr lang="en" sz="1200">
                <a:highlight>
                  <a:schemeClr val="accent1"/>
                </a:highlight>
                <a:latin typeface="Arial"/>
                <a:ea typeface="Arial"/>
                <a:cs typeface="Arial"/>
                <a:sym typeface="Arial"/>
              </a:rPr>
              <a:t>Since this is an automotive based product, especially one that could draw attention away from a driver, it is important for it to be </a:t>
            </a:r>
            <a:r>
              <a:rPr lang="en" sz="1200">
                <a:highlight>
                  <a:schemeClr val="accent1"/>
                </a:highlight>
                <a:latin typeface="Arial"/>
                <a:ea typeface="Arial"/>
                <a:cs typeface="Arial"/>
                <a:sym typeface="Arial"/>
              </a:rPr>
              <a:t>adherent</a:t>
            </a:r>
            <a:r>
              <a:rPr lang="en" sz="1200">
                <a:highlight>
                  <a:schemeClr val="accent1"/>
                </a:highlight>
                <a:latin typeface="Arial"/>
                <a:ea typeface="Arial"/>
                <a:cs typeface="Arial"/>
                <a:sym typeface="Arial"/>
              </a:rPr>
              <a:t> to all legal script related to car based entertainment systems while driving.</a:t>
            </a:r>
            <a:endParaRPr sz="1200">
              <a:highlight>
                <a:schemeClr val="accent1"/>
              </a:highlight>
              <a:latin typeface="Arial"/>
              <a:ea typeface="Arial"/>
              <a:cs typeface="Arial"/>
              <a:sym typeface="Arial"/>
            </a:endParaRPr>
          </a:p>
          <a:p>
            <a:pPr indent="-293369" lvl="1" marL="914400" rtl="0" algn="l">
              <a:spcBef>
                <a:spcPts val="0"/>
              </a:spcBef>
              <a:spcAft>
                <a:spcPts val="0"/>
              </a:spcAft>
              <a:buSzPct val="100000"/>
              <a:buFont typeface="Arial"/>
              <a:buChar char="○"/>
            </a:pPr>
            <a:r>
              <a:rPr lang="en" sz="1200">
                <a:highlight>
                  <a:schemeClr val="accent1"/>
                </a:highlight>
                <a:latin typeface="Arial"/>
                <a:ea typeface="Arial"/>
                <a:cs typeface="Arial"/>
                <a:sym typeface="Arial"/>
              </a:rPr>
              <a:t>This product also features engine tuning and modification capabilities. Some States/Towns have laws against these product so it is necessary to inform end-users one where the product can and cannot be used.</a:t>
            </a:r>
            <a:endParaRPr sz="1200">
              <a:highlight>
                <a:schemeClr val="accent1"/>
              </a:highlight>
              <a:latin typeface="Arial"/>
              <a:ea typeface="Arial"/>
              <a:cs typeface="Arial"/>
              <a:sym typeface="Arial"/>
            </a:endParaRPr>
          </a:p>
          <a:p>
            <a:pPr indent="-304165" lvl="0" marL="457200" rtl="0" algn="l">
              <a:spcBef>
                <a:spcPts val="0"/>
              </a:spcBef>
              <a:spcAft>
                <a:spcPts val="0"/>
              </a:spcAft>
              <a:buSzPct val="100000"/>
              <a:buChar char="●"/>
            </a:pPr>
            <a:r>
              <a:rPr b="1" lang="en" sz="1400"/>
              <a:t>Environmental</a:t>
            </a:r>
            <a:endParaRPr b="1" sz="1400"/>
          </a:p>
          <a:p>
            <a:pPr indent="-304165" lvl="1" marL="914400" rtl="0" algn="l">
              <a:spcBef>
                <a:spcPts val="0"/>
              </a:spcBef>
              <a:spcAft>
                <a:spcPts val="0"/>
              </a:spcAft>
              <a:buClr>
                <a:srgbClr val="0D1117"/>
              </a:buClr>
              <a:buSzPct val="116666"/>
              <a:buChar char="○"/>
            </a:pPr>
            <a:r>
              <a:rPr lang="en" sz="1200">
                <a:solidFill>
                  <a:srgbClr val="0D1117"/>
                </a:solidFill>
                <a:highlight>
                  <a:schemeClr val="accent1"/>
                </a:highlight>
                <a:latin typeface="Arial"/>
                <a:ea typeface="Arial"/>
                <a:cs typeface="Arial"/>
                <a:sym typeface="Arial"/>
              </a:rPr>
              <a:t>AutoConnect will feature software that will allow the end user to modify many parts of their car through software. This is includes, but is not limited to, engine mapping, boost control, and </a:t>
            </a:r>
            <a:r>
              <a:rPr lang="en" sz="1200">
                <a:solidFill>
                  <a:srgbClr val="0D1117"/>
                </a:solidFill>
                <a:highlight>
                  <a:schemeClr val="accent1"/>
                </a:highlight>
                <a:latin typeface="Arial"/>
                <a:ea typeface="Arial"/>
                <a:cs typeface="Arial"/>
                <a:sym typeface="Arial"/>
              </a:rPr>
              <a:t>emissions</a:t>
            </a:r>
            <a:r>
              <a:rPr lang="en" sz="1200">
                <a:solidFill>
                  <a:srgbClr val="0D1117"/>
                </a:solidFill>
                <a:highlight>
                  <a:schemeClr val="accent1"/>
                </a:highlight>
                <a:latin typeface="Arial"/>
                <a:ea typeface="Arial"/>
                <a:cs typeface="Arial"/>
                <a:sym typeface="Arial"/>
              </a:rPr>
              <a:t> regulation. By increasing fuel </a:t>
            </a:r>
            <a:r>
              <a:rPr lang="en" sz="1200">
                <a:solidFill>
                  <a:srgbClr val="0D1117"/>
                </a:solidFill>
                <a:highlight>
                  <a:schemeClr val="accent1"/>
                </a:highlight>
                <a:latin typeface="Arial"/>
                <a:ea typeface="Arial"/>
                <a:cs typeface="Arial"/>
                <a:sym typeface="Arial"/>
              </a:rPr>
              <a:t>consumption</a:t>
            </a:r>
            <a:r>
              <a:rPr lang="en" sz="1200">
                <a:solidFill>
                  <a:srgbClr val="0D1117"/>
                </a:solidFill>
                <a:highlight>
                  <a:schemeClr val="accent1"/>
                </a:highlight>
                <a:latin typeface="Arial"/>
                <a:ea typeface="Arial"/>
                <a:cs typeface="Arial"/>
                <a:sym typeface="Arial"/>
              </a:rPr>
              <a:t> and the behavior of the engine, there are environmental </a:t>
            </a:r>
            <a:r>
              <a:rPr lang="en" sz="1200">
                <a:solidFill>
                  <a:srgbClr val="0D1117"/>
                </a:solidFill>
                <a:highlight>
                  <a:schemeClr val="accent1"/>
                </a:highlight>
                <a:latin typeface="Arial"/>
                <a:ea typeface="Arial"/>
                <a:cs typeface="Arial"/>
                <a:sym typeface="Arial"/>
              </a:rPr>
              <a:t>concerns</a:t>
            </a:r>
            <a:r>
              <a:rPr lang="en" sz="1200">
                <a:solidFill>
                  <a:srgbClr val="0D1117"/>
                </a:solidFill>
                <a:highlight>
                  <a:schemeClr val="accent1"/>
                </a:highlight>
                <a:latin typeface="Arial"/>
                <a:ea typeface="Arial"/>
                <a:cs typeface="Arial"/>
                <a:sym typeface="Arial"/>
              </a:rPr>
              <a:t> and laws. These will be addressed with notices to users about the impacts of different </a:t>
            </a:r>
            <a:r>
              <a:rPr lang="en" sz="1200">
                <a:solidFill>
                  <a:srgbClr val="0D1117"/>
                </a:solidFill>
                <a:highlight>
                  <a:schemeClr val="accent1"/>
                </a:highlight>
                <a:latin typeface="Arial"/>
                <a:ea typeface="Arial"/>
                <a:cs typeface="Arial"/>
                <a:sym typeface="Arial"/>
              </a:rPr>
              <a:t>tuning</a:t>
            </a:r>
            <a:r>
              <a:rPr lang="en" sz="1200">
                <a:solidFill>
                  <a:srgbClr val="0D1117"/>
                </a:solidFill>
                <a:highlight>
                  <a:schemeClr val="accent1"/>
                </a:highlight>
                <a:latin typeface="Arial"/>
                <a:ea typeface="Arial"/>
                <a:cs typeface="Arial"/>
                <a:sym typeface="Arial"/>
              </a:rPr>
              <a:t> options based on location of use.</a:t>
            </a:r>
            <a:endParaRPr sz="1400">
              <a:solidFill>
                <a:srgbClr val="0D1117"/>
              </a:solidFill>
              <a:highlight>
                <a:schemeClr val="accent1"/>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1200"/>
              </a:spcAft>
              <a:buNone/>
            </a:pPr>
            <a:r>
              <a:rPr lang="en"/>
              <a:t>Current State of Project</a:t>
            </a:r>
            <a:endParaRPr/>
          </a:p>
        </p:txBody>
      </p:sp>
      <p:sp>
        <p:nvSpPr>
          <p:cNvPr id="103" name="Google Shape;103;p20"/>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23850" lvl="0" marL="457200" rtl="0" algn="l">
              <a:lnSpc>
                <a:spcPct val="200000"/>
              </a:lnSpc>
              <a:spcBef>
                <a:spcPts val="0"/>
              </a:spcBef>
              <a:spcAft>
                <a:spcPts val="0"/>
              </a:spcAft>
              <a:buSzPts val="1500"/>
              <a:buChar char="●"/>
            </a:pPr>
            <a:r>
              <a:rPr lang="en" sz="1500"/>
              <a:t>Met with instructed and went of project requirements and technical constraint definitions.</a:t>
            </a:r>
            <a:endParaRPr sz="1500"/>
          </a:p>
          <a:p>
            <a:pPr indent="-323850" lvl="0" marL="457200" rtl="0" algn="l">
              <a:lnSpc>
                <a:spcPct val="200000"/>
              </a:lnSpc>
              <a:spcBef>
                <a:spcPts val="0"/>
              </a:spcBef>
              <a:spcAft>
                <a:spcPts val="0"/>
              </a:spcAft>
              <a:buSzPts val="1500"/>
              <a:buChar char="●"/>
            </a:pPr>
            <a:r>
              <a:rPr lang="en" sz="1500"/>
              <a:t>Started to create UI design drawing and </a:t>
            </a:r>
            <a:r>
              <a:rPr lang="en" sz="1500"/>
              <a:t>concept</a:t>
            </a:r>
            <a:r>
              <a:rPr lang="en" sz="1500"/>
              <a:t> images.</a:t>
            </a:r>
            <a:endParaRPr sz="1500"/>
          </a:p>
          <a:p>
            <a:pPr indent="-323850" lvl="0" marL="457200" rtl="0" algn="l">
              <a:lnSpc>
                <a:spcPct val="200000"/>
              </a:lnSpc>
              <a:spcBef>
                <a:spcPts val="0"/>
              </a:spcBef>
              <a:spcAft>
                <a:spcPts val="0"/>
              </a:spcAft>
              <a:buSzPts val="1500"/>
              <a:buChar char="●"/>
            </a:pPr>
            <a:r>
              <a:rPr lang="en" sz="1500"/>
              <a:t>Focused on putting the scope of the project in writing and making sure the requirements are well laid out.</a:t>
            </a:r>
            <a:endParaRPr sz="1500"/>
          </a:p>
          <a:p>
            <a:pPr indent="0" lvl="0" marL="457200" rtl="0" algn="l">
              <a:lnSpc>
                <a:spcPct val="200000"/>
              </a:lnSpc>
              <a:spcBef>
                <a:spcPts val="1200"/>
              </a:spcBef>
              <a:spcAft>
                <a:spcPts val="1200"/>
              </a:spcAft>
              <a:buNone/>
            </a:pPr>
            <a:r>
              <a:t/>
            </a:r>
            <a:endParaRPr sz="1500">
              <a:solidFill>
                <a:srgbClr val="00FF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2508300" y="328725"/>
            <a:ext cx="4127400" cy="502200"/>
          </a:xfrm>
          <a:prstGeom prst="rect">
            <a:avLst/>
          </a:prstGeom>
        </p:spPr>
        <p:txBody>
          <a:bodyPr anchorCtr="0" anchor="t" bIns="91425" lIns="91425" spcFirstLastPara="1" rIns="91425" wrap="square" tIns="91425">
            <a:normAutofit fontScale="90000"/>
          </a:bodyPr>
          <a:lstStyle/>
          <a:p>
            <a:pPr indent="0" lvl="0" marL="457200" rtl="0" algn="l">
              <a:lnSpc>
                <a:spcPct val="115000"/>
              </a:lnSpc>
              <a:spcBef>
                <a:spcPts val="1200"/>
              </a:spcBef>
              <a:spcAft>
                <a:spcPts val="0"/>
              </a:spcAft>
              <a:buNone/>
            </a:pPr>
            <a:r>
              <a:rPr b="1" lang="en" sz="1800"/>
              <a:t>Expected Accomplishments</a:t>
            </a:r>
            <a:endParaRPr b="1" sz="1800"/>
          </a:p>
          <a:p>
            <a:pPr indent="0" lvl="0" marL="457200" rtl="0" algn="l">
              <a:lnSpc>
                <a:spcPct val="115000"/>
              </a:lnSpc>
              <a:spcBef>
                <a:spcPts val="1200"/>
              </a:spcBef>
              <a:spcAft>
                <a:spcPts val="1200"/>
              </a:spcAft>
              <a:buNone/>
            </a:pPr>
            <a:r>
              <a:t/>
            </a:r>
            <a:endParaRPr b="1" sz="1800"/>
          </a:p>
        </p:txBody>
      </p:sp>
      <p:pic>
        <p:nvPicPr>
          <p:cNvPr id="109" name="Google Shape;109;p21"/>
          <p:cNvPicPr preferRelativeResize="0"/>
          <p:nvPr/>
        </p:nvPicPr>
        <p:blipFill rotWithShape="1">
          <a:blip r:embed="rId3">
            <a:alphaModFix/>
          </a:blip>
          <a:srcRect b="0" l="0" r="68534" t="0"/>
          <a:stretch/>
        </p:blipFill>
        <p:spPr>
          <a:xfrm>
            <a:off x="1068450" y="1271950"/>
            <a:ext cx="7007099" cy="3077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