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571C"/>
    <a:srgbClr val="C44A36"/>
    <a:srgbClr val="EC7728"/>
    <a:srgbClr val="D563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56AC-2E0F-4025-80B1-D9AB22AA4F29}" type="datetimeFigureOut">
              <a:rPr lang="it-IT" smtClean="0"/>
              <a:t>16/06/2015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7971-1497-4777-9D34-F4C1B29E487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2705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56AC-2E0F-4025-80B1-D9AB22AA4F29}" type="datetimeFigureOut">
              <a:rPr lang="it-IT" smtClean="0"/>
              <a:t>16/06/2015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7971-1497-4777-9D34-F4C1B29E487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908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56AC-2E0F-4025-80B1-D9AB22AA4F29}" type="datetimeFigureOut">
              <a:rPr lang="it-IT" smtClean="0"/>
              <a:t>16/06/2015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7971-1497-4777-9D34-F4C1B29E487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3171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56AC-2E0F-4025-80B1-D9AB22AA4F29}" type="datetimeFigureOut">
              <a:rPr lang="it-IT" smtClean="0"/>
              <a:t>16/06/2015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7971-1497-4777-9D34-F4C1B29E487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820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56AC-2E0F-4025-80B1-D9AB22AA4F29}" type="datetimeFigureOut">
              <a:rPr lang="it-IT" smtClean="0"/>
              <a:t>16/06/2015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7971-1497-4777-9D34-F4C1B29E487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171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56AC-2E0F-4025-80B1-D9AB22AA4F29}" type="datetimeFigureOut">
              <a:rPr lang="it-IT" smtClean="0"/>
              <a:t>16/06/2015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7971-1497-4777-9D34-F4C1B29E487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2012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56AC-2E0F-4025-80B1-D9AB22AA4F29}" type="datetimeFigureOut">
              <a:rPr lang="it-IT" smtClean="0"/>
              <a:t>16/06/2015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7971-1497-4777-9D34-F4C1B29E487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621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56AC-2E0F-4025-80B1-D9AB22AA4F29}" type="datetimeFigureOut">
              <a:rPr lang="it-IT" smtClean="0"/>
              <a:t>16/06/2015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7971-1497-4777-9D34-F4C1B29E487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217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56AC-2E0F-4025-80B1-D9AB22AA4F29}" type="datetimeFigureOut">
              <a:rPr lang="it-IT" smtClean="0"/>
              <a:t>16/06/2015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7971-1497-4777-9D34-F4C1B29E487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1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56AC-2E0F-4025-80B1-D9AB22AA4F29}" type="datetimeFigureOut">
              <a:rPr lang="it-IT" smtClean="0"/>
              <a:t>16/06/2015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7971-1497-4777-9D34-F4C1B29E487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714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56AC-2E0F-4025-80B1-D9AB22AA4F29}" type="datetimeFigureOut">
              <a:rPr lang="it-IT" smtClean="0"/>
              <a:t>16/06/2015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47971-1497-4777-9D34-F4C1B29E487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751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556AC-2E0F-4025-80B1-D9AB22AA4F29}" type="datetimeFigureOut">
              <a:rPr lang="it-IT" smtClean="0"/>
              <a:t>16/06/2015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47971-1497-4777-9D34-F4C1B29E487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427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02343" y="597010"/>
            <a:ext cx="21838387" cy="4547617"/>
            <a:chOff x="1002343" y="597010"/>
            <a:chExt cx="21838387" cy="4547617"/>
          </a:xfrm>
        </p:grpSpPr>
        <p:grpSp>
          <p:nvGrpSpPr>
            <p:cNvPr id="29" name="Group 28"/>
            <p:cNvGrpSpPr/>
            <p:nvPr/>
          </p:nvGrpSpPr>
          <p:grpSpPr>
            <a:xfrm>
              <a:off x="1002343" y="597010"/>
              <a:ext cx="21838387" cy="4547617"/>
              <a:chOff x="1002343" y="597010"/>
              <a:chExt cx="21838387" cy="4547617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2343" y="597011"/>
                <a:ext cx="5480304" cy="4547616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40214" y="597011"/>
                <a:ext cx="5480304" cy="4547616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936223" y="597011"/>
                <a:ext cx="5480304" cy="4547616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47235" y="3353392"/>
                <a:ext cx="1790700" cy="1790700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177007" y="597010"/>
                <a:ext cx="2133600" cy="2143125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429743" y="597011"/>
                <a:ext cx="2390775" cy="1914525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373755" y="3296777"/>
                <a:ext cx="2466975" cy="184785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29798" y="3020017"/>
                <a:ext cx="2152650" cy="2124075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806" y="597011"/>
                <a:ext cx="5480304" cy="4547616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6151" y="1974182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59874" y="597011"/>
                <a:ext cx="2419350" cy="188595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59874" y="3431685"/>
                <a:ext cx="2686050" cy="1704975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93098" y="2993535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2343" y="3001502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2343" y="597011"/>
                <a:ext cx="2133600" cy="2143125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05128" y="597011"/>
                <a:ext cx="2619375" cy="1743075"/>
              </a:xfrm>
              <a:prstGeom prst="rect">
                <a:avLst/>
              </a:prstGeom>
            </p:spPr>
          </p:pic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51595" y="1885515"/>
              <a:ext cx="1856841" cy="185684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3264" y="1974182"/>
              <a:ext cx="2143125" cy="214312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7135" y="1554273"/>
              <a:ext cx="1790700" cy="1790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7140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18166" y="754910"/>
            <a:ext cx="6996225" cy="375329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50000"/>
              </a:lnSpc>
            </a:pP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Mais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avant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tout,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inscris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toi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</a:t>
            </a:r>
          </a:p>
          <a:p>
            <a:pPr algn="ctr"/>
            <a:endParaRPr lang="en-GB" dirty="0">
              <a:solidFill>
                <a:srgbClr val="EC571C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435" y="2203598"/>
            <a:ext cx="1495425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09284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43750" y="1376613"/>
            <a:ext cx="3676649" cy="2815390"/>
          </a:xfrm>
          <a:prstGeom prst="rect">
            <a:avLst/>
          </a:prstGeom>
          <a:ln/>
          <a:effectLst>
            <a:glow rad="127000">
              <a:schemeClr val="bg1">
                <a:lumMod val="5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perspectiveRelaxedModerately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 algn="ctr"/>
            <a:r>
              <a:rPr lang="en-GB" sz="15000" b="1" dirty="0" smtClean="0">
                <a:solidFill>
                  <a:srgbClr val="C44A36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Segoe Print" panose="02000600000000000000" pitchFamily="2" charset="0"/>
              </a:rPr>
              <a:t>M</a:t>
            </a:r>
            <a:r>
              <a:rPr lang="en-GB" sz="15000" b="1" dirty="0" smtClean="0">
                <a:solidFill>
                  <a:srgbClr val="C44A36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Segoe Print" panose="02000600000000000000" pitchFamily="2" charset="0"/>
              </a:rPr>
              <a:t>P</a:t>
            </a:r>
            <a:endParaRPr lang="it-IT" sz="150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788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5433" y="-3453810"/>
            <a:ext cx="7830024" cy="236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0" dirty="0" err="1" smtClean="0">
                <a:latin typeface="Chiller" panose="04020404031007020602" pitchFamily="82" charset="0"/>
              </a:rPr>
              <a:t>MonPatois</a:t>
            </a:r>
            <a:endParaRPr lang="it-IT" sz="15000" dirty="0">
              <a:latin typeface="Chiller" panose="040204040310070206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39333" y="-3453810"/>
            <a:ext cx="7830024" cy="236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0" dirty="0" err="1" smtClean="0">
                <a:latin typeface="Curlz MT" panose="04040404050702020202" pitchFamily="82" charset="0"/>
              </a:rPr>
              <a:t>MonPatois</a:t>
            </a:r>
            <a:endParaRPr lang="it-IT" sz="10000" dirty="0">
              <a:latin typeface="Curlz MT" panose="04040404050702020202" pitchFamily="8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6691367" y="-3453810"/>
            <a:ext cx="7830024" cy="236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0" dirty="0" err="1" smtClean="0">
                <a:latin typeface="Gigi" panose="04040504061007020D02" pitchFamily="82" charset="0"/>
              </a:rPr>
              <a:t>MonPatois</a:t>
            </a:r>
            <a:endParaRPr lang="it-IT" sz="10000" dirty="0">
              <a:latin typeface="Gigi" panose="04040504061007020D02" pitchFamily="8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339333" y="7823790"/>
            <a:ext cx="7830024" cy="236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0" dirty="0" err="1" smtClean="0">
                <a:latin typeface="Mistral" panose="03090702030407020403" pitchFamily="66" charset="0"/>
              </a:rPr>
              <a:t>MonPatois</a:t>
            </a:r>
            <a:endParaRPr lang="it-IT" sz="15000" dirty="0">
              <a:latin typeface="Mistral" panose="03090702030407020403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95433" y="7823790"/>
            <a:ext cx="7830024" cy="236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0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MonPatois</a:t>
            </a:r>
            <a:endParaRPr lang="it-IT" sz="10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6558017" y="7823790"/>
            <a:ext cx="7830024" cy="236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0" dirty="0" err="1" smtClean="0">
                <a:latin typeface="Segoe Marker" panose="03080602040302020204" pitchFamily="66" charset="0"/>
              </a:rPr>
              <a:t>MonPatois</a:t>
            </a:r>
            <a:endParaRPr lang="it-IT" sz="15000" dirty="0">
              <a:latin typeface="Segoe Marker" panose="03080602040302020204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72007" y="585775"/>
            <a:ext cx="10359190" cy="555858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0" b="1" dirty="0">
              <a:solidFill>
                <a:schemeClr val="tx1">
                  <a:lumMod val="50000"/>
                  <a:lumOff val="50000"/>
                </a:schemeClr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28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78989" y="1395663"/>
            <a:ext cx="18083769" cy="281539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RelaxedModerately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 algn="ctr"/>
            <a:r>
              <a:rPr lang="en-GB" sz="10000" b="1" dirty="0" smtClean="0">
                <a:solidFill>
                  <a:srgbClr val="EC7728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Segoe Print" panose="02000600000000000000" pitchFamily="2" charset="0"/>
              </a:rPr>
              <a:t>  </a:t>
            </a:r>
            <a:r>
              <a:rPr lang="en-GB" sz="20000" b="1" dirty="0" err="1" smtClean="0">
                <a:solidFill>
                  <a:srgbClr val="C44A36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Segoe Print" panose="02000600000000000000" pitchFamily="2" charset="0"/>
              </a:rPr>
              <a:t>M</a:t>
            </a:r>
            <a:r>
              <a:rPr lang="en-GB" sz="20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Segoe Print" panose="02000600000000000000" pitchFamily="2" charset="0"/>
              </a:rPr>
              <a:t>on</a:t>
            </a:r>
            <a:r>
              <a:rPr lang="en-GB" sz="20000" b="1" dirty="0" err="1" smtClean="0">
                <a:solidFill>
                  <a:srgbClr val="C44A36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Segoe Print" panose="02000600000000000000" pitchFamily="2" charset="0"/>
              </a:rPr>
              <a:t>P</a:t>
            </a:r>
            <a:r>
              <a:rPr lang="en-GB" sz="20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Segoe Print" panose="02000600000000000000" pitchFamily="2" charset="0"/>
              </a:rPr>
              <a:t>atois</a:t>
            </a:r>
            <a:endParaRPr lang="it-IT" sz="200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432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48918" y="225156"/>
            <a:ext cx="11524199" cy="6480000"/>
            <a:chOff x="1373950" y="607928"/>
            <a:chExt cx="11524199" cy="6480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3950" y="607928"/>
              <a:ext cx="11524199" cy="6480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162351" y="823343"/>
              <a:ext cx="9595263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 smtClean="0">
                  <a:solidFill>
                    <a:schemeClr val="bg1">
                      <a:lumMod val="85000"/>
                    </a:schemeClr>
                  </a:solidFill>
                  <a:latin typeface="Eraser" panose="00000400000000000000" pitchFamily="2" charset="0"/>
                </a:rPr>
                <a:t>NE LAISSE PAS S’ÉCLIPSER TON DIALECTE</a:t>
              </a:r>
              <a:r>
                <a:rPr lang="en-GB" sz="3200" dirty="0" smtClean="0">
                  <a:solidFill>
                    <a:schemeClr val="bg1">
                      <a:lumMod val="85000"/>
                    </a:schemeClr>
                  </a:solidFill>
                  <a:latin typeface="Eraser" panose="00000400000000000000" pitchFamily="2" charset="0"/>
                </a:rPr>
                <a:t>:</a:t>
              </a:r>
            </a:p>
            <a:p>
              <a:endParaRPr lang="en-GB" sz="3200" dirty="0">
                <a:solidFill>
                  <a:schemeClr val="bg1">
                    <a:lumMod val="85000"/>
                  </a:schemeClr>
                </a:solidFill>
                <a:latin typeface="Eraser" panose="00000400000000000000" pitchFamily="2" charset="0"/>
              </a:endParaRPr>
            </a:p>
            <a:p>
              <a:pPr marL="342900" indent="-34290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GB" sz="2400" dirty="0" err="1" smtClean="0">
                  <a:solidFill>
                    <a:schemeClr val="bg1">
                      <a:lumMod val="85000"/>
                    </a:schemeClr>
                  </a:solidFill>
                  <a:latin typeface="Eraser" panose="00000400000000000000" pitchFamily="2" charset="0"/>
                </a:rPr>
                <a:t>Enrichis</a:t>
              </a:r>
              <a:r>
                <a:rPr lang="en-GB" sz="2400" dirty="0" smtClean="0">
                  <a:solidFill>
                    <a:schemeClr val="bg1">
                      <a:lumMod val="85000"/>
                    </a:schemeClr>
                  </a:solidFill>
                  <a:latin typeface="Eraser" panose="00000400000000000000" pitchFamily="2" charset="0"/>
                </a:rPr>
                <a:t> le </a:t>
              </a:r>
              <a:r>
                <a:rPr lang="en-GB" sz="2400" dirty="0" err="1" smtClean="0">
                  <a:solidFill>
                    <a:schemeClr val="bg1">
                      <a:lumMod val="85000"/>
                    </a:schemeClr>
                  </a:solidFill>
                  <a:latin typeface="Eraser" panose="00000400000000000000" pitchFamily="2" charset="0"/>
                </a:rPr>
                <a:t>dictionnaire</a:t>
              </a:r>
              <a:r>
                <a:rPr lang="en-GB" sz="2400" dirty="0" smtClean="0">
                  <a:solidFill>
                    <a:schemeClr val="bg1">
                      <a:lumMod val="85000"/>
                    </a:schemeClr>
                  </a:solidFill>
                  <a:latin typeface="Eraser" panose="00000400000000000000" pitchFamily="2" charset="0"/>
                </a:rPr>
                <a:t> </a:t>
              </a:r>
              <a:r>
                <a:rPr lang="en-GB" sz="2400" dirty="0" err="1" smtClean="0">
                  <a:solidFill>
                    <a:schemeClr val="bg1">
                      <a:lumMod val="85000"/>
                    </a:schemeClr>
                  </a:solidFill>
                  <a:latin typeface="Eraser" panose="00000400000000000000" pitchFamily="2" charset="0"/>
                </a:rPr>
                <a:t>en</a:t>
              </a:r>
              <a:r>
                <a:rPr lang="en-GB" sz="2400" dirty="0" smtClean="0">
                  <a:solidFill>
                    <a:schemeClr val="bg1">
                      <a:lumMod val="85000"/>
                    </a:schemeClr>
                  </a:solidFill>
                  <a:latin typeface="Eraser" panose="00000400000000000000" pitchFamily="2" charset="0"/>
                </a:rPr>
                <a:t> </a:t>
              </a:r>
              <a:r>
                <a:rPr lang="en-GB" sz="2400" dirty="0" err="1" smtClean="0">
                  <a:solidFill>
                    <a:schemeClr val="bg1">
                      <a:lumMod val="85000"/>
                    </a:schemeClr>
                  </a:solidFill>
                  <a:latin typeface="Eraser" panose="00000400000000000000" pitchFamily="2" charset="0"/>
                </a:rPr>
                <a:t>traduisant</a:t>
              </a:r>
              <a:r>
                <a:rPr lang="en-GB" sz="2400" dirty="0" smtClean="0">
                  <a:solidFill>
                    <a:schemeClr val="bg1">
                      <a:lumMod val="85000"/>
                    </a:schemeClr>
                  </a:solidFill>
                  <a:latin typeface="Eraser" panose="00000400000000000000" pitchFamily="2" charset="0"/>
                </a:rPr>
                <a:t> des mots</a:t>
              </a:r>
            </a:p>
            <a:p>
              <a:pPr marL="342900" indent="-34290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GB" sz="2400" dirty="0" err="1" smtClean="0">
                  <a:solidFill>
                    <a:schemeClr val="bg1">
                      <a:lumMod val="85000"/>
                    </a:schemeClr>
                  </a:solidFill>
                  <a:latin typeface="Eraser" panose="00000400000000000000" pitchFamily="2" charset="0"/>
                </a:rPr>
                <a:t>Ajoutes</a:t>
              </a:r>
              <a:r>
                <a:rPr lang="en-GB" sz="2400" dirty="0" smtClean="0">
                  <a:solidFill>
                    <a:schemeClr val="bg1">
                      <a:lumMod val="85000"/>
                    </a:schemeClr>
                  </a:solidFill>
                  <a:latin typeface="Eraser" panose="00000400000000000000" pitchFamily="2" charset="0"/>
                </a:rPr>
                <a:t> des expressions et </a:t>
              </a:r>
              <a:r>
                <a:rPr lang="en-GB" sz="2400" dirty="0" err="1" smtClean="0">
                  <a:solidFill>
                    <a:schemeClr val="bg1">
                      <a:lumMod val="85000"/>
                    </a:schemeClr>
                  </a:solidFill>
                  <a:latin typeface="Eraser" panose="00000400000000000000" pitchFamily="2" charset="0"/>
                </a:rPr>
                <a:t>proverbes</a:t>
              </a:r>
              <a:r>
                <a:rPr lang="en-GB" sz="2400" dirty="0" smtClean="0">
                  <a:solidFill>
                    <a:schemeClr val="bg1">
                      <a:lumMod val="85000"/>
                    </a:schemeClr>
                  </a:solidFill>
                  <a:latin typeface="Eraser" panose="00000400000000000000" pitchFamily="2" charset="0"/>
                </a:rPr>
                <a:t> au </a:t>
              </a:r>
              <a:r>
                <a:rPr lang="en-GB" sz="2400" dirty="0" err="1" smtClean="0">
                  <a:solidFill>
                    <a:schemeClr val="bg1">
                      <a:lumMod val="85000"/>
                    </a:schemeClr>
                  </a:solidFill>
                  <a:latin typeface="Eraser" panose="00000400000000000000" pitchFamily="2" charset="0"/>
                </a:rPr>
                <a:t>lexique</a:t>
              </a:r>
              <a:endParaRPr lang="en-GB" sz="2400" dirty="0" smtClean="0">
                <a:solidFill>
                  <a:schemeClr val="bg1">
                    <a:lumMod val="85000"/>
                  </a:schemeClr>
                </a:solidFill>
                <a:latin typeface="Eraser" panose="00000400000000000000" pitchFamily="2" charset="0"/>
              </a:endParaRPr>
            </a:p>
            <a:p>
              <a:pPr marL="342900" indent="-34290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GB" sz="2400" dirty="0" smtClean="0">
                  <a:solidFill>
                    <a:schemeClr val="bg1">
                      <a:lumMod val="85000"/>
                    </a:schemeClr>
                  </a:solidFill>
                  <a:latin typeface="Eraser" panose="00000400000000000000" pitchFamily="2" charset="0"/>
                </a:rPr>
                <a:t>propose un </a:t>
              </a:r>
              <a:r>
                <a:rPr lang="en-GB" sz="2400" dirty="0" err="1" smtClean="0">
                  <a:solidFill>
                    <a:schemeClr val="bg1">
                      <a:lumMod val="85000"/>
                    </a:schemeClr>
                  </a:solidFill>
                  <a:latin typeface="Eraser" panose="00000400000000000000" pitchFamily="2" charset="0"/>
                </a:rPr>
                <a:t>sujet</a:t>
              </a:r>
              <a:r>
                <a:rPr lang="en-GB" sz="2400" dirty="0" smtClean="0">
                  <a:solidFill>
                    <a:schemeClr val="bg1">
                      <a:lumMod val="85000"/>
                    </a:schemeClr>
                  </a:solidFill>
                  <a:latin typeface="Eraser" panose="00000400000000000000" pitchFamily="2" charset="0"/>
                </a:rPr>
                <a:t> </a:t>
              </a:r>
              <a:r>
                <a:rPr lang="en-GB" sz="2400" dirty="0" err="1" smtClean="0">
                  <a:solidFill>
                    <a:schemeClr val="bg1">
                      <a:lumMod val="85000"/>
                    </a:schemeClr>
                  </a:solidFill>
                  <a:latin typeface="Eraser" panose="00000400000000000000" pitchFamily="2" charset="0"/>
                </a:rPr>
                <a:t>ou</a:t>
              </a:r>
              <a:r>
                <a:rPr lang="en-GB" sz="2400" dirty="0" smtClean="0">
                  <a:solidFill>
                    <a:schemeClr val="bg1">
                      <a:lumMod val="85000"/>
                    </a:schemeClr>
                  </a:solidFill>
                  <a:latin typeface="Eraser" panose="00000400000000000000" pitchFamily="2" charset="0"/>
                </a:rPr>
                <a:t> </a:t>
              </a:r>
              <a:r>
                <a:rPr lang="en-GB" sz="2400" dirty="0" err="1" smtClean="0">
                  <a:solidFill>
                    <a:schemeClr val="bg1">
                      <a:lumMod val="85000"/>
                    </a:schemeClr>
                  </a:solidFill>
                  <a:latin typeface="Eraser" panose="00000400000000000000" pitchFamily="2" charset="0"/>
                </a:rPr>
                <a:t>participe</a:t>
              </a:r>
              <a:r>
                <a:rPr lang="en-GB" sz="2400" dirty="0" smtClean="0">
                  <a:solidFill>
                    <a:schemeClr val="bg1">
                      <a:lumMod val="85000"/>
                    </a:schemeClr>
                  </a:solidFill>
                  <a:latin typeface="Eraser" panose="00000400000000000000" pitchFamily="2" charset="0"/>
                </a:rPr>
                <a:t> a un </a:t>
              </a:r>
              <a:r>
                <a:rPr lang="en-GB" sz="2400" dirty="0" err="1" smtClean="0">
                  <a:solidFill>
                    <a:schemeClr val="bg1">
                      <a:lumMod val="85000"/>
                    </a:schemeClr>
                  </a:solidFill>
                  <a:latin typeface="Eraser" panose="00000400000000000000" pitchFamily="2" charset="0"/>
                </a:rPr>
                <a:t>debat</a:t>
              </a:r>
              <a:r>
                <a:rPr lang="en-GB" sz="2400" dirty="0" smtClean="0">
                  <a:solidFill>
                    <a:schemeClr val="bg1">
                      <a:lumMod val="85000"/>
                    </a:schemeClr>
                  </a:solidFill>
                  <a:latin typeface="Eraser" panose="00000400000000000000" pitchFamily="2" charset="0"/>
                </a:rPr>
                <a:t> </a:t>
              </a:r>
              <a:r>
                <a:rPr lang="en-GB" sz="2400" dirty="0" err="1" smtClean="0">
                  <a:solidFill>
                    <a:schemeClr val="bg1">
                      <a:lumMod val="85000"/>
                    </a:schemeClr>
                  </a:solidFill>
                  <a:latin typeface="Eraser" panose="00000400000000000000" pitchFamily="2" charset="0"/>
                </a:rPr>
                <a:t>dans</a:t>
              </a:r>
              <a:r>
                <a:rPr lang="en-GB" sz="2400" dirty="0" smtClean="0">
                  <a:solidFill>
                    <a:schemeClr val="bg1">
                      <a:lumMod val="85000"/>
                    </a:schemeClr>
                  </a:solidFill>
                  <a:latin typeface="Eraser" panose="00000400000000000000" pitchFamily="2" charset="0"/>
                </a:rPr>
                <a:t> ta langue </a:t>
              </a:r>
              <a:r>
                <a:rPr lang="en-GB" sz="2400" dirty="0" err="1" smtClean="0">
                  <a:solidFill>
                    <a:schemeClr val="bg1">
                      <a:lumMod val="85000"/>
                    </a:schemeClr>
                  </a:solidFill>
                  <a:latin typeface="Eraser" panose="00000400000000000000" pitchFamily="2" charset="0"/>
                </a:rPr>
                <a:t>maternelle</a:t>
              </a:r>
              <a:endParaRPr lang="it-IT" sz="2400" dirty="0">
                <a:solidFill>
                  <a:schemeClr val="bg1">
                    <a:lumMod val="85000"/>
                  </a:schemeClr>
                </a:solidFill>
                <a:latin typeface="Eraser" panose="000004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6532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818166" y="754910"/>
            <a:ext cx="6629401" cy="3753293"/>
            <a:chOff x="2083980" y="1967022"/>
            <a:chExt cx="6629401" cy="3753293"/>
          </a:xfrm>
        </p:grpSpPr>
        <p:sp>
          <p:nvSpPr>
            <p:cNvPr id="4" name="Rounded Rectangle 3"/>
            <p:cNvSpPr/>
            <p:nvPr/>
          </p:nvSpPr>
          <p:spPr>
            <a:xfrm>
              <a:off x="2083980" y="1967022"/>
              <a:ext cx="6629401" cy="375329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  <a:latin typeface="Eraser" panose="00000400000000000000" pitchFamily="2" charset="0"/>
                </a:rPr>
                <a:t>Pour commencer, </a:t>
              </a:r>
              <a:r>
                <a:rPr lang="en-GB" dirty="0" err="1" smtClean="0">
                  <a:solidFill>
                    <a:schemeClr val="tx1"/>
                  </a:solidFill>
                  <a:latin typeface="Eraser" panose="00000400000000000000" pitchFamily="2" charset="0"/>
                </a:rPr>
                <a:t>choisis</a:t>
              </a:r>
              <a:r>
                <a:rPr lang="en-GB" dirty="0" smtClean="0">
                  <a:solidFill>
                    <a:schemeClr val="tx1"/>
                  </a:solidFill>
                  <a:latin typeface="Eraser" panose="00000400000000000000" pitchFamily="2" charset="0"/>
                </a:rPr>
                <a:t> ta langue </a:t>
              </a:r>
              <a:r>
                <a:rPr lang="en-GB" dirty="0" err="1" smtClean="0">
                  <a:solidFill>
                    <a:schemeClr val="tx1"/>
                  </a:solidFill>
                  <a:latin typeface="Eraser" panose="00000400000000000000" pitchFamily="2" charset="0"/>
                </a:rPr>
                <a:t>maternelle</a:t>
              </a:r>
              <a:r>
                <a:rPr lang="en-GB" dirty="0" smtClean="0">
                  <a:solidFill>
                    <a:schemeClr val="tx1"/>
                  </a:solidFill>
                  <a:latin typeface="Eraser" panose="00000400000000000000" pitchFamily="2" charset="0"/>
                </a:rPr>
                <a:t> </a:t>
              </a:r>
              <a:r>
                <a:rPr lang="en-GB" dirty="0" err="1" smtClean="0">
                  <a:solidFill>
                    <a:schemeClr val="tx1"/>
                  </a:solidFill>
                  <a:latin typeface="Eraser" panose="00000400000000000000" pitchFamily="2" charset="0"/>
                </a:rPr>
                <a:t>dans</a:t>
              </a:r>
              <a:r>
                <a:rPr lang="en-GB" dirty="0" smtClean="0">
                  <a:solidFill>
                    <a:schemeClr val="tx1"/>
                  </a:solidFill>
                  <a:latin typeface="Eraser" panose="00000400000000000000" pitchFamily="2" charset="0"/>
                </a:rPr>
                <a:t> la </a:t>
              </a:r>
              <a:r>
                <a:rPr lang="en-GB" dirty="0" err="1" smtClean="0">
                  <a:solidFill>
                    <a:schemeClr val="tx1"/>
                  </a:solidFill>
                  <a:latin typeface="Eraser" panose="00000400000000000000" pitchFamily="2" charset="0"/>
                </a:rPr>
                <a:t>liste</a:t>
              </a:r>
              <a:r>
                <a:rPr lang="en-GB" dirty="0" smtClean="0">
                  <a:solidFill>
                    <a:schemeClr val="tx1"/>
                  </a:solidFill>
                  <a:latin typeface="Eraser" panose="00000400000000000000" pitchFamily="2" charset="0"/>
                </a:rPr>
                <a:t> des </a:t>
              </a:r>
              <a:r>
                <a:rPr lang="en-GB" dirty="0" err="1" smtClean="0">
                  <a:solidFill>
                    <a:schemeClr val="tx1"/>
                  </a:solidFill>
                  <a:latin typeface="Eraser" panose="00000400000000000000" pitchFamily="2" charset="0"/>
                </a:rPr>
                <a:t>langues</a:t>
              </a:r>
              <a:r>
                <a:rPr lang="en-GB" dirty="0" smtClean="0">
                  <a:solidFill>
                    <a:schemeClr val="tx1"/>
                  </a:solidFill>
                  <a:latin typeface="Eraser" panose="00000400000000000000" pitchFamily="2" charset="0"/>
                </a:rPr>
                <a:t> </a:t>
              </a:r>
              <a:r>
                <a:rPr lang="en-GB" dirty="0" err="1" smtClean="0">
                  <a:solidFill>
                    <a:schemeClr val="tx1"/>
                  </a:solidFill>
                  <a:latin typeface="Eraser" panose="00000400000000000000" pitchFamily="2" charset="0"/>
                </a:rPr>
                <a:t>disponibles</a:t>
              </a:r>
              <a:endParaRPr lang="en-GB" dirty="0" smtClean="0">
                <a:solidFill>
                  <a:schemeClr val="tx1"/>
                </a:solidFill>
                <a:latin typeface="Eraser" panose="00000400000000000000" pitchFamily="2" charset="0"/>
              </a:endParaRPr>
            </a:p>
            <a:p>
              <a:pPr algn="ctr"/>
              <a:endParaRPr lang="en-GB" dirty="0" smtClean="0">
                <a:solidFill>
                  <a:srgbClr val="EC571C"/>
                </a:solidFill>
              </a:endParaRPr>
            </a:p>
            <a:p>
              <a:pPr algn="ctr"/>
              <a:endParaRPr lang="en-GB" dirty="0" smtClean="0">
                <a:solidFill>
                  <a:srgbClr val="EC571C"/>
                </a:solidFill>
              </a:endParaRPr>
            </a:p>
            <a:p>
              <a:pPr algn="ctr"/>
              <a:endParaRPr lang="en-GB" dirty="0" smtClean="0">
                <a:solidFill>
                  <a:srgbClr val="EC571C"/>
                </a:solidFill>
              </a:endParaRPr>
            </a:p>
            <a:p>
              <a:pPr algn="ctr"/>
              <a:endParaRPr lang="en-GB" dirty="0">
                <a:solidFill>
                  <a:srgbClr val="EC571C"/>
                </a:solidFill>
              </a:endParaRP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  <a:latin typeface="Eraser" panose="00000400000000000000" pitchFamily="2" charset="0"/>
                </a:rPr>
                <a:t>Si ta langue </a:t>
              </a:r>
              <a:r>
                <a:rPr lang="en-GB" dirty="0" err="1" smtClean="0">
                  <a:solidFill>
                    <a:schemeClr val="tx1"/>
                  </a:solidFill>
                  <a:latin typeface="Eraser" panose="00000400000000000000" pitchFamily="2" charset="0"/>
                </a:rPr>
                <a:t>n’est</a:t>
              </a:r>
              <a:r>
                <a:rPr lang="en-GB" dirty="0" smtClean="0">
                  <a:solidFill>
                    <a:schemeClr val="tx1"/>
                  </a:solidFill>
                  <a:latin typeface="Eraser" panose="00000400000000000000" pitchFamily="2" charset="0"/>
                </a:rPr>
                <a:t> pas </a:t>
              </a:r>
              <a:r>
                <a:rPr lang="en-GB" dirty="0" err="1" smtClean="0">
                  <a:solidFill>
                    <a:schemeClr val="tx1"/>
                  </a:solidFill>
                  <a:latin typeface="Eraser" panose="00000400000000000000" pitchFamily="2" charset="0"/>
                </a:rPr>
                <a:t>presente</a:t>
              </a:r>
              <a:r>
                <a:rPr lang="en-GB" dirty="0" smtClean="0">
                  <a:solidFill>
                    <a:schemeClr val="tx1"/>
                  </a:solidFill>
                  <a:latin typeface="Eraser" panose="00000400000000000000" pitchFamily="2" charset="0"/>
                </a:rPr>
                <a:t> </a:t>
              </a:r>
              <a:r>
                <a:rPr lang="en-GB" dirty="0" err="1" smtClean="0">
                  <a:solidFill>
                    <a:schemeClr val="tx1"/>
                  </a:solidFill>
                  <a:latin typeface="Eraser" panose="00000400000000000000" pitchFamily="2" charset="0"/>
                </a:rPr>
                <a:t>alors</a:t>
              </a:r>
              <a:r>
                <a:rPr lang="en-GB" dirty="0" smtClean="0">
                  <a:solidFill>
                    <a:schemeClr val="tx1"/>
                  </a:solidFill>
                  <a:latin typeface="Eraser" panose="00000400000000000000" pitchFamily="2" charset="0"/>
                </a:rPr>
                <a:t> </a:t>
              </a:r>
            </a:p>
            <a:p>
              <a:pPr algn="ctr"/>
              <a:endParaRPr lang="en-GB" dirty="0">
                <a:solidFill>
                  <a:schemeClr val="tx1"/>
                </a:solidFill>
                <a:latin typeface="Eraser" panose="00000400000000000000" pitchFamily="2" charset="0"/>
              </a:endParaRPr>
            </a:p>
            <a:p>
              <a:pPr algn="ctr"/>
              <a:endParaRPr lang="en-GB" dirty="0" smtClean="0">
                <a:solidFill>
                  <a:schemeClr val="tx1"/>
                </a:solidFill>
                <a:latin typeface="Eraser" panose="00000400000000000000" pitchFamily="2" charset="0"/>
              </a:endParaRPr>
            </a:p>
            <a:p>
              <a:pPr algn="ctr"/>
              <a:r>
                <a:rPr lang="en-GB" sz="1200" dirty="0" err="1" smtClean="0">
                  <a:solidFill>
                    <a:schemeClr val="tx1"/>
                  </a:solidFill>
                  <a:latin typeface="Eraser" panose="00000400000000000000" pitchFamily="2" charset="0"/>
                </a:rPr>
                <a:t>Tu</a:t>
              </a:r>
              <a:r>
                <a:rPr lang="en-GB" sz="1200" dirty="0" smtClean="0">
                  <a:solidFill>
                    <a:schemeClr val="tx1"/>
                  </a:solidFill>
                  <a:latin typeface="Eraser" panose="00000400000000000000" pitchFamily="2" charset="0"/>
                </a:rPr>
                <a:t> </a:t>
              </a:r>
              <a:r>
                <a:rPr lang="en-GB" sz="1200" dirty="0" err="1" smtClean="0">
                  <a:solidFill>
                    <a:schemeClr val="tx1"/>
                  </a:solidFill>
                  <a:latin typeface="Eraser" panose="00000400000000000000" pitchFamily="2" charset="0"/>
                </a:rPr>
                <a:t>contribueras</a:t>
              </a:r>
              <a:r>
                <a:rPr lang="en-GB" sz="1200" dirty="0" smtClean="0">
                  <a:solidFill>
                    <a:schemeClr val="tx1"/>
                  </a:solidFill>
                  <a:latin typeface="Eraser" panose="00000400000000000000" pitchFamily="2" charset="0"/>
                </a:rPr>
                <a:t> </a:t>
              </a:r>
              <a:r>
                <a:rPr lang="en-GB" sz="1200" dirty="0" err="1" smtClean="0">
                  <a:solidFill>
                    <a:schemeClr val="tx1"/>
                  </a:solidFill>
                  <a:latin typeface="Eraser" panose="00000400000000000000" pitchFamily="2" charset="0"/>
                </a:rPr>
                <a:t>ainsi</a:t>
              </a:r>
              <a:r>
                <a:rPr lang="en-GB" sz="1200" dirty="0" smtClean="0">
                  <a:solidFill>
                    <a:schemeClr val="tx1"/>
                  </a:solidFill>
                  <a:latin typeface="Eraser" panose="00000400000000000000" pitchFamily="2" charset="0"/>
                </a:rPr>
                <a:t> a enricher le catalogue</a:t>
              </a:r>
              <a:endParaRPr lang="it-IT" sz="1200" dirty="0">
                <a:solidFill>
                  <a:schemeClr val="tx1"/>
                </a:solidFill>
                <a:latin typeface="Eraser" panose="00000400000000000000" pitchFamily="2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03230" y="3046671"/>
              <a:ext cx="3390900" cy="6477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2377" y="4473980"/>
              <a:ext cx="1676400" cy="466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3421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18166" y="754910"/>
            <a:ext cx="6996225" cy="375329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r>
              <a:rPr lang="en-GB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Enrichis</a:t>
            </a:r>
            <a:r>
              <a:rPr lang="en-GB" dirty="0" smtClean="0">
                <a:solidFill>
                  <a:schemeClr val="tx1"/>
                </a:solidFill>
                <a:latin typeface="Eraser" panose="00000400000000000000" pitchFamily="2" charset="0"/>
              </a:rPr>
              <a:t> le                          :</a:t>
            </a:r>
          </a:p>
          <a:p>
            <a:pPr>
              <a:lnSpc>
                <a:spcPct val="250000"/>
              </a:lnSpc>
            </a:pP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Demontre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ton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abilite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en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traduisant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plus de 7000 mots</a:t>
            </a:r>
          </a:p>
          <a:p>
            <a:pPr>
              <a:lnSpc>
                <a:spcPct val="250000"/>
              </a:lnSpc>
            </a:pP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Chaque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mot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peut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accepter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jusqu’a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3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traductions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differentes</a:t>
            </a:r>
            <a:endParaRPr lang="en-GB" sz="1400" dirty="0" smtClean="0">
              <a:solidFill>
                <a:schemeClr val="tx1"/>
              </a:solidFill>
              <a:latin typeface="Eraser" panose="00000400000000000000" pitchFamily="2" charset="0"/>
            </a:endParaRPr>
          </a:p>
          <a:p>
            <a:pPr>
              <a:lnSpc>
                <a:spcPct val="250000"/>
              </a:lnSpc>
            </a:pP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Evalue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les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traductions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des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autres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auteurs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en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exprimant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ton vote </a:t>
            </a:r>
            <a:endParaRPr lang="en-GB" dirty="0" smtClean="0">
              <a:solidFill>
                <a:srgbClr val="EC571C"/>
              </a:solidFill>
            </a:endParaRPr>
          </a:p>
          <a:p>
            <a:pPr algn="ctr"/>
            <a:endParaRPr lang="en-GB" dirty="0">
              <a:solidFill>
                <a:srgbClr val="EC571C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305" y="3296757"/>
            <a:ext cx="733425" cy="285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653" y="1629661"/>
            <a:ext cx="1762125" cy="323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4342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18166" y="754910"/>
            <a:ext cx="6996225" cy="375329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r>
              <a:rPr lang="en-GB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Ajoute</a:t>
            </a:r>
            <a:r>
              <a:rPr lang="en-GB" dirty="0" smtClean="0">
                <a:solidFill>
                  <a:schemeClr val="tx1"/>
                </a:solidFill>
                <a:latin typeface="Eraser" panose="00000400000000000000" pitchFamily="2" charset="0"/>
              </a:rPr>
              <a:t> des                             </a:t>
            </a:r>
            <a:r>
              <a:rPr lang="en-GB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dans</a:t>
            </a:r>
            <a:r>
              <a:rPr lang="en-GB" dirty="0" smtClean="0">
                <a:solidFill>
                  <a:schemeClr val="tx1"/>
                </a:solidFill>
                <a:latin typeface="Eraser" panose="00000400000000000000" pitchFamily="2" charset="0"/>
              </a:rPr>
              <a:t> ta langue </a:t>
            </a:r>
            <a:r>
              <a:rPr lang="en-GB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maternelle</a:t>
            </a:r>
            <a:r>
              <a:rPr lang="en-GB" dirty="0" smtClean="0">
                <a:solidFill>
                  <a:schemeClr val="tx1"/>
                </a:solidFill>
                <a:latin typeface="Eraser" panose="00000400000000000000" pitchFamily="2" charset="0"/>
              </a:rPr>
              <a:t>:</a:t>
            </a:r>
          </a:p>
          <a:p>
            <a:pPr>
              <a:lnSpc>
                <a:spcPct val="250000"/>
              </a:lnSpc>
            </a:pP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Une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expression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peut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etre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une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simple phrase, un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proverbe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ou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meme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une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histoire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entiere</a:t>
            </a:r>
            <a:endParaRPr lang="en-GB" sz="1400" dirty="0" smtClean="0">
              <a:solidFill>
                <a:schemeClr val="tx1"/>
              </a:solidFill>
              <a:latin typeface="Eraser" panose="00000400000000000000" pitchFamily="2" charset="0"/>
            </a:endParaRPr>
          </a:p>
          <a:p>
            <a:pPr>
              <a:lnSpc>
                <a:spcPct val="250000"/>
              </a:lnSpc>
            </a:pP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N’oublie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pas de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laisser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un                        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ou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un vote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sur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les expressions des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autres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auteurs</a:t>
            </a:r>
            <a:endParaRPr lang="en-GB" dirty="0" smtClean="0">
              <a:solidFill>
                <a:srgbClr val="EC571C"/>
              </a:solidFill>
            </a:endParaRPr>
          </a:p>
          <a:p>
            <a:pPr algn="ctr"/>
            <a:endParaRPr lang="en-GB" dirty="0">
              <a:solidFill>
                <a:srgbClr val="EC571C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761" y="1307804"/>
            <a:ext cx="1771650" cy="3333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465" y="3035927"/>
            <a:ext cx="1276350" cy="247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45145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18166" y="754910"/>
            <a:ext cx="6996225" cy="375329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50000"/>
              </a:lnSpc>
            </a:pP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Participe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a des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groupes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de discussion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dans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ta langue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maternelle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,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ou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alors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propose un                             </a:t>
            </a:r>
          </a:p>
          <a:p>
            <a:pPr algn="ctr"/>
            <a:endParaRPr lang="en-GB" dirty="0">
              <a:solidFill>
                <a:srgbClr val="EC571C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175" y="1578382"/>
            <a:ext cx="895350" cy="4476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105" y="2540294"/>
            <a:ext cx="1466850" cy="495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81536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18166" y="754910"/>
            <a:ext cx="7198243" cy="375329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50000"/>
              </a:lnSpc>
            </a:pPr>
            <a:r>
              <a:rPr lang="en-GB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N’oublies</a:t>
            </a:r>
            <a:r>
              <a:rPr lang="en-GB" dirty="0" smtClean="0">
                <a:solidFill>
                  <a:schemeClr val="tx1"/>
                </a:solidFill>
                <a:latin typeface="Eraser" panose="00000400000000000000" pitchFamily="2" charset="0"/>
              </a:rPr>
              <a:t> pas de controller ton </a:t>
            </a:r>
          </a:p>
          <a:p>
            <a:pPr>
              <a:lnSpc>
                <a:spcPct val="250000"/>
              </a:lnSpc>
            </a:pP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Ton tableau de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bord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est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un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panaroma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de ta contribution a la promotion de ta langue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maternelle</a:t>
            </a:r>
            <a:r>
              <a:rPr lang="en-GB" sz="1400" dirty="0">
                <a:solidFill>
                  <a:schemeClr val="tx1"/>
                </a:solidFill>
                <a:latin typeface="Eraser" panose="00000400000000000000" pitchFamily="2" charset="0"/>
              </a:rPr>
              <a:t>.</a:t>
            </a:r>
            <a:endParaRPr lang="en-GB" sz="1400" dirty="0" smtClean="0">
              <a:solidFill>
                <a:schemeClr val="tx1"/>
              </a:solidFill>
              <a:latin typeface="Eraser" panose="00000400000000000000" pitchFamily="2" charset="0"/>
            </a:endParaRPr>
          </a:p>
          <a:p>
            <a:pPr>
              <a:lnSpc>
                <a:spcPct val="250000"/>
              </a:lnSpc>
            </a:pP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Tu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y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trouves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un epilogue de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tes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activites</a:t>
            </a:r>
            <a:r>
              <a:rPr lang="en-GB" sz="1400" dirty="0">
                <a:solidFill>
                  <a:schemeClr val="tx1"/>
                </a:solidFill>
                <a:latin typeface="Eraser" panose="00000400000000000000" pitchFamily="2" charset="0"/>
              </a:rPr>
              <a:t> 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et le feedback de la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communaute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a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celles</a:t>
            </a:r>
            <a:r>
              <a:rPr lang="en-GB" sz="1400" dirty="0">
                <a:solidFill>
                  <a:schemeClr val="tx1"/>
                </a:solidFill>
                <a:latin typeface="Eraser" panose="00000400000000000000" pitchFamily="2" charset="0"/>
              </a:rPr>
              <a:t>-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ci,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ainsi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que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ton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niveau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de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maitrise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 de ta langue </a:t>
            </a:r>
            <a:r>
              <a:rPr lang="en-GB" sz="1400" dirty="0" err="1" smtClean="0">
                <a:solidFill>
                  <a:schemeClr val="tx1"/>
                </a:solidFill>
                <a:latin typeface="Eraser" panose="00000400000000000000" pitchFamily="2" charset="0"/>
              </a:rPr>
              <a:t>maternelle</a:t>
            </a:r>
            <a:r>
              <a:rPr lang="en-GB" sz="1400" dirty="0" smtClean="0">
                <a:solidFill>
                  <a:schemeClr val="tx1"/>
                </a:solidFill>
                <a:latin typeface="Eraser" panose="00000400000000000000" pitchFamily="2" charset="0"/>
              </a:rPr>
              <a:t>.</a:t>
            </a:r>
            <a:endParaRPr lang="en-GB" dirty="0" smtClean="0">
              <a:solidFill>
                <a:srgbClr val="EC571C"/>
              </a:solidFill>
            </a:endParaRPr>
          </a:p>
          <a:p>
            <a:pPr algn="ctr"/>
            <a:endParaRPr lang="en-GB" dirty="0">
              <a:solidFill>
                <a:srgbClr val="EC571C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345" y="1329403"/>
            <a:ext cx="2857500" cy="3714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31152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207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Arial</vt:lpstr>
      <vt:lpstr>Calibri</vt:lpstr>
      <vt:lpstr>Calibri Light</vt:lpstr>
      <vt:lpstr>Chiller</vt:lpstr>
      <vt:lpstr>Curlz MT</vt:lpstr>
      <vt:lpstr>Eraser</vt:lpstr>
      <vt:lpstr>Gigi</vt:lpstr>
      <vt:lpstr>Mistral</vt:lpstr>
      <vt:lpstr>MV Boli</vt:lpstr>
      <vt:lpstr>Segoe Marker</vt:lpstr>
      <vt:lpstr>Segoe Print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Teddy DJIOMOU</dc:creator>
  <cp:lastModifiedBy>Teddy DJIOMOU</cp:lastModifiedBy>
  <cp:revision>26</cp:revision>
  <dcterms:created xsi:type="dcterms:W3CDTF">2015-06-01T19:45:22Z</dcterms:created>
  <dcterms:modified xsi:type="dcterms:W3CDTF">2015-06-16T21:40:25Z</dcterms:modified>
</cp:coreProperties>
</file>