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45" name="PlaceHolder 2"/>
          <p:cNvSpPr>
            <a:spLocks noGrp="1"/>
          </p:cNvSpPr>
          <p:nvPr>
            <p:ph type="body"/>
          </p:nvPr>
        </p:nvSpPr>
        <p:spPr>
          <a:xfrm>
            <a:off x="301680" y="152712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46" name="PlaceHolder 3"/>
          <p:cNvSpPr>
            <a:spLocks noGrp="1"/>
          </p:cNvSpPr>
          <p:nvPr>
            <p:ph type="body"/>
          </p:nvPr>
        </p:nvSpPr>
        <p:spPr>
          <a:xfrm>
            <a:off x="301680" y="391536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48"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49"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0" name="PlaceHolder 4"/>
          <p:cNvSpPr>
            <a:spLocks noGrp="1"/>
          </p:cNvSpPr>
          <p:nvPr>
            <p:ph type="body"/>
          </p:nvPr>
        </p:nvSpPr>
        <p:spPr>
          <a:xfrm>
            <a:off x="465912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1" name="PlaceHolder 5"/>
          <p:cNvSpPr>
            <a:spLocks noGrp="1"/>
          </p:cNvSpPr>
          <p:nvPr>
            <p:ph type="body"/>
          </p:nvPr>
        </p:nvSpPr>
        <p:spPr>
          <a:xfrm>
            <a:off x="30168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53" name="PlaceHolder 2"/>
          <p:cNvSpPr>
            <a:spLocks noGrp="1"/>
          </p:cNvSpPr>
          <p:nvPr>
            <p:ph type="body"/>
          </p:nvPr>
        </p:nvSpPr>
        <p:spPr>
          <a:xfrm>
            <a:off x="30168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4" name="PlaceHolder 3"/>
          <p:cNvSpPr>
            <a:spLocks noGrp="1"/>
          </p:cNvSpPr>
          <p:nvPr>
            <p:ph type="body"/>
          </p:nvPr>
        </p:nvSpPr>
        <p:spPr>
          <a:xfrm>
            <a:off x="317664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5" name="PlaceHolder 4"/>
          <p:cNvSpPr>
            <a:spLocks noGrp="1"/>
          </p:cNvSpPr>
          <p:nvPr>
            <p:ph type="body"/>
          </p:nvPr>
        </p:nvSpPr>
        <p:spPr>
          <a:xfrm>
            <a:off x="605196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6" name="PlaceHolder 5"/>
          <p:cNvSpPr>
            <a:spLocks noGrp="1"/>
          </p:cNvSpPr>
          <p:nvPr>
            <p:ph type="body"/>
          </p:nvPr>
        </p:nvSpPr>
        <p:spPr>
          <a:xfrm>
            <a:off x="605196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7" name="PlaceHolder 6"/>
          <p:cNvSpPr>
            <a:spLocks noGrp="1"/>
          </p:cNvSpPr>
          <p:nvPr>
            <p:ph type="body"/>
          </p:nvPr>
        </p:nvSpPr>
        <p:spPr>
          <a:xfrm>
            <a:off x="317664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58" name="PlaceHolder 7"/>
          <p:cNvSpPr>
            <a:spLocks noGrp="1"/>
          </p:cNvSpPr>
          <p:nvPr>
            <p:ph type="body"/>
          </p:nvPr>
        </p:nvSpPr>
        <p:spPr>
          <a:xfrm>
            <a:off x="30168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74"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76" name="PlaceHolder 2"/>
          <p:cNvSpPr>
            <a:spLocks noGrp="1"/>
          </p:cNvSpPr>
          <p:nvPr>
            <p:ph type="body"/>
          </p:nvPr>
        </p:nvSpPr>
        <p:spPr>
          <a:xfrm>
            <a:off x="301680" y="1527120"/>
            <a:ext cx="850356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78" name="PlaceHolder 2"/>
          <p:cNvSpPr>
            <a:spLocks noGrp="1"/>
          </p:cNvSpPr>
          <p:nvPr>
            <p:ph type="body"/>
          </p:nvPr>
        </p:nvSpPr>
        <p:spPr>
          <a:xfrm>
            <a:off x="30168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
        <p:nvSpPr>
          <p:cNvPr id="79" name="PlaceHolder 3"/>
          <p:cNvSpPr>
            <a:spLocks noGrp="1"/>
          </p:cNvSpPr>
          <p:nvPr>
            <p:ph type="body"/>
          </p:nvPr>
        </p:nvSpPr>
        <p:spPr>
          <a:xfrm>
            <a:off x="465912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83"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84" name="PlaceHolder 3"/>
          <p:cNvSpPr>
            <a:spLocks noGrp="1"/>
          </p:cNvSpPr>
          <p:nvPr>
            <p:ph type="body"/>
          </p:nvPr>
        </p:nvSpPr>
        <p:spPr>
          <a:xfrm>
            <a:off x="30168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85" name="PlaceHolder 4"/>
          <p:cNvSpPr>
            <a:spLocks noGrp="1"/>
          </p:cNvSpPr>
          <p:nvPr>
            <p:ph type="body"/>
          </p:nvPr>
        </p:nvSpPr>
        <p:spPr>
          <a:xfrm>
            <a:off x="465912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24"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87" name="PlaceHolder 2"/>
          <p:cNvSpPr>
            <a:spLocks noGrp="1"/>
          </p:cNvSpPr>
          <p:nvPr>
            <p:ph type="body"/>
          </p:nvPr>
        </p:nvSpPr>
        <p:spPr>
          <a:xfrm>
            <a:off x="30168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
        <p:nvSpPr>
          <p:cNvPr id="88"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89" name="PlaceHolder 4"/>
          <p:cNvSpPr>
            <a:spLocks noGrp="1"/>
          </p:cNvSpPr>
          <p:nvPr>
            <p:ph type="body"/>
          </p:nvPr>
        </p:nvSpPr>
        <p:spPr>
          <a:xfrm>
            <a:off x="465912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91"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92"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93" name="PlaceHolder 4"/>
          <p:cNvSpPr>
            <a:spLocks noGrp="1"/>
          </p:cNvSpPr>
          <p:nvPr>
            <p:ph type="body"/>
          </p:nvPr>
        </p:nvSpPr>
        <p:spPr>
          <a:xfrm>
            <a:off x="301680" y="391536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95" name="PlaceHolder 2"/>
          <p:cNvSpPr>
            <a:spLocks noGrp="1"/>
          </p:cNvSpPr>
          <p:nvPr>
            <p:ph type="body"/>
          </p:nvPr>
        </p:nvSpPr>
        <p:spPr>
          <a:xfrm>
            <a:off x="301680" y="152712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96" name="PlaceHolder 3"/>
          <p:cNvSpPr>
            <a:spLocks noGrp="1"/>
          </p:cNvSpPr>
          <p:nvPr>
            <p:ph type="body"/>
          </p:nvPr>
        </p:nvSpPr>
        <p:spPr>
          <a:xfrm>
            <a:off x="301680" y="391536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98"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99"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0" name="PlaceHolder 4"/>
          <p:cNvSpPr>
            <a:spLocks noGrp="1"/>
          </p:cNvSpPr>
          <p:nvPr>
            <p:ph type="body"/>
          </p:nvPr>
        </p:nvSpPr>
        <p:spPr>
          <a:xfrm>
            <a:off x="465912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1" name="PlaceHolder 5"/>
          <p:cNvSpPr>
            <a:spLocks noGrp="1"/>
          </p:cNvSpPr>
          <p:nvPr>
            <p:ph type="body"/>
          </p:nvPr>
        </p:nvSpPr>
        <p:spPr>
          <a:xfrm>
            <a:off x="30168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103" name="PlaceHolder 2"/>
          <p:cNvSpPr>
            <a:spLocks noGrp="1"/>
          </p:cNvSpPr>
          <p:nvPr>
            <p:ph type="body"/>
          </p:nvPr>
        </p:nvSpPr>
        <p:spPr>
          <a:xfrm>
            <a:off x="30168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4" name="PlaceHolder 3"/>
          <p:cNvSpPr>
            <a:spLocks noGrp="1"/>
          </p:cNvSpPr>
          <p:nvPr>
            <p:ph type="body"/>
          </p:nvPr>
        </p:nvSpPr>
        <p:spPr>
          <a:xfrm>
            <a:off x="317664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5" name="PlaceHolder 4"/>
          <p:cNvSpPr>
            <a:spLocks noGrp="1"/>
          </p:cNvSpPr>
          <p:nvPr>
            <p:ph type="body"/>
          </p:nvPr>
        </p:nvSpPr>
        <p:spPr>
          <a:xfrm>
            <a:off x="6051960" y="152712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6" name="PlaceHolder 5"/>
          <p:cNvSpPr>
            <a:spLocks noGrp="1"/>
          </p:cNvSpPr>
          <p:nvPr>
            <p:ph type="body"/>
          </p:nvPr>
        </p:nvSpPr>
        <p:spPr>
          <a:xfrm>
            <a:off x="605196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7" name="PlaceHolder 6"/>
          <p:cNvSpPr>
            <a:spLocks noGrp="1"/>
          </p:cNvSpPr>
          <p:nvPr>
            <p:ph type="body"/>
          </p:nvPr>
        </p:nvSpPr>
        <p:spPr>
          <a:xfrm>
            <a:off x="317664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108" name="PlaceHolder 7"/>
          <p:cNvSpPr>
            <a:spLocks noGrp="1"/>
          </p:cNvSpPr>
          <p:nvPr>
            <p:ph type="body"/>
          </p:nvPr>
        </p:nvSpPr>
        <p:spPr>
          <a:xfrm>
            <a:off x="301680" y="3915360"/>
            <a:ext cx="273780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26" name="PlaceHolder 2"/>
          <p:cNvSpPr>
            <a:spLocks noGrp="1"/>
          </p:cNvSpPr>
          <p:nvPr>
            <p:ph type="body"/>
          </p:nvPr>
        </p:nvSpPr>
        <p:spPr>
          <a:xfrm>
            <a:off x="301680" y="1527120"/>
            <a:ext cx="850356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28" name="PlaceHolder 2"/>
          <p:cNvSpPr>
            <a:spLocks noGrp="1"/>
          </p:cNvSpPr>
          <p:nvPr>
            <p:ph type="body"/>
          </p:nvPr>
        </p:nvSpPr>
        <p:spPr>
          <a:xfrm>
            <a:off x="30168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
        <p:nvSpPr>
          <p:cNvPr id="29" name="PlaceHolder 3"/>
          <p:cNvSpPr>
            <a:spLocks noGrp="1"/>
          </p:cNvSpPr>
          <p:nvPr>
            <p:ph type="body"/>
          </p:nvPr>
        </p:nvSpPr>
        <p:spPr>
          <a:xfrm>
            <a:off x="465912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33"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34" name="PlaceHolder 3"/>
          <p:cNvSpPr>
            <a:spLocks noGrp="1"/>
          </p:cNvSpPr>
          <p:nvPr>
            <p:ph type="body"/>
          </p:nvPr>
        </p:nvSpPr>
        <p:spPr>
          <a:xfrm>
            <a:off x="30168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35" name="PlaceHolder 4"/>
          <p:cNvSpPr>
            <a:spLocks noGrp="1"/>
          </p:cNvSpPr>
          <p:nvPr>
            <p:ph type="body"/>
          </p:nvPr>
        </p:nvSpPr>
        <p:spPr>
          <a:xfrm>
            <a:off x="465912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37" name="PlaceHolder 2"/>
          <p:cNvSpPr>
            <a:spLocks noGrp="1"/>
          </p:cNvSpPr>
          <p:nvPr>
            <p:ph type="body"/>
          </p:nvPr>
        </p:nvSpPr>
        <p:spPr>
          <a:xfrm>
            <a:off x="301680" y="1527120"/>
            <a:ext cx="4149720" cy="4571640"/>
          </a:xfrm>
          <a:prstGeom prst="rect">
            <a:avLst/>
          </a:prstGeom>
        </p:spPr>
        <p:txBody>
          <a:bodyPr lIns="0" rIns="0" tIns="0" bIns="0">
            <a:normAutofit/>
          </a:bodyPr>
          <a:p>
            <a:endParaRPr b="0" lang="it-IT" sz="2700" spc="-1" strike="noStrike">
              <a:solidFill>
                <a:srgbClr val="000000"/>
              </a:solidFill>
              <a:latin typeface="Georgia"/>
            </a:endParaRPr>
          </a:p>
        </p:txBody>
      </p:sp>
      <p:sp>
        <p:nvSpPr>
          <p:cNvPr id="38"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39" name="PlaceHolder 4"/>
          <p:cNvSpPr>
            <a:spLocks noGrp="1"/>
          </p:cNvSpPr>
          <p:nvPr>
            <p:ph type="body"/>
          </p:nvPr>
        </p:nvSpPr>
        <p:spPr>
          <a:xfrm>
            <a:off x="4659120" y="391536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01680" y="228600"/>
            <a:ext cx="8534160" cy="758520"/>
          </a:xfrm>
          <a:prstGeom prst="rect">
            <a:avLst/>
          </a:prstGeom>
        </p:spPr>
        <p:txBody>
          <a:bodyPr lIns="0" rIns="0" tIns="0" bIns="0" anchor="ctr"/>
          <a:p>
            <a:endParaRPr b="0" lang="it-IT" sz="1800" spc="-1" strike="noStrike">
              <a:solidFill>
                <a:srgbClr val="000000"/>
              </a:solidFill>
              <a:latin typeface="Georgia"/>
            </a:endParaRPr>
          </a:p>
        </p:txBody>
      </p:sp>
      <p:sp>
        <p:nvSpPr>
          <p:cNvPr id="41" name="PlaceHolder 2"/>
          <p:cNvSpPr>
            <a:spLocks noGrp="1"/>
          </p:cNvSpPr>
          <p:nvPr>
            <p:ph type="body"/>
          </p:nvPr>
        </p:nvSpPr>
        <p:spPr>
          <a:xfrm>
            <a:off x="30168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42" name="PlaceHolder 3"/>
          <p:cNvSpPr>
            <a:spLocks noGrp="1"/>
          </p:cNvSpPr>
          <p:nvPr>
            <p:ph type="body"/>
          </p:nvPr>
        </p:nvSpPr>
        <p:spPr>
          <a:xfrm>
            <a:off x="4659120" y="1527120"/>
            <a:ext cx="4149720" cy="2180520"/>
          </a:xfrm>
          <a:prstGeom prst="rect">
            <a:avLst/>
          </a:prstGeom>
        </p:spPr>
        <p:txBody>
          <a:bodyPr lIns="0" rIns="0" tIns="0" bIns="0">
            <a:normAutofit/>
          </a:bodyPr>
          <a:p>
            <a:endParaRPr b="0" lang="it-IT" sz="2700" spc="-1" strike="noStrike">
              <a:solidFill>
                <a:srgbClr val="000000"/>
              </a:solidFill>
              <a:latin typeface="Georgia"/>
            </a:endParaRPr>
          </a:p>
        </p:txBody>
      </p:sp>
      <p:sp>
        <p:nvSpPr>
          <p:cNvPr id="43" name="PlaceHolder 4"/>
          <p:cNvSpPr>
            <a:spLocks noGrp="1"/>
          </p:cNvSpPr>
          <p:nvPr>
            <p:ph type="body"/>
          </p:nvPr>
        </p:nvSpPr>
        <p:spPr>
          <a:xfrm>
            <a:off x="301680" y="3915360"/>
            <a:ext cx="8503560" cy="2180520"/>
          </a:xfrm>
          <a:prstGeom prst="rect">
            <a:avLst/>
          </a:prstGeom>
        </p:spPr>
        <p:txBody>
          <a:bodyPr lIns="0" rIns="0" tIns="0" bIns="0">
            <a:normAutofit/>
          </a:bodyPr>
          <a:p>
            <a:endParaRPr b="0" lang="it-IT" sz="2700" spc="-1" strike="noStrike">
              <a:solidFill>
                <a:srgbClr val="000000"/>
              </a:solid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39d"/>
        </a:solidFill>
      </p:bgPr>
    </p:bg>
    <p:spTree>
      <p:nvGrpSpPr>
        <p:cNvPr id="1" name=""/>
        <p:cNvGrpSpPr/>
        <p:nvPr/>
      </p:nvGrpSpPr>
      <p:grpSpPr>
        <a:xfrm>
          <a:off x="0" y="0"/>
          <a:ext cx="0" cy="0"/>
          <a:chOff x="0" y="0"/>
          <a:chExt cx="0" cy="0"/>
        </a:xfrm>
      </p:grpSpPr>
      <p:sp>
        <p:nvSpPr>
          <p:cNvPr id="0" name="CustomShape 1" hidden="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3640" cy="139284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2600" cy="30924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7" name="CustomShape 8" hidden="1"/>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0" name="CustomShape 11"/>
          <p:cNvSpPr/>
          <p:nvPr/>
        </p:nvSpPr>
        <p:spPr>
          <a:xfrm>
            <a:off x="8991720" y="2880"/>
            <a:ext cx="151920" cy="6857640"/>
          </a:xfrm>
          <a:prstGeom prst="rect">
            <a:avLst/>
          </a:prstGeom>
          <a:solidFill>
            <a:srgbClr val="ffffff"/>
          </a:solidFill>
          <a:ln w="9360">
            <a:noFill/>
          </a:ln>
        </p:spPr>
        <p:style>
          <a:lnRef idx="0"/>
          <a:fillRef idx="0"/>
          <a:effectRef idx="0"/>
          <a:fontRef idx="minor"/>
        </p:style>
      </p:sp>
      <p:sp>
        <p:nvSpPr>
          <p:cNvPr id="11" name="CustomShape 12"/>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9143640" cy="251424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2600" cy="309240"/>
          </a:xfrm>
          <a:prstGeom prst="rect">
            <a:avLst/>
          </a:prstGeom>
          <a:solidFill>
            <a:schemeClr val="accent3"/>
          </a:solidFill>
          <a:ln w="9360">
            <a:noFill/>
          </a:ln>
        </p:spPr>
        <p:style>
          <a:lnRef idx="0"/>
          <a:fillRef idx="0"/>
          <a:effectRef idx="0"/>
          <a:fontRef idx="minor"/>
        </p:style>
      </p:sp>
      <p:sp>
        <p:nvSpPr>
          <p:cNvPr id="14" name="PlaceHolder 15"/>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fld id="{578A6646-1650-4DFE-A3EA-C3F1458F00F0}" type="datetime">
              <a:rPr b="0" lang="it-IT" sz="1400" spc="-1" strike="noStrike">
                <a:solidFill>
                  <a:srgbClr val="ffffff"/>
                </a:solidFill>
                <a:latin typeface="Georgia"/>
              </a:rPr>
              <a:t>24/01/19</a:t>
            </a:fld>
            <a:endParaRPr b="0" lang="it-IT" sz="1400" spc="-1" strike="noStrike">
              <a:latin typeface="Times New Roman"/>
            </a:endParaRPr>
          </a:p>
        </p:txBody>
      </p:sp>
      <p:sp>
        <p:nvSpPr>
          <p:cNvPr id="15" name="PlaceHolder 16"/>
          <p:cNvSpPr>
            <a:spLocks noGrp="1"/>
          </p:cNvSpPr>
          <p:nvPr>
            <p:ph type="ftr"/>
          </p:nvPr>
        </p:nvSpPr>
        <p:spPr>
          <a:xfrm>
            <a:off x="304920" y="6410880"/>
            <a:ext cx="3580920" cy="365400"/>
          </a:xfrm>
          <a:prstGeom prst="rect">
            <a:avLst/>
          </a:prstGeom>
        </p:spPr>
        <p:txBody>
          <a:bodyPr lIns="90000" rIns="90000" tIns="45000" bIns="45000"/>
          <a:p>
            <a:endParaRPr b="0" lang="it-IT" sz="2400" spc="-1" strike="noStrike">
              <a:latin typeface="Times New Roman"/>
            </a:endParaRPr>
          </a:p>
        </p:txBody>
      </p:sp>
      <p:sp>
        <p:nvSpPr>
          <p:cNvPr id="16" name="Line 17"/>
          <p:cNvSpPr/>
          <p:nvPr/>
        </p:nvSpPr>
        <p:spPr>
          <a:xfrm>
            <a:off x="155160" y="2419920"/>
            <a:ext cx="8833320" cy="360"/>
          </a:xfrm>
          <a:prstGeom prst="line">
            <a:avLst/>
          </a:prstGeom>
          <a:ln w="11520">
            <a:solidFill>
              <a:schemeClr val="accent3">
                <a:shade val="75000"/>
              </a:schemeClr>
            </a:solidFill>
            <a:custDash>
              <a:ds d="300000" sp="100000"/>
            </a:custDash>
            <a:round/>
          </a:ln>
        </p:spPr>
        <p:style>
          <a:lnRef idx="0"/>
          <a:fillRef idx="0"/>
          <a:effectRef idx="0"/>
          <a:fontRef idx="minor"/>
        </p:style>
      </p:sp>
      <p:sp>
        <p:nvSpPr>
          <p:cNvPr id="17" name="CustomShape 18"/>
          <p:cNvSpPr/>
          <p:nvPr/>
        </p:nvSpPr>
        <p:spPr>
          <a:xfrm>
            <a:off x="152280" y="152280"/>
            <a:ext cx="8832600" cy="6546600"/>
          </a:xfrm>
          <a:prstGeom prst="rect">
            <a:avLst/>
          </a:prstGeom>
          <a:noFill/>
          <a:ln w="9360">
            <a:solidFill>
              <a:schemeClr val="accent3">
                <a:shade val="75000"/>
              </a:schemeClr>
            </a:solidFill>
            <a:miter/>
          </a:ln>
        </p:spPr>
        <p:style>
          <a:lnRef idx="0"/>
          <a:fillRef idx="0"/>
          <a:effectRef idx="0"/>
          <a:fontRef idx="minor"/>
        </p:style>
      </p:sp>
      <p:sp>
        <p:nvSpPr>
          <p:cNvPr id="18" name="CustomShape 19"/>
          <p:cNvSpPr/>
          <p:nvPr/>
        </p:nvSpPr>
        <p:spPr>
          <a:xfrm>
            <a:off x="4267080" y="21153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4361760" y="22096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20" name="PlaceHolder 21"/>
          <p:cNvSpPr>
            <a:spLocks noGrp="1"/>
          </p:cNvSpPr>
          <p:nvPr>
            <p:ph type="sldNum"/>
          </p:nvPr>
        </p:nvSpPr>
        <p:spPr>
          <a:xfrm>
            <a:off x="4343400" y="2199600"/>
            <a:ext cx="456840" cy="441000"/>
          </a:xfrm>
          <a:prstGeom prst="rect">
            <a:avLst/>
          </a:prstGeom>
        </p:spPr>
        <p:txBody>
          <a:bodyPr lIns="45720" rIns="45720" tIns="45000" bIns="45000" anchor="ctr"/>
          <a:p>
            <a:pPr algn="ctr">
              <a:lnSpc>
                <a:spcPct val="100000"/>
              </a:lnSpc>
            </a:pPr>
            <a:fld id="{4D4E66C5-344F-448D-9429-D93A597952CF}" type="slidenum">
              <a:rPr b="0" lang="it-IT" sz="1600" spc="-1" strike="noStrike">
                <a:solidFill>
                  <a:srgbClr val="8b2211"/>
                </a:solidFill>
                <a:latin typeface="Georgia"/>
              </a:rPr>
              <a:t>&lt;numero&gt;</a:t>
            </a:fld>
            <a:endParaRPr b="0" lang="it-IT" sz="1600" spc="-1" strike="noStrike">
              <a:latin typeface="Times New Roman"/>
            </a:endParaRPr>
          </a:p>
        </p:txBody>
      </p:sp>
      <p:sp>
        <p:nvSpPr>
          <p:cNvPr id="21" name="PlaceHolder 22"/>
          <p:cNvSpPr>
            <a:spLocks noGrp="1"/>
          </p:cNvSpPr>
          <p:nvPr>
            <p:ph type="title"/>
          </p:nvPr>
        </p:nvSpPr>
        <p:spPr>
          <a:xfrm>
            <a:off x="685800" y="380880"/>
            <a:ext cx="7772040" cy="1752120"/>
          </a:xfrm>
          <a:prstGeom prst="rect">
            <a:avLst/>
          </a:prstGeom>
        </p:spPr>
        <p:txBody>
          <a:bodyPr lIns="90000" rIns="90000" tIns="45000" bIns="45000" anchor="b"/>
          <a:p>
            <a:pPr algn="ctr">
              <a:lnSpc>
                <a:spcPct val="100000"/>
              </a:lnSpc>
            </a:pPr>
            <a:r>
              <a:rPr b="0" lang="it-IT" sz="4200" spc="-1" strike="noStrike">
                <a:solidFill>
                  <a:srgbClr val="fe8637"/>
                </a:solidFill>
                <a:latin typeface="Georgia"/>
              </a:rPr>
              <a:t>Fare clic per modificare lo stile del titolo</a:t>
            </a:r>
            <a:endParaRPr b="0" lang="it-IT" sz="4200" spc="-1" strike="noStrike">
              <a:solidFill>
                <a:srgbClr val="000000"/>
              </a:solidFill>
              <a:latin typeface="Georgia"/>
            </a:endParaRPr>
          </a:p>
        </p:txBody>
      </p:sp>
      <p:sp>
        <p:nvSpPr>
          <p:cNvPr id="22" name="PlaceHolder 2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700" spc="-1" strike="noStrike">
                <a:solidFill>
                  <a:srgbClr val="000000"/>
                </a:solidFill>
                <a:latin typeface="Georgia"/>
              </a:rPr>
              <a:t>Fai clic per modificare il formato del testo della struttura</a:t>
            </a:r>
            <a:endParaRPr b="0" lang="it-IT" sz="27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Georgia"/>
              </a:rPr>
              <a:t>Secondo livello struttura</a:t>
            </a:r>
            <a:endParaRPr b="0" lang="it-IT" sz="2000" spc="-1" strike="noStrike">
              <a:solidFill>
                <a:srgbClr val="000000"/>
              </a:solidFill>
              <a:latin typeface="Georgia"/>
            </a:endParaRPr>
          </a:p>
          <a:p>
            <a:pPr lvl="2" marL="1296000" indent="-288000">
              <a:spcBef>
                <a:spcPts val="850"/>
              </a:spcBef>
              <a:buClr>
                <a:srgbClr val="000000"/>
              </a:buClr>
              <a:buSzPct val="45000"/>
              <a:buFont typeface="Wingdings" charset="2"/>
              <a:buChar char=""/>
            </a:pPr>
            <a:r>
              <a:rPr b="0" lang="it-IT" sz="2000" spc="-1" strike="noStrike">
                <a:solidFill>
                  <a:srgbClr val="575f6d"/>
                </a:solidFill>
                <a:latin typeface="Georgia"/>
              </a:rPr>
              <a:t>Terzo livello struttura</a:t>
            </a:r>
            <a:endParaRPr b="0" lang="it-IT" sz="2000" spc="-1" strike="noStrike">
              <a:solidFill>
                <a:srgbClr val="575f6d"/>
              </a:solidFill>
              <a:latin typeface="Georgia"/>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Georgia"/>
              </a:rPr>
              <a:t>Quarto livello struttura</a:t>
            </a:r>
            <a:endParaRPr b="0" lang="it-IT" sz="1800" spc="-1" strike="noStrike">
              <a:solidFill>
                <a:srgbClr val="000000"/>
              </a:solidFill>
              <a:latin typeface="Georgia"/>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Georgia"/>
              </a:rPr>
              <a:t>Quinto livello struttura</a:t>
            </a:r>
            <a:endParaRPr b="0" lang="it-IT" sz="2000" spc="-1" strike="noStrike">
              <a:solidFill>
                <a:srgbClr val="000000"/>
              </a:solidFill>
              <a:latin typeface="Georgia"/>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Georgia"/>
              </a:rPr>
              <a:t>Sesto livello struttura</a:t>
            </a:r>
            <a:endParaRPr b="0" lang="it-IT" sz="2000" spc="-1" strike="noStrike">
              <a:solidFill>
                <a:srgbClr val="000000"/>
              </a:solidFill>
              <a:latin typeface="Georgia"/>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Georgia"/>
              </a:rPr>
              <a:t>Settimo livello struttura</a:t>
            </a:r>
            <a:endParaRPr b="0" lang="it-IT" sz="20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39d"/>
        </a:solidFill>
      </p:bgPr>
    </p:bg>
    <p:spTree>
      <p:nvGrpSpPr>
        <p:cNvPr id="1" name=""/>
        <p:cNvGrpSpPr/>
        <p:nvPr/>
      </p:nvGrpSpPr>
      <p:grpSpPr>
        <a:xfrm>
          <a:off x="0" y="0"/>
          <a:ext cx="0" cy="0"/>
          <a:chOff x="0" y="0"/>
          <a:chExt cx="0" cy="0"/>
        </a:xfrm>
      </p:grpSpPr>
      <p:sp>
        <p:nvSpPr>
          <p:cNvPr id="59"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60" name="CustomShape 2"/>
          <p:cNvSpPr/>
          <p:nvPr/>
        </p:nvSpPr>
        <p:spPr>
          <a:xfrm>
            <a:off x="0" y="0"/>
            <a:ext cx="9143640" cy="1392840"/>
          </a:xfrm>
          <a:prstGeom prst="rect">
            <a:avLst/>
          </a:prstGeom>
          <a:solidFill>
            <a:srgbClr val="ffffff"/>
          </a:solidFill>
          <a:ln w="9360">
            <a:noFill/>
          </a:ln>
        </p:spPr>
        <p:style>
          <a:lnRef idx="0"/>
          <a:fillRef idx="0"/>
          <a:effectRef idx="0"/>
          <a:fontRef idx="minor"/>
        </p:style>
      </p:sp>
      <p:sp>
        <p:nvSpPr>
          <p:cNvPr id="61"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62"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63" name="CustomShape 5"/>
          <p:cNvSpPr/>
          <p:nvPr/>
        </p:nvSpPr>
        <p:spPr>
          <a:xfrm>
            <a:off x="149400" y="6388560"/>
            <a:ext cx="8832600" cy="309240"/>
          </a:xfrm>
          <a:prstGeom prst="rect">
            <a:avLst/>
          </a:prstGeom>
          <a:solidFill>
            <a:schemeClr val="accent3"/>
          </a:solidFill>
          <a:ln w="9360">
            <a:noFill/>
          </a:ln>
        </p:spPr>
        <p:style>
          <a:lnRef idx="0"/>
          <a:fillRef idx="0"/>
          <a:effectRef idx="0"/>
          <a:fontRef idx="minor"/>
        </p:style>
      </p:sp>
      <p:sp>
        <p:nvSpPr>
          <p:cNvPr id="64"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5" name="Line 7"/>
          <p:cNvSpPr/>
          <p:nvPr/>
        </p:nvSpPr>
        <p:spPr>
          <a:xfrm>
            <a:off x="152280" y="127656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66" name="CustomShape 8"/>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7" name="CustomShape 9"/>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8" name="PlaceHolder 10"/>
          <p:cNvSpPr>
            <a:spLocks noGrp="1"/>
          </p:cNvSpPr>
          <p:nvPr>
            <p:ph type="title"/>
          </p:nvPr>
        </p:nvSpPr>
        <p:spPr>
          <a:xfrm>
            <a:off x="301680" y="228600"/>
            <a:ext cx="8534160" cy="758520"/>
          </a:xfrm>
          <a:prstGeom prst="rect">
            <a:avLst/>
          </a:prstGeom>
        </p:spPr>
        <p:txBody>
          <a:bodyPr lIns="90000" rIns="90000" tIns="45000" bIns="45000" anchor="b"/>
          <a:p>
            <a:pPr algn="ctr">
              <a:lnSpc>
                <a:spcPct val="100000"/>
              </a:lnSpc>
            </a:pPr>
            <a:r>
              <a:rPr b="0" lang="it-IT" sz="3300" spc="-1" strike="noStrike">
                <a:solidFill>
                  <a:srgbClr val="9d2613"/>
                </a:solidFill>
                <a:latin typeface="Georgia"/>
              </a:rPr>
              <a:t>Fare clic per modificare lo stile del titolo</a:t>
            </a:r>
            <a:endParaRPr b="0" lang="it-IT" sz="3300" spc="-1" strike="noStrike">
              <a:solidFill>
                <a:srgbClr val="000000"/>
              </a:solidFill>
              <a:latin typeface="Georgia"/>
            </a:endParaRPr>
          </a:p>
        </p:txBody>
      </p:sp>
      <p:sp>
        <p:nvSpPr>
          <p:cNvPr id="69" name="PlaceHolder 11"/>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fld id="{8EFC7E4C-770C-4B50-96DD-AA2A898A561D}" type="datetime">
              <a:rPr b="0" lang="it-IT" sz="1400" spc="-1" strike="noStrike">
                <a:solidFill>
                  <a:srgbClr val="ffffff"/>
                </a:solidFill>
                <a:latin typeface="Georgia"/>
              </a:rPr>
              <a:t>24/01/19</a:t>
            </a:fld>
            <a:endParaRPr b="0" lang="it-IT" sz="1400" spc="-1" strike="noStrike">
              <a:latin typeface="Times New Roman"/>
            </a:endParaRPr>
          </a:p>
        </p:txBody>
      </p:sp>
      <p:sp>
        <p:nvSpPr>
          <p:cNvPr id="70" name="PlaceHolder 12"/>
          <p:cNvSpPr>
            <a:spLocks noGrp="1"/>
          </p:cNvSpPr>
          <p:nvPr>
            <p:ph type="ftr"/>
          </p:nvPr>
        </p:nvSpPr>
        <p:spPr>
          <a:xfrm>
            <a:off x="304920" y="6410880"/>
            <a:ext cx="3580920" cy="365400"/>
          </a:xfrm>
          <a:prstGeom prst="rect">
            <a:avLst/>
          </a:prstGeom>
        </p:spPr>
        <p:txBody>
          <a:bodyPr lIns="90000" rIns="90000" tIns="45000" bIns="45000"/>
          <a:p>
            <a:endParaRPr b="0" lang="it-IT" sz="2400" spc="-1" strike="noStrike">
              <a:latin typeface="Times New Roman"/>
            </a:endParaRPr>
          </a:p>
        </p:txBody>
      </p:sp>
      <p:sp>
        <p:nvSpPr>
          <p:cNvPr id="71" name="PlaceHolder 13"/>
          <p:cNvSpPr>
            <a:spLocks noGrp="1"/>
          </p:cNvSpPr>
          <p:nvPr>
            <p:ph type="sldNum"/>
          </p:nvPr>
        </p:nvSpPr>
        <p:spPr>
          <a:xfrm>
            <a:off x="4361760" y="1026360"/>
            <a:ext cx="456840" cy="441000"/>
          </a:xfrm>
          <a:prstGeom prst="rect">
            <a:avLst/>
          </a:prstGeom>
        </p:spPr>
        <p:txBody>
          <a:bodyPr lIns="45720" rIns="45720" tIns="45000" bIns="45000" anchor="ctr"/>
          <a:p>
            <a:pPr algn="ctr">
              <a:lnSpc>
                <a:spcPct val="100000"/>
              </a:lnSpc>
            </a:pPr>
            <a:fld id="{EE6EF737-637A-4874-9278-D8F4200BE0F4}" type="slidenum">
              <a:rPr b="0" lang="it-IT" sz="1600" spc="-1" strike="noStrike">
                <a:solidFill>
                  <a:srgbClr val="9d2613"/>
                </a:solidFill>
                <a:latin typeface="Georgia"/>
              </a:rPr>
              <a:t>1</a:t>
            </a:fld>
            <a:endParaRPr b="0" lang="it-IT" sz="1600" spc="-1" strike="noStrike">
              <a:latin typeface="Times New Roman"/>
            </a:endParaRPr>
          </a:p>
        </p:txBody>
      </p:sp>
      <p:sp>
        <p:nvSpPr>
          <p:cNvPr id="72" name="PlaceHolder 14"/>
          <p:cNvSpPr>
            <a:spLocks noGrp="1"/>
          </p:cNvSpPr>
          <p:nvPr>
            <p:ph type="body"/>
          </p:nvPr>
        </p:nvSpPr>
        <p:spPr>
          <a:xfrm>
            <a:off x="301680" y="1527120"/>
            <a:ext cx="8503560" cy="4571640"/>
          </a:xfrm>
          <a:prstGeom prst="rect">
            <a:avLst/>
          </a:prstGeom>
        </p:spPr>
        <p:txBody>
          <a:bodyPr lIns="90000" rIns="90000" tIns="45000" bIns="45000"/>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Fare clic per modificare stili del testo dello schema</a:t>
            </a:r>
            <a:endParaRPr b="0" lang="it-IT" sz="27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Secondo livello</a:t>
            </a:r>
            <a:endParaRPr b="0" lang="it-IT" sz="2200" spc="-1" strike="noStrike">
              <a:solidFill>
                <a:srgbClr val="000000"/>
              </a:solidFill>
              <a:latin typeface="Georgia"/>
            </a:endParaRPr>
          </a:p>
          <a:p>
            <a:pPr lvl="2" marL="822960" indent="-228240">
              <a:lnSpc>
                <a:spcPct val="100000"/>
              </a:lnSpc>
              <a:spcBef>
                <a:spcPts val="400"/>
              </a:spcBef>
              <a:buClr>
                <a:srgbClr val="b32c16"/>
              </a:buClr>
              <a:buSzPct val="75000"/>
              <a:buFont typeface="Wingdings 2" charset="2"/>
              <a:buChar char=""/>
            </a:pPr>
            <a:r>
              <a:rPr b="0" lang="it-IT" sz="2000" spc="-1" strike="noStrike">
                <a:solidFill>
                  <a:srgbClr val="000000"/>
                </a:solidFill>
                <a:latin typeface="Georgia"/>
              </a:rPr>
              <a:t>Terzo livello</a:t>
            </a:r>
            <a:endParaRPr b="0" lang="it-IT" sz="2000" spc="-1" strike="noStrike">
              <a:solidFill>
                <a:srgbClr val="575f6d"/>
              </a:solidFill>
              <a:latin typeface="Georgia"/>
            </a:endParaRPr>
          </a:p>
          <a:p>
            <a:pPr lvl="3" marL="1097280" indent="-228240">
              <a:lnSpc>
                <a:spcPct val="100000"/>
              </a:lnSpc>
              <a:spcBef>
                <a:spcPts val="400"/>
              </a:spcBef>
              <a:buClr>
                <a:srgbClr val="f5cd2d"/>
              </a:buClr>
              <a:buSzPct val="70000"/>
              <a:buFont typeface="Wingdings" charset="2"/>
              <a:buChar char=""/>
            </a:pPr>
            <a:r>
              <a:rPr b="0" lang="it-IT" sz="2000" spc="-1" strike="noStrike">
                <a:solidFill>
                  <a:srgbClr val="575f6d"/>
                </a:solidFill>
                <a:latin typeface="Georgia"/>
              </a:rPr>
              <a:t>Quarto livello</a:t>
            </a:r>
            <a:endParaRPr b="0" lang="it-IT" sz="2000" spc="-1" strike="noStrike">
              <a:solidFill>
                <a:srgbClr val="000000"/>
              </a:solidFill>
              <a:latin typeface="Georgia"/>
            </a:endParaRPr>
          </a:p>
          <a:p>
            <a:pPr lvl="4" marL="1371600" indent="-228240">
              <a:lnSpc>
                <a:spcPct val="100000"/>
              </a:lnSpc>
              <a:spcBef>
                <a:spcPts val="360"/>
              </a:spcBef>
              <a:buClr>
                <a:srgbClr val="aebad5"/>
              </a:buClr>
              <a:buFont typeface="Symbol" charset="2"/>
              <a:buChar char=""/>
            </a:pPr>
            <a:r>
              <a:rPr b="0" lang="it-IT" sz="1800" spc="-1" strike="noStrike">
                <a:solidFill>
                  <a:srgbClr val="000000"/>
                </a:solidFill>
                <a:latin typeface="Georgia"/>
              </a:rPr>
              <a:t>Quinto livello</a:t>
            </a:r>
            <a:endParaRPr b="0" lang="it-IT" sz="18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ce2.umkc.edu/BIT/burrise/pl/appendix/Software_Documentation_Templates/ProjectMetrics.xls" TargetMode="External"/><Relationship Id="rId2" Type="http://schemas.openxmlformats.org/officeDocument/2006/relationships/hyperlink" Target="http://sce2.umkc.edu/BIT/burrise/pl/appendix/Software_Documentation_Templates/ProjectMetrics.xls" TargetMode="External"/><Relationship Id="rId3"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ce2.umkc.edu/BIT/burrise/pl/appendix/Software_Documentation_Templates/Team1_Estimated_Effort.xls" TargetMode="External"/><Relationship Id="rId2" Type="http://schemas.openxmlformats.org/officeDocument/2006/relationships/hyperlink" Target="http://sce2.umkc.edu/BIT/burrise/pl/appendix/Software_Documentation_Templates/Team1_Estimated_Effort.xls" TargetMode="External"/><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371600" y="3786120"/>
            <a:ext cx="6400440" cy="785520"/>
          </a:xfrm>
          <a:prstGeom prst="rect">
            <a:avLst/>
          </a:prstGeom>
          <a:noFill/>
          <a:ln>
            <a:noFill/>
          </a:ln>
        </p:spPr>
        <p:txBody>
          <a:bodyPr lIns="90000" rIns="90000" tIns="45000" bIns="45000"/>
          <a:p>
            <a:pPr algn="ctr"/>
            <a:endParaRPr b="0" lang="it-IT" sz="3200" spc="-1" strike="noStrike">
              <a:latin typeface="Arial"/>
            </a:endParaRPr>
          </a:p>
        </p:txBody>
      </p:sp>
      <p:sp>
        <p:nvSpPr>
          <p:cNvPr id="110" name="TextShape 2"/>
          <p:cNvSpPr txBox="1"/>
          <p:nvPr/>
        </p:nvSpPr>
        <p:spPr>
          <a:xfrm>
            <a:off x="685800" y="380880"/>
            <a:ext cx="7772040" cy="1752120"/>
          </a:xfrm>
          <a:prstGeom prst="rect">
            <a:avLst/>
          </a:prstGeom>
          <a:noFill/>
          <a:ln>
            <a:noFill/>
          </a:ln>
        </p:spPr>
        <p:txBody>
          <a:bodyPr lIns="90000" rIns="90000" tIns="45000" bIns="45000" anchor="b"/>
          <a:p>
            <a:pPr algn="ctr">
              <a:lnSpc>
                <a:spcPct val="100000"/>
              </a:lnSpc>
            </a:pPr>
            <a:r>
              <a:rPr b="1" lang="it-IT" sz="4400" spc="-1" strike="noStrike">
                <a:solidFill>
                  <a:srgbClr val="fe8637"/>
                </a:solidFill>
                <a:latin typeface="Georgia"/>
              </a:rPr>
              <a:t>Software Project Documentation</a:t>
            </a:r>
            <a:endParaRPr b="0" lang="it-IT" sz="4400" spc="-1" strike="noStrike">
              <a:solidFill>
                <a:srgbClr val="000000"/>
              </a:solidFill>
              <a:latin typeface="Georgi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Statement 3</a:t>
            </a:r>
            <a:endParaRPr b="0" lang="it-IT" sz="3300" spc="-1" strike="noStrike">
              <a:solidFill>
                <a:srgbClr val="000000"/>
              </a:solidFill>
              <a:latin typeface="Georgia"/>
            </a:endParaRPr>
          </a:p>
        </p:txBody>
      </p:sp>
      <p:sp>
        <p:nvSpPr>
          <p:cNvPr id="12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Two useful exercises for developing a vision statement are [Agile Project Management]: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Pretend the software will be sold as a retail commercial product and then design the box in which the software will ship. The shrink-wrapped box for retail software lists the key features of the software from the user’s perspective.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Develop an elevator statement for the project. A good elevator statement answers the question “what” and “why” in a succinct and compelling way.</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Statement 4</a:t>
            </a:r>
            <a:endParaRPr b="0" lang="it-IT" sz="3300" spc="-1" strike="noStrike">
              <a:solidFill>
                <a:srgbClr val="000000"/>
              </a:solidFill>
              <a:latin typeface="Georgia"/>
            </a:endParaRPr>
          </a:p>
        </p:txBody>
      </p:sp>
      <p:sp>
        <p:nvSpPr>
          <p:cNvPr id="13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Here is a convenient template for developing an elevator statement for a product: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For (target customer)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(statement of need or opportunity)</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 (product name) is a (product category)</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That (key benefit, compelling reason to buy)</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Unlike (primary competitive alternative)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Our product (statement of primary differentiation)</a:t>
            </a:r>
            <a:endParaRPr b="0" lang="it-IT" sz="2700" spc="-1" strike="noStrike">
              <a:solidFill>
                <a:srgbClr val="000000"/>
              </a:solidFill>
              <a:latin typeface="Georgia"/>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Statement 4</a:t>
            </a:r>
            <a:endParaRPr b="0" lang="it-IT" sz="3300" spc="-1" strike="noStrike">
              <a:solidFill>
                <a:srgbClr val="000000"/>
              </a:solidFill>
              <a:latin typeface="Georgia"/>
            </a:endParaRPr>
          </a:p>
        </p:txBody>
      </p:sp>
      <p:sp>
        <p:nvSpPr>
          <p:cNvPr id="13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i="1" lang="it-IT" sz="2700" spc="-1" strike="noStrike">
                <a:solidFill>
                  <a:srgbClr val="000000"/>
                </a:solidFill>
                <a:latin typeface="Georgia"/>
              </a:rPr>
              <a:t>Example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For computer users of all ages who want to socialize and keep in touch with family, friends and associates, the MultiFace web site is a social networking web site that allows users to maintain multiple personas. Unlike traditional social networking web sites such as Faceook and MySpace, our product allows users to maintain separate and distinct identifies for different groups of family, friends and associates.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 good vision statement helps you make decisions regarding priorities and what to include and exclude.</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86560" y="33264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a:t>
            </a:r>
            <a:br/>
            <a:r>
              <a:rPr b="0" lang="it-IT" sz="3300" spc="-1" strike="noStrike">
                <a:solidFill>
                  <a:srgbClr val="9d2613"/>
                </a:solidFill>
                <a:latin typeface="Georgia"/>
              </a:rPr>
              <a:t>Vision Statement - Project Charter</a:t>
            </a:r>
            <a:endParaRPr b="0" lang="it-IT" sz="3300" spc="-1" strike="noStrike">
              <a:solidFill>
                <a:srgbClr val="000000"/>
              </a:solidFill>
              <a:latin typeface="Georgia"/>
            </a:endParaRPr>
          </a:p>
        </p:txBody>
      </p:sp>
      <p:sp>
        <p:nvSpPr>
          <p:cNvPr id="134"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project charter defines the scope of the project and provides justification and rational for pursuing it. If the project is approved, much of the information contained in the project charter will be expanded upon and further refined in the project plan.</a:t>
            </a:r>
            <a:endParaRPr b="0" lang="it-IT" sz="2700" spc="-1" strike="noStrike">
              <a:solidFill>
                <a:srgbClr val="000000"/>
              </a:solidFill>
              <a:latin typeface="Georgia"/>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68920" y="33264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a:t>
            </a:r>
            <a:br/>
            <a:r>
              <a:rPr b="0" lang="it-IT" sz="3300" spc="-1" strike="noStrike">
                <a:solidFill>
                  <a:srgbClr val="9d2613"/>
                </a:solidFill>
                <a:latin typeface="Georgia"/>
              </a:rPr>
              <a:t>Vision Statemen - Project Charter Template</a:t>
            </a:r>
            <a:endParaRPr b="0" lang="it-IT" sz="3300" spc="-1" strike="noStrike">
              <a:solidFill>
                <a:srgbClr val="000000"/>
              </a:solidFill>
              <a:latin typeface="Georgia"/>
            </a:endParaRPr>
          </a:p>
        </p:txBody>
      </p:sp>
      <p:pic>
        <p:nvPicPr>
          <p:cNvPr id="136" name="Picture 2" descr=""/>
          <p:cNvPicPr/>
          <p:nvPr/>
        </p:nvPicPr>
        <p:blipFill>
          <a:blip r:embed="rId1"/>
          <a:stretch/>
        </p:blipFill>
        <p:spPr>
          <a:xfrm>
            <a:off x="357120" y="1500120"/>
            <a:ext cx="8357760" cy="4736880"/>
          </a:xfrm>
          <a:prstGeom prst="rect">
            <a:avLst/>
          </a:prstGeom>
          <a:ln w="936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a:t>
            </a:r>
            <a:br/>
            <a:r>
              <a:rPr b="0" lang="it-IT" sz="3300" spc="-1" strike="noStrike">
                <a:solidFill>
                  <a:srgbClr val="9d2613"/>
                </a:solidFill>
                <a:latin typeface="Georgia"/>
              </a:rPr>
              <a:t>Vision Statemen - Project Charter Examples</a:t>
            </a:r>
            <a:endParaRPr b="0" lang="it-IT" sz="3300" spc="-1" strike="noStrike">
              <a:solidFill>
                <a:srgbClr val="000000"/>
              </a:solidFill>
              <a:latin typeface="Georgia"/>
            </a:endParaRPr>
          </a:p>
        </p:txBody>
      </p:sp>
      <p:sp>
        <p:nvSpPr>
          <p:cNvPr id="138" name="TextShape 2"/>
          <p:cNvSpPr txBox="1"/>
          <p:nvPr/>
        </p:nvSpPr>
        <p:spPr>
          <a:xfrm>
            <a:off x="301680" y="1527120"/>
            <a:ext cx="8503560" cy="4571640"/>
          </a:xfrm>
          <a:prstGeom prst="rect">
            <a:avLst/>
          </a:prstGeom>
          <a:noFill/>
          <a:ln>
            <a:noFill/>
          </a:ln>
        </p:spPr>
        <p:txBody>
          <a:bodyPr lIns="90000" rIns="90000" tIns="45000" bIns="45000"/>
          <a:p>
            <a:pPr>
              <a:lnSpc>
                <a:spcPct val="100000"/>
              </a:lnSpc>
              <a:spcBef>
                <a:spcPts val="541"/>
              </a:spcBef>
            </a:pP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See the following documents and examples:</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Team1_Project_Charter (1)</a:t>
            </a:r>
            <a:endParaRPr b="0" lang="it-IT" sz="2200" spc="-1" strike="noStrike">
              <a:solidFill>
                <a:srgbClr val="000000"/>
              </a:solidFill>
              <a:latin typeface="Georgia"/>
            </a:endParaRPr>
          </a:p>
          <a:p>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Project_Charter (2)</a:t>
            </a:r>
            <a:endParaRPr b="0" lang="it-IT" sz="2200" spc="-1" strike="noStrike">
              <a:solidFill>
                <a:srgbClr val="000000"/>
              </a:solidFill>
              <a:latin typeface="Georgia"/>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82240" y="404640"/>
            <a:ext cx="8534160" cy="758520"/>
          </a:xfrm>
          <a:prstGeom prst="rect">
            <a:avLst/>
          </a:prstGeom>
          <a:noFill/>
          <a:ln>
            <a:noFill/>
          </a:ln>
        </p:spPr>
        <p:txBody>
          <a:bodyPr lIns="90000" rIns="90000" tIns="45000" bIns="45000" anchor="b">
            <a:normAutofit/>
          </a:bodyPr>
          <a:p>
            <a:pPr algn="ctr">
              <a:lnSpc>
                <a:spcPct val="100000"/>
              </a:lnSpc>
            </a:pPr>
            <a:br/>
            <a:r>
              <a:rPr b="0" lang="it-IT" sz="3300" spc="-1" strike="noStrike">
                <a:solidFill>
                  <a:srgbClr val="9d2613"/>
                </a:solidFill>
                <a:latin typeface="Georgia"/>
              </a:rPr>
              <a:t>Process Documents: </a:t>
            </a:r>
            <a:br/>
            <a:r>
              <a:rPr b="0" lang="it-IT" sz="3300" spc="-1" strike="noStrike">
                <a:solidFill>
                  <a:srgbClr val="9d2613"/>
                </a:solidFill>
                <a:latin typeface="Georgia"/>
              </a:rPr>
              <a:t>Vision Statemen - Project Charter Checklist</a:t>
            </a:r>
            <a:endParaRPr b="0" lang="it-IT" sz="3300" spc="-1" strike="noStrike">
              <a:solidFill>
                <a:srgbClr val="000000"/>
              </a:solidFill>
              <a:latin typeface="Georgia"/>
            </a:endParaRPr>
          </a:p>
        </p:txBody>
      </p:sp>
      <p:sp>
        <p:nvSpPr>
          <p:cNvPr id="14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This checklist provides criteria for evaluating a project charter. It can be used as a reminder of what is needed during the creation of a project charter or as a checklist of what to look for when reviewing a completed one.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Not every project charter needs to conform to all of the criteria listed here to be considered acceptable. In general though, the more criteria that are met the more effective the document will be.</a:t>
            </a:r>
            <a:endParaRPr b="0" lang="it-IT" sz="2700" spc="-1" strike="noStrike">
              <a:solidFill>
                <a:srgbClr val="000000"/>
              </a:solidFill>
              <a:latin typeface="Georgia"/>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93400" y="33264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General Checklist</a:t>
            </a:r>
            <a:endParaRPr b="0" lang="it-IT" sz="3300" spc="-1" strike="noStrike">
              <a:solidFill>
                <a:srgbClr val="000000"/>
              </a:solidFill>
              <a:latin typeface="Georgia"/>
            </a:endParaRPr>
          </a:p>
        </p:txBody>
      </p:sp>
      <p:sp>
        <p:nvSpPr>
          <p:cNvPr id="142" name="TextShape 2"/>
          <p:cNvSpPr txBox="1"/>
          <p:nvPr/>
        </p:nvSpPr>
        <p:spPr>
          <a:xfrm>
            <a:off x="357120" y="1428840"/>
            <a:ext cx="8503560" cy="4571640"/>
          </a:xfrm>
          <a:prstGeom prst="rect">
            <a:avLst/>
          </a:prstGeom>
          <a:noFill/>
          <a:ln>
            <a:noFill/>
          </a:ln>
        </p:spPr>
        <p:txBody>
          <a:bodyPr lIns="90000" rIns="90000" tIns="45000" bIns="45000"/>
          <a:p>
            <a:pPr marL="274320" indent="-273960">
              <a:lnSpc>
                <a:spcPct val="100000"/>
              </a:lnSpc>
              <a:spcBef>
                <a:spcPts val="221"/>
              </a:spcBef>
            </a:pPr>
            <a:r>
              <a:rPr b="0" lang="it-IT" sz="1100" spc="-1" strike="noStrike">
                <a:solidFill>
                  <a:srgbClr val="000000"/>
                </a:solidFill>
                <a:latin typeface="Georgia"/>
              </a:rPr>
              <a:t>The following quality assurance standards apply to all project artifacts:</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Is the document readable?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Written documents don’t have to be works of art, but they should be reasonably easy to read and contain no obvious spelling or grammatical errors. When copying and modifying structure or content from earlier previous work, all traces of the earlier work that don't apply to the current document should be removed.</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Is the document uniquely identifiable?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In general a document will be uniquely identifiable if it is given a standard title based on its type (i.e. Software Requirements Specification, Software Project Management Plan, etc.), unique project ID, and version number.</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Does the document include a title page?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The title page should include the title of the document, date of issuance, and unique identifier.</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Is each page numbered?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Having “page x of y" at the bottom of each page will come in handy if the pages should ever become scattered (which can easily occur during a review).</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Does the document include a table of contents?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A table of contents provides overall perspective on the contents of the document and helps readers find the information that is important to them. </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Does the document include a change history?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The changes made to each new version of a document should be recorded. This is can be included in the document or stored externally in the configuration management or version control system. Typical information recorded for each change includes: the date of the change, the person making the change, and a brief summary of the changes made.</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Are the contents of the document consistent with other documents?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The contents of one document should be consistent with the contents of other related documents.</a:t>
            </a:r>
            <a:endParaRPr b="0" lang="it-IT" sz="1100" spc="-1" strike="noStrike">
              <a:solidFill>
                <a:srgbClr val="000000"/>
              </a:solidFill>
              <a:latin typeface="Georgia"/>
            </a:endParaRPr>
          </a:p>
          <a:p>
            <a:pPr marL="274320" indent="-273960">
              <a:lnSpc>
                <a:spcPct val="100000"/>
              </a:lnSpc>
              <a:spcBef>
                <a:spcPts val="221"/>
              </a:spcBef>
              <a:buClr>
                <a:srgbClr val="fe8637"/>
              </a:buClr>
              <a:buSzPct val="85000"/>
              <a:buFont typeface="Wingdings 2" charset="2"/>
              <a:buChar char=""/>
            </a:pPr>
            <a:r>
              <a:rPr b="0" lang="it-IT" sz="1100" spc="-1" strike="noStrike">
                <a:solidFill>
                  <a:srgbClr val="000000"/>
                </a:solidFill>
                <a:latin typeface="Georgia"/>
              </a:rPr>
              <a:t>Are external references specific? </a:t>
            </a:r>
            <a:endParaRPr b="0" lang="it-IT" sz="1100" spc="-1" strike="noStrike">
              <a:solidFill>
                <a:srgbClr val="000000"/>
              </a:solidFill>
              <a:latin typeface="Georgia"/>
            </a:endParaRPr>
          </a:p>
          <a:p>
            <a:pPr marL="274320" indent="-273960">
              <a:lnSpc>
                <a:spcPct val="100000"/>
              </a:lnSpc>
              <a:spcBef>
                <a:spcPts val="221"/>
              </a:spcBef>
            </a:pPr>
            <a:r>
              <a:rPr b="0" lang="it-IT" sz="1100" spc="-1" strike="noStrike">
                <a:solidFill>
                  <a:srgbClr val="000000"/>
                </a:solidFill>
                <a:latin typeface="Georgia"/>
              </a:rPr>
              <a:t>	</a:t>
            </a:r>
            <a:r>
              <a:rPr b="0" lang="it-IT" sz="1100" spc="-1" strike="noStrike">
                <a:solidFill>
                  <a:srgbClr val="000000"/>
                </a:solidFill>
                <a:latin typeface="Georgia"/>
              </a:rPr>
              <a:t>For example, rather than say "this will be specified in another document”, state the specific name and unique identifier of the other document.</a:t>
            </a:r>
            <a:endParaRPr b="0" lang="it-IT" sz="1100" spc="-1" strike="noStrike">
              <a:solidFill>
                <a:srgbClr val="000000"/>
              </a:solidFill>
              <a:latin typeface="Georgia"/>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5712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a:t>
            </a:r>
            <a:endParaRPr b="0" lang="it-IT" sz="3300" spc="-1" strike="noStrike">
              <a:solidFill>
                <a:srgbClr val="000000"/>
              </a:solidFill>
              <a:latin typeface="Georgia"/>
            </a:endParaRPr>
          </a:p>
        </p:txBody>
      </p:sp>
      <p:sp>
        <p:nvSpPr>
          <p:cNvPr id="14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are specific to the project charter: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 purpose for pursuing the project clearly stated?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The statement of purpose should make clear the problem or opportunity the project is intended to address. The statement of purpose isn’t a statement of what you are doing (“we plan to automate billing”), but rather why you are doing it.</a:t>
            </a:r>
            <a:endParaRPr b="0" lang="it-IT" sz="2700" spc="-1" strike="noStrike">
              <a:solidFill>
                <a:srgbClr val="000000"/>
              </a:solidFill>
              <a:latin typeface="Georgia"/>
            </a:endParaRPr>
          </a:p>
          <a:p>
            <a:pPr marL="274320" indent="-273960">
              <a:lnSpc>
                <a:spcPct val="100000"/>
              </a:lnSpc>
              <a:spcBef>
                <a:spcPts val="541"/>
              </a:spcBef>
            </a:pPr>
            <a:r>
              <a:rPr b="0" i="1" lang="it-IT" sz="2700" spc="-1" strike="noStrike">
                <a:solidFill>
                  <a:srgbClr val="000000"/>
                </a:solidFill>
                <a:latin typeface="Georgia"/>
              </a:rPr>
              <a:t>Example: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The purpose of this project is to streamline billing in order to save time, money and resources.</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5712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Goals and Objectives</a:t>
            </a:r>
            <a:endParaRPr b="0" lang="it-IT" sz="3300" spc="-1" strike="noStrike">
              <a:solidFill>
                <a:srgbClr val="000000"/>
              </a:solidFill>
              <a:latin typeface="Georgia"/>
            </a:endParaRPr>
          </a:p>
        </p:txBody>
      </p:sp>
      <p:sp>
        <p:nvSpPr>
          <p:cNvPr id="14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are specific to the project charter:</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Does the project charter include specific and measurable goals and objectives?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Goals and objectives define expected project outcomes. </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Objectives should be specific and measurable. </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Goals can be more grand and inspirational.</a:t>
            </a:r>
            <a:endParaRPr b="0" lang="it-IT" sz="2700" spc="-1" strike="noStrike">
              <a:solidFill>
                <a:srgbClr val="000000"/>
              </a:solidFill>
              <a:latin typeface="Georgia"/>
            </a:endParaRPr>
          </a:p>
          <a:p>
            <a:pPr marL="274320" indent="-273960">
              <a:lnSpc>
                <a:spcPct val="100000"/>
              </a:lnSpc>
              <a:spcBef>
                <a:spcPts val="541"/>
              </a:spcBef>
            </a:pPr>
            <a:r>
              <a:rPr b="0" i="1" lang="it-IT" sz="2700" spc="-1" strike="noStrike">
                <a:solidFill>
                  <a:srgbClr val="000000"/>
                </a:solidFill>
                <a:latin typeface="Georgia"/>
              </a:rPr>
              <a:t>Example: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Our goal is to become the leading source for Java calendar components. We will consider this goal met if we can have more than 10,000 downloads from SourceForge.net and at least two code contributions from the outside developer community.</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Avoid generic goals such as: “Our goal is to deliver the desired functionality according to an agreeable schedule and budget.” This is every project’s goal. It doesn’t add any useful information.</a:t>
            </a:r>
            <a:endParaRPr b="0" lang="it-IT" sz="2700" spc="-1" strike="noStrike">
              <a:solidFill>
                <a:srgbClr val="000000"/>
              </a:solidFill>
              <a:latin typeface="Georgia"/>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Software Project Documentation</a:t>
            </a:r>
            <a:endParaRPr b="0" lang="it-IT" sz="3300" spc="-1" strike="noStrike">
              <a:solidFill>
                <a:srgbClr val="000000"/>
              </a:solidFill>
              <a:latin typeface="Georgia"/>
            </a:endParaRPr>
          </a:p>
        </p:txBody>
      </p:sp>
      <p:sp>
        <p:nvSpPr>
          <p:cNvPr id="112" name="TextShape 2"/>
          <p:cNvSpPr txBox="1"/>
          <p:nvPr/>
        </p:nvSpPr>
        <p:spPr>
          <a:xfrm>
            <a:off x="301680" y="1527120"/>
            <a:ext cx="8503560" cy="4571640"/>
          </a:xfrm>
          <a:prstGeom prst="rect">
            <a:avLst/>
          </a:prstGeom>
          <a:noFill/>
          <a:ln>
            <a:noFill/>
          </a:ln>
        </p:spPr>
        <p:txBody>
          <a:bodyPr lIns="90000" rIns="90000" tIns="45000" bIns="45000"/>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No one likes creating documentation, but everyone enjoys the benefits that comes from having appropriate documentation. </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Software projects run smoother and future enhancements are easier when there is written documentation to go along with the code.</a:t>
            </a:r>
            <a:endParaRPr b="0" lang="it-IT" sz="2700" spc="-1" strike="noStrike">
              <a:solidFill>
                <a:srgbClr val="000000"/>
              </a:solidFill>
              <a:latin typeface="Georgi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Scope</a:t>
            </a:r>
            <a:endParaRPr b="0" lang="it-IT" sz="3300" spc="-1" strike="noStrike">
              <a:solidFill>
                <a:srgbClr val="000000"/>
              </a:solidFill>
              <a:latin typeface="Georgia"/>
            </a:endParaRPr>
          </a:p>
        </p:txBody>
      </p:sp>
      <p:sp>
        <p:nvSpPr>
          <p:cNvPr id="14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are specific to the project charter: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project charter define the boundaries of the project by specifying what is inside and outside the scope of the project?</a:t>
            </a:r>
            <a:endParaRPr b="0" lang="it-IT" sz="2700" spc="-1" strike="noStrike">
              <a:solidFill>
                <a:srgbClr val="000000"/>
              </a:solidFill>
              <a:latin typeface="Georgia"/>
            </a:endParaRPr>
          </a:p>
          <a:p>
            <a:pPr marL="274320" indent="-273960">
              <a:lnSpc>
                <a:spcPct val="100000"/>
              </a:lnSpc>
              <a:spcBef>
                <a:spcPts val="541"/>
              </a:spcBef>
            </a:pPr>
            <a:r>
              <a:rPr b="0" i="1" lang="it-IT" sz="2700" spc="-1" strike="noStrike">
                <a:solidFill>
                  <a:srgbClr val="000000"/>
                </a:solidFill>
                <a:latin typeface="Georgia"/>
              </a:rPr>
              <a:t>Example: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The system will offer 5 predefined reports but no support for creating custom reports. For alternative views of the data, the system will offer raw data for download which can then be imported into third-party tools such as Microsoft Access or Excel.</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08360" y="332640"/>
            <a:ext cx="9432720" cy="758520"/>
          </a:xfrm>
          <a:prstGeom prst="rect">
            <a:avLst/>
          </a:prstGeom>
          <a:noFill/>
          <a:ln>
            <a:noFill/>
          </a:ln>
        </p:spPr>
        <p:txBody>
          <a:bodyPr lIns="90000" rIns="90000" tIns="45000" bIns="45000" anchor="b"/>
          <a:p>
            <a:pPr algn="ctr">
              <a:lnSpc>
                <a:spcPct val="100000"/>
              </a:lnSpc>
            </a:pPr>
            <a:r>
              <a:rPr b="0" lang="it-IT" sz="2800" spc="-1" strike="noStrike">
                <a:solidFill>
                  <a:srgbClr val="9d2613"/>
                </a:solidFill>
                <a:latin typeface="Georgia"/>
              </a:rPr>
              <a:t>Process Documents: Vision Statemen - Project Charter Specific Checklist - Major Milestones and Deliverables</a:t>
            </a:r>
            <a:endParaRPr b="0" lang="it-IT" sz="2800" spc="-1" strike="noStrike">
              <a:solidFill>
                <a:srgbClr val="000000"/>
              </a:solidFill>
              <a:latin typeface="Georgia"/>
            </a:endParaRPr>
          </a:p>
        </p:txBody>
      </p:sp>
      <p:sp>
        <p:nvSpPr>
          <p:cNvPr id="150" name="TextShape 2"/>
          <p:cNvSpPr txBox="1"/>
          <p:nvPr/>
        </p:nvSpPr>
        <p:spPr>
          <a:xfrm>
            <a:off x="301680" y="1527120"/>
            <a:ext cx="8503560" cy="4759200"/>
          </a:xfrm>
          <a:prstGeom prst="rect">
            <a:avLst/>
          </a:prstGeom>
          <a:noFill/>
          <a:ln>
            <a:noFill/>
          </a:ln>
        </p:spPr>
        <p:txBody>
          <a:bodyPr lIns="90000" rIns="90000" tIns="45000" bIns="45000">
            <a:normAutofit/>
          </a:bodyPr>
          <a:p>
            <a:pPr marL="274320" indent="-273960">
              <a:lnSpc>
                <a:spcPct val="100000"/>
              </a:lnSpc>
              <a:spcBef>
                <a:spcPts val="581"/>
              </a:spcBef>
            </a:pPr>
            <a:r>
              <a:rPr b="0" lang="it-IT" sz="2900" spc="-1" strike="noStrike">
                <a:solidFill>
                  <a:srgbClr val="000000"/>
                </a:solidFill>
                <a:latin typeface="Georgia"/>
              </a:rPr>
              <a:t>A milestone is a significant accomplishment during the life of a project.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A deliverable is a tangible result produced by the project.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Most major deliverables will also be milestones.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The project charter should list all major internal and external milestones and deliverables along with their expected achievement dates.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Traditional deliverables include a requirements document, project plan, architecture document, test plan, test cases, and of course the code.</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Defining milestones and deliverables is not as straightforward when following an iterative and incremental life cycle model.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Requirements, project plans and system functionality tend to evolve over the life of the project. </a:t>
            </a:r>
            <a:endParaRPr b="0" lang="it-IT" sz="2900" spc="-1" strike="noStrike">
              <a:solidFill>
                <a:srgbClr val="000000"/>
              </a:solidFill>
              <a:latin typeface="Georgia"/>
            </a:endParaRPr>
          </a:p>
          <a:p>
            <a:pPr marL="274320" indent="-273960">
              <a:lnSpc>
                <a:spcPct val="100000"/>
              </a:lnSpc>
              <a:spcBef>
                <a:spcPts val="581"/>
              </a:spcBef>
            </a:pPr>
            <a:r>
              <a:rPr b="0" lang="it-IT" sz="2900" spc="-1" strike="noStrike">
                <a:solidFill>
                  <a:srgbClr val="000000"/>
                </a:solidFill>
                <a:latin typeface="Georgia"/>
              </a:rPr>
              <a:t>The following four major milestones are commonly used to plan and control iterative and incremental software projects [RUP, Anchoring the Software Process]:</a:t>
            </a: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Life Cycle Objectives</a:t>
            </a: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Life Cycle Architecture</a:t>
            </a: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Initial Operation Capability</a:t>
            </a: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Product Delivery</a:t>
            </a:r>
            <a:endParaRPr b="0" lang="it-IT" sz="2900" spc="-1" strike="noStrike">
              <a:solidFill>
                <a:srgbClr val="000000"/>
              </a:solidFill>
              <a:latin typeface="Georgia"/>
            </a:endParaRPr>
          </a:p>
          <a:p>
            <a:pPr>
              <a:lnSpc>
                <a:spcPct val="100000"/>
              </a:lnSpc>
              <a:spcBef>
                <a:spcPts val="541"/>
              </a:spcBef>
            </a:pPr>
            <a:endParaRPr b="0" lang="it-IT" sz="2900" spc="-1" strike="noStrike">
              <a:solidFill>
                <a:srgbClr val="000000"/>
              </a:solidFill>
              <a:latin typeface="Georgia"/>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Project Priorities</a:t>
            </a:r>
            <a:endParaRPr b="0" lang="it-IT" sz="3300" spc="-1" strike="noStrike">
              <a:solidFill>
                <a:srgbClr val="000000"/>
              </a:solidFill>
              <a:latin typeface="Georgia"/>
            </a:endParaRPr>
          </a:p>
        </p:txBody>
      </p:sp>
      <p:sp>
        <p:nvSpPr>
          <p:cNvPr id="15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Every project must balance the desire for features and quality with constraints on cost and time. The project charter should state clearly the priorities and degrees of freedom with respect to these four key variables of a project.</a:t>
            </a:r>
            <a:endParaRPr b="0" lang="it-IT" sz="2700" spc="-1" strike="noStrike">
              <a:solidFill>
                <a:srgbClr val="000000"/>
              </a:solidFill>
              <a:latin typeface="Georgia"/>
            </a:endParaRPr>
          </a:p>
          <a:p>
            <a:pPr marL="274320" indent="-273960">
              <a:lnSpc>
                <a:spcPct val="100000"/>
              </a:lnSpc>
              <a:spcBef>
                <a:spcPts val="541"/>
              </a:spcBef>
            </a:pPr>
            <a:r>
              <a:rPr b="0" i="1" lang="it-IT" sz="2700" spc="-1" strike="noStrike">
                <a:solidFill>
                  <a:srgbClr val="000000"/>
                </a:solidFill>
                <a:latin typeface="Georgia"/>
              </a:rPr>
              <a:t>Example 1:</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Schedule is fixed but there is some degree of flexibility with respect to cost depending on what features can be delivered.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If all of the features specified in section w.x can be implemented according to the schedule in section y.z the client is willing to pay $d.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The minimal set of features needed for the project to be considered a success are w.x.1, w.x.2, and w.x.4.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If only these features are delivered, the client is willing to pay $m.</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Project Priorities</a:t>
            </a:r>
            <a:endParaRPr b="0" lang="it-IT" sz="3300" spc="-1" strike="noStrike">
              <a:solidFill>
                <a:srgbClr val="000000"/>
              </a:solidFill>
              <a:latin typeface="Georgia"/>
            </a:endParaRPr>
          </a:p>
        </p:txBody>
      </p:sp>
      <p:sp>
        <p:nvSpPr>
          <p:cNvPr id="15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i="1" lang="it-IT" sz="2700" spc="-1" strike="noStrike">
                <a:solidFill>
                  <a:srgbClr val="000000"/>
                </a:solidFill>
                <a:latin typeface="Georgia"/>
              </a:rPr>
              <a:t>Example 2:</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There is very little flexibility with respect to schedule and features. The specified features are needed to be competitive in the market and the release date has already been announced. Assuming there are no severe errors that prevent users from using all the features of the product, the priorities among the variables of the project are in order of importance: schedule, promised features, external product quality, cost, internal code quality. This means, for example, that a design that isn't easy to extend is acceptable if the alternative is delaying features and/or missing the scheduled delivery date.</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71440" y="620640"/>
            <a:ext cx="8534160" cy="758520"/>
          </a:xfrm>
          <a:prstGeom prst="rect">
            <a:avLst/>
          </a:prstGeom>
          <a:noFill/>
          <a:ln>
            <a:noFill/>
          </a:ln>
        </p:spPr>
        <p:txBody>
          <a:bodyPr lIns="90000" rIns="90000" tIns="45000" bIns="45000" anchor="b"/>
          <a:p>
            <a:pPr algn="ctr">
              <a:lnSpc>
                <a:spcPct val="100000"/>
              </a:lnSpc>
            </a:pPr>
            <a:r>
              <a:rPr b="0" lang="it-IT" sz="2400" spc="-1" strike="noStrike">
                <a:solidFill>
                  <a:srgbClr val="9d2613"/>
                </a:solidFill>
                <a:latin typeface="Georgia"/>
              </a:rPr>
              <a:t>Process Documents: Vision Statemen - Project Charter Specific Checklist</a:t>
            </a:r>
            <a:br/>
            <a:r>
              <a:rPr b="0" lang="it-IT" sz="2400" spc="-1" strike="noStrike">
                <a:solidFill>
                  <a:srgbClr val="9d2613"/>
                </a:solidFill>
                <a:latin typeface="Georgia"/>
              </a:rPr>
              <a:t>Preliminary schedule and budget estimates</a:t>
            </a:r>
            <a:endParaRPr b="0" lang="it-IT" sz="2400" spc="-1" strike="noStrike">
              <a:solidFill>
                <a:srgbClr val="000000"/>
              </a:solidFill>
              <a:latin typeface="Georgia"/>
            </a:endParaRPr>
          </a:p>
        </p:txBody>
      </p:sp>
      <p:sp>
        <p:nvSpPr>
          <p:cNvPr id="15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project charter specify expected completion dates for major deliverables and expected cost of completing the project?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There is inherent uncertainty in every estimate. Estimates should be stated in a way that accurately conveys this uncertainty.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Two ways of doing so include stating the estimate as a range of numbers ( “the expected project duration is 6-9 months”) and giving the estimate as a single number along with a probability of achieving the estimate ( “there is a 60% chance of completing by July 1st”).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At the start of a project uncertainty is high and therefore estimates will be broad.</a:t>
            </a:r>
            <a:endParaRPr b="0" lang="it-IT" sz="2700" spc="-1" strike="noStrike">
              <a:solidFill>
                <a:srgbClr val="000000"/>
              </a:solidFill>
              <a:latin typeface="Georgia"/>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5712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Stakeholders</a:t>
            </a:r>
            <a:endParaRPr b="0" lang="it-IT" sz="3300" spc="-1" strike="noStrike">
              <a:solidFill>
                <a:srgbClr val="000000"/>
              </a:solidFill>
              <a:latin typeface="Georgia"/>
            </a:endParaRPr>
          </a:p>
        </p:txBody>
      </p:sp>
      <p:sp>
        <p:nvSpPr>
          <p:cNvPr id="15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project charter identify key stakeholders—those people with an interest or stake in the outcome of the project? </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Typical project stakeholders include: </a:t>
            </a:r>
            <a:endParaRPr b="0" lang="it-IT" sz="27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000000"/>
                </a:solidFill>
                <a:latin typeface="Georgia"/>
              </a:rPr>
              <a:t>Customer—the person paying for the project</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000000"/>
                </a:solidFill>
                <a:latin typeface="Georgia"/>
              </a:rPr>
              <a:t>Users—the people who will actually use the product</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000000"/>
                </a:solidFill>
                <a:latin typeface="Georgia"/>
              </a:rPr>
              <a:t>Project Manager</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000000"/>
                </a:solidFill>
                <a:latin typeface="Georgia"/>
              </a:rPr>
              <a:t>Project Sponsor—someone above the project manager who has the authority to marshal resources in support of the project.</a:t>
            </a:r>
            <a:endParaRPr b="0" lang="it-IT" sz="22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needs and expectations of stakeholders must be taken into account during project planning and execution.</a:t>
            </a:r>
            <a:endParaRPr b="0" lang="it-IT" sz="2700" spc="-1" strike="noStrike">
              <a:solidFill>
                <a:srgbClr val="000000"/>
              </a:solidFill>
              <a:latin typeface="Georgia"/>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57120" y="357120"/>
            <a:ext cx="8534160" cy="758520"/>
          </a:xfrm>
          <a:prstGeom prst="rect">
            <a:avLst/>
          </a:prstGeom>
          <a:noFill/>
          <a:ln>
            <a:noFill/>
          </a:ln>
        </p:spPr>
        <p:txBody>
          <a:bodyPr lIns="90000" rIns="90000" tIns="45000" bIns="45000" anchor="b"/>
          <a:p>
            <a:pPr algn="ctr">
              <a:lnSpc>
                <a:spcPct val="100000"/>
              </a:lnSpc>
            </a:pPr>
            <a:r>
              <a:rPr b="0" lang="it-IT" sz="2400" spc="-1" strike="noStrike">
                <a:solidFill>
                  <a:srgbClr val="9d2613"/>
                </a:solidFill>
                <a:latin typeface="Georgia"/>
              </a:rPr>
              <a:t>Process Documents: Vision Statemen - Project Charter Specific Checklist - Risks and Obstacles to Success</a:t>
            </a:r>
            <a:endParaRPr b="0" lang="it-IT" sz="2400" spc="-1" strike="noStrike">
              <a:solidFill>
                <a:srgbClr val="000000"/>
              </a:solidFill>
              <a:latin typeface="Georgia"/>
            </a:endParaRPr>
          </a:p>
        </p:txBody>
      </p:sp>
      <p:sp>
        <p:nvSpPr>
          <p:cNvPr id="16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project charter identify potential problems (technical and non-technical) that may occur?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At this point it’s not necessary to formally quantify the probability and impact of each risk, but general risks and obstacles to success should be identified so that higher-ups have all they information they need to make a decision about pursuing the project.</a:t>
            </a:r>
            <a:endParaRPr b="0" lang="it-IT" sz="2700" spc="-1" strike="noStrike">
              <a:solidFill>
                <a:srgbClr val="000000"/>
              </a:solidFill>
              <a:latin typeface="Georgia"/>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85840" y="285840"/>
            <a:ext cx="8534160" cy="758520"/>
          </a:xfrm>
          <a:prstGeom prst="rect">
            <a:avLst/>
          </a:prstGeom>
          <a:noFill/>
          <a:ln>
            <a:noFill/>
          </a:ln>
        </p:spPr>
        <p:txBody>
          <a:bodyPr lIns="90000" rIns="90000" tIns="45000" bIns="45000" anchor="b"/>
          <a:p>
            <a:pPr algn="ctr">
              <a:lnSpc>
                <a:spcPct val="100000"/>
              </a:lnSpc>
            </a:pPr>
            <a:r>
              <a:rPr b="0" lang="it-IT" sz="2400" spc="-1" strike="noStrike">
                <a:solidFill>
                  <a:srgbClr val="9d2613"/>
                </a:solidFill>
                <a:latin typeface="Georgia"/>
              </a:rPr>
              <a:t>Process Documents: Vision Statemen - Project Charter Specific Checklist - Risks and Obstacles to Success</a:t>
            </a:r>
            <a:endParaRPr b="0" lang="it-IT" sz="2400" spc="-1" strike="noStrike">
              <a:solidFill>
                <a:srgbClr val="000000"/>
              </a:solidFill>
              <a:latin typeface="Georgia"/>
            </a:endParaRPr>
          </a:p>
        </p:txBody>
      </p:sp>
      <p:sp>
        <p:nvSpPr>
          <p:cNvPr id="16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i="1" lang="it-IT" sz="2700" spc="-1" strike="noStrike">
                <a:solidFill>
                  <a:srgbClr val="000000"/>
                </a:solidFill>
                <a:latin typeface="Georgia"/>
              </a:rPr>
              <a:t>Example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 XYZ project will be considered a success if, at the end of the project, all of the following conditions hold:</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 project completion date is within 10% of the scheduled completion date.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 final cost of the project is within 10% of the budgeted cost.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There are fewer than 2 severe defects detected during the first 6 months of use.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The customer satisfaction survey at the end of this document [see attachment #1] is given to 10 or more representative users and their aggregate score is 85 or above.</a:t>
            </a:r>
            <a:endParaRPr b="0" lang="it-IT" sz="2700" spc="-1" strike="noStrike">
              <a:solidFill>
                <a:srgbClr val="000000"/>
              </a:solidFill>
              <a:latin typeface="Georgia"/>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 - Project Charter Specific Checklist - Signatures</a:t>
            </a:r>
            <a:endParaRPr b="0" lang="it-IT" sz="3300" spc="-1" strike="noStrike">
              <a:solidFill>
                <a:srgbClr val="000000"/>
              </a:solidFill>
              <a:latin typeface="Georgia"/>
            </a:endParaRPr>
          </a:p>
        </p:txBody>
      </p:sp>
      <p:sp>
        <p:nvSpPr>
          <p:cNvPr id="16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Having stakeholders sign the project charter engenders commitment and signifies agreement on project goals.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policies and customs of the performing organization will determine whether or not it is important to have stakeholders sign the finished document.</a:t>
            </a:r>
            <a:endParaRPr b="0" lang="it-IT" sz="2700" spc="-1" strike="noStrike">
              <a:solidFill>
                <a:srgbClr val="000000"/>
              </a:solidFill>
              <a:latin typeface="Georgia"/>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br/>
            <a:r>
              <a:rPr b="0" lang="it-IT" sz="3600" spc="-1" strike="noStrike">
                <a:solidFill>
                  <a:srgbClr val="9d2613"/>
                </a:solidFill>
                <a:latin typeface="Georgia"/>
              </a:rPr>
              <a:t>Process Documents: </a:t>
            </a:r>
            <a:br/>
            <a:r>
              <a:rPr b="0" lang="it-IT" sz="3300" spc="-1" strike="noStrike">
                <a:solidFill>
                  <a:srgbClr val="9d2613"/>
                </a:solidFill>
                <a:latin typeface="Georgia"/>
              </a:rPr>
              <a:t>Software Requirements  Specification  (SRS)</a:t>
            </a:r>
            <a:endParaRPr b="0" lang="it-IT" sz="3300" spc="-1" strike="noStrike">
              <a:solidFill>
                <a:srgbClr val="000000"/>
              </a:solidFill>
              <a:latin typeface="Georgia"/>
            </a:endParaRPr>
          </a:p>
        </p:txBody>
      </p:sp>
      <p:sp>
        <p:nvSpPr>
          <p:cNvPr id="16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software requirements specification lists the functional and non functional requirements along with any implementation constrains.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requirements document serves a diverse audience ranging from non-technical clients to programmers.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To meet the needs of this diverse group, requirements are commonly expressed at progressive levels of detail.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Most requirements documents will include a list of general product features as well as the detailed system behavior needed to deliver these features.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Detailed system behavior is often expressed with use cases or usage scenarios.</a:t>
            </a:r>
            <a:endParaRPr b="0" lang="it-IT" sz="2700" spc="-1" strike="noStrike">
              <a:solidFill>
                <a:srgbClr val="000000"/>
              </a:solidFill>
              <a:latin typeface="Georgia"/>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Software Project Documentation</a:t>
            </a:r>
            <a:endParaRPr b="0" lang="it-IT" sz="3300" spc="-1" strike="noStrike">
              <a:solidFill>
                <a:srgbClr val="000000"/>
              </a:solidFill>
              <a:latin typeface="Georgia"/>
            </a:endParaRPr>
          </a:p>
        </p:txBody>
      </p:sp>
      <p:sp>
        <p:nvSpPr>
          <p:cNvPr id="11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Certain types of documents, in one form or another, are found on the best run software projects. </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Just because a particular document is mentioned here though, doesn't imply it is needed for all projects. Furthermore, just because a particular resource (template, example or checklist) includes certain content, doesn't mean that this content is needed for all projects all the time. The types of documents created and their content are dictated by the needs of the project.</a:t>
            </a:r>
            <a:endParaRPr b="0" lang="it-IT" sz="2700" spc="-1" strike="noStrike">
              <a:solidFill>
                <a:srgbClr val="000000"/>
              </a:solidFill>
              <a:latin typeface="Georgi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600" spc="-1" strike="noStrike">
                <a:solidFill>
                  <a:srgbClr val="9d2613"/>
                </a:solidFill>
                <a:latin typeface="Georgia"/>
              </a:rPr>
              <a:t>Process Documents: </a:t>
            </a:r>
            <a:br/>
            <a:r>
              <a:rPr b="0" lang="it-IT" sz="3300" spc="-1" strike="noStrike">
                <a:solidFill>
                  <a:srgbClr val="9d2613"/>
                </a:solidFill>
                <a:latin typeface="Georgia"/>
              </a:rPr>
              <a:t>Software Requirements Specification</a:t>
            </a:r>
            <a:endParaRPr b="0" lang="it-IT" sz="3300" spc="-1" strike="noStrike">
              <a:solidFill>
                <a:srgbClr val="000000"/>
              </a:solidFill>
              <a:latin typeface="Georgia"/>
            </a:endParaRPr>
          </a:p>
        </p:txBody>
      </p:sp>
      <p:sp>
        <p:nvSpPr>
          <p:cNvPr id="16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Software Requirements Specification</a:t>
            </a:r>
            <a:endParaRPr b="0" lang="it-IT" sz="2700" spc="-1" strike="noStrike">
              <a:solidFill>
                <a:srgbClr val="000000"/>
              </a:solidFill>
              <a:latin typeface="Georgia"/>
            </a:endParaRPr>
          </a:p>
          <a:p>
            <a:r>
              <a:rPr b="0" lang="it-IT" sz="2200" spc="-1" strike="noStrike">
                <a:solidFill>
                  <a:srgbClr val="575f6d"/>
                </a:solidFill>
                <a:latin typeface="Georgia"/>
              </a:rPr>
              <a:t>See documents: </a:t>
            </a:r>
            <a:endParaRPr b="0" lang="it-IT" sz="2200" spc="-1" strike="noStrike">
              <a:solidFill>
                <a:srgbClr val="000000"/>
              </a:solidFill>
              <a:latin typeface="Georgia"/>
            </a:endParaRPr>
          </a:p>
          <a:p>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Team Requirements Document  (3)</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ExperienceIT_SRS (4)</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Requirements Example (5)</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Requirements Example (6)</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Campus Connect System Shalls (7)</a:t>
            </a:r>
            <a:endParaRPr b="0" lang="it-IT" sz="2200" spc="-1" strike="noStrike">
              <a:solidFill>
                <a:srgbClr val="000000"/>
              </a:solidFill>
              <a:latin typeface="Georgia"/>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600" spc="-1" strike="noStrike">
                <a:solidFill>
                  <a:srgbClr val="9d2613"/>
                </a:solidFill>
                <a:latin typeface="Georgia"/>
              </a:rPr>
              <a:t>Process Documents: </a:t>
            </a:r>
            <a:br/>
            <a:r>
              <a:rPr b="0" lang="it-IT" sz="3300" spc="-1" strike="noStrike">
                <a:solidFill>
                  <a:srgbClr val="9d2613"/>
                </a:solidFill>
                <a:latin typeface="Georgia"/>
              </a:rPr>
              <a:t>Software Project Management Plan (SPMP)</a:t>
            </a:r>
            <a:endParaRPr b="0" lang="it-IT" sz="3300" spc="-1" strike="noStrike">
              <a:solidFill>
                <a:srgbClr val="000000"/>
              </a:solidFill>
              <a:latin typeface="Georgia"/>
            </a:endParaRPr>
          </a:p>
        </p:txBody>
      </p:sp>
      <p:sp>
        <p:nvSpPr>
          <p:cNvPr id="17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Project planning is the process of defining the expected outcomes of the project and devising a course of action for accomplishing them. The project plan documents the results of the planning process.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Expect the project plan to be updated and refined continuously throughout the project as conditions change and more is known about the project. Few projects start with all the information needed to plan the project in detail from the beginning.  More often, the project plan starts with a high-level breakdown of known work, a course grain schedule and only ballpark estimates for cost and duration. Over time as more is understood about the project, these and other components of the project plan are progressively refined.</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600" spc="-1" strike="noStrike">
                <a:solidFill>
                  <a:srgbClr val="9d2613"/>
                </a:solidFill>
                <a:latin typeface="Georgia"/>
              </a:rPr>
              <a:t>Process Documents: </a:t>
            </a:r>
            <a:br/>
            <a:r>
              <a:rPr b="0" lang="it-IT" sz="3300" spc="-1" strike="noStrike">
                <a:solidFill>
                  <a:srgbClr val="9d2613"/>
                </a:solidFill>
                <a:latin typeface="Georgia"/>
              </a:rPr>
              <a:t>Software Project Management Plan (SPMP)</a:t>
            </a:r>
            <a:endParaRPr b="0" lang="it-IT" sz="3300" spc="-1" strike="noStrike">
              <a:solidFill>
                <a:srgbClr val="000000"/>
              </a:solidFill>
              <a:latin typeface="Georgia"/>
            </a:endParaRPr>
          </a:p>
        </p:txBody>
      </p:sp>
      <p:sp>
        <p:nvSpPr>
          <p:cNvPr id="172"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See documents:</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Team SPMP (8)</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Project Plan (9)</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Project Plan  (10)</a:t>
            </a:r>
            <a:endParaRPr b="0" lang="it-IT" sz="2200" spc="-1" strike="noStrike">
              <a:solidFill>
                <a:srgbClr val="000000"/>
              </a:solidFill>
              <a:latin typeface="Georgia"/>
            </a:endParaRPr>
          </a:p>
          <a:p>
            <a:pPr lvl="1" marL="548640" indent="-273960">
              <a:lnSpc>
                <a:spcPct val="100000"/>
              </a:lnSpc>
              <a:spcBef>
                <a:spcPts val="439"/>
              </a:spcBef>
              <a:buClr>
                <a:srgbClr val="7598d9"/>
              </a:buClr>
              <a:buSzPct val="70000"/>
              <a:buFont typeface="Wingdings" charset="2"/>
              <a:buChar char=""/>
            </a:pPr>
            <a:r>
              <a:rPr b="0" lang="it-IT" sz="2200" spc="-1" strike="noStrike">
                <a:solidFill>
                  <a:srgbClr val="575f6d"/>
                </a:solidFill>
                <a:latin typeface="Georgia"/>
              </a:rPr>
              <a:t>SPMP (11)</a:t>
            </a:r>
            <a:endParaRPr b="0" lang="it-IT" sz="2200" spc="-1" strike="noStrike">
              <a:solidFill>
                <a:srgbClr val="000000"/>
              </a:solidFill>
              <a:latin typeface="Georgia"/>
            </a:endParaRPr>
          </a:p>
          <a:p>
            <a:endParaRPr b="0" lang="it-IT" sz="2200" spc="-1" strike="noStrike">
              <a:solidFill>
                <a:srgbClr val="000000"/>
              </a:solidFill>
              <a:latin typeface="Georgia"/>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85840" y="428760"/>
            <a:ext cx="8534160" cy="758520"/>
          </a:xfrm>
          <a:prstGeom prst="rect">
            <a:avLst/>
          </a:prstGeom>
          <a:noFill/>
          <a:ln>
            <a:noFill/>
          </a:ln>
        </p:spPr>
        <p:txBody>
          <a:bodyPr lIns="90000" rIns="90000" tIns="45000" bIns="45000" anchor="b">
            <a:normAutofit/>
          </a:bodyPr>
          <a:p>
            <a:pPr algn="ctr">
              <a:lnSpc>
                <a:spcPct val="100000"/>
              </a:lnSpc>
            </a:pPr>
            <a:br/>
            <a:br/>
            <a:br/>
            <a:br/>
            <a:br/>
            <a:br/>
            <a:br/>
            <a:br/>
            <a:br/>
            <a:br/>
            <a:br/>
            <a:r>
              <a:rPr b="0" lang="it-IT" sz="3600" spc="-1" strike="noStrike">
                <a:solidFill>
                  <a:srgbClr val="9d2613"/>
                </a:solidFill>
                <a:latin typeface="Georgia"/>
              </a:rPr>
              <a:t>Process Documents: </a:t>
            </a:r>
            <a:br/>
            <a:r>
              <a:rPr b="0" lang="it-IT" sz="3300" spc="-1" strike="noStrike">
                <a:solidFill>
                  <a:srgbClr val="9d2613"/>
                </a:solidFill>
                <a:latin typeface="Georgia"/>
              </a:rPr>
              <a:t>Software Project Management Plan - Checklist</a:t>
            </a:r>
            <a:endParaRPr b="0" lang="it-IT" sz="3300" spc="-1" strike="noStrike">
              <a:solidFill>
                <a:srgbClr val="000000"/>
              </a:solidFill>
              <a:latin typeface="Georgia"/>
            </a:endParaRPr>
          </a:p>
        </p:txBody>
      </p:sp>
      <p:sp>
        <p:nvSpPr>
          <p:cNvPr id="17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This checklist provides criteria for evaluating a software project management plan. It can be used as a reminder of what is needed during the creation of a software project plan or as a checklist of what to look for when reviewing a completed one.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Not every software project plan needs to conform to all of the criteria listed here to be considered acceptable. In general though, the more criteria that are met the more effective the document will be.</a:t>
            </a:r>
            <a:endParaRPr b="0" lang="it-IT" sz="2700" spc="-1" strike="noStrike">
              <a:solidFill>
                <a:srgbClr val="000000"/>
              </a:solidFill>
              <a:latin typeface="Georgia"/>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57120" y="357120"/>
            <a:ext cx="8534160" cy="758520"/>
          </a:xfrm>
          <a:prstGeom prst="rect">
            <a:avLst/>
          </a:prstGeom>
          <a:noFill/>
          <a:ln>
            <a:noFill/>
          </a:ln>
        </p:spPr>
        <p:txBody>
          <a:bodyPr lIns="90000" rIns="90000" tIns="45000" bIns="45000" anchor="b">
            <a:normAutofit/>
          </a:bodyPr>
          <a:p>
            <a:pPr algn="ctr">
              <a:lnSpc>
                <a:spcPct val="100000"/>
              </a:lnSpc>
            </a:pPr>
            <a:r>
              <a:rPr b="0" lang="it-IT" sz="3600" spc="-1" strike="noStrike">
                <a:solidFill>
                  <a:srgbClr val="9d2613"/>
                </a:solidFill>
                <a:latin typeface="Georgia"/>
              </a:rPr>
              <a:t>Process Documents: </a:t>
            </a:r>
            <a:r>
              <a:rPr b="0" lang="it-IT" sz="3300" spc="-1" strike="noStrike">
                <a:solidFill>
                  <a:srgbClr val="9d2613"/>
                </a:solidFill>
                <a:latin typeface="Georgia"/>
              </a:rPr>
              <a:t>Software Project Management Plan Checklist - General</a:t>
            </a:r>
            <a:endParaRPr b="0" lang="it-IT" sz="3300" spc="-1" strike="noStrike">
              <a:solidFill>
                <a:srgbClr val="000000"/>
              </a:solidFill>
              <a:latin typeface="Georgia"/>
            </a:endParaRPr>
          </a:p>
        </p:txBody>
      </p:sp>
      <p:sp>
        <p:nvSpPr>
          <p:cNvPr id="17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The following quality assurance standards apply to all project artifacts:</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Is the document readable?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Written documents don’t have to be works of art, but they should be reasonably easy to read and contain no obvious spelling or grammatical errors. When copying and modifying structure or content from earlier previous work, all traces of the earlier work that don't apply to the current document should be removed.</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Is the document uniquely identifiable?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In general a document will be uniquely identifiable if it is given a standard title based on its type (i.e. Software Requirements Specification, Software Project Management Plan, etc.), unique project ID, and version number.</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Does the document include a title page?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The title page should include the title of the document, date of issuance, and unique identifier.Is each page numbered? Having “page x of y" at the bottom of each page will come in handy if the pages should ever become scattered (which can easily occur during a review).</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Does the document include a table of contents?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A table of contents provides overall perspective on the contents of the document and helps readers find the information that is important to them. </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Does the document include a change history?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The changes made to each new version of a document should be recorded. This is can be included in the document or stored externally in the configuration management or version control system. Typical information recorded for each change includes: the date of the change, the person making the change, and a brief summary of the changes made.</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Are the contents of the document consistent with other documents?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The contents of one document should be consistent with the contents of other related documents.</a:t>
            </a:r>
            <a:endParaRPr b="0" lang="it-IT" sz="4800" spc="-1" strike="noStrike">
              <a:solidFill>
                <a:srgbClr val="000000"/>
              </a:solidFill>
              <a:latin typeface="Georgia"/>
            </a:endParaRPr>
          </a:p>
          <a:p>
            <a:pPr marL="274320" indent="-273960">
              <a:lnSpc>
                <a:spcPct val="100000"/>
              </a:lnSpc>
              <a:spcBef>
                <a:spcPts val="961"/>
              </a:spcBef>
              <a:buClr>
                <a:srgbClr val="fe8637"/>
              </a:buClr>
              <a:buSzPct val="85000"/>
              <a:buFont typeface="Wingdings 2" charset="2"/>
              <a:buChar char=""/>
            </a:pPr>
            <a:r>
              <a:rPr b="0" lang="it-IT" sz="4800" spc="-1" strike="noStrike">
                <a:solidFill>
                  <a:srgbClr val="000000"/>
                </a:solidFill>
                <a:latin typeface="Georgia"/>
              </a:rPr>
              <a:t>Are external references specific? </a:t>
            </a:r>
            <a:endParaRPr b="0" lang="it-IT" sz="4800" spc="-1" strike="noStrike">
              <a:solidFill>
                <a:srgbClr val="000000"/>
              </a:solidFill>
              <a:latin typeface="Georgia"/>
            </a:endParaRPr>
          </a:p>
          <a:p>
            <a:pPr marL="274320" indent="-273960">
              <a:lnSpc>
                <a:spcPct val="100000"/>
              </a:lnSpc>
              <a:spcBef>
                <a:spcPts val="961"/>
              </a:spcBef>
            </a:pPr>
            <a:r>
              <a:rPr b="0" lang="it-IT" sz="4800" spc="-1" strike="noStrike">
                <a:solidFill>
                  <a:srgbClr val="000000"/>
                </a:solidFill>
                <a:latin typeface="Georgia"/>
              </a:rPr>
              <a:t>	</a:t>
            </a:r>
            <a:r>
              <a:rPr b="0" lang="it-IT" sz="4800" spc="-1" strike="noStrike">
                <a:solidFill>
                  <a:srgbClr val="000000"/>
                </a:solidFill>
                <a:latin typeface="Georgia"/>
              </a:rPr>
              <a:t>For example, rather than say "this will be specified in another document”, state the specific name and unique identifier of the other document</a:t>
            </a:r>
            <a:r>
              <a:rPr b="0" lang="it-IT" sz="4000" spc="-1" strike="noStrike">
                <a:solidFill>
                  <a:srgbClr val="000000"/>
                </a:solidFill>
                <a:latin typeface="Georgia"/>
              </a:rPr>
              <a:t>.</a:t>
            </a:r>
            <a:endParaRPr b="0" lang="it-IT" sz="4000" spc="-1" strike="noStrike">
              <a:solidFill>
                <a:srgbClr val="000000"/>
              </a:solidFill>
              <a:latin typeface="Georgia"/>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85840" y="357120"/>
            <a:ext cx="8534160" cy="758520"/>
          </a:xfrm>
          <a:prstGeom prst="rect">
            <a:avLst/>
          </a:prstGeom>
          <a:noFill/>
          <a:ln>
            <a:noFill/>
          </a:ln>
        </p:spPr>
        <p:txBody>
          <a:bodyPr lIns="90000" rIns="90000" tIns="45000" bIns="45000" anchor="b">
            <a:normAutofit/>
          </a:bodyPr>
          <a:p>
            <a:pPr algn="ctr">
              <a:lnSpc>
                <a:spcPct val="100000"/>
              </a:lnSpc>
            </a:pPr>
            <a:br/>
            <a:br/>
            <a:br/>
            <a:br/>
            <a:br/>
            <a:br/>
            <a:br/>
            <a:br/>
            <a:br/>
            <a:br/>
            <a:br/>
            <a:br/>
            <a:br/>
            <a:br/>
            <a:br/>
            <a:br/>
            <a:br/>
            <a:br/>
            <a:br/>
            <a:r>
              <a:rPr b="0" lang="it-IT" sz="3600" spc="-1" strike="noStrike">
                <a:solidFill>
                  <a:srgbClr val="9d2613"/>
                </a:solidFill>
                <a:latin typeface="Georgia"/>
              </a:rPr>
              <a:t>Process Documents: </a:t>
            </a:r>
            <a:r>
              <a:rPr b="0" lang="it-IT" sz="3300" spc="-1" strike="noStrike">
                <a:solidFill>
                  <a:srgbClr val="9d2613"/>
                </a:solidFill>
                <a:latin typeface="Georgia"/>
              </a:rPr>
              <a:t>Software Project Management Plan Checklist - Specific</a:t>
            </a:r>
            <a:endParaRPr b="0" lang="it-IT" sz="3300" spc="-1" strike="noStrike">
              <a:solidFill>
                <a:srgbClr val="000000"/>
              </a:solidFill>
              <a:latin typeface="Georgia"/>
            </a:endParaRPr>
          </a:p>
        </p:txBody>
      </p:sp>
      <p:sp>
        <p:nvSpPr>
          <p:cNvPr id="17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project plan is a dynamic document. It will likely be updated and refined over time as project requirements become more certain.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review criteria listed here is divided into two parts.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first part lists criterial for reviewing the first draft of a project plan as it might exist at the start of a project before requirements are fully understood.</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second part lists additional criteria applicable at the start of an iteration.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work to be performed in an upcoming iteration should be documented in more detail before the iteration begins.</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285840" y="357120"/>
            <a:ext cx="8534160" cy="758520"/>
          </a:xfrm>
          <a:prstGeom prst="rect">
            <a:avLst/>
          </a:prstGeom>
          <a:noFill/>
          <a:ln>
            <a:noFill/>
          </a:ln>
        </p:spPr>
        <p:txBody>
          <a:bodyPr lIns="90000" rIns="90000" tIns="45000" bIns="45000" anchor="b"/>
          <a:p>
            <a:pPr algn="ctr">
              <a:lnSpc>
                <a:spcPct val="100000"/>
              </a:lnSpc>
            </a:pPr>
            <a:r>
              <a:rPr b="0" lang="it-IT" sz="2800" spc="-1" strike="noStrike">
                <a:solidFill>
                  <a:srgbClr val="9d2613"/>
                </a:solidFill>
                <a:latin typeface="Georgia"/>
              </a:rPr>
              <a:t>Process Documents: Software Project Management Plan Checklist - Specific Release Plan</a:t>
            </a:r>
            <a:endParaRPr b="0" lang="it-IT" sz="2800" spc="-1" strike="noStrike">
              <a:solidFill>
                <a:srgbClr val="000000"/>
              </a:solidFill>
              <a:latin typeface="Georgia"/>
            </a:endParaRPr>
          </a:p>
        </p:txBody>
      </p:sp>
      <p:sp>
        <p:nvSpPr>
          <p:cNvPr id="18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Are the project goals, objectives, milestones and deliverables clearly stated?</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there sufficient milestones to gauge progress and catch problems before they have a chance to cause irreparable harm to the project?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there rough estimates for project cost and duration?</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Is there a high-level schedule that shows the timing of major milesstones and deliverables?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Does the schedule show start and stop dates for planned iterations?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Does the project plan show a rough allocation of features (from the requirements document) to iterations?</a:t>
            </a:r>
            <a:endParaRPr b="0" lang="it-IT" sz="2700" spc="-1" strike="noStrike">
              <a:solidFill>
                <a:srgbClr val="000000"/>
              </a:solidFill>
              <a:latin typeface="Georgia"/>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57120" y="357120"/>
            <a:ext cx="8534160" cy="758520"/>
          </a:xfrm>
          <a:prstGeom prst="rect">
            <a:avLst/>
          </a:prstGeom>
          <a:noFill/>
          <a:ln>
            <a:noFill/>
          </a:ln>
        </p:spPr>
        <p:txBody>
          <a:bodyPr lIns="90000" rIns="90000" tIns="45000" bIns="45000" anchor="b"/>
          <a:p>
            <a:pPr algn="ctr">
              <a:lnSpc>
                <a:spcPct val="100000"/>
              </a:lnSpc>
            </a:pPr>
            <a:r>
              <a:rPr b="0" lang="it-IT" sz="2800" spc="-1" strike="noStrike">
                <a:solidFill>
                  <a:srgbClr val="9d2613"/>
                </a:solidFill>
                <a:latin typeface="Georgia"/>
              </a:rPr>
              <a:t>Process Documents: Software Project Management Plan Checklist - Specific Release Plan</a:t>
            </a:r>
            <a:endParaRPr b="0" lang="it-IT" sz="2800" spc="-1" strike="noStrike">
              <a:solidFill>
                <a:srgbClr val="000000"/>
              </a:solidFill>
              <a:latin typeface="Georgia"/>
            </a:endParaRPr>
          </a:p>
        </p:txBody>
      </p:sp>
      <p:sp>
        <p:nvSpPr>
          <p:cNvPr id="18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Is the project organizational structure defined?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all roles within the organization structure specified and clearly defined?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lines of authority and reporting relationships clear from the organizational structure?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responsibilities and authority assigned to each role?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If responsibilities and authority are assigned to each role it should be possible to identify the person and/or procedure responsible for answering each of the following questions: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decides what features are included in each iteration?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decides system architecture?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How will technical disputes be resolved?</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decides the user interface elements of the product?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decides how a particular feature will be implemented?</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decides what is or isn't a necessary requirement?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has authority to make a change to planned schedule, requirements, or design?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Who has authority to add or remove members from the project?</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At the start of an iteration...</a:t>
            </a:r>
            <a:endParaRPr b="0" lang="it-IT" sz="3300" spc="-1" strike="noStrike">
              <a:solidFill>
                <a:srgbClr val="000000"/>
              </a:solidFill>
              <a:latin typeface="Georgia"/>
            </a:endParaRPr>
          </a:p>
        </p:txBody>
      </p:sp>
      <p:sp>
        <p:nvSpPr>
          <p:cNvPr id="18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Are goals, objectives and deliverables for the current iteration clear?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plan include a detailed list of tasks that must be completed in order to accomplish the goals of the current iteration?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For each task is there an assigned start date, stop date, owner, effort estimate and provisions for recording actual effort once a task has been completed?</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When appropriate (tight schedule, many interdependent tasks, etc.), the dependencies between tasks should also be recorded. The granularity of tasks should be sufficient for the desired level of control.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For example, "write requirements document" isn't detailed enough to control execution toward the goal of completing requirements document on time.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 better set of tasks would be "identify and prioritize use cases", "write use case #1", "write use case #2", "review requirements document", etc.</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Are there any tasks with a duration that stretches across two reporting periods? (There shouldn't be.)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Has the schedule been updated for the current iteration?</a:t>
            </a:r>
            <a:endParaRPr b="0" lang="it-IT" sz="2700" spc="-1" strike="noStrike">
              <a:solidFill>
                <a:srgbClr val="000000"/>
              </a:solidFill>
              <a:latin typeface="Georgia"/>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Release Plan</a:t>
            </a:r>
            <a:endParaRPr b="0" lang="it-IT" sz="3300" spc="-1" strike="noStrike">
              <a:solidFill>
                <a:srgbClr val="000000"/>
              </a:solidFill>
              <a:latin typeface="Georgia"/>
            </a:endParaRPr>
          </a:p>
        </p:txBody>
      </p:sp>
      <p:sp>
        <p:nvSpPr>
          <p:cNvPr id="18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release plan is a high-level schedule that stretches for the duration of the project.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There is one per project and it specifies the timing of iterations and a rough allocation of product features to iterations.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documents: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Release Plan (12)</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Lite Release Plan Template (13)</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Release Plan Estimate Tracking (14)</a:t>
            </a:r>
            <a:endParaRPr b="0" lang="it-IT" sz="2700" spc="-1" strike="noStrike">
              <a:solidFill>
                <a:srgbClr val="000000"/>
              </a:solidFill>
              <a:latin typeface="Georgia"/>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Software Project Documentation</a:t>
            </a:r>
            <a:endParaRPr b="0" lang="it-IT" sz="3300" spc="-1" strike="noStrike">
              <a:solidFill>
                <a:srgbClr val="000000"/>
              </a:solidFill>
              <a:latin typeface="Georgia"/>
            </a:endParaRPr>
          </a:p>
        </p:txBody>
      </p:sp>
      <p:sp>
        <p:nvSpPr>
          <p:cNvPr id="11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For each type of document mentioned here, there is: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 brief description describing the content and purpose of the document.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 template that shows major section headings and a brief explanation of what is needed in each section.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One or more examples that illustrate what an actual instance of the document might look like. Examples are good for clarification and inspiration, not the final word on what is needed or allowable. As you might expect, examples are narrowly focused. What is appropriate for one project might not be appropriate for another.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 quality assurance (QA) checklist that lists criteria, usually in the form of brief questions, for assessing a document. A checklist can provide guidance during development or serve as a standard for evaluating completed work.</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Iteration Plan</a:t>
            </a:r>
            <a:endParaRPr b="0" lang="it-IT" sz="3300" spc="-1" strike="noStrike">
              <a:solidFill>
                <a:srgbClr val="000000"/>
              </a:solidFill>
              <a:latin typeface="Georgia"/>
            </a:endParaRPr>
          </a:p>
        </p:txBody>
      </p:sp>
      <p:sp>
        <p:nvSpPr>
          <p:cNvPr id="18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An iteration plan defines the activities that will be performed during an iteration. </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There is one per iteration and they specify the detailed tasks for an iteration, and in some cases an assignment of tasks to individuals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document: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Iteration Plan (15)</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Team Iteration Plan (16)</a:t>
            </a:r>
            <a:endParaRPr b="0" lang="it-IT" sz="2700" spc="-1" strike="noStrike">
              <a:solidFill>
                <a:srgbClr val="000000"/>
              </a:solidFill>
              <a:latin typeface="Georgia"/>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Memo of Understanding</a:t>
            </a:r>
            <a:endParaRPr b="0" lang="it-IT" sz="3300" spc="-1" strike="noStrike">
              <a:solidFill>
                <a:srgbClr val="000000"/>
              </a:solidFill>
              <a:latin typeface="Georgia"/>
            </a:endParaRPr>
          </a:p>
        </p:txBody>
      </p:sp>
      <p:sp>
        <p:nvSpPr>
          <p:cNvPr id="190"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 memo of understanding is a less formal way of documenting assumptions and intentions. </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Verbal agreements are often documented in a memo of understanding.</a:t>
            </a:r>
            <a:endParaRPr b="0" lang="it-IT" sz="2700" spc="-1" strike="noStrike">
              <a:solidFill>
                <a:srgbClr val="000000"/>
              </a:solidFill>
              <a:latin typeface="Georgia"/>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Project Success Criteria</a:t>
            </a:r>
            <a:endParaRPr b="0" lang="it-IT" sz="3300" spc="-1" strike="noStrike">
              <a:solidFill>
                <a:srgbClr val="000000"/>
              </a:solidFill>
              <a:latin typeface="Georgia"/>
            </a:endParaRPr>
          </a:p>
        </p:txBody>
      </p:sp>
      <p:sp>
        <p:nvSpPr>
          <p:cNvPr id="19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Project success criteria describes how the results of the project will be measured.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If the project is scheduled to be complete on July 1, will it be considered a failure if it is finished on July 2nd? It will if the results of the project were intended for a trade show schedule for July 1st.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In other cases, being a week late might be tolerable.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project success criteria defines in a measurable verifiable way what constitutes project success.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document: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Success Criteria PAL (17)  </a:t>
            </a:r>
            <a:endParaRPr b="0" lang="it-IT" sz="2700" spc="-1" strike="noStrike">
              <a:solidFill>
                <a:srgbClr val="000000"/>
              </a:solidFill>
              <a:latin typeface="Georgia"/>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Project Closure Report</a:t>
            </a:r>
            <a:endParaRPr b="0" lang="it-IT" sz="3300" spc="-1" strike="noStrike">
              <a:solidFill>
                <a:srgbClr val="000000"/>
              </a:solidFill>
              <a:latin typeface="Georgia"/>
            </a:endParaRPr>
          </a:p>
        </p:txBody>
      </p:sp>
      <p:sp>
        <p:nvSpPr>
          <p:cNvPr id="194"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r>
              <a:rPr b="0" lang="it-IT" sz="2700" spc="-1" strike="noStrike" u="sng">
                <a:solidFill>
                  <a:srgbClr val="d2611c"/>
                </a:solidFill>
                <a:uFillTx/>
                <a:latin typeface="Georgia"/>
                <a:hlinkClick r:id="rId1"/>
              </a:rPr>
              <a:t>Project </a:t>
            </a:r>
            <a:r>
              <a:rPr b="0" lang="it-IT" sz="2700" spc="-1" strike="noStrike" u="sng">
                <a:solidFill>
                  <a:srgbClr val="d2611c"/>
                </a:solidFill>
                <a:uFillTx/>
                <a:latin typeface="Georgia"/>
                <a:hlinkClick r:id="rId2"/>
              </a:rPr>
              <a:t>Metrics</a:t>
            </a:r>
            <a:r>
              <a:rPr b="0" lang="it-IT" sz="2700" spc="-1" strike="noStrike">
                <a:solidFill>
                  <a:srgbClr val="000000"/>
                </a:solidFill>
                <a:latin typeface="Georgia"/>
              </a:rPr>
              <a: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Project Metrics (18)</a:t>
            </a:r>
            <a:endParaRPr b="0" lang="it-IT" sz="2700" spc="-1" strike="noStrike">
              <a:solidFill>
                <a:srgbClr val="000000"/>
              </a:solidFill>
              <a:latin typeface="Georgia"/>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Change Request</a:t>
            </a:r>
            <a:endParaRPr b="0" lang="it-IT" sz="3300" spc="-1" strike="noStrike">
              <a:solidFill>
                <a:srgbClr val="000000"/>
              </a:solidFill>
              <a:latin typeface="Georgia"/>
            </a:endParaRPr>
          </a:p>
        </p:txBody>
      </p:sp>
      <p:sp>
        <p:nvSpPr>
          <p:cNvPr id="196" name="TextShape 2"/>
          <p:cNvSpPr txBox="1"/>
          <p:nvPr/>
        </p:nvSpPr>
        <p:spPr>
          <a:xfrm>
            <a:off x="301680" y="1527120"/>
            <a:ext cx="8503560" cy="4571640"/>
          </a:xfrm>
          <a:prstGeom prst="rect">
            <a:avLst/>
          </a:prstGeom>
          <a:noFill/>
          <a:ln>
            <a:noFill/>
          </a:ln>
        </p:spPr>
        <p:txBody>
          <a:bodyPr lIns="90000" rIns="90000" tIns="45000" bIns="45000"/>
          <a:p>
            <a:endParaRPr b="0" lang="it-IT" sz="2700" spc="-1" strike="noStrike">
              <a:solidFill>
                <a:srgbClr val="000000"/>
              </a:solidFill>
              <a:latin typeface="Georgia"/>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Change Control Log</a:t>
            </a:r>
            <a:endParaRPr b="0" lang="it-IT" sz="3300" spc="-1" strike="noStrike">
              <a:solidFill>
                <a:srgbClr val="000000"/>
              </a:solidFill>
              <a:latin typeface="Georgia"/>
            </a:endParaRPr>
          </a:p>
        </p:txBody>
      </p:sp>
      <p:sp>
        <p:nvSpPr>
          <p:cNvPr id="198" name="TextShape 2"/>
          <p:cNvSpPr txBox="1"/>
          <p:nvPr/>
        </p:nvSpPr>
        <p:spPr>
          <a:xfrm>
            <a:off x="301680" y="1527120"/>
            <a:ext cx="8503560" cy="4571640"/>
          </a:xfrm>
          <a:prstGeom prst="rect">
            <a:avLst/>
          </a:prstGeom>
          <a:noFill/>
          <a:ln>
            <a:noFill/>
          </a:ln>
        </p:spPr>
        <p:txBody>
          <a:bodyPr lIns="90000" rIns="90000" tIns="45000" bIns="45000"/>
          <a:p>
            <a:endParaRPr b="0" lang="it-IT" sz="2700" spc="-1" strike="noStrike">
              <a:solidFill>
                <a:srgbClr val="000000"/>
              </a:solidFill>
              <a:latin typeface="Georgia"/>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Issue Log</a:t>
            </a:r>
            <a:endParaRPr b="0" lang="it-IT" sz="3300" spc="-1" strike="noStrike">
              <a:solidFill>
                <a:srgbClr val="000000"/>
              </a:solidFill>
              <a:latin typeface="Georgia"/>
            </a:endParaRPr>
          </a:p>
        </p:txBody>
      </p:sp>
      <p:sp>
        <p:nvSpPr>
          <p:cNvPr id="200" name="TextShape 2"/>
          <p:cNvSpPr txBox="1"/>
          <p:nvPr/>
        </p:nvSpPr>
        <p:spPr>
          <a:xfrm>
            <a:off x="301680" y="1527120"/>
            <a:ext cx="8503560" cy="4571640"/>
          </a:xfrm>
          <a:prstGeom prst="rect">
            <a:avLst/>
          </a:prstGeom>
          <a:noFill/>
          <a:ln>
            <a:noFill/>
          </a:ln>
        </p:spPr>
        <p:txBody>
          <a:bodyPr lIns="90000" rIns="90000" tIns="45000" bIns="45000"/>
          <a:p>
            <a:endParaRPr b="0" lang="it-IT" sz="2700" spc="-1" strike="noStrike">
              <a:solidFill>
                <a:srgbClr val="000000"/>
              </a:solidFill>
              <a:latin typeface="Georgia"/>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Status Report</a:t>
            </a:r>
            <a:endParaRPr b="0" lang="it-IT" sz="3300" spc="-1" strike="noStrike">
              <a:solidFill>
                <a:srgbClr val="000000"/>
              </a:solidFill>
              <a:latin typeface="Georgia"/>
            </a:endParaRPr>
          </a:p>
        </p:txBody>
      </p:sp>
      <p:sp>
        <p:nvSpPr>
          <p:cNvPr id="202"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r>
              <a:rPr b="0" lang="it-IT" sz="2700" spc="-1" strike="noStrike" u="sng">
                <a:solidFill>
                  <a:srgbClr val="d2611c"/>
                </a:solidFill>
                <a:uFillTx/>
                <a:latin typeface="Georgia"/>
                <a:hlinkClick r:id="rId1"/>
              </a:rPr>
              <a:t>Spreadsheet for tracking estimates and </a:t>
            </a:r>
            <a:r>
              <a:rPr b="0" lang="it-IT" sz="2700" spc="-1" strike="noStrike" u="sng">
                <a:solidFill>
                  <a:srgbClr val="d2611c"/>
                </a:solidFill>
                <a:uFillTx/>
                <a:latin typeface="Georgia"/>
                <a:hlinkClick r:id="rId2"/>
              </a:rPr>
              <a:t>actuals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xls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Team Estimated Effort (19)</a:t>
            </a:r>
            <a:endParaRPr b="0" lang="it-IT" sz="2700" spc="-1" strike="noStrike">
              <a:solidFill>
                <a:srgbClr val="000000"/>
              </a:solidFill>
              <a:latin typeface="Georgia"/>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57120" y="357120"/>
            <a:ext cx="8534160" cy="758520"/>
          </a:xfrm>
          <a:prstGeom prst="rect">
            <a:avLst/>
          </a:prstGeom>
          <a:noFill/>
          <a:ln>
            <a:noFill/>
          </a:ln>
        </p:spPr>
        <p:txBody>
          <a:bodyPr lIns="90000" rIns="90000" tIns="45000" bIns="45000" anchor="b">
            <a:normAutofit/>
          </a:bodyPr>
          <a:p>
            <a:pPr algn="ctr">
              <a:lnSpc>
                <a:spcPct val="100000"/>
              </a:lnSpc>
            </a:pPr>
            <a:br/>
            <a:r>
              <a:rPr b="0" lang="it-IT" sz="3300" spc="-1" strike="noStrike">
                <a:solidFill>
                  <a:srgbClr val="9d2613"/>
                </a:solidFill>
                <a:latin typeface="Georgia"/>
              </a:rPr>
              <a:t>Product Documents </a:t>
            </a:r>
            <a:br/>
            <a:r>
              <a:rPr b="0" lang="it-IT" sz="3300" spc="-1" strike="noStrike">
                <a:solidFill>
                  <a:srgbClr val="9d2613"/>
                </a:solidFill>
                <a:latin typeface="Georgia"/>
              </a:rPr>
              <a:t>Architecture and Desig</a:t>
            </a:r>
            <a:endParaRPr b="0" lang="it-IT" sz="3300" spc="-1" strike="noStrike">
              <a:solidFill>
                <a:srgbClr val="000000"/>
              </a:solidFill>
              <a:latin typeface="Georgia"/>
            </a:endParaRPr>
          </a:p>
        </p:txBody>
      </p:sp>
      <p:sp>
        <p:nvSpPr>
          <p:cNvPr id="20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The purpose of the architecture/design document is to explain the organization of the code. A well written architecture document will reduce the amount of time it takes programmers new to a project to read and understand the code at the level needed to make modifications and enhancements.</a:t>
            </a:r>
            <a:endParaRPr b="0" lang="it-IT" sz="2900" spc="-1" strike="noStrike">
              <a:solidFill>
                <a:srgbClr val="000000"/>
              </a:solidFill>
              <a:latin typeface="Georgia"/>
            </a:endParaRPr>
          </a:p>
          <a:p>
            <a:pPr>
              <a:lnSpc>
                <a:spcPct val="100000"/>
              </a:lnSpc>
              <a:spcBef>
                <a:spcPts val="581"/>
              </a:spcBef>
            </a:pP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The architecture/design document should identify major system components and describe their static attributes and dynamic patterns of interaction.</a:t>
            </a:r>
            <a:endParaRPr b="0" lang="it-IT" sz="2900" spc="-1" strike="noStrike">
              <a:solidFill>
                <a:srgbClr val="000000"/>
              </a:solidFill>
              <a:latin typeface="Georgia"/>
            </a:endParaRPr>
          </a:p>
          <a:p>
            <a:pPr>
              <a:lnSpc>
                <a:spcPct val="100000"/>
              </a:lnSpc>
              <a:spcBef>
                <a:spcPts val="581"/>
              </a:spcBef>
            </a:pP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Software architecture and designs are typically expressed with a mix of UML models (class and sequence diagrams being the two most common) and prose. Dataflow diagrams are also helpful for understanding the interaction between components and overall flow of data through the system.</a:t>
            </a:r>
            <a:endParaRPr b="0" lang="it-IT" sz="2900" spc="-1" strike="noStrike">
              <a:solidFill>
                <a:srgbClr val="000000"/>
              </a:solidFill>
              <a:latin typeface="Georgia"/>
            </a:endParaRPr>
          </a:p>
          <a:p>
            <a:pPr>
              <a:lnSpc>
                <a:spcPct val="100000"/>
              </a:lnSpc>
              <a:spcBef>
                <a:spcPts val="581"/>
              </a:spcBef>
            </a:pPr>
            <a:endParaRPr b="0" lang="it-IT" sz="2900" spc="-1" strike="noStrike">
              <a:solidFill>
                <a:srgbClr val="000000"/>
              </a:solidFill>
              <a:latin typeface="Georgia"/>
            </a:endParaRPr>
          </a:p>
          <a:p>
            <a:pPr marL="274320" indent="-273960">
              <a:lnSpc>
                <a:spcPct val="100000"/>
              </a:lnSpc>
              <a:spcBef>
                <a:spcPts val="581"/>
              </a:spcBef>
              <a:buClr>
                <a:srgbClr val="fe8637"/>
              </a:buClr>
              <a:buSzPct val="85000"/>
              <a:buFont typeface="Wingdings 2" charset="2"/>
              <a:buChar char=""/>
            </a:pPr>
            <a:r>
              <a:rPr b="0" lang="it-IT" sz="2900" spc="-1" strike="noStrike">
                <a:solidFill>
                  <a:srgbClr val="000000"/>
                </a:solidFill>
                <a:latin typeface="Georgia"/>
              </a:rPr>
              <a:t>Architecture is high-level design so the principles found in both types of documents are the same but how they are expressed might vary depending on the level of the design being captured. For example, communication protocols between architecture components are relevant for an architecture document but probably not a design document were communication between components is usually accomplished via shared variables/memory or procedure calls.</a:t>
            </a:r>
            <a:endParaRPr b="0" lang="it-IT" sz="2900" spc="-1" strike="noStrike">
              <a:solidFill>
                <a:srgbClr val="000000"/>
              </a:solidFill>
              <a:latin typeface="Georgia"/>
            </a:endParaRPr>
          </a:p>
          <a:p>
            <a:pPr>
              <a:lnSpc>
                <a:spcPct val="100000"/>
              </a:lnSpc>
              <a:spcBef>
                <a:spcPts val="541"/>
              </a:spcBef>
            </a:pPr>
            <a:endParaRPr b="0" lang="it-IT" sz="2900" spc="-1" strike="noStrike">
              <a:solidFill>
                <a:srgbClr val="000000"/>
              </a:solidFill>
              <a:latin typeface="Georgia"/>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285840" y="42876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Product Documents </a:t>
            </a:r>
            <a:br/>
            <a:r>
              <a:rPr b="0" lang="it-IT" sz="3300" spc="-1" strike="noStrike">
                <a:solidFill>
                  <a:srgbClr val="9d2613"/>
                </a:solidFill>
                <a:latin typeface="Georgia"/>
              </a:rPr>
              <a:t>Architecture and Desig</a:t>
            </a:r>
            <a:endParaRPr b="0" lang="it-IT" sz="3300" spc="-1" strike="noStrike">
              <a:solidFill>
                <a:srgbClr val="000000"/>
              </a:solidFill>
              <a:latin typeface="Georgia"/>
            </a:endParaRPr>
          </a:p>
        </p:txBody>
      </p:sp>
      <p:sp>
        <p:nvSpPr>
          <p:cNvPr id="206"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See documents: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Team Architecture (20)</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Design (21)</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Design Template (22)</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Software Project Documentation</a:t>
            </a:r>
            <a:endParaRPr b="0" lang="it-IT" sz="3300" spc="-1" strike="noStrike">
              <a:solidFill>
                <a:srgbClr val="000000"/>
              </a:solidFill>
              <a:latin typeface="Georgia"/>
            </a:endParaRPr>
          </a:p>
        </p:txBody>
      </p:sp>
      <p:sp>
        <p:nvSpPr>
          <p:cNvPr id="118"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For convenience, the documents are organized into two groups:</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Process Documents</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Product Documents</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Architecture Document Checklist</a:t>
            </a:r>
            <a:endParaRPr b="0" lang="it-IT" sz="3300" spc="-1" strike="noStrike">
              <a:solidFill>
                <a:srgbClr val="000000"/>
              </a:solidFill>
              <a:latin typeface="Georgia"/>
            </a:endParaRPr>
          </a:p>
        </p:txBody>
      </p:sp>
      <p:sp>
        <p:nvSpPr>
          <p:cNvPr id="20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This checklist provides criteria for evaluating a software architecture document. (Architecture being high-level design, much of what is included here also applies to more detailed design specifications.)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It can be used as a reminder of what is needed during the creation of a project's architecture document or as a checklist of what to look for when reviewing a completed one.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Not every architecture document needs to conform to all of the criteria listed here to be considered acceptable. In general though, the more criteria that are met the more effective the document will be.</a:t>
            </a:r>
            <a:endParaRPr b="0" lang="it-IT" sz="2700" spc="-1" strike="noStrike">
              <a:solidFill>
                <a:srgbClr val="000000"/>
              </a:solidFill>
              <a:latin typeface="Georgia"/>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Architecture Document Checklist - General</a:t>
            </a:r>
            <a:endParaRPr b="0" lang="it-IT" sz="3300" spc="-1" strike="noStrike">
              <a:solidFill>
                <a:srgbClr val="000000"/>
              </a:solidFill>
              <a:latin typeface="Georgia"/>
            </a:endParaRPr>
          </a:p>
        </p:txBody>
      </p:sp>
      <p:sp>
        <p:nvSpPr>
          <p:cNvPr id="210" name="TextShape 2"/>
          <p:cNvSpPr txBox="1"/>
          <p:nvPr/>
        </p:nvSpPr>
        <p:spPr>
          <a:xfrm>
            <a:off x="301680" y="1527120"/>
            <a:ext cx="8503560" cy="4830480"/>
          </a:xfrm>
          <a:prstGeom prst="rect">
            <a:avLst/>
          </a:prstGeom>
          <a:noFill/>
          <a:ln>
            <a:noFill/>
          </a:ln>
        </p:spPr>
        <p:txBody>
          <a:bodyPr lIns="90000" rIns="90000" tIns="45000" bIns="45000"/>
          <a:p>
            <a:pPr marL="274320" indent="-273960">
              <a:lnSpc>
                <a:spcPct val="100000"/>
              </a:lnSpc>
              <a:spcBef>
                <a:spcPts val="241"/>
              </a:spcBef>
            </a:pPr>
            <a:r>
              <a:rPr b="0" lang="it-IT" sz="1200" spc="-1" strike="noStrike">
                <a:solidFill>
                  <a:srgbClr val="000000"/>
                </a:solidFill>
                <a:latin typeface="Georgia"/>
              </a:rPr>
              <a:t>The following quality assurance standards apply to all work products:</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Is the document readable? </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Written documents don’t have to be works of art, but they should be reasonably easy to read and contain no obvious spelling or grammatical errors. When copying and modifying structure or content from earlier previous work, all traces of the earlier work that don't apply to the current document should be removed.</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Is the document uniquely identifiable? I</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n general a document will be uniquely identifiable if it is given a standard title based on its type (i.e. Software Requirements Specification, Software Project Management Plan, etc.), unique project ID, and version number.</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Does the document include a title page? </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The title page should include the title of the document, date of issuance, and unique identifier.</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Is each page numbered? Having “page x of y" at the bottom of each page will come in handy if the pages should ever become scattered (which can easily occur during a review).</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Does the document include a table of contents? A table of contents provides overall perspective on the contents of the document and helps readers find the information that is important to them. </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Does the document include a change history? </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The changes made to each new version of a document should be recorded. This is can be included in the document or stored externally in the configuration management or version control system. Typical information recorded for each change Includes: the date of the change, the person making the change, and a brief summary of the changes made.</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Are the contents of the document consistent with other documents? </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The contents of one document should be consistent with the contents of other related documents.</a:t>
            </a:r>
            <a:endParaRPr b="0" lang="it-IT" sz="1200" spc="-1" strike="noStrike">
              <a:solidFill>
                <a:srgbClr val="000000"/>
              </a:solidFill>
              <a:latin typeface="Georgia"/>
            </a:endParaRPr>
          </a:p>
          <a:p>
            <a:pPr marL="274320" indent="-273960">
              <a:lnSpc>
                <a:spcPct val="100000"/>
              </a:lnSpc>
              <a:spcBef>
                <a:spcPts val="241"/>
              </a:spcBef>
              <a:buClr>
                <a:srgbClr val="fe8637"/>
              </a:buClr>
              <a:buSzPct val="85000"/>
              <a:buFont typeface="Wingdings 2" charset="2"/>
              <a:buChar char=""/>
            </a:pPr>
            <a:r>
              <a:rPr b="0" lang="it-IT" sz="1200" spc="-1" strike="noStrike">
                <a:solidFill>
                  <a:srgbClr val="000000"/>
                </a:solidFill>
                <a:latin typeface="Georgia"/>
              </a:rPr>
              <a:t>Are external references specific? </a:t>
            </a:r>
            <a:endParaRPr b="0" lang="it-IT" sz="1200" spc="-1" strike="noStrike">
              <a:solidFill>
                <a:srgbClr val="000000"/>
              </a:solidFill>
              <a:latin typeface="Georgia"/>
            </a:endParaRPr>
          </a:p>
          <a:p>
            <a:pPr marL="274320" indent="-273960">
              <a:lnSpc>
                <a:spcPct val="100000"/>
              </a:lnSpc>
              <a:spcBef>
                <a:spcPts val="241"/>
              </a:spcBef>
            </a:pPr>
            <a:r>
              <a:rPr b="0" lang="it-IT" sz="1200" spc="-1" strike="noStrike">
                <a:solidFill>
                  <a:srgbClr val="000000"/>
                </a:solidFill>
                <a:latin typeface="Georgia"/>
              </a:rPr>
              <a:t>	</a:t>
            </a:r>
            <a:r>
              <a:rPr b="0" lang="it-IT" sz="1200" spc="-1" strike="noStrike">
                <a:solidFill>
                  <a:srgbClr val="000000"/>
                </a:solidFill>
                <a:latin typeface="Georgia"/>
              </a:rPr>
              <a:t>For example, rather than say "this will be specified in another document”, state the specific name and unique identifier of the other document.</a:t>
            </a:r>
            <a:br/>
            <a:endParaRPr b="0" lang="it-IT" sz="1200" spc="-1" strike="noStrike">
              <a:solidFill>
                <a:srgbClr val="000000"/>
              </a:solidFill>
              <a:latin typeface="Georgia"/>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Architecture Document Checklist - Specific</a:t>
            </a:r>
            <a:endParaRPr b="0" lang="it-IT" sz="3300" spc="-1" strike="noStrike">
              <a:solidFill>
                <a:srgbClr val="000000"/>
              </a:solidFill>
              <a:latin typeface="Georgia"/>
            </a:endParaRPr>
          </a:p>
        </p:txBody>
      </p:sp>
      <p:sp>
        <p:nvSpPr>
          <p:cNvPr id="21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are specific to an architecture document: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Design objectives are clearly stated. For example, if performance is more important than reusability, this should be made clear at the start of the design specification.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architecture partition the implementation into clearly defined subsystems or modules with well-defined interfaces?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architecture express in a clear way the main patterns of communication between subsystems and modules?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architecture satisfy the requirements?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 architecture traceable to requirements?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Any models created should either be expressed with a well-known modeling language, or if a well-known modeling language isn't used, the syntax and semantics of the symbols that are used should be defined.</a:t>
            </a:r>
            <a:endParaRPr b="0" lang="it-IT" sz="2700" spc="-1" strike="noStrike">
              <a:solidFill>
                <a:srgbClr val="000000"/>
              </a:solidFill>
              <a:latin typeface="Georgia"/>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Coding Standards</a:t>
            </a:r>
            <a:endParaRPr b="0" lang="it-IT" sz="3300" spc="-1" strike="noStrike">
              <a:solidFill>
                <a:srgbClr val="000000"/>
              </a:solidFill>
              <a:latin typeface="Georgia"/>
            </a:endParaRPr>
          </a:p>
        </p:txBody>
      </p:sp>
      <p:sp>
        <p:nvSpPr>
          <p:cNvPr id="214"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1" lang="it-IT" sz="2700" spc="-1" strike="noStrike">
                <a:solidFill>
                  <a:srgbClr val="000000"/>
                </a:solidFill>
                <a:latin typeface="Georgia"/>
              </a:rPr>
              <a:t>Coding Standards Checklist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This checklist provides criteria for evaluating the quality of code. It can be used as a reminder of what is needed during the coding phase of a project or as a checklist of what to look for when reviewing code.</a:t>
            </a:r>
            <a:endParaRPr b="0" lang="it-IT" sz="2700" spc="-1" strike="noStrike">
              <a:solidFill>
                <a:srgbClr val="000000"/>
              </a:solidFill>
              <a:latin typeface="Georgia"/>
            </a:endParaRPr>
          </a:p>
          <a:p>
            <a:pPr marL="274320" indent="-273960">
              <a:lnSpc>
                <a:spcPct val="100000"/>
              </a:lnSpc>
              <a:spcBef>
                <a:spcPts val="541"/>
              </a:spcBef>
            </a:pPr>
            <a:r>
              <a:rPr b="1" lang="it-IT" sz="2700" spc="-1" strike="noStrike">
                <a:solidFill>
                  <a:srgbClr val="000000"/>
                </a:solidFill>
                <a:latin typeface="Georgia"/>
              </a:rPr>
              <a:t>Coding Standards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 code under version control?</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there a consistency across all code regarding naming conventions, comment style, indentation, etc.</a:t>
            </a:r>
            <a:endParaRPr b="0" lang="it-IT" sz="2700" spc="-1" strike="noStrike">
              <a:solidFill>
                <a:srgbClr val="000000"/>
              </a:solidFill>
              <a:latin typeface="Georgia"/>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Test Plan</a:t>
            </a:r>
            <a:endParaRPr b="0" lang="it-IT" sz="3300" spc="-1" strike="noStrike">
              <a:solidFill>
                <a:srgbClr val="000000"/>
              </a:solidFill>
              <a:latin typeface="Georgia"/>
            </a:endParaRPr>
          </a:p>
        </p:txBody>
      </p:sp>
      <p:sp>
        <p:nvSpPr>
          <p:cNvPr id="21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1" lang="it-IT" sz="2700" spc="-1" strike="noStrike">
                <a:solidFill>
                  <a:srgbClr val="000000"/>
                </a:solidFill>
                <a:latin typeface="Georgia"/>
              </a:rPr>
              <a:t>Test Plan Checklist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This checklist provides criteria for evaluating a software test plan. It can be used as a reminder of what is needed during the creation of a test plan or as a checklist of what to look for when reviewing a completed one.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Not every software test plan needs to conform to all of the criteria listed here to be considered acceptable. In general though, the more criteria that are met the more effective the document will be.</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Test Plan</a:t>
            </a:r>
            <a:endParaRPr b="0" lang="it-IT" sz="3300" spc="-1" strike="noStrike">
              <a:solidFill>
                <a:srgbClr val="000000"/>
              </a:solidFill>
              <a:latin typeface="Georgia"/>
            </a:endParaRPr>
          </a:p>
        </p:txBody>
      </p:sp>
      <p:sp>
        <p:nvSpPr>
          <p:cNvPr id="218"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See docuements: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 Plan (23)</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Testing Document and Specification (24)</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Testing Specifications (25)</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 Specification (26)</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 Reports (27)</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Test Plan - General</a:t>
            </a:r>
            <a:endParaRPr b="0" lang="it-IT" sz="3300" spc="-1" strike="noStrike">
              <a:solidFill>
                <a:srgbClr val="000000"/>
              </a:solidFill>
              <a:latin typeface="Georgia"/>
            </a:endParaRPr>
          </a:p>
        </p:txBody>
      </p:sp>
      <p:sp>
        <p:nvSpPr>
          <p:cNvPr id="22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apply to all project artifacts: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 document readable? Written documents don’t have to be works of art, but they should be reasonably easy to read and contain no obvious spelling or grammatical errors. When copying and modifying structure or content from earlier previous work, all traces of the earlier work that don't apply to the current document should be removed.</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 document uniquely identifiable? In general a document will be uniquely identifiable if it is given a standard title based on its type (i.e. Software Requirements Specification, Software Project Management Plan, etc.), unique project ID, and version number.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document include a title page? The title page should include the title of the document, date of issuance, and unique identifier.</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each page numbered? Having “page x of y" at the bottom of each page will come in handy if the pages should ever become scattered (which can easily occur during a review).Does the document include a table of contents? A table of contents provides overall perspective on the contents of the document and helps readers find the information that is important to them. </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the document include a change history? The changes made to each new version of a document should be recorded. This is can be included in the document or stored externally in the configuration management or version control system. Typical information recorded for each change includes: the date of the change, the person making the change, and a brief summary of the changes made.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Are the contents of the document consistent with other documents? The contents of one document should be consistent with the contents of other related documents.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Are external references specific? For example, rather than say "this will be specified in another document”, state the specific name and unique identifier of the other document.</a:t>
            </a:r>
            <a:endParaRPr b="0" lang="it-IT" sz="2700" spc="-1" strike="noStrike">
              <a:solidFill>
                <a:srgbClr val="000000"/>
              </a:solidFill>
              <a:latin typeface="Georgia"/>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it-IT" sz="3300" spc="-1" strike="noStrike">
                <a:solidFill>
                  <a:srgbClr val="9d2613"/>
                </a:solidFill>
                <a:latin typeface="Georgia"/>
              </a:rPr>
              <a:t>Test Plan - General</a:t>
            </a:r>
            <a:endParaRPr b="0" lang="it-IT" sz="3300" spc="-1" strike="noStrike">
              <a:solidFill>
                <a:srgbClr val="000000"/>
              </a:solidFill>
              <a:latin typeface="Georgia"/>
            </a:endParaRPr>
          </a:p>
        </p:txBody>
      </p:sp>
      <p:sp>
        <p:nvSpPr>
          <p:cNvPr id="222"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following quality assurance standards are specific to a software test plan: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Is there is a test plan for the product that specifies items to be tested, deliverables from the testing process (defect reports, test coverage analysis, etc.), and planned testing activities?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Are there unit test cases for all software components?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Are there system test cases that can be traced back to product requirements?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Does each test case include setup instructions, execution procedures and the expected results?</a:t>
            </a:r>
            <a:endParaRPr b="0" lang="it-IT" sz="2700" spc="-1" strike="noStrike">
              <a:solidFill>
                <a:srgbClr val="000000"/>
              </a:solidFill>
              <a:latin typeface="Georgia"/>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Test Case Specification</a:t>
            </a:r>
            <a:endParaRPr b="0" lang="it-IT" sz="3300" spc="-1" strike="noStrike">
              <a:solidFill>
                <a:srgbClr val="000000"/>
              </a:solidFill>
              <a:latin typeface="Georgia"/>
            </a:endParaRPr>
          </a:p>
        </p:txBody>
      </p:sp>
      <p:sp>
        <p:nvSpPr>
          <p:cNvPr id="224"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r>
              <a:rPr b="0" lang="it-IT" sz="2700" spc="-1" strike="noStrike">
                <a:solidFill>
                  <a:srgbClr val="000000"/>
                </a:solidFill>
                <a:latin typeface="Georgia"/>
              </a:rPr>
              <a:t>Test Case Specification For Team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document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Team Test Specification (30)</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User Guide</a:t>
            </a:r>
            <a:endParaRPr b="0" lang="it-IT" sz="3300" spc="-1" strike="noStrike">
              <a:solidFill>
                <a:srgbClr val="000000"/>
              </a:solidFill>
              <a:latin typeface="Georgia"/>
            </a:endParaRPr>
          </a:p>
        </p:txBody>
      </p:sp>
      <p:sp>
        <p:nvSpPr>
          <p:cNvPr id="22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user guide explains how to use the software from the user's perspective.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A well written user guide will welcome first-time users by providing basic information about how to get started quickly, but also include more in-depth information for power users wanting to understand how to use the more advanced features of the software.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documents: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User guide (28)</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Team User Guide (29)</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a:t>
            </a:r>
            <a:endParaRPr b="0" lang="it-IT" sz="3300" spc="-1" strike="noStrike">
              <a:solidFill>
                <a:srgbClr val="000000"/>
              </a:solidFill>
              <a:latin typeface="Georgia"/>
            </a:endParaRPr>
          </a:p>
        </p:txBody>
      </p:sp>
      <p:sp>
        <p:nvSpPr>
          <p:cNvPr id="120"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Vision Statement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Software Requirements Specification (SRS)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Software Project Management Plan (SPMP)</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Release Plan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Iteration Plan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Memo of Understanding</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Project Success Criteria</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Project Closure Report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6e84b4"/>
                </a:solidFill>
                <a:latin typeface="Georgia"/>
              </a:rPr>
              <a:t>Change Request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6e84b4"/>
                </a:solidFill>
                <a:latin typeface="Georgia"/>
              </a:rPr>
              <a:t>Change Control Log</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6e84b4"/>
                </a:solidFill>
                <a:latin typeface="Georgia"/>
              </a:rPr>
              <a:t>Issue Log</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Status Report</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User Guide Template</a:t>
            </a:r>
            <a:endParaRPr b="0" lang="it-IT" sz="3300" spc="-1" strike="noStrike">
              <a:solidFill>
                <a:srgbClr val="000000"/>
              </a:solidFill>
              <a:latin typeface="Georgia"/>
            </a:endParaRPr>
          </a:p>
        </p:txBody>
      </p:sp>
      <p:sp>
        <p:nvSpPr>
          <p:cNvPr id="22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Table of Contents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1.0 Introduction</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2.0 Getting Started</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2.x Quick Start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2.x Main Scenarios of Use</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2.x System Requirements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3.0 &lt;Activity 1&gt;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5.0 &lt;Activity 2&gt;</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 . .</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	</a:t>
            </a:r>
            <a:r>
              <a:rPr b="0" lang="it-IT" sz="2700" spc="-1" strike="noStrike">
                <a:solidFill>
                  <a:srgbClr val="000000"/>
                </a:solidFill>
                <a:latin typeface="Georgia"/>
              </a:rPr>
              <a:t>6.0 &lt;Activity n&gt;</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System Documentation</a:t>
            </a:r>
            <a:endParaRPr b="0" lang="it-IT" sz="3300" spc="-1" strike="noStrike">
              <a:solidFill>
                <a:srgbClr val="000000"/>
              </a:solidFill>
              <a:latin typeface="Georgia"/>
            </a:endParaRPr>
          </a:p>
        </p:txBody>
      </p:sp>
      <p:sp>
        <p:nvSpPr>
          <p:cNvPr id="230"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system documentation (aka installation guide, administrator's Manual, etc.) explains how to install and configure the software.</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See examples:</a:t>
            </a: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Team System Documentation (31)</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Product Documents</a:t>
            </a:r>
            <a:endParaRPr b="0" lang="it-IT" sz="3300" spc="-1" strike="noStrike">
              <a:solidFill>
                <a:srgbClr val="000000"/>
              </a:solidFill>
              <a:latin typeface="Georgia"/>
            </a:endParaRPr>
          </a:p>
        </p:txBody>
      </p:sp>
      <p:sp>
        <p:nvSpPr>
          <p:cNvPr id="122" name="TextShape 2"/>
          <p:cNvSpPr txBox="1"/>
          <p:nvPr/>
        </p:nvSpPr>
        <p:spPr>
          <a:xfrm>
            <a:off x="301680" y="1527120"/>
            <a:ext cx="8503560" cy="4571640"/>
          </a:xfrm>
          <a:prstGeom prst="rect">
            <a:avLst/>
          </a:prstGeom>
          <a:noFill/>
          <a:ln>
            <a:noFill/>
          </a:ln>
        </p:spPr>
        <p:txBody>
          <a:bodyPr lIns="90000" rIns="90000" tIns="45000" bIns="45000"/>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Architecture and Design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Coding Standards</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 Plan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Test Case Specification</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User Guide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System Documentation</a:t>
            </a:r>
            <a:endParaRPr b="0" lang="it-IT" sz="2700" spc="-1" strike="noStrike">
              <a:solidFill>
                <a:srgbClr val="000000"/>
              </a:solidFill>
              <a:latin typeface="Georgia"/>
            </a:endParaRPr>
          </a:p>
          <a:p>
            <a:pPr>
              <a:lnSpc>
                <a:spcPct val="100000"/>
              </a:lnSpc>
              <a:spcBef>
                <a:spcPts val="541"/>
              </a:spcBef>
            </a:pPr>
            <a:endParaRPr b="0" lang="it-IT" sz="2700" spc="-1" strike="noStrike">
              <a:solidFill>
                <a:srgbClr val="000000"/>
              </a:solidFill>
              <a:latin typeface="Georgi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01680" y="228600"/>
            <a:ext cx="8534160" cy="758520"/>
          </a:xfrm>
          <a:prstGeom prst="rect">
            <a:avLst/>
          </a:prstGeom>
          <a:noFill/>
          <a:ln>
            <a:noFill/>
          </a:ln>
        </p:spPr>
        <p:txBody>
          <a:bodyPr lIns="90000" rIns="90000" tIns="45000" bIns="45000" anchor="b">
            <a:normAutofit/>
          </a:bodyPr>
          <a:p>
            <a:pPr>
              <a:lnSpc>
                <a:spcPct val="100000"/>
              </a:lnSpc>
            </a:pPr>
            <a:br/>
            <a:br/>
            <a:br/>
            <a:r>
              <a:rPr b="0" lang="it-IT" sz="3300" spc="-1" strike="noStrike">
                <a:solidFill>
                  <a:srgbClr val="9d2613"/>
                </a:solidFill>
                <a:latin typeface="Georgia"/>
              </a:rPr>
              <a:t>Process Documents: Vision Statement</a:t>
            </a:r>
            <a:endParaRPr b="0" lang="it-IT" sz="3300" spc="-1" strike="noStrike">
              <a:solidFill>
                <a:srgbClr val="000000"/>
              </a:solidFill>
              <a:latin typeface="Georgia"/>
            </a:endParaRPr>
          </a:p>
        </p:txBody>
      </p:sp>
      <p:sp>
        <p:nvSpPr>
          <p:cNvPr id="124" name="TextShape 2"/>
          <p:cNvSpPr txBox="1"/>
          <p:nvPr/>
        </p:nvSpPr>
        <p:spPr>
          <a:xfrm>
            <a:off x="301680" y="1527120"/>
            <a:ext cx="8503560" cy="4571640"/>
          </a:xfrm>
          <a:prstGeom prst="rect">
            <a:avLst/>
          </a:prstGeom>
          <a:noFill/>
          <a:ln>
            <a:noFill/>
          </a:ln>
        </p:spPr>
        <p:txBody>
          <a:bodyPr lIns="90000" rIns="90000" tIns="45000" bIns="45000"/>
          <a:p>
            <a:pPr>
              <a:lnSpc>
                <a:spcPct val="100000"/>
              </a:lnSpc>
              <a:spcBef>
                <a:spcPts val="541"/>
              </a:spcBef>
            </a:pPr>
            <a:endParaRPr b="0" lang="it-IT" sz="2700" spc="-1" strike="noStrike">
              <a:solidFill>
                <a:srgbClr val="000000"/>
              </a:solidFill>
              <a:latin typeface="Georgia"/>
            </a:endParaRPr>
          </a:p>
          <a:p>
            <a:pPr marL="274320" indent="-273960">
              <a:lnSpc>
                <a:spcPct val="100000"/>
              </a:lnSpc>
              <a:spcBef>
                <a:spcPts val="541"/>
              </a:spcBef>
            </a:pPr>
            <a:r>
              <a:rPr b="0" lang="it-IT" sz="2700" spc="-1" strike="noStrike">
                <a:solidFill>
                  <a:srgbClr val="000000"/>
                </a:solidFill>
                <a:latin typeface="Georgia"/>
              </a:rPr>
              <a:t>The vision statement sets the direction for a project by specifying what will be accomplished. It defines the scope of a project. A good vision statement helps you make decisions regarding priorities and what to include and what to exclude.</a:t>
            </a:r>
            <a:endParaRPr b="0" lang="it-IT" sz="2700" spc="-1" strike="noStrike">
              <a:solidFill>
                <a:srgbClr val="000000"/>
              </a:solidFill>
              <a:latin typeface="Georgi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01680" y="228600"/>
            <a:ext cx="8534160" cy="758520"/>
          </a:xfrm>
          <a:prstGeom prst="rect">
            <a:avLst/>
          </a:prstGeom>
          <a:noFill/>
          <a:ln>
            <a:noFill/>
          </a:ln>
        </p:spPr>
        <p:txBody>
          <a:bodyPr lIns="90000" rIns="90000" tIns="45000" bIns="45000" anchor="b">
            <a:normAutofit/>
          </a:bodyPr>
          <a:p>
            <a:pPr algn="ctr">
              <a:lnSpc>
                <a:spcPct val="100000"/>
              </a:lnSpc>
            </a:pPr>
            <a:r>
              <a:rPr b="0" lang="it-IT" sz="3300" spc="-1" strike="noStrike">
                <a:solidFill>
                  <a:srgbClr val="9d2613"/>
                </a:solidFill>
                <a:latin typeface="Georgia"/>
              </a:rPr>
              <a:t>Process Documents: Vision Statement 2</a:t>
            </a:r>
            <a:endParaRPr b="0" lang="it-IT" sz="3300" spc="-1" strike="noStrike">
              <a:solidFill>
                <a:srgbClr val="000000"/>
              </a:solidFill>
              <a:latin typeface="Georgia"/>
            </a:endParaRPr>
          </a:p>
        </p:txBody>
      </p:sp>
      <p:sp>
        <p:nvSpPr>
          <p:cNvPr id="126"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pPr>
            <a:r>
              <a:rPr b="0" lang="it-IT" sz="2700" spc="-1" strike="noStrike">
                <a:solidFill>
                  <a:srgbClr val="000000"/>
                </a:solidFill>
                <a:latin typeface="Georgia"/>
              </a:rPr>
              <a:t>The main elements of a vision statement include: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Project goals – Projects start with an idea to solve a problem or take advantage of an opportunity. The goals of the project should align with the problems and opportunities identified. Goals express the expected outcomes from a project. Goals should be SMART: Specific, Measurable, Action-oriented, Realistic, and Timely.</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Project scope – What is and is not included in the project?</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High-level features or requirements. Are some features more important than others? One way of prioritizing features is to divide them into two classes: essential and desirable.</a:t>
            </a:r>
            <a:endParaRPr b="0" lang="it-IT" sz="2700" spc="-1" strike="noStrike">
              <a:solidFill>
                <a:srgbClr val="000000"/>
              </a:solidFill>
              <a:latin typeface="Georgia"/>
            </a:endParaRPr>
          </a:p>
          <a:p>
            <a:pPr marL="274320" indent="-273960">
              <a:lnSpc>
                <a:spcPct val="100000"/>
              </a:lnSpc>
              <a:spcBef>
                <a:spcPts val="541"/>
              </a:spcBef>
              <a:buClr>
                <a:srgbClr val="fe8637"/>
              </a:buClr>
              <a:buSzPct val="85000"/>
              <a:buFont typeface="Wingdings 2" charset="2"/>
              <a:buChar char=""/>
            </a:pPr>
            <a:r>
              <a:rPr b="0" lang="it-IT" sz="2700" spc="-1" strike="noStrike">
                <a:solidFill>
                  <a:srgbClr val="000000"/>
                </a:solidFill>
                <a:latin typeface="Georgia"/>
              </a:rPr>
              <a:t>Major milestones and deliverables.</a:t>
            </a:r>
            <a:endParaRPr b="0" lang="it-IT" sz="2700" spc="-1" strike="noStrike">
              <a:solidFill>
                <a:srgbClr val="000000"/>
              </a:solidFill>
              <a:latin typeface="Georgia"/>
            </a:endParaRPr>
          </a:p>
          <a:p>
            <a:pPr marL="274320" indent="-273960">
              <a:lnSpc>
                <a:spcPct val="100000"/>
              </a:lnSpc>
              <a:spcBef>
                <a:spcPts val="541"/>
              </a:spcBef>
            </a:pPr>
            <a:endParaRPr b="0" lang="it-IT" sz="2700" spc="-1" strike="noStrike">
              <a:solidFill>
                <a:srgbClr val="000000"/>
              </a:solidFill>
              <a:latin typeface="Georgi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242</TotalTime>
  <Application>LibreOffice/5.4.1.2$Windows_X86_64 LibreOffice_project/ea7cb86e6eeb2bf3a5af73a8f7777ac570321527</Application>
  <Words>3840</Words>
  <Paragraphs>400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2018-10-12T09:23:56Z</dcterms:created>
  <dc:creator>Lucia</dc:creator>
  <dc:description/>
  <dc:language>it-IT</dc:language>
  <cp:lastModifiedBy/>
  <dcterms:modified xsi:type="dcterms:W3CDTF">2019-01-24T10:56:42Z</dcterms:modified>
  <cp:revision>31</cp:revision>
  <dc:subject/>
  <dc:title>Software Project Documentation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Presentazione su schermo (4:3)</vt:lpwstr>
  </property>
  <property fmtid="{D5CDD505-2E9C-101B-9397-08002B2CF9AE}" pid="9" name="ScaleCrop">
    <vt:bool>0</vt:bool>
  </property>
  <property fmtid="{D5CDD505-2E9C-101B-9397-08002B2CF9AE}" pid="10" name="ShareDoc">
    <vt:bool>0</vt:bool>
  </property>
  <property fmtid="{D5CDD505-2E9C-101B-9397-08002B2CF9AE}" pid="11" name="Slides">
    <vt:i4>61</vt:i4>
  </property>
</Properties>
</file>