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7"/>
  </p:notesMasterIdLst>
  <p:handoutMasterIdLst>
    <p:handoutMasterId r:id="rId28"/>
  </p:handoutMasterIdLst>
  <p:sldIdLst>
    <p:sldId id="260" r:id="rId8"/>
    <p:sldId id="277" r:id="rId9"/>
    <p:sldId id="257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3" r:id="rId20"/>
    <p:sldId id="274" r:id="rId21"/>
    <p:sldId id="270" r:id="rId22"/>
    <p:sldId id="271" r:id="rId23"/>
    <p:sldId id="275" r:id="rId24"/>
    <p:sldId id="272" r:id="rId25"/>
    <p:sldId id="276" r:id="rId26"/>
  </p:sldIdLst>
  <p:sldSz cx="12190413" cy="6858000"/>
  <p:notesSz cx="6858000" cy="9144000"/>
  <p:custDataLst>
    <p:tags r:id="rId2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FFFFFF"/>
    <a:srgbClr val="990000"/>
    <a:srgbClr val="000000"/>
    <a:srgbClr val="FFCC00"/>
    <a:srgbClr val="FF66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1" autoAdjust="0"/>
    <p:restoredTop sz="95588" autoAdjust="0"/>
  </p:normalViewPr>
  <p:slideViewPr>
    <p:cSldViewPr showGuides="1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111f8d86-672b-404f-b9ce-c9091e3fad5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Biosustain</a:t>
            </a:r>
          </a:p>
        </p:txBody>
      </p:sp>
      <p:sp>
        <p:nvSpPr>
          <p:cNvPr id="5" name="date" descr="{&quot;templafy&quot;:{&quot;id&quot;:&quot;b91df097-e5e1-4c93-9cca-07ec643fe715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9 November 2020</a:t>
            </a:r>
          </a:p>
        </p:txBody>
      </p:sp>
      <p:sp>
        <p:nvSpPr>
          <p:cNvPr id="7" name="text" descr="{&quot;templafy&quot;:{&quot;id&quot;:&quot;b89072c0-0d0f-4492-87b7-c1a80074cb2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1427/" TargetMode="External"/><Relationship Id="rId2" Type="http://schemas.openxmlformats.org/officeDocument/2006/relationships/hyperlink" Target="https://github.com/teddygroves/formation_degeneracy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etanalpha.github.io/assets/case_studies/identifiability.html" TargetMode="External"/><Relationship Id="rId4" Type="http://schemas.openxmlformats.org/officeDocument/2006/relationships/hyperlink" Target="https://arxiv.org/abs/2011.018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nalpha.github.io/assets/case_studies/identifiability.html#52_Additive_Degenerac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Improving Sampler Performance for Bayesian Models of Biochemical Thermodynamics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Teddy Groves, QMCM presentation 11/11/2020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AAE0-136D-FF45-8944-A967C9F0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Hope?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CBC277E-75BF-BB4B-9180-2E051474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62" y="3388519"/>
            <a:ext cx="5257800" cy="11811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42F1F-F634-4543-A888-9A1C1B795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B306D-43F6-7140-836A-12D48941A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2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11FD-380F-C442-AA20-3ECC2664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Reparameterisation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1DDE4-00A7-DD4C-83C1-3A7D1D3CC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706328"/>
                <a:ext cx="9312374" cy="417094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𝑟𝑟𝑒𝑓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𝑟𝑟𝑒𝑓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𝑙𝑒𝑎𝑑𝑖𝑛𝑔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:r>
                  <a:rPr lang="en-DK" dirty="0"/>
                  <a:t>Idea: </a:t>
                </a:r>
              </a:p>
              <a:p>
                <a:r>
                  <a:rPr lang="en-DK" dirty="0"/>
                  <a:t>Components of </a:t>
                </a:r>
                <a14:m>
                  <m:oMath xmlns:m="http://schemas.openxmlformats.org/officeDocument/2006/math">
                    <m:r>
                      <a:rPr lang="en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DK" dirty="0"/>
                  <a:t> are either measured (case 1) or unmeasured (case 2)</a:t>
                </a:r>
              </a:p>
              <a:p>
                <a:r>
                  <a:rPr lang="en-DK" dirty="0"/>
                  <a:t>No combinations!</a:t>
                </a:r>
              </a:p>
              <a:p>
                <a:pPr marL="0" indent="0">
                  <a:buNone/>
                </a:pPr>
                <a:endParaRPr lang="en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1DDE4-00A7-DD4C-83C1-3A7D1D3CC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706328"/>
                <a:ext cx="9312374" cy="4170944"/>
              </a:xfrm>
              <a:blipFill>
                <a:blip r:embed="rId2"/>
                <a:stretch>
                  <a:fillRect l="-1497" t="-3313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0CB37-BEBB-1542-884A-56AA8A1F9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4694-70AB-534F-814D-CCD3A3EA4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58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086C-096D-FE43-9474-529AF212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7B386-3F92-6E4A-A186-38F8D1196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398843"/>
                <a:ext cx="9312374" cy="48530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𝑟𝑟𝑒𝑓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  <a:p>
                <a:pPr marL="0" indent="0">
                  <a:buNone/>
                </a:pPr>
                <a:endParaRPr lang="en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7B386-3F92-6E4A-A186-38F8D1196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398843"/>
                <a:ext cx="9312374" cy="48530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8FB5-143E-5E45-BA19-0963A4F310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E145-4273-EC4F-902A-DFC4A2198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C3E-5D32-BE45-93A1-36941F6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Implementation: na</a:t>
            </a:r>
            <a:r>
              <a:rPr lang="en-GB" dirty="0" err="1"/>
              <a:t>ï</a:t>
            </a:r>
            <a:r>
              <a:rPr lang="en-DK" dirty="0"/>
              <a:t>ve parameterisation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A7F5-1D02-8C47-814A-AE028D9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8" y="1706328"/>
            <a:ext cx="11207774" cy="431496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parameters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real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lower</a:t>
            </a:r>
            <a:r>
              <a:rPr lang="en-GB" dirty="0">
                <a:latin typeface="Courier" pitchFamily="2" charset="0"/>
              </a:rPr>
              <a:t>=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0&gt;</a:t>
            </a:r>
            <a:r>
              <a:rPr lang="en-GB" dirty="0">
                <a:latin typeface="Courier" pitchFamily="2" charset="0"/>
              </a:rPr>
              <a:t> tau;  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how approximate is group additivity, generally?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N_cpd</a:t>
            </a:r>
            <a:r>
              <a:rPr lang="en-GB" dirty="0">
                <a:latin typeface="Courier" pitchFamily="2" charset="0"/>
              </a:rPr>
              <a:t>] theta;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compound formation energies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N_grp</a:t>
            </a:r>
            <a:r>
              <a:rPr lang="en-GB" dirty="0">
                <a:latin typeface="Courier" pitchFamily="2" charset="0"/>
              </a:rPr>
              <a:t>] gamma;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group formation energies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(theta | </a:t>
            </a:r>
            <a:r>
              <a:rPr lang="en-GB" dirty="0" err="1">
                <a:latin typeface="Courier" pitchFamily="2" charset="0"/>
              </a:rPr>
              <a:t>prior_theta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GB" dirty="0">
                <a:latin typeface="Courier" pitchFamily="2" charset="0"/>
              </a:rPr>
              <a:t>], </a:t>
            </a:r>
            <a:r>
              <a:rPr lang="en-GB" dirty="0" err="1">
                <a:latin typeface="Courier" pitchFamily="2" charset="0"/>
              </a:rPr>
              <a:t>prior_theta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2</a:t>
            </a:r>
            <a:r>
              <a:rPr lang="en-GB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(gamma | </a:t>
            </a:r>
            <a:r>
              <a:rPr lang="en-GB" dirty="0" err="1">
                <a:latin typeface="Courier" pitchFamily="2" charset="0"/>
              </a:rPr>
              <a:t>prior_gamma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GB" dirty="0">
                <a:latin typeface="Courier" pitchFamily="2" charset="0"/>
              </a:rPr>
              <a:t>], </a:t>
            </a:r>
            <a:r>
              <a:rPr lang="en-GB" dirty="0" err="1">
                <a:latin typeface="Courier" pitchFamily="2" charset="0"/>
              </a:rPr>
              <a:t>prior_gamma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2</a:t>
            </a:r>
            <a:r>
              <a:rPr lang="en-GB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(tau | </a:t>
            </a:r>
            <a:r>
              <a:rPr lang="en-GB" dirty="0" err="1">
                <a:latin typeface="Courier" pitchFamily="2" charset="0"/>
              </a:rPr>
              <a:t>prior_tau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GB" dirty="0">
                <a:latin typeface="Courier" pitchFamily="2" charset="0"/>
              </a:rPr>
              <a:t>], </a:t>
            </a:r>
            <a:r>
              <a:rPr lang="en-GB" dirty="0" err="1">
                <a:latin typeface="Courier" pitchFamily="2" charset="0"/>
              </a:rPr>
              <a:t>prior_tau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2</a:t>
            </a:r>
            <a:r>
              <a:rPr lang="en-GB" dirty="0">
                <a:latin typeface="Courier" pitchFamily="2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(theta | G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gamma, tau);</a:t>
            </a:r>
            <a:endParaRPr lang="en-GB" dirty="0">
              <a:solidFill>
                <a:srgbClr val="40808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target +=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" pitchFamily="2" charset="0"/>
              </a:rPr>
              <a:t>normal_lpdf</a:t>
            </a:r>
            <a:r>
              <a:rPr lang="en-GB" dirty="0">
                <a:latin typeface="Courier" pitchFamily="2" charset="0"/>
              </a:rPr>
              <a:t>(y | S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'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latin typeface="Courier" pitchFamily="2" charset="0"/>
              </a:rPr>
              <a:t> theta, sigma);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B9E71-6681-3245-AFF7-88773D759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108C4-68E0-BE40-AC33-51D6EBE39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07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C752-482A-2F4A-A447-198F2DF1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Implementation: Reparameterisation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EF59-A004-3C41-9249-4C1DE885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9312374" cy="4242952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parameters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real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lower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0&gt;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tau;</a:t>
            </a:r>
            <a:endParaRPr lang="en-GB" dirty="0">
              <a:solidFill>
                <a:srgbClr val="40808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N_cpd</a:t>
            </a:r>
            <a:r>
              <a:rPr lang="en-GB" dirty="0">
                <a:latin typeface="Courier" pitchFamily="2" charset="0"/>
              </a:rPr>
              <a:t>] </a:t>
            </a:r>
            <a:r>
              <a:rPr lang="en-GB" dirty="0" err="1">
                <a:latin typeface="Courier" pitchFamily="2" charset="0"/>
              </a:rPr>
              <a:t>eta_cpd</a:t>
            </a:r>
            <a:r>
              <a:rPr lang="en-GB" dirty="0">
                <a:latin typeface="Courier" pitchFamily="2" charset="0"/>
              </a:rPr>
              <a:t>; 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i.e. R * compound formation energy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N_grp</a:t>
            </a:r>
            <a:r>
              <a:rPr lang="en-GB" dirty="0">
                <a:latin typeface="Courier" pitchFamily="2" charset="0"/>
              </a:rPr>
              <a:t>] </a:t>
            </a:r>
            <a:r>
              <a:rPr lang="en-GB" dirty="0" err="1">
                <a:latin typeface="Courier" pitchFamily="2" charset="0"/>
              </a:rPr>
              <a:t>eta_grp</a:t>
            </a:r>
            <a:r>
              <a:rPr lang="en-GB" dirty="0">
                <a:latin typeface="Courier" pitchFamily="2" charset="0"/>
              </a:rPr>
              <a:t>;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  // i.e. RG * group formation energy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transformed parameters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N_cpd</a:t>
            </a:r>
            <a:r>
              <a:rPr lang="en-GB" dirty="0">
                <a:latin typeface="Courier" pitchFamily="2" charset="0"/>
              </a:rPr>
              <a:t>] theta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R_inv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eta_cpd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  </a:t>
            </a:r>
            <a:r>
              <a:rPr lang="en-GB" dirty="0">
                <a:solidFill>
                  <a:srgbClr val="B00040"/>
                </a:solidFill>
                <a:latin typeface="Courier" pitchFamily="2" charset="0"/>
              </a:rPr>
              <a:t>vector</a:t>
            </a:r>
            <a:r>
              <a:rPr lang="en-GB" dirty="0">
                <a:latin typeface="Courier" pitchFamily="2" charset="0"/>
              </a:rPr>
              <a:t>[</a:t>
            </a:r>
            <a:r>
              <a:rPr lang="en-GB" dirty="0" err="1">
                <a:latin typeface="Courier" pitchFamily="2" charset="0"/>
              </a:rPr>
              <a:t>N_grp</a:t>
            </a:r>
            <a:r>
              <a:rPr lang="en-GB" dirty="0">
                <a:latin typeface="Courier" pitchFamily="2" charset="0"/>
              </a:rPr>
              <a:t>] gamma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RG_inv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eta_grp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" pitchFamily="2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i="1" dirty="0">
                <a:solidFill>
                  <a:srgbClr val="408080"/>
                </a:solidFill>
                <a:latin typeface="Courier" pitchFamily="2" charset="0"/>
              </a:rPr>
              <a:t>// same as before!</a:t>
            </a:r>
            <a:endParaRPr lang="en-GB" dirty="0">
              <a:solidFill>
                <a:srgbClr val="008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2C26-4769-944E-B141-4A0322B01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C5950-E7B9-5E42-B566-54020BFA3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2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65A5-91B3-344B-9D65-C9B2827B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Simulation Study 1: Toy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1B2D-5A02-0D43-8A6A-95B25FC7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22" y="1706328"/>
            <a:ext cx="3960440" cy="4545578"/>
          </a:xfrm>
        </p:spPr>
        <p:txBody>
          <a:bodyPr/>
          <a:lstStyle/>
          <a:p>
            <a:r>
              <a:rPr lang="en-DK" dirty="0"/>
              <a:t>4 reactions</a:t>
            </a:r>
          </a:p>
          <a:p>
            <a:r>
              <a:rPr lang="en-DK" dirty="0"/>
              <a:t>6 metabolites</a:t>
            </a:r>
          </a:p>
          <a:p>
            <a:r>
              <a:rPr lang="en-DK" dirty="0"/>
              <a:t>4 groups</a:t>
            </a:r>
          </a:p>
          <a:p>
            <a:r>
              <a:rPr lang="en-DK" dirty="0"/>
              <a:t>More or less realistic stoichioimetry, true parameter values and group decompositions</a:t>
            </a:r>
          </a:p>
          <a:p>
            <a:r>
              <a:rPr lang="en-DK" dirty="0"/>
              <a:t>Sampling time per chain on my computer: ~18 seconds vs ~ 4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162D1-4E68-484B-B771-ED7F166A1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DB92D-9928-B04C-ABD1-18C661B33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8F6EA3B-1ED8-DA47-86E4-C2859396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3" y="1959817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E619-A5A7-274C-99FE-6787EFE6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Simulation Study 2: big dataset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F4FFD81-D22E-094C-A25B-8C2C4E46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11" y="1556792"/>
            <a:ext cx="7912802" cy="44535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8596-798D-4A42-9AE9-9A3AAFF44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4B01-838C-C64D-BADF-B00881956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7637DBF-39C5-A649-BB05-41DE4CE8F1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8622" y="1706328"/>
                <a:ext cx="3438989" cy="454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DK" kern="0" dirty="0"/>
                  <a:t>676 reactions</a:t>
                </a:r>
              </a:p>
              <a:p>
                <a:r>
                  <a:rPr lang="en-DK" kern="0" dirty="0"/>
                  <a:t>626 compounds</a:t>
                </a:r>
              </a:p>
              <a:p>
                <a:r>
                  <a:rPr lang="en-DK" kern="0" dirty="0"/>
                  <a:t>146 groups</a:t>
                </a:r>
              </a:p>
              <a:p>
                <a:r>
                  <a:rPr lang="en-DK" kern="0" dirty="0"/>
                  <a:t>Stoichioimetry, decompositions and true group</a:t>
                </a:r>
                <a:r>
                  <a:rPr lang="en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𝐺𝑓</m:t>
                    </m:r>
                  </m:oMath>
                </a14:m>
                <a:r>
                  <a:rPr lang="en-DK" kern="0" dirty="0"/>
                  <a:t> values from equilibrator</a:t>
                </a:r>
              </a:p>
              <a:p>
                <a:r>
                  <a:rPr lang="en-DK" kern="0" dirty="0"/>
                  <a:t>Sampling time about the same  (~45mins)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7637DBF-39C5-A649-BB05-41DE4CE8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622" y="1706328"/>
                <a:ext cx="3438989" cy="4545578"/>
              </a:xfrm>
              <a:prstGeom prst="rect">
                <a:avLst/>
              </a:prstGeom>
              <a:blipFill>
                <a:blip r:embed="rId3"/>
                <a:stretch>
                  <a:fillRect l="-4059" t="-1671" r="-51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75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EB79-8FEC-B249-894F-5D7851BF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5983-8929-4C45-83C9-E2BB0C21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718" y="1706328"/>
            <a:ext cx="9312374" cy="4545578"/>
          </a:xfrm>
        </p:spPr>
        <p:txBody>
          <a:bodyPr/>
          <a:lstStyle/>
          <a:p>
            <a:pPr marL="0" indent="0">
              <a:buNone/>
            </a:pPr>
            <a:endParaRPr lang="en-DK" dirty="0"/>
          </a:p>
          <a:p>
            <a:r>
              <a:rPr lang="en-DK" dirty="0"/>
              <a:t>Generally the reparameterisation works</a:t>
            </a:r>
          </a:p>
          <a:p>
            <a:endParaRPr lang="en-DK" dirty="0"/>
          </a:p>
          <a:p>
            <a:r>
              <a:rPr lang="en-DK" dirty="0"/>
              <a:t>Tradeoff of less degeneracy vs big matrix multiplication</a:t>
            </a:r>
          </a:p>
          <a:p>
            <a:pPr lvl="1"/>
            <a:r>
              <a:rPr lang="en-DK" dirty="0"/>
              <a:t>Good news: Stan will soon get faster matrix arithmetic</a:t>
            </a:r>
          </a:p>
          <a:p>
            <a:pPr marL="216000" lvl="1" indent="0">
              <a:buNone/>
            </a:pPr>
            <a:endParaRPr lang="en-DK" dirty="0"/>
          </a:p>
          <a:p>
            <a:r>
              <a:rPr lang="en-DK" dirty="0"/>
              <a:t>Is there a better reparameterisation strategy?</a:t>
            </a:r>
          </a:p>
          <a:p>
            <a:endParaRPr lang="en-DK" dirty="0"/>
          </a:p>
          <a:p>
            <a:r>
              <a:rPr lang="en-DK" dirty="0"/>
              <a:t>Any further optimisations?</a:t>
            </a:r>
          </a:p>
          <a:p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43192-CAE2-5F41-87A1-A55C4AF0D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9337-FC1B-5540-9378-DE0A7DA49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22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030-4BFC-D043-8C5F-9C9869DC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363C-3872-7242-A878-66FFB8BD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K" dirty="0"/>
              <a:t>Statistics paper presenting the reparameterisation strategy and simulation studies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Paper presenting the results of fitting a big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6180-6228-9943-85A8-41C4E71B14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170BD-95FC-A647-A0DE-3F16BB3AB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5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BF3-E393-EE42-8F97-22FD6104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1BBA-41F4-3B4F-944D-6488411C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>
                <a:hlinkClick r:id="rId2"/>
              </a:rPr>
              <a:t>GitHub repository</a:t>
            </a:r>
            <a:endParaRPr lang="en-DK" dirty="0"/>
          </a:p>
          <a:p>
            <a:endParaRPr lang="en-DK" dirty="0"/>
          </a:p>
          <a:p>
            <a:r>
              <a:rPr lang="en-DK" dirty="0">
                <a:hlinkClick r:id="rId3"/>
              </a:rPr>
              <a:t>Alberty paper</a:t>
            </a:r>
            <a:endParaRPr lang="en-DK" dirty="0"/>
          </a:p>
          <a:p>
            <a:endParaRPr lang="en-DK" dirty="0"/>
          </a:p>
          <a:p>
            <a:r>
              <a:rPr lang="en-DK" dirty="0">
                <a:hlinkClick r:id="rId4"/>
              </a:rPr>
              <a:t>Bayesian workflow paper</a:t>
            </a:r>
            <a:endParaRPr lang="en-DK" dirty="0"/>
          </a:p>
          <a:p>
            <a:endParaRPr lang="en-DK" dirty="0"/>
          </a:p>
          <a:p>
            <a:r>
              <a:rPr lang="en-DK" dirty="0">
                <a:hlinkClick r:id="rId5"/>
              </a:rPr>
              <a:t>Essay about degeneracy</a:t>
            </a:r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1BD0-3221-614E-935C-757BCA1AA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05237-4A06-DF4F-B3ED-C1092E099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8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57CC-1505-504C-9F78-7B7C54A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C0C8-1419-FA43-86E7-7B543517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K" dirty="0"/>
              <a:t>What is a Bayesian model of Biochemical thermodynamics?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Why degeneracy is a problem for Bayesian thermodynamics models?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Proposed solution to the difficulty by reparameterisation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Simulation studies showing that the reparameterisation works pretty well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endParaRPr lang="en-DK" dirty="0"/>
          </a:p>
          <a:p>
            <a:pPr marL="342900" indent="-342900">
              <a:buFont typeface="+mj-lt"/>
              <a:buAutoNum type="arabicPeriod"/>
            </a:pPr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03FD6-A47B-5144-B4B3-9866B3317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76B9B-348C-7B4C-AE5A-A24078537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598" y="2759466"/>
                <a:ext cx="10297144" cy="15841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GB" sz="40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DK" sz="40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598" y="2759466"/>
                <a:ext cx="10297144" cy="1584176"/>
              </a:xfrm>
              <a:blipFill>
                <a:blip r:embed="rId4"/>
                <a:stretch>
                  <a:fillRect t="-794" b="-2142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 descr="A picture containing wall, person, indoor, toothbrush&#10;&#10;Description automatically generated">
            <a:extLst>
              <a:ext uri="{FF2B5EF4-FFF2-40B4-BE49-F238E27FC236}">
                <a16:creationId xmlns:a16="http://schemas.microsoft.com/office/drawing/2014/main" id="{82322242-FE9C-1043-8F7A-2C06E3DBD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72" y="422833"/>
            <a:ext cx="3132348" cy="208823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0DE57F3-A584-DA48-9AED-F8B59EC25475}"/>
              </a:ext>
            </a:extLst>
          </p:cNvPr>
          <p:cNvSpPr/>
          <p:nvPr/>
        </p:nvSpPr>
        <p:spPr bwMode="auto">
          <a:xfrm rot="2745036">
            <a:off x="7604081" y="1184012"/>
            <a:ext cx="2393745" cy="1210444"/>
          </a:xfrm>
          <a:prstGeom prst="rightArrow">
            <a:avLst>
              <a:gd name="adj1" fmla="val 41936"/>
              <a:gd name="adj2" fmla="val 50000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PRECISE OBSERVATIONS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9A9E4FA-4B39-E54A-BE39-A5CAA1C0D600}"/>
              </a:ext>
            </a:extLst>
          </p:cNvPr>
          <p:cNvSpPr/>
          <p:nvPr/>
        </p:nvSpPr>
        <p:spPr bwMode="auto">
          <a:xfrm rot="19795404">
            <a:off x="2402464" y="1570918"/>
            <a:ext cx="2341819" cy="1092852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STRUCTURAL KNOWLEDGE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475970A-FCDC-3146-847D-BF9F4850E3A2}"/>
              </a:ext>
            </a:extLst>
          </p:cNvPr>
          <p:cNvSpPr/>
          <p:nvPr/>
        </p:nvSpPr>
        <p:spPr bwMode="auto">
          <a:xfrm>
            <a:off x="4871584" y="2647746"/>
            <a:ext cx="3132349" cy="669534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VAGUE PRIORS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E199B64-3077-E94B-AD0F-367FECCC857C}"/>
              </a:ext>
            </a:extLst>
          </p:cNvPr>
          <p:cNvSpPr/>
          <p:nvPr/>
        </p:nvSpPr>
        <p:spPr bwMode="auto">
          <a:xfrm>
            <a:off x="6130857" y="4120089"/>
            <a:ext cx="1101357" cy="890332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32310DF-1C68-1F48-9A6E-D5EA12436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22" y="5156996"/>
            <a:ext cx="2934225" cy="138420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4132-E61F-1A4D-A5D8-36CCF9B2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Some extra structural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457D2-EBA6-664E-8CC9-919D34BA1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CB69D-C84F-AE46-B304-4B68857F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126681-D595-8748-9F3C-E44DE8E30511}"/>
                  </a:ext>
                </a:extLst>
              </p:cNvPr>
              <p:cNvSpPr/>
              <p:nvPr/>
            </p:nvSpPr>
            <p:spPr>
              <a:xfrm>
                <a:off x="681245" y="1772817"/>
                <a:ext cx="11257805" cy="2991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Approximate Group additivity:</a:t>
                </a:r>
              </a:p>
              <a:p>
                <a:pPr marL="0" indent="0">
                  <a:buNone/>
                </a:pP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4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𝐺𝑁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DK" sz="4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num>
                            <m:den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126681-D595-8748-9F3C-E44DE8E30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5" y="1772817"/>
                <a:ext cx="11257805" cy="2991716"/>
              </a:xfrm>
              <a:prstGeom prst="rect">
                <a:avLst/>
              </a:prstGeom>
              <a:blipFill>
                <a:blip r:embed="rId2"/>
                <a:stretch>
                  <a:fillRect l="-1126" t="-2110" b="-126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6BAA-D371-3142-AFB3-153071D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Why Bayesian?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FE4D-B968-834E-9C4B-EC2B992C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sz="2400" b="1" dirty="0"/>
              <a:t>Need to synthesise </a:t>
            </a:r>
            <a:r>
              <a:rPr lang="en-DK" sz="2400" dirty="0"/>
              <a:t>group and substrate level models</a:t>
            </a:r>
          </a:p>
          <a:p>
            <a:pPr marL="0" indent="0">
              <a:buNone/>
            </a:pPr>
            <a:endParaRPr lang="en-DK" sz="2400" dirty="0"/>
          </a:p>
          <a:p>
            <a:r>
              <a:rPr lang="en-DK" sz="2400" b="1" dirty="0"/>
              <a:t>Complicated</a:t>
            </a:r>
            <a:r>
              <a:rPr lang="en-DK" sz="2400" dirty="0"/>
              <a:t> </a:t>
            </a:r>
            <a:r>
              <a:rPr lang="en-DK" sz="2400" b="1" dirty="0"/>
              <a:t>setup</a:t>
            </a:r>
            <a:r>
              <a:rPr lang="en-DK" sz="2400" dirty="0"/>
              <a:t>:</a:t>
            </a:r>
          </a:p>
          <a:p>
            <a:pPr lvl="1"/>
            <a:r>
              <a:rPr lang="en-DK" sz="2400" dirty="0"/>
              <a:t>Legendre transforms</a:t>
            </a:r>
          </a:p>
          <a:p>
            <a:pPr lvl="1"/>
            <a:r>
              <a:rPr lang="en-DK" sz="2400" dirty="0"/>
              <a:t>Incomplete information</a:t>
            </a:r>
          </a:p>
          <a:p>
            <a:pPr lvl="1"/>
            <a:r>
              <a:rPr lang="en-DK" sz="2400" dirty="0"/>
              <a:t>Study bias (measurements from the same study tend to cluster)</a:t>
            </a:r>
          </a:p>
          <a:p>
            <a:pPr marL="216000" lvl="1" indent="0">
              <a:buNone/>
            </a:pPr>
            <a:endParaRPr lang="en-DK" sz="2400" dirty="0"/>
          </a:p>
          <a:p>
            <a:r>
              <a:rPr lang="en-DK" sz="2400" dirty="0"/>
              <a:t>Downstream applications </a:t>
            </a:r>
            <a:r>
              <a:rPr lang="en-DK" sz="2400" b="1" dirty="0"/>
              <a:t>need an accurate ensemble </a:t>
            </a:r>
            <a:r>
              <a:rPr lang="en-DK" sz="2400" dirty="0"/>
              <a:t>of formation energies, not just point estimates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DAFDF-7322-7949-BA55-242BFC3EA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43FEC-5A99-2F4B-BB1B-BE8250453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9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165-F9E3-2244-A8D2-57CB02A2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Degeneracy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D0E5512-8826-F148-8F5C-CB37D4CEA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2" y="2385219"/>
            <a:ext cx="7721600" cy="3187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ED67-E09E-544F-A36B-2CD170C0CC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C1DA6-2B00-5249-8F18-9686381EC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C5C1B-5E62-7445-9C9F-C89737BD7A1C}"/>
              </a:ext>
            </a:extLst>
          </p:cNvPr>
          <p:cNvSpPr txBox="1"/>
          <p:nvPr/>
        </p:nvSpPr>
        <p:spPr>
          <a:xfrm>
            <a:off x="1198662" y="5445224"/>
            <a:ext cx="94330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>
                <a:latin typeface="+mn-lt"/>
                <a:hlinkClick r:id="rId3"/>
              </a:rPr>
              <a:t>(Graphs and quote copied from a case study by Michael Betancourt)</a:t>
            </a:r>
            <a:endParaRPr lang="en-DK" dirty="0" err="1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76326-AD04-6C41-B9C5-501EE9748149}"/>
              </a:ext>
            </a:extLst>
          </p:cNvPr>
          <p:cNvSpPr txBox="1"/>
          <p:nvPr/>
        </p:nvSpPr>
        <p:spPr>
          <a:xfrm>
            <a:off x="1054646" y="1772816"/>
            <a:ext cx="936104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i="1" dirty="0"/>
              <a:t>Our inferences are strongly non-degenerate, or weakly degenerate, if they appear to concentrate around a single point rather than some extended, degenerate surface.</a:t>
            </a:r>
            <a:endParaRPr lang="en-DK" i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58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89ED-7657-6041-AE9B-367D1ECF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Thermodynamics models are degenerate!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55BEA-4C96-BA4A-9825-01707720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8942" y="3789040"/>
                <a:ext cx="4343822" cy="9727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40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400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</m:t>
                      </m:r>
                    </m:oMath>
                  </m:oMathPara>
                </a14:m>
                <a:endParaRPr lang="en-DK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55BEA-4C96-BA4A-9825-01707720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8942" y="3789040"/>
                <a:ext cx="4343822" cy="9727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A3634-3B4B-DD4B-B86B-46EEBEC7A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4C96C-B6FF-0442-B286-7E1827923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3000F-09FA-224F-9A24-F023F31AEFFB}"/>
              </a:ext>
            </a:extLst>
          </p:cNvPr>
          <p:cNvSpPr txBox="1"/>
          <p:nvPr/>
        </p:nvSpPr>
        <p:spPr>
          <a:xfrm>
            <a:off x="1258524" y="2360744"/>
            <a:ext cx="106805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Precise information </a:t>
            </a:r>
            <a:r>
              <a:rPr lang="en-DK" sz="2800" dirty="0">
                <a:latin typeface="+mn-lt"/>
              </a:rPr>
              <a:t>about </a:t>
            </a:r>
            <a:r>
              <a:rPr lang="en-DK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linear combinations </a:t>
            </a:r>
            <a:r>
              <a:rPr lang="en-DK" sz="2800" dirty="0">
                <a:latin typeface="+mn-lt"/>
              </a:rPr>
              <a:t>of </a:t>
            </a:r>
            <a:r>
              <a:rPr lang="en-DK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vague parameters</a:t>
            </a:r>
          </a:p>
        </p:txBody>
      </p:sp>
    </p:spTree>
    <p:extLst>
      <p:ext uri="{BB962C8B-B14F-4D97-AF65-F5344CB8AC3E}">
        <p14:creationId xmlns:p14="http://schemas.microsoft.com/office/powerpoint/2010/main" val="196746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398-67F8-334D-99B2-D051DA63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Thermodynamics models are degenerate!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6893F-C3C3-5040-AF0F-8EC92DE66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398843"/>
                <a:ext cx="9312374" cy="12906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40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6893F-C3C3-5040-AF0F-8EC92DE66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398843"/>
                <a:ext cx="9312374" cy="1290624"/>
              </a:xfrm>
              <a:blipFill>
                <a:blip r:embed="rId2"/>
                <a:stretch>
                  <a:fillRect t="-971" b="-19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300D-0189-5347-9602-FE7657CD1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D04B7-4311-F54A-B63C-2C6CFFE7B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AD72AAC-235B-1B46-B99A-C48AB595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342473"/>
            <a:ext cx="5384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2083-FCE2-0842-A7EF-FC56975F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Thermodynamics models are degenerate!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12785-81D8-E74F-A76C-40B56E63B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76FA-3D9C-8A4E-957A-CFD010CC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D9FB3C2-D5C8-2E4C-854E-93AEFBBAA2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4726" y="1398843"/>
                <a:ext cx="9312374" cy="1290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000" i="1" kern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kern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 kern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4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400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 kern="0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i="1" kern="0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4000" i="1" kern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4000" i="1" ker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𝐺𝑓</m:t>
                              </m:r>
                            </m:e>
                            <m:sub>
                              <m:r>
                                <a:rPr lang="en-US" sz="4000" i="1" kern="0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4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kern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4000" i="1" kern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 kern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i="1" ker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𝐺𝑓</m:t>
                          </m:r>
                        </m:e>
                        <m:sub>
                          <m:r>
                            <a:rPr lang="en-US" sz="4000" i="1" kern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DK" sz="4000" kern="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D9FB3C2-D5C8-2E4C-854E-93AEFBBA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726" y="1398843"/>
                <a:ext cx="9312374" cy="1290624"/>
              </a:xfrm>
              <a:prstGeom prst="rect">
                <a:avLst/>
              </a:prstGeom>
              <a:blipFill>
                <a:blip r:embed="rId2"/>
                <a:stretch>
                  <a:fillRect t="-971" b="-1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8698BA4D-51F4-C047-B71E-DE3A6693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3" y="2559314"/>
            <a:ext cx="5219700" cy="3949700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6A501-9CB5-704E-B1E0-7AFCEA3423BC}"/>
              </a:ext>
            </a:extLst>
          </p:cNvPr>
          <p:cNvCxnSpPr/>
          <p:nvPr/>
        </p:nvCxnSpPr>
        <p:spPr bwMode="auto">
          <a:xfrm flipH="1">
            <a:off x="8759502" y="5805264"/>
            <a:ext cx="216024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9F4F85-1A38-DB4D-8B2B-871C6351BF71}"/>
              </a:ext>
            </a:extLst>
          </p:cNvPr>
          <p:cNvCxnSpPr/>
          <p:nvPr/>
        </p:nvCxnSpPr>
        <p:spPr bwMode="auto">
          <a:xfrm>
            <a:off x="4655046" y="2780928"/>
            <a:ext cx="410445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6421C3-85A9-714B-BA07-63D45A84B974}"/>
              </a:ext>
            </a:extLst>
          </p:cNvPr>
          <p:cNvSpPr txBox="1"/>
          <p:nvPr/>
        </p:nvSpPr>
        <p:spPr>
          <a:xfrm>
            <a:off x="6114374" y="2833631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DK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Vague prior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2A109-36B4-B24C-B3A7-07EB0340FC74}"/>
              </a:ext>
            </a:extLst>
          </p:cNvPr>
          <p:cNvSpPr/>
          <p:nvPr/>
        </p:nvSpPr>
        <p:spPr>
          <a:xfrm>
            <a:off x="8975526" y="5743999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K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Precise measurement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BD539E-5CCD-D542-A75D-24A14C6FF077}"/>
              </a:ext>
            </a:extLst>
          </p:cNvPr>
          <p:cNvCxnSpPr/>
          <p:nvPr/>
        </p:nvCxnSpPr>
        <p:spPr bwMode="auto">
          <a:xfrm>
            <a:off x="5231110" y="5589240"/>
            <a:ext cx="2808312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F15603-6738-344B-9DD2-C4D94CB90923}"/>
              </a:ext>
            </a:extLst>
          </p:cNvPr>
          <p:cNvCxnSpPr/>
          <p:nvPr/>
        </p:nvCxnSpPr>
        <p:spPr bwMode="auto">
          <a:xfrm>
            <a:off x="5519142" y="3849938"/>
            <a:ext cx="2520280" cy="173930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DCAE878-908B-1948-B356-77B733D3164B}"/>
              </a:ext>
            </a:extLst>
          </p:cNvPr>
          <p:cNvSpPr/>
          <p:nvPr/>
        </p:nvSpPr>
        <p:spPr bwMode="auto">
          <a:xfrm rot="15193799">
            <a:off x="7047696" y="4602422"/>
            <a:ext cx="1944216" cy="1974850"/>
          </a:xfrm>
          <a:prstGeom prst="arc">
            <a:avLst>
              <a:gd name="adj1" fmla="val 17238521"/>
              <a:gd name="adj2" fmla="val 19369357"/>
            </a:avLst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307DB3-4128-4A4E-8950-A1025908381F}"/>
              </a:ext>
            </a:extLst>
          </p:cNvPr>
          <p:cNvSpPr/>
          <p:nvPr/>
        </p:nvSpPr>
        <p:spPr>
          <a:xfrm>
            <a:off x="4701759" y="4954185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K" dirty="0">
                <a:solidFill>
                  <a:schemeClr val="accent3">
                    <a:lumMod val="75000"/>
                  </a:schemeClr>
                </a:solidFill>
              </a:rPr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2708800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Blue-2" id="{9351035A-49DA-E743-BF86-3B3E2429CEB0}" vid="{029CC931-8C2A-BD47-A2ED-955E36129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111f8d86-672b-404f-b9ce-c9091e3fad53","elementConfiguration":{"binding":"UserProfile.Offices.Workarea_{{DocumentLanguage}}","disableUpdates":false,"type":"text"}},{"type":"shape","id":"b91df097-e5e1-4c93-9cca-07ec643fe715","elementConfiguration":{"format":"{{DateFormats.GeneralDate}}","binding":"Form.Date","disableUpdates":false,"type":"date"}},{"type":"shape","id":"b89072c0-0d0f-4492-87b7-c1a80074cb2c","elementConfiguration":{"binding":"Form.PresentationTitle","disableUpdates":false,"type":"text"}}],"transformationConfigurations":[{"language":"{{DocumentLanguage}}","disableUpdates":false,"type":"proofingLanguage"}],"templateName":"DTU Template 16_9 - Blue","templateDescription":"","enableDocumentContentUpdater":true,"version":"1.2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22015789305407","enableDocumentContentUpdater":true,"version":"1.2"}]]></TemplafySlide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fh7e400qna3RwSpBZAEMaQ=="}]}]]></Templafy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67FA1DAD-F71B-4C9A-9254-C5592BC33837}">
  <ds:schemaRefs/>
</ds:datastoreItem>
</file>

<file path=customXml/itemProps3.xml><?xml version="1.0" encoding="utf-8"?>
<ds:datastoreItem xmlns:ds="http://schemas.openxmlformats.org/officeDocument/2006/customXml" ds:itemID="{FEB336AD-412E-4A6A-BBCC-D419DF141969}">
  <ds:schemaRefs/>
</ds:datastoreItem>
</file>

<file path=customXml/itemProps4.xml><?xml version="1.0" encoding="utf-8"?>
<ds:datastoreItem xmlns:ds="http://schemas.openxmlformats.org/officeDocument/2006/customXml" ds:itemID="{C086A146-0E09-4AA0-A3DC-33B2C18DA71A}">
  <ds:schemaRefs/>
</ds:datastoreItem>
</file>

<file path=customXml/itemProps5.xml><?xml version="1.0" encoding="utf-8"?>
<ds:datastoreItem xmlns:ds="http://schemas.openxmlformats.org/officeDocument/2006/customXml" ds:itemID="{B917EF7A-B11F-4137-A061-E3AFCEC45668}">
  <ds:schemaRefs/>
</ds:datastoreItem>
</file>

<file path=customXml/itemProps6.xml><?xml version="1.0" encoding="utf-8"?>
<ds:datastoreItem xmlns:ds="http://schemas.openxmlformats.org/officeDocument/2006/customXml" ds:itemID="{09A4C5C1-E379-42C2-9CE4-96EAD0C517E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2559</TotalTime>
  <Words>692</Words>
  <Application>Microsoft Macintosh PowerPoint</Application>
  <PresentationFormat>Custom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Courier</vt:lpstr>
      <vt:lpstr>Verdana</vt:lpstr>
      <vt:lpstr>Blank</vt:lpstr>
      <vt:lpstr>Improving Sampler Performance for Bayesian Models of Biochemical Thermodynamics </vt:lpstr>
      <vt:lpstr>Plan</vt:lpstr>
      <vt:lpstr>Problem</vt:lpstr>
      <vt:lpstr>Some extra structural information</vt:lpstr>
      <vt:lpstr>Why Bayesian?</vt:lpstr>
      <vt:lpstr>Degeneracy</vt:lpstr>
      <vt:lpstr>Thermodynamics models are degenerate!</vt:lpstr>
      <vt:lpstr>Thermodynamics models are degenerate!</vt:lpstr>
      <vt:lpstr>Thermodynamics models are degenerate!</vt:lpstr>
      <vt:lpstr>Hope?</vt:lpstr>
      <vt:lpstr>Reparameterisation strategy</vt:lpstr>
      <vt:lpstr>Example</vt:lpstr>
      <vt:lpstr>Implementation: naïve parameterisation</vt:lpstr>
      <vt:lpstr>Implementation: Reparameterisation</vt:lpstr>
      <vt:lpstr>Simulation Study 1: Toy dataset</vt:lpstr>
      <vt:lpstr>Simulation Study 2: big dataset</vt:lpstr>
      <vt:lpstr>Discussion</vt:lpstr>
      <vt:lpstr>Plan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Groves</dc:creator>
  <cp:lastModifiedBy>Teddy Groves</cp:lastModifiedBy>
  <cp:revision>28</cp:revision>
  <dcterms:created xsi:type="dcterms:W3CDTF">2020-11-09T15:32:25Z</dcterms:created>
  <dcterms:modified xsi:type="dcterms:W3CDTF">2020-11-11T10:12:08Z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2019-01-04T12:26:18.5555378Z</vt:lpwstr>
  </property>
  <property fmtid="{D5CDD505-2E9C-101B-9397-08002B2CF9AE}" pid="4" name="TemplafyTenantId">
    <vt:lpwstr>dtu</vt:lpwstr>
  </property>
  <property fmtid="{D5CDD505-2E9C-101B-9397-08002B2CF9AE}" pid="5" name="TemplafyTemplateId">
    <vt:lpwstr>636806498783428984</vt:lpwstr>
  </property>
  <property fmtid="{D5CDD505-2E9C-101B-9397-08002B2CF9AE}" pid="6" name="TemplafyUserProfileId">
    <vt:lpwstr>637090615301123404</vt:lpwstr>
  </property>
  <property fmtid="{D5CDD505-2E9C-101B-9397-08002B2CF9AE}" pid="7" name="TemplafyLanguageCode">
    <vt:lpwstr>en-GB</vt:lpwstr>
  </property>
</Properties>
</file>