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47"/>
  </p:notesMasterIdLst>
  <p:sldIdLst>
    <p:sldId id="256" r:id="rId2"/>
    <p:sldId id="257" r:id="rId3"/>
    <p:sldId id="285" r:id="rId4"/>
    <p:sldId id="270" r:id="rId5"/>
    <p:sldId id="273" r:id="rId6"/>
    <p:sldId id="267" r:id="rId7"/>
    <p:sldId id="286" r:id="rId8"/>
    <p:sldId id="287" r:id="rId9"/>
    <p:sldId id="278" r:id="rId10"/>
    <p:sldId id="277" r:id="rId11"/>
    <p:sldId id="268" r:id="rId12"/>
    <p:sldId id="272" r:id="rId13"/>
    <p:sldId id="303" r:id="rId14"/>
    <p:sldId id="288" r:id="rId15"/>
    <p:sldId id="291" r:id="rId16"/>
    <p:sldId id="304" r:id="rId17"/>
    <p:sldId id="302" r:id="rId18"/>
    <p:sldId id="292" r:id="rId19"/>
    <p:sldId id="289" r:id="rId20"/>
    <p:sldId id="297" r:id="rId21"/>
    <p:sldId id="271" r:id="rId22"/>
    <p:sldId id="293" r:id="rId23"/>
    <p:sldId id="275" r:id="rId24"/>
    <p:sldId id="294" r:id="rId25"/>
    <p:sldId id="295" r:id="rId26"/>
    <p:sldId id="296" r:id="rId27"/>
    <p:sldId id="290" r:id="rId28"/>
    <p:sldId id="305" r:id="rId29"/>
    <p:sldId id="298" r:id="rId30"/>
    <p:sldId id="299" r:id="rId31"/>
    <p:sldId id="300" r:id="rId32"/>
    <p:sldId id="301" r:id="rId33"/>
    <p:sldId id="259" r:id="rId34"/>
    <p:sldId id="258" r:id="rId35"/>
    <p:sldId id="276" r:id="rId36"/>
    <p:sldId id="260" r:id="rId37"/>
    <p:sldId id="283" r:id="rId38"/>
    <p:sldId id="282" r:id="rId39"/>
    <p:sldId id="274" r:id="rId40"/>
    <p:sldId id="262" r:id="rId41"/>
    <p:sldId id="279" r:id="rId42"/>
    <p:sldId id="264" r:id="rId43"/>
    <p:sldId id="284" r:id="rId44"/>
    <p:sldId id="265" r:id="rId45"/>
    <p:sldId id="266" r:id="rId46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3750" autoAdjust="0"/>
  </p:normalViewPr>
  <p:slideViewPr>
    <p:cSldViewPr snapToGrid="0" snapToObjects="1">
      <p:cViewPr>
        <p:scale>
          <a:sx n="100" d="100"/>
          <a:sy n="100" d="100"/>
        </p:scale>
        <p:origin x="-110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Polygons</c:v>
                </c:pt>
              </c:strCache>
            </c:strRef>
          </c:tx>
          <c:dPt>
            <c:idx val="1"/>
            <c:bubble3D val="0"/>
            <c:spPr>
              <a:solidFill>
                <a:schemeClr val="accent3"/>
              </a:solidFill>
            </c:spPr>
          </c:dPt>
          <c:cat>
            <c:strRef>
              <c:f>Sheet1!$A$2:$A$3</c:f>
              <c:strCache>
                <c:ptCount val="2"/>
                <c:pt idx="0">
                  <c:v>New</c:v>
                </c:pt>
                <c:pt idx="1">
                  <c:v>Previously Seen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0.646</c:v>
                </c:pt>
                <c:pt idx="1">
                  <c:v>0.354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2749661127949"/>
          <c:y val="0.696694481772612"/>
          <c:w val="0.266313293867464"/>
          <c:h val="0.18135609827483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83C2C-40E4-C442-8722-37F9F6EBBB4B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DE0FA-5CD4-1F4C-8776-4B668352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Helpful uses: concrete and aesthetically pleasing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E0FA-5CD4-1F4C-8776-4B668352CF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Helpful</a:t>
            </a:r>
            <a:r>
              <a:rPr lang="en-US" baseline="0" dirty="0" smtClean="0"/>
              <a:t> uses: mathematically and computationally easiest to work with, in polynomial form for theory and in coefficient array form for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E0FA-5CD4-1F4C-8776-4B668352CF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Benefits: space efficiency</a:t>
            </a:r>
            <a:r>
              <a:rPr lang="en-US" baseline="0" dirty="0" smtClean="0"/>
              <a:t> and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E0FA-5CD4-1F4C-8776-4B668352CF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2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</a:t>
            </a:r>
            <a:r>
              <a:rPr lang="en-US" baseline="0" dirty="0" smtClean="0"/>
              <a:t> degree(f1) &lt;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 and degree(f2) &lt; </a:t>
            </a:r>
            <a:r>
              <a:rPr lang="en-US" baseline="0" dirty="0" err="1" smtClean="0"/>
              <a:t>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E0FA-5CD4-1F4C-8776-4B668352CF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</a:t>
            </a:r>
            <a:r>
              <a:rPr lang="en-US" baseline="0" dirty="0" smtClean="0"/>
              <a:t> degree(f1) &lt;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 and degree(f2) &lt; </a:t>
            </a:r>
            <a:r>
              <a:rPr lang="en-US" baseline="0" dirty="0" err="1" smtClean="0"/>
              <a:t>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E0FA-5CD4-1F4C-8776-4B668352CF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Computationally efficient, and seems to find all RP’s for 2 primes (not proved though)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E0FA-5CD4-1F4C-8776-4B668352CF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3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7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5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2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t>8/1/14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t>8/1/14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7EB9-05CE-2D44-95F2-6FF7B14AD824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0255-C634-D544-AD20-5EA49548A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9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6.emf"/><Relationship Id="rId7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6" Type="http://schemas.openxmlformats.org/officeDocument/2006/relationships/image" Target="../media/image42.emf"/><Relationship Id="rId7" Type="http://schemas.openxmlformats.org/officeDocument/2006/relationships/image" Target="../media/image31.emf"/><Relationship Id="rId8" Type="http://schemas.openxmlformats.org/officeDocument/2006/relationships/image" Target="../media/image43.emf"/><Relationship Id="rId9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44.emf"/><Relationship Id="rId8" Type="http://schemas.openxmlformats.org/officeDocument/2006/relationships/image" Target="../media/image48.emf"/><Relationship Id="rId9" Type="http://schemas.openxmlformats.org/officeDocument/2006/relationships/image" Target="../media/image49.emf"/><Relationship Id="rId1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0.emf"/><Relationship Id="rId12" Type="http://schemas.openxmlformats.org/officeDocument/2006/relationships/image" Target="../media/image61.emf"/><Relationship Id="rId13" Type="http://schemas.openxmlformats.org/officeDocument/2006/relationships/image" Target="../media/image6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emf"/><Relationship Id="rId3" Type="http://schemas.openxmlformats.org/officeDocument/2006/relationships/image" Target="../media/image52.emf"/><Relationship Id="rId4" Type="http://schemas.openxmlformats.org/officeDocument/2006/relationships/image" Target="../media/image53.emf"/><Relationship Id="rId5" Type="http://schemas.openxmlformats.org/officeDocument/2006/relationships/image" Target="../media/image54.emf"/><Relationship Id="rId6" Type="http://schemas.openxmlformats.org/officeDocument/2006/relationships/image" Target="../media/image55.emf"/><Relationship Id="rId7" Type="http://schemas.openxmlformats.org/officeDocument/2006/relationships/image" Target="../media/image56.emf"/><Relationship Id="rId8" Type="http://schemas.openxmlformats.org/officeDocument/2006/relationships/image" Target="../media/image57.emf"/><Relationship Id="rId9" Type="http://schemas.openxmlformats.org/officeDocument/2006/relationships/image" Target="../media/image58.emf"/><Relationship Id="rId10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0.emf"/><Relationship Id="rId12" Type="http://schemas.openxmlformats.org/officeDocument/2006/relationships/image" Target="../media/image61.emf"/><Relationship Id="rId13" Type="http://schemas.openxmlformats.org/officeDocument/2006/relationships/image" Target="../media/image62.emf"/><Relationship Id="rId14" Type="http://schemas.openxmlformats.org/officeDocument/2006/relationships/image" Target="../media/image63.emf"/><Relationship Id="rId15" Type="http://schemas.openxmlformats.org/officeDocument/2006/relationships/image" Target="../media/image6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emf"/><Relationship Id="rId3" Type="http://schemas.openxmlformats.org/officeDocument/2006/relationships/image" Target="../media/image52.emf"/><Relationship Id="rId4" Type="http://schemas.openxmlformats.org/officeDocument/2006/relationships/image" Target="../media/image53.emf"/><Relationship Id="rId5" Type="http://schemas.openxmlformats.org/officeDocument/2006/relationships/image" Target="../media/image54.emf"/><Relationship Id="rId6" Type="http://schemas.openxmlformats.org/officeDocument/2006/relationships/image" Target="../media/image55.emf"/><Relationship Id="rId7" Type="http://schemas.openxmlformats.org/officeDocument/2006/relationships/image" Target="../media/image56.emf"/><Relationship Id="rId8" Type="http://schemas.openxmlformats.org/officeDocument/2006/relationships/image" Target="../media/image57.emf"/><Relationship Id="rId9" Type="http://schemas.openxmlformats.org/officeDocument/2006/relationships/image" Target="../media/image58.emf"/><Relationship Id="rId10" Type="http://schemas.openxmlformats.org/officeDocument/2006/relationships/image" Target="../media/image59.emf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emf"/><Relationship Id="rId1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Relationship Id="rId4" Type="http://schemas.openxmlformats.org/officeDocument/2006/relationships/image" Target="../media/image38.emf"/><Relationship Id="rId5" Type="http://schemas.openxmlformats.org/officeDocument/2006/relationships/image" Target="../media/image41.emf"/><Relationship Id="rId6" Type="http://schemas.openxmlformats.org/officeDocument/2006/relationships/image" Target="../media/image65.emf"/><Relationship Id="rId7" Type="http://schemas.openxmlformats.org/officeDocument/2006/relationships/image" Target="../media/image66.emf"/><Relationship Id="rId8" Type="http://schemas.openxmlformats.org/officeDocument/2006/relationships/image" Target="../media/image67.emf"/><Relationship Id="rId9" Type="http://schemas.openxmlformats.org/officeDocument/2006/relationships/image" Target="../media/image68.emf"/><Relationship Id="rId10" Type="http://schemas.openxmlformats.org/officeDocument/2006/relationships/image" Target="../media/image6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4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4" Type="http://schemas.openxmlformats.org/officeDocument/2006/relationships/image" Target="../media/image74.emf"/><Relationship Id="rId5" Type="http://schemas.openxmlformats.org/officeDocument/2006/relationships/image" Target="../media/image75.emf"/><Relationship Id="rId6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emf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emf"/><Relationship Id="rId12" Type="http://schemas.openxmlformats.org/officeDocument/2006/relationships/image" Target="../media/image83.emf"/><Relationship Id="rId13" Type="http://schemas.openxmlformats.org/officeDocument/2006/relationships/image" Target="../media/image84.emf"/><Relationship Id="rId14" Type="http://schemas.openxmlformats.org/officeDocument/2006/relationships/image" Target="../media/image85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emf"/><Relationship Id="rId3" Type="http://schemas.openxmlformats.org/officeDocument/2006/relationships/image" Target="../media/image46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77.emf"/><Relationship Id="rId7" Type="http://schemas.openxmlformats.org/officeDocument/2006/relationships/image" Target="../media/image78.emf"/><Relationship Id="rId8" Type="http://schemas.openxmlformats.org/officeDocument/2006/relationships/image" Target="../media/image79.emf"/><Relationship Id="rId9" Type="http://schemas.openxmlformats.org/officeDocument/2006/relationships/image" Target="../media/image80.emf"/><Relationship Id="rId10" Type="http://schemas.openxmlformats.org/officeDocument/2006/relationships/image" Target="../media/image81.emf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3.emf"/><Relationship Id="rId12" Type="http://schemas.openxmlformats.org/officeDocument/2006/relationships/image" Target="../media/image94.emf"/><Relationship Id="rId13" Type="http://schemas.openxmlformats.org/officeDocument/2006/relationships/image" Target="../media/image95.emf"/><Relationship Id="rId14" Type="http://schemas.openxmlformats.org/officeDocument/2006/relationships/image" Target="../media/image96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emf"/><Relationship Id="rId3" Type="http://schemas.openxmlformats.org/officeDocument/2006/relationships/image" Target="../media/image62.emf"/><Relationship Id="rId4" Type="http://schemas.openxmlformats.org/officeDocument/2006/relationships/image" Target="../media/image86.emf"/><Relationship Id="rId5" Type="http://schemas.openxmlformats.org/officeDocument/2006/relationships/image" Target="../media/image87.emf"/><Relationship Id="rId6" Type="http://schemas.openxmlformats.org/officeDocument/2006/relationships/image" Target="../media/image88.emf"/><Relationship Id="rId7" Type="http://schemas.openxmlformats.org/officeDocument/2006/relationships/image" Target="../media/image89.emf"/><Relationship Id="rId8" Type="http://schemas.openxmlformats.org/officeDocument/2006/relationships/image" Target="../media/image90.emf"/><Relationship Id="rId9" Type="http://schemas.openxmlformats.org/officeDocument/2006/relationships/image" Target="../media/image91.emf"/><Relationship Id="rId10" Type="http://schemas.openxmlformats.org/officeDocument/2006/relationships/image" Target="../media/image9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4" Type="http://schemas.openxmlformats.org/officeDocument/2006/relationships/image" Target="../media/image9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4" Type="http://schemas.openxmlformats.org/officeDocument/2006/relationships/image" Target="../media/image102.emf"/><Relationship Id="rId5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4" Type="http://schemas.openxmlformats.org/officeDocument/2006/relationships/image" Target="../media/image105.emf"/><Relationship Id="rId5" Type="http://schemas.openxmlformats.org/officeDocument/2006/relationships/image" Target="../media/image106.emf"/><Relationship Id="rId6" Type="http://schemas.openxmlformats.org/officeDocument/2006/relationships/image" Target="../media/image107.emf"/><Relationship Id="rId7" Type="http://schemas.openxmlformats.org/officeDocument/2006/relationships/image" Target="../media/image10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9.emf"/><Relationship Id="rId3" Type="http://schemas.openxmlformats.org/officeDocument/2006/relationships/image" Target="../media/image11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4" Type="http://schemas.openxmlformats.org/officeDocument/2006/relationships/image" Target="../media/image113.emf"/><Relationship Id="rId5" Type="http://schemas.openxmlformats.org/officeDocument/2006/relationships/image" Target="../media/image1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4" Type="http://schemas.openxmlformats.org/officeDocument/2006/relationships/image" Target="../media/image113.emf"/><Relationship Id="rId5" Type="http://schemas.openxmlformats.org/officeDocument/2006/relationships/image" Target="../media/image112.emf"/><Relationship Id="rId6" Type="http://schemas.openxmlformats.org/officeDocument/2006/relationships/image" Target="../media/image116.emf"/><Relationship Id="rId7" Type="http://schemas.openxmlformats.org/officeDocument/2006/relationships/image" Target="../media/image1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4" Type="http://schemas.openxmlformats.org/officeDocument/2006/relationships/image" Target="../media/image1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g"/><Relationship Id="rId4" Type="http://schemas.openxmlformats.org/officeDocument/2006/relationships/image" Target="../media/image123.jpg"/><Relationship Id="rId5" Type="http://schemas.openxmlformats.org/officeDocument/2006/relationships/image" Target="../media/image1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4" Type="http://schemas.openxmlformats.org/officeDocument/2006/relationships/image" Target="../media/image1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2416175"/>
            <a:ext cx="83058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 and Analysis on Reinhardt Polygons with Multiple Prime </a:t>
            </a:r>
            <a:r>
              <a:rPr lang="en-US" dirty="0"/>
              <a:t>D</a:t>
            </a:r>
            <a:r>
              <a:rPr lang="en-US" dirty="0" smtClean="0"/>
              <a:t>ivisors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9409"/>
            <a:ext cx="6400800" cy="1752600"/>
          </a:xfrm>
        </p:spPr>
        <p:txBody>
          <a:bodyPr/>
          <a:lstStyle/>
          <a:p>
            <a:r>
              <a:rPr lang="en-US" dirty="0" smtClean="0"/>
              <a:t>Molly Feldman, Robert Kenyon, </a:t>
            </a:r>
            <a:r>
              <a:rPr lang="en-US" dirty="0" err="1" smtClean="0"/>
              <a:t>Jiahui</a:t>
            </a:r>
            <a:r>
              <a:rPr lang="en-US" dirty="0" smtClean="0"/>
              <a:t> </a:t>
            </a:r>
            <a:r>
              <a:rPr lang="en-US" dirty="0" smtClean="0"/>
              <a:t>Liu</a:t>
            </a:r>
          </a:p>
          <a:p>
            <a:r>
              <a:rPr lang="en-US" dirty="0" err="1" smtClean="0"/>
              <a:t>Summer@ICERM</a:t>
            </a:r>
            <a:endParaRPr lang="en-US" dirty="0"/>
          </a:p>
        </p:txBody>
      </p:sp>
      <p:pic>
        <p:nvPicPr>
          <p:cNvPr id="4" name="Picture 3" descr="711sta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8306">
            <a:off x="148475" y="4396712"/>
            <a:ext cx="2205043" cy="2197386"/>
          </a:xfrm>
          <a:prstGeom prst="rect">
            <a:avLst/>
          </a:prstGeom>
        </p:spPr>
      </p:pic>
      <p:pic>
        <p:nvPicPr>
          <p:cNvPr id="5" name="Picture 4" descr="711sta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035">
            <a:off x="6960360" y="122214"/>
            <a:ext cx="2205043" cy="21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to create one unique representation of a polygon</a:t>
            </a:r>
            <a:endParaRPr lang="en-US" dirty="0"/>
          </a:p>
        </p:txBody>
      </p:sp>
      <p:pic>
        <p:nvPicPr>
          <p:cNvPr id="5" name="Picture 4" descr="normalizatione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3596749"/>
            <a:ext cx="2578100" cy="2578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5176966"/>
            <a:ext cx="5754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End: </a:t>
            </a:r>
            <a:r>
              <a:rPr lang="en-US" sz="2800" dirty="0" smtClean="0"/>
              <a:t>[ 5 </a:t>
            </a:r>
            <a:r>
              <a:rPr lang="en-US" sz="2800" dirty="0"/>
              <a:t>4 1 2 1 1 4 </a:t>
            </a:r>
            <a:r>
              <a:rPr lang="en-US" sz="2800" dirty="0" smtClean="0"/>
              <a:t>3 </a:t>
            </a:r>
            <a:r>
              <a:rPr lang="en-US" sz="2800" dirty="0"/>
              <a:t>1 1 2 1 1 1 </a:t>
            </a:r>
            <a:r>
              <a:rPr lang="en-US" sz="2800" dirty="0" smtClean="0"/>
              <a:t>2 ]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57200" y="2930384"/>
            <a:ext cx="5915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Start: </a:t>
            </a:r>
            <a:r>
              <a:rPr lang="en-US" sz="2800" dirty="0" smtClean="0"/>
              <a:t>[ 3 4 1 1 2 1 4 5 2 1 1 1 2 1 1 ]</a:t>
            </a: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34764" y="4094490"/>
            <a:ext cx="4990244" cy="675620"/>
            <a:chOff x="634764" y="3756680"/>
            <a:chExt cx="4990244" cy="675620"/>
          </a:xfrm>
        </p:grpSpPr>
        <p:sp>
          <p:nvSpPr>
            <p:cNvPr id="9" name="Rectangle 8"/>
            <p:cNvSpPr/>
            <p:nvPr/>
          </p:nvSpPr>
          <p:spPr>
            <a:xfrm>
              <a:off x="634764" y="3756680"/>
              <a:ext cx="49902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[ 3 4 1 1 2 1 4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5</a:t>
              </a:r>
              <a:r>
                <a:rPr lang="en-US" sz="2800" dirty="0" smtClean="0"/>
                <a:t> 2 1 1 1 2 1 1 ]</a:t>
              </a:r>
              <a:endParaRPr lang="en-US" sz="2800" dirty="0"/>
            </a:p>
          </p:txBody>
        </p: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2679700" y="4279900"/>
              <a:ext cx="4501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129886" y="4432300"/>
              <a:ext cx="413414" cy="0"/>
            </a:xfrm>
            <a:prstGeom prst="straightConnector1">
              <a:avLst/>
            </a:prstGeom>
            <a:ln w="381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27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Sporadic vs. Periodic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4794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Periodic</a:t>
            </a:r>
            <a:r>
              <a:rPr lang="en-US" dirty="0" smtClean="0"/>
              <a:t> Reinhardt polygons are those where the composition repeats periodically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 smtClean="0"/>
              <a:t>Sporadic</a:t>
            </a:r>
            <a:r>
              <a:rPr lang="en-US" dirty="0" smtClean="0"/>
              <a:t> polygons are </a:t>
            </a:r>
            <a:r>
              <a:rPr lang="en-US" dirty="0" smtClean="0"/>
              <a:t>Reinhardt polygons which are not periodic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01264" y="3742757"/>
            <a:ext cx="306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[</a:t>
            </a:r>
            <a:r>
              <a:rPr lang="en-US" dirty="0" smtClean="0"/>
              <a:t>15 15 15</a:t>
            </a:r>
            <a:r>
              <a:rPr lang="en-US" dirty="0" smtClean="0"/>
              <a:t>] = [         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388" y="6126163"/>
            <a:ext cx="465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e.g</a:t>
            </a:r>
            <a:r>
              <a:rPr lang="da-DK" dirty="0" smtClean="0"/>
              <a:t>. [</a:t>
            </a:r>
            <a:r>
              <a:rPr lang="da-DK" dirty="0" smtClean="0"/>
              <a:t>7 4 1 1 2 3 1 2 5 5 2 1 3 2 1 1 4]</a:t>
            </a:r>
            <a:endParaRPr lang="en-US" dirty="0"/>
          </a:p>
        </p:txBody>
      </p:sp>
      <p:pic>
        <p:nvPicPr>
          <p:cNvPr id="8" name="Picture 7" descr="74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62" y="3960389"/>
            <a:ext cx="2781300" cy="2771643"/>
          </a:xfrm>
          <a:prstGeom prst="rect">
            <a:avLst/>
          </a:prstGeom>
        </p:spPr>
      </p:pic>
      <p:pic>
        <p:nvPicPr>
          <p:cNvPr id="9" name="Picture 8" descr="1515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68" y="1115589"/>
            <a:ext cx="2854713" cy="28448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3814339"/>
            <a:ext cx="469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Results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of </a:t>
            </a:r>
            <a:r>
              <a:rPr lang="en-US" dirty="0" err="1" smtClean="0"/>
              <a:t>periodics</a:t>
            </a:r>
            <a:r>
              <a:rPr lang="en-US" dirty="0" smtClean="0"/>
              <a:t> is known for all</a:t>
            </a:r>
          </a:p>
          <a:p>
            <a:r>
              <a:rPr lang="en-US" dirty="0" smtClean="0"/>
              <a:t>For almost all              , the number of sporadic polygons exceeds the number of periodic ones </a:t>
            </a:r>
          </a:p>
          <a:p>
            <a:r>
              <a:rPr lang="en-US" dirty="0" smtClean="0"/>
              <a:t>Let            be the number of sporadic Reinhardt polygons for a given 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9" y="4914410"/>
            <a:ext cx="3848100" cy="525228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55" y="2362688"/>
            <a:ext cx="1371600" cy="342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75" y="1859395"/>
            <a:ext cx="228600" cy="1905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3877542"/>
            <a:ext cx="990600" cy="4191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82" y="4484254"/>
            <a:ext cx="228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794000" y="5876418"/>
            <a:ext cx="1674091" cy="373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92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previous work, we can define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representation restricts the problem of finding valid Reinhardt polynomials (i.e.         ) to finding valid     and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2311400"/>
            <a:ext cx="6921500" cy="4318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" y="5260468"/>
            <a:ext cx="330200" cy="381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0776" y="5218798"/>
            <a:ext cx="17746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</a:rPr>
              <a:t>+ 0 0 − + 0 </a:t>
            </a:r>
            <a:endParaRPr lang="en-US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40" y="3992997"/>
            <a:ext cx="330200" cy="3810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58" y="3992997"/>
            <a:ext cx="330200" cy="3810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25" y="3608532"/>
            <a:ext cx="787400" cy="4191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7" y="5894995"/>
            <a:ext cx="342900" cy="266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7010" y="5776477"/>
            <a:ext cx="7375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</a:rPr>
              <a:t>+ 0 0 − + </a:t>
            </a:r>
            <a:r>
              <a:rPr lang="en-US" sz="2600" dirty="0" smtClean="0">
                <a:solidFill>
                  <a:prstClr val="black"/>
                </a:solidFill>
              </a:rPr>
              <a:t>0 − 0 0 + − 0 + 0 0 − + 0 …  </a:t>
            </a:r>
            <a:endParaRPr lang="en-US" dirty="0"/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527" y="4656280"/>
            <a:ext cx="3962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Results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In the two prime case,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where we construct nontrivial    and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the three prime case, 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2311400"/>
            <a:ext cx="6921500" cy="431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2895600"/>
            <a:ext cx="330200" cy="381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2895600"/>
            <a:ext cx="330200" cy="3810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9150"/>
            <a:ext cx="8178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7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2086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Goal: find valid      and     such that they satisfy the alternate representation,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and the other necessary properties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40" y="3382815"/>
            <a:ext cx="6070600" cy="37871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37" y="2167080"/>
            <a:ext cx="330200" cy="381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20" y="2155535"/>
            <a:ext cx="330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1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</a:t>
            </a:r>
          </a:p>
          <a:p>
            <a:r>
              <a:rPr lang="en-US" dirty="0" smtClean="0"/>
              <a:t>Goal: find specific    and    such that this equation holds</a:t>
            </a:r>
          </a:p>
          <a:p>
            <a:r>
              <a:rPr lang="en-US" dirty="0" smtClean="0"/>
              <a:t>To do so, we utilize the following algorithm, also known as “the second construction” 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780284"/>
            <a:ext cx="6070600" cy="37871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2311400"/>
            <a:ext cx="330200" cy="381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36800"/>
            <a:ext cx="330200" cy="38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800" y="4907974"/>
            <a:ext cx="8013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Remember:</a:t>
            </a:r>
            <a:endParaRPr lang="en-US" sz="3200" b="1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5556250"/>
            <a:ext cx="2057400" cy="3683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5029776"/>
            <a:ext cx="5575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8200" y="2747714"/>
            <a:ext cx="27305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11400" y="2349500"/>
            <a:ext cx="16383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13400" y="2349500"/>
            <a:ext cx="16383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4950" y="2252414"/>
            <a:ext cx="9353550" cy="1692771"/>
            <a:chOff x="234950" y="2603500"/>
            <a:chExt cx="9353550" cy="1692771"/>
          </a:xfrm>
        </p:grpSpPr>
        <p:sp>
          <p:nvSpPr>
            <p:cNvPr id="6" name="TextBox 5"/>
            <p:cNvSpPr txBox="1"/>
            <p:nvPr/>
          </p:nvSpPr>
          <p:spPr>
            <a:xfrm>
              <a:off x="571500" y="2603500"/>
              <a:ext cx="90170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+ 0 0 − + 0 − 0 0 + − 0 + 0 0 − + 0 − 0 0 + − 0 + 0 0 </a:t>
              </a:r>
              <a:r>
                <a:rPr lang="en-US" sz="2600" dirty="0"/>
                <a:t>−</a:t>
              </a:r>
              <a:r>
                <a:rPr lang="en-US" sz="2600" dirty="0" smtClean="0"/>
                <a:t> + 0 </a:t>
              </a:r>
            </a:p>
            <a:p>
              <a:r>
                <a:rPr lang="en-US" sz="2600" dirty="0" smtClean="0"/>
                <a:t>0 0 0 + − 0 0 + − 0 0 0 0 − + 0 0 − + 0 0 0 0 + − 0 0 + − 0</a:t>
              </a:r>
            </a:p>
            <a:p>
              <a:endParaRPr lang="en-US" sz="2600" dirty="0"/>
            </a:p>
            <a:p>
              <a:r>
                <a:rPr lang="en-US" sz="2600" dirty="0" smtClean="0"/>
                <a:t>+ 0 0 0 0 0 − + − + − 0 + − + − + − 0 0 0 + − + 0 0 0 0 0 0</a:t>
              </a:r>
            </a:p>
          </p:txBody>
        </p:sp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0" y="3886200"/>
              <a:ext cx="292100" cy="279400"/>
            </a:xfrm>
            <a:prstGeom prst="rect">
              <a:avLst/>
            </a:prstGeom>
          </p:spPr>
        </p:pic>
      </p:grpSp>
      <p:cxnSp>
        <p:nvCxnSpPr>
          <p:cNvPr id="16" name="Straight Connector 15"/>
          <p:cNvCxnSpPr/>
          <p:nvPr/>
        </p:nvCxnSpPr>
        <p:spPr>
          <a:xfrm>
            <a:off x="673100" y="3378200"/>
            <a:ext cx="8191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36" y="5232978"/>
            <a:ext cx="4000500" cy="3175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7098146" y="3945185"/>
            <a:ext cx="0" cy="1211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30examp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945185"/>
            <a:ext cx="2705100" cy="27051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64" y="506015"/>
            <a:ext cx="6502400" cy="4953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64" y="1152237"/>
            <a:ext cx="6540500" cy="3556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" y="2395105"/>
            <a:ext cx="342900" cy="266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9" y="2776105"/>
            <a:ext cx="342900" cy="266700"/>
          </a:xfrm>
          <a:prstGeom prst="rect">
            <a:avLst/>
          </a:prstGeom>
        </p:spPr>
      </p:pic>
      <p:sp>
        <p:nvSpPr>
          <p:cNvPr id="24" name="Left Brace 23"/>
          <p:cNvSpPr/>
          <p:nvPr/>
        </p:nvSpPr>
        <p:spPr>
          <a:xfrm rot="5400000">
            <a:off x="1286098" y="1485253"/>
            <a:ext cx="309204" cy="1602860"/>
          </a:xfrm>
          <a:prstGeom prst="leftBrace">
            <a:avLst>
              <a:gd name="adj1" fmla="val 2129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latex-image-1.pdf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57"/>
          <a:stretch/>
        </p:blipFill>
        <p:spPr>
          <a:xfrm>
            <a:off x="1267113" y="1725681"/>
            <a:ext cx="368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4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Construction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   be a composition of   into an even number of parts: </a:t>
            </a:r>
          </a:p>
          <a:p>
            <a:r>
              <a:rPr lang="en-US" dirty="0" smtClean="0"/>
              <a:t>We decompose     and     into blocks of    terms, i.e.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847850"/>
            <a:ext cx="165100" cy="190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1866900"/>
            <a:ext cx="1778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16150"/>
            <a:ext cx="3505200" cy="419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94000"/>
            <a:ext cx="330200" cy="3810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2794000"/>
            <a:ext cx="330200" cy="3810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2921000"/>
            <a:ext cx="177800" cy="1905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71550" y="4362450"/>
            <a:ext cx="7245350" cy="1143000"/>
            <a:chOff x="971550" y="4502150"/>
            <a:chExt cx="7245350" cy="1143000"/>
          </a:xfrm>
        </p:grpSpPr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350" y="4502150"/>
              <a:ext cx="3365500" cy="406400"/>
            </a:xfrm>
            <a:prstGeom prst="rect">
              <a:avLst/>
            </a:prstGeom>
          </p:spPr>
        </p:pic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550" y="5226050"/>
              <a:ext cx="3365500" cy="406400"/>
            </a:xfrm>
            <a:prstGeom prst="rect">
              <a:avLst/>
            </a:prstGeom>
          </p:spPr>
        </p:pic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300" y="4502150"/>
              <a:ext cx="2768600" cy="419100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300" y="5226050"/>
              <a:ext cx="2755900" cy="41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579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Construction (cont.)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480579" y="2401455"/>
            <a:ext cx="9102147" cy="2466350"/>
            <a:chOff x="311150" y="1733550"/>
            <a:chExt cx="8248650" cy="2146300"/>
          </a:xfrm>
        </p:grpSpPr>
        <p:grpSp>
          <p:nvGrpSpPr>
            <p:cNvPr id="51" name="Group 50"/>
            <p:cNvGrpSpPr/>
            <p:nvPr/>
          </p:nvGrpSpPr>
          <p:grpSpPr>
            <a:xfrm>
              <a:off x="838200" y="1733550"/>
              <a:ext cx="7721600" cy="2146300"/>
              <a:chOff x="838200" y="1327150"/>
              <a:chExt cx="7721600" cy="21463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38200" y="1865987"/>
                <a:ext cx="7721600" cy="469900"/>
                <a:chOff x="723900" y="1700887"/>
                <a:chExt cx="7721600" cy="46990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723900" y="1765300"/>
                  <a:ext cx="14732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2235200" y="1765300"/>
                  <a:ext cx="10033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1765300"/>
                  <a:ext cx="17145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029200" y="1765300"/>
                  <a:ext cx="6731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40400" y="1765300"/>
                  <a:ext cx="14732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016000" y="1739900"/>
                  <a:ext cx="10541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+ … + </a:t>
                  </a:r>
                  <a:endParaRPr lang="en-US" sz="2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565400" y="1765300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746500" y="17272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207000" y="1765300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019800" y="17272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213600" y="1700887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 ……</a:t>
                  </a:r>
                  <a:endParaRPr lang="en-US" sz="22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7112000" y="2513686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 ……</a:t>
                </a:r>
                <a:endParaRPr lang="en-US" sz="22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838200" y="1327150"/>
                <a:ext cx="6489700" cy="2146300"/>
                <a:chOff x="838200" y="1327150"/>
                <a:chExt cx="6489700" cy="2146300"/>
              </a:xfrm>
            </p:grpSpPr>
            <p:sp>
              <p:nvSpPr>
                <p:cNvPr id="15" name="Left Brace 14"/>
                <p:cNvSpPr/>
                <p:nvPr/>
              </p:nvSpPr>
              <p:spPr>
                <a:xfrm rot="5400000">
                  <a:off x="1429941" y="1031479"/>
                  <a:ext cx="269080" cy="14525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Left Brace 15"/>
                <p:cNvSpPr/>
                <p:nvPr/>
              </p:nvSpPr>
              <p:spPr>
                <a:xfrm rot="5400000">
                  <a:off x="2691210" y="1243410"/>
                  <a:ext cx="307180" cy="10160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Left Brace 16"/>
                <p:cNvSpPr/>
                <p:nvPr/>
              </p:nvSpPr>
              <p:spPr>
                <a:xfrm rot="5400000">
                  <a:off x="4100910" y="900510"/>
                  <a:ext cx="294480" cy="17399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eft Brace 17"/>
                <p:cNvSpPr/>
                <p:nvPr/>
              </p:nvSpPr>
              <p:spPr>
                <a:xfrm rot="5400000">
                  <a:off x="6463110" y="1040210"/>
                  <a:ext cx="294480" cy="14351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rot="5400000">
                  <a:off x="5339160" y="1414860"/>
                  <a:ext cx="307180" cy="6731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Picture 19" descr="latex-image-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4600" y="13779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2" name="Picture 21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900" y="13779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6200" y="13525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4" name="Picture 23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8900" y="13398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5" name="Picture 24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9200" y="1327150"/>
                  <a:ext cx="584200" cy="190500"/>
                </a:xfrm>
                <a:prstGeom prst="rect">
                  <a:avLst/>
                </a:prstGeom>
              </p:spPr>
            </p:pic>
            <p:sp>
              <p:nvSpPr>
                <p:cNvPr id="26" name="Rectangle 25"/>
                <p:cNvSpPr/>
                <p:nvPr/>
              </p:nvSpPr>
              <p:spPr>
                <a:xfrm>
                  <a:off x="838200" y="2552700"/>
                  <a:ext cx="1778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054100" y="2552700"/>
                  <a:ext cx="10160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120900" y="2552700"/>
                  <a:ext cx="14605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619500" y="2552700"/>
                  <a:ext cx="12954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959350" y="2552700"/>
                  <a:ext cx="108585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096000" y="2552700"/>
                  <a:ext cx="10160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Left Brace 32"/>
                <p:cNvSpPr/>
                <p:nvPr/>
              </p:nvSpPr>
              <p:spPr>
                <a:xfrm rot="16200000">
                  <a:off x="1420019" y="2563019"/>
                  <a:ext cx="279400" cy="10207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Left Brace 33"/>
                <p:cNvSpPr/>
                <p:nvPr/>
              </p:nvSpPr>
              <p:spPr>
                <a:xfrm rot="16200000">
                  <a:off x="2709069" y="2391569"/>
                  <a:ext cx="279400" cy="14144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Left Brace 34"/>
                <p:cNvSpPr/>
                <p:nvPr/>
              </p:nvSpPr>
              <p:spPr>
                <a:xfrm rot="16200000">
                  <a:off x="4137819" y="2448719"/>
                  <a:ext cx="266700" cy="12874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Left Brace 35"/>
                <p:cNvSpPr/>
                <p:nvPr/>
              </p:nvSpPr>
              <p:spPr>
                <a:xfrm rot="16200000">
                  <a:off x="5369719" y="2563019"/>
                  <a:ext cx="279400" cy="10715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Left Brace 36"/>
                <p:cNvSpPr/>
                <p:nvPr/>
              </p:nvSpPr>
              <p:spPr>
                <a:xfrm rot="16200000">
                  <a:off x="6474619" y="2613819"/>
                  <a:ext cx="279400" cy="9953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371600" y="2539999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417762" y="25019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072062" y="25146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114800" y="2539999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438900" y="2539999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pic>
              <p:nvPicPr>
                <p:cNvPr id="45" name="Picture 44" descr="latex-image-1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000" y="32194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6" name="Picture 45" descr="latex-image-1.pdf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5400" y="32575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latex-image-1.pdf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0500" y="32575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8" name="Picture 47" descr="latex-image-1.pdf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5100" y="32829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latex-image-1.pdf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0000" y="3263900"/>
                  <a:ext cx="584200" cy="1905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52" name="Picture 51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50" y="2330450"/>
              <a:ext cx="368300" cy="342900"/>
            </a:xfrm>
            <a:prstGeom prst="rect">
              <a:avLst/>
            </a:prstGeom>
          </p:spPr>
        </p:pic>
        <p:pic>
          <p:nvPicPr>
            <p:cNvPr id="53" name="Picture 52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50" y="2990850"/>
              <a:ext cx="393700" cy="393700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>
          <a:xfrm>
            <a:off x="2676525" y="6858000"/>
            <a:ext cx="637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-       following this formula: </a:t>
            </a:r>
            <a:r>
              <a:rPr lang="en-US" dirty="0" err="1"/>
              <a:t>Ai,j</a:t>
            </a:r>
            <a:r>
              <a:rPr lang="en-US" dirty="0"/>
              <a:t> belongs to {…}, </a:t>
            </a:r>
            <a:r>
              <a:rPr lang="en-US" dirty="0" err="1"/>
              <a:t>Bi,j</a:t>
            </a:r>
            <a:r>
              <a:rPr lang="en-US" dirty="0"/>
              <a:t> belongs to {…}, j going from 1 to 2m, </a:t>
            </a:r>
            <a:r>
              <a:rPr lang="en-US" dirty="0" err="1"/>
              <a:t>i</a:t>
            </a:r>
            <a:r>
              <a:rPr lang="en-US" dirty="0"/>
              <a:t> from 1 to p for A (or 1 to q for B)</a:t>
            </a:r>
          </a:p>
          <a:p>
            <a:endParaRPr lang="en-US" dirty="0"/>
          </a:p>
          <a:p>
            <a:r>
              <a:rPr lang="en-US" dirty="0"/>
              <a:t>- Example: n=30=2*3*5, r=2, p=3, q=5, c=(1,1)</a:t>
            </a:r>
          </a:p>
          <a:p>
            <a:r>
              <a:rPr lang="en-US" dirty="0"/>
              <a:t>- …</a:t>
            </a:r>
          </a:p>
          <a:p>
            <a:r>
              <a:rPr lang="en-US" dirty="0"/>
              <a:t>- can see that it’s always alternating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340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Reinhardt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is a convex polygon in the </a:t>
            </a:r>
            <a:r>
              <a:rPr lang="en-US" dirty="0" smtClean="0"/>
              <a:t>plane with    sides</a:t>
            </a:r>
            <a:endParaRPr lang="en-US" dirty="0" smtClean="0"/>
          </a:p>
          <a:p>
            <a:r>
              <a:rPr lang="en-US" dirty="0" smtClean="0"/>
              <a:t>   has four relevant properties</a:t>
            </a:r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Diameter</a:t>
            </a:r>
          </a:p>
          <a:p>
            <a:pPr lvl="1"/>
            <a:r>
              <a:rPr lang="en-US" dirty="0" smtClean="0"/>
              <a:t>Width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are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extremal</a:t>
            </a:r>
            <a:r>
              <a:rPr lang="en-US" dirty="0" smtClean="0"/>
              <a:t> </a:t>
            </a:r>
            <a:r>
              <a:rPr lang="en-US" dirty="0" smtClean="0"/>
              <a:t>problems </a:t>
            </a:r>
            <a:endParaRPr lang="en-US" dirty="0" smtClean="0"/>
          </a:p>
          <a:p>
            <a:r>
              <a:rPr lang="en-US" dirty="0" smtClean="0"/>
              <a:t>Reinhardt </a:t>
            </a:r>
            <a:r>
              <a:rPr lang="en-US" dirty="0" smtClean="0"/>
              <a:t>polygons are optimal in all three problems</a:t>
            </a:r>
            <a:endParaRPr lang="en-US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92" y="1786332"/>
            <a:ext cx="228600" cy="1905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9" y="1697432"/>
            <a:ext cx="304800" cy="2794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9" y="2218132"/>
            <a:ext cx="304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1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Construction (cont.)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38175" y="1370687"/>
            <a:ext cx="8248650" cy="2146300"/>
            <a:chOff x="311150" y="1733550"/>
            <a:chExt cx="8248650" cy="2146300"/>
          </a:xfrm>
        </p:grpSpPr>
        <p:grpSp>
          <p:nvGrpSpPr>
            <p:cNvPr id="51" name="Group 50"/>
            <p:cNvGrpSpPr/>
            <p:nvPr/>
          </p:nvGrpSpPr>
          <p:grpSpPr>
            <a:xfrm>
              <a:off x="838200" y="1733550"/>
              <a:ext cx="7721600" cy="2146300"/>
              <a:chOff x="838200" y="1327150"/>
              <a:chExt cx="7721600" cy="21463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38200" y="1865987"/>
                <a:ext cx="7721600" cy="469900"/>
                <a:chOff x="723900" y="1700887"/>
                <a:chExt cx="7721600" cy="46990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723900" y="1765300"/>
                  <a:ext cx="14732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2235200" y="1765300"/>
                  <a:ext cx="10033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1765300"/>
                  <a:ext cx="17145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029200" y="1765300"/>
                  <a:ext cx="6731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40400" y="1765300"/>
                  <a:ext cx="14732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016000" y="1739900"/>
                  <a:ext cx="10541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+ … + </a:t>
                  </a:r>
                  <a:endParaRPr lang="en-US" sz="2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565400" y="1765300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746500" y="17272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207000" y="1765300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019800" y="17272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213600" y="1700887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 ……</a:t>
                  </a:r>
                  <a:endParaRPr lang="en-US" sz="22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7112000" y="2513686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 ……</a:t>
                </a:r>
                <a:endParaRPr lang="en-US" sz="22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838200" y="1327150"/>
                <a:ext cx="6489700" cy="2146300"/>
                <a:chOff x="838200" y="1327150"/>
                <a:chExt cx="6489700" cy="2146300"/>
              </a:xfrm>
            </p:grpSpPr>
            <p:sp>
              <p:nvSpPr>
                <p:cNvPr id="15" name="Left Brace 14"/>
                <p:cNvSpPr/>
                <p:nvPr/>
              </p:nvSpPr>
              <p:spPr>
                <a:xfrm rot="5400000">
                  <a:off x="1429941" y="1031479"/>
                  <a:ext cx="269080" cy="14525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Left Brace 15"/>
                <p:cNvSpPr/>
                <p:nvPr/>
              </p:nvSpPr>
              <p:spPr>
                <a:xfrm rot="5400000">
                  <a:off x="2691210" y="1243410"/>
                  <a:ext cx="307180" cy="10160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Left Brace 16"/>
                <p:cNvSpPr/>
                <p:nvPr/>
              </p:nvSpPr>
              <p:spPr>
                <a:xfrm rot="5400000">
                  <a:off x="4100910" y="900510"/>
                  <a:ext cx="294480" cy="17399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eft Brace 17"/>
                <p:cNvSpPr/>
                <p:nvPr/>
              </p:nvSpPr>
              <p:spPr>
                <a:xfrm rot="5400000">
                  <a:off x="6463110" y="1040210"/>
                  <a:ext cx="294480" cy="14351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rot="5400000">
                  <a:off x="5339160" y="1414860"/>
                  <a:ext cx="307180" cy="6731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Picture 19" descr="latex-image-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4600" y="13779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2" name="Picture 21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900" y="13779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6200" y="13525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4" name="Picture 23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8900" y="13398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5" name="Picture 24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9200" y="1327150"/>
                  <a:ext cx="584200" cy="190500"/>
                </a:xfrm>
                <a:prstGeom prst="rect">
                  <a:avLst/>
                </a:prstGeom>
              </p:spPr>
            </p:pic>
            <p:sp>
              <p:nvSpPr>
                <p:cNvPr id="26" name="Rectangle 25"/>
                <p:cNvSpPr/>
                <p:nvPr/>
              </p:nvSpPr>
              <p:spPr>
                <a:xfrm>
                  <a:off x="838200" y="2552700"/>
                  <a:ext cx="1778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054100" y="2552700"/>
                  <a:ext cx="10160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120900" y="2552700"/>
                  <a:ext cx="14605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619500" y="2552700"/>
                  <a:ext cx="12954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959350" y="2552700"/>
                  <a:ext cx="108585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096000" y="2552700"/>
                  <a:ext cx="10160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Left Brace 32"/>
                <p:cNvSpPr/>
                <p:nvPr/>
              </p:nvSpPr>
              <p:spPr>
                <a:xfrm rot="16200000">
                  <a:off x="1420019" y="2563019"/>
                  <a:ext cx="279400" cy="10207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Left Brace 33"/>
                <p:cNvSpPr/>
                <p:nvPr/>
              </p:nvSpPr>
              <p:spPr>
                <a:xfrm rot="16200000">
                  <a:off x="2709069" y="2391569"/>
                  <a:ext cx="279400" cy="14144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Left Brace 34"/>
                <p:cNvSpPr/>
                <p:nvPr/>
              </p:nvSpPr>
              <p:spPr>
                <a:xfrm rot="16200000">
                  <a:off x="4137819" y="2448719"/>
                  <a:ext cx="266700" cy="12874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Left Brace 35"/>
                <p:cNvSpPr/>
                <p:nvPr/>
              </p:nvSpPr>
              <p:spPr>
                <a:xfrm rot="16200000">
                  <a:off x="5369719" y="2563019"/>
                  <a:ext cx="279400" cy="10715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Left Brace 36"/>
                <p:cNvSpPr/>
                <p:nvPr/>
              </p:nvSpPr>
              <p:spPr>
                <a:xfrm rot="16200000">
                  <a:off x="6474619" y="2613819"/>
                  <a:ext cx="279400" cy="9953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371600" y="2539999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417762" y="25019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072062" y="25146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114800" y="2539999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438900" y="2539999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pic>
              <p:nvPicPr>
                <p:cNvPr id="45" name="Picture 44" descr="latex-image-1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000" y="32194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6" name="Picture 45" descr="latex-image-1.pdf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5400" y="32575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latex-image-1.pdf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0500" y="32575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8" name="Picture 47" descr="latex-image-1.pdf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5100" y="32829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latex-image-1.pdf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0000" y="3263900"/>
                  <a:ext cx="584200" cy="1905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52" name="Picture 51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50" y="2330450"/>
              <a:ext cx="368300" cy="342900"/>
            </a:xfrm>
            <a:prstGeom prst="rect">
              <a:avLst/>
            </a:prstGeom>
          </p:spPr>
        </p:pic>
        <p:pic>
          <p:nvPicPr>
            <p:cNvPr id="53" name="Picture 52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50" y="2990850"/>
              <a:ext cx="393700" cy="393700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>
          <a:xfrm>
            <a:off x="2676525" y="6858000"/>
            <a:ext cx="637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-       following this formula: </a:t>
            </a:r>
            <a:r>
              <a:rPr lang="en-US" dirty="0" err="1"/>
              <a:t>Ai,j</a:t>
            </a:r>
            <a:r>
              <a:rPr lang="en-US" dirty="0"/>
              <a:t> belongs to {…}, </a:t>
            </a:r>
            <a:r>
              <a:rPr lang="en-US" dirty="0" err="1"/>
              <a:t>Bi,j</a:t>
            </a:r>
            <a:r>
              <a:rPr lang="en-US" dirty="0"/>
              <a:t> belongs to {…}, j going from 1 to 2m, </a:t>
            </a:r>
            <a:r>
              <a:rPr lang="en-US" dirty="0" err="1"/>
              <a:t>i</a:t>
            </a:r>
            <a:r>
              <a:rPr lang="en-US" dirty="0"/>
              <a:t> from 1 to p for A (or 1 to q for B)</a:t>
            </a:r>
          </a:p>
          <a:p>
            <a:endParaRPr lang="en-US" dirty="0"/>
          </a:p>
          <a:p>
            <a:r>
              <a:rPr lang="en-US" dirty="0"/>
              <a:t>- Example: n=30=2*3*5, r=2, p=3, q=5, c=(1,1)</a:t>
            </a:r>
          </a:p>
          <a:p>
            <a:r>
              <a:rPr lang="en-US" dirty="0"/>
              <a:t>- …</a:t>
            </a:r>
          </a:p>
          <a:p>
            <a:r>
              <a:rPr lang="en-US" dirty="0"/>
              <a:t>- can see that it’s always alternating</a:t>
            </a:r>
          </a:p>
          <a:p>
            <a:r>
              <a:rPr lang="en-US" dirty="0"/>
              <a:t> </a:t>
            </a:r>
          </a:p>
        </p:txBody>
      </p:sp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057650"/>
            <a:ext cx="5715000" cy="11049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5480050"/>
            <a:ext cx="4826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7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378200" y="2747714"/>
            <a:ext cx="27305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11400" y="2349500"/>
            <a:ext cx="16383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13400" y="2349500"/>
            <a:ext cx="16383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34950" y="2252414"/>
            <a:ext cx="9353550" cy="1692771"/>
            <a:chOff x="234950" y="2603500"/>
            <a:chExt cx="9353550" cy="1692771"/>
          </a:xfrm>
        </p:grpSpPr>
        <p:sp>
          <p:nvSpPr>
            <p:cNvPr id="25" name="TextBox 24"/>
            <p:cNvSpPr txBox="1"/>
            <p:nvPr/>
          </p:nvSpPr>
          <p:spPr>
            <a:xfrm>
              <a:off x="571500" y="2603500"/>
              <a:ext cx="90170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+ − 0 0 0 0 − + 0 0 0 0 </a:t>
              </a:r>
              <a:r>
                <a:rPr lang="en-US" sz="2600" dirty="0"/>
                <a:t>+ − 0 0 </a:t>
              </a:r>
              <a:r>
                <a:rPr lang="en-US" sz="2600" dirty="0" smtClean="0"/>
                <a:t>0 0 </a:t>
              </a:r>
              <a:r>
                <a:rPr lang="en-US" sz="2600" dirty="0"/>
                <a:t>− + 0 0 </a:t>
              </a:r>
              <a:r>
                <a:rPr lang="en-US" sz="2600" dirty="0" smtClean="0"/>
                <a:t>0 0 </a:t>
              </a:r>
              <a:r>
                <a:rPr lang="en-US" sz="2600" dirty="0"/>
                <a:t>+ − 0 </a:t>
              </a:r>
              <a:r>
                <a:rPr lang="en-US" sz="2600" dirty="0" smtClean="0"/>
                <a:t>0 0 0 </a:t>
              </a:r>
            </a:p>
            <a:p>
              <a:r>
                <a:rPr lang="en-US" sz="2600" dirty="0" smtClean="0"/>
                <a:t>0 0 + 0 − + 0 0 − + 0 0 − 0 + − 0 0 + − </a:t>
              </a:r>
              <a:r>
                <a:rPr lang="en-US" sz="2600" dirty="0"/>
                <a:t>0 0 + 0 − + 0 0 − + </a:t>
              </a:r>
              <a:endParaRPr lang="en-US" sz="2600" dirty="0" smtClean="0"/>
            </a:p>
            <a:p>
              <a:endParaRPr lang="en-US" sz="2600" dirty="0"/>
            </a:p>
            <a:p>
              <a:r>
                <a:rPr lang="en-US" sz="2600" dirty="0" smtClean="0"/>
                <a:t>+ − + 0 − + − + − + 0 0 0 − + − 0 0 0 0 0 0 + 0 0 0 0 0 − +</a:t>
              </a:r>
            </a:p>
          </p:txBody>
        </p:sp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2667000"/>
              <a:ext cx="330200" cy="381000"/>
            </a:xfrm>
            <a:prstGeom prst="rect">
              <a:avLst/>
            </a:prstGeom>
          </p:spPr>
        </p:pic>
        <p:pic>
          <p:nvPicPr>
            <p:cNvPr id="35" name="Picture 3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3098800"/>
              <a:ext cx="330200" cy="381000"/>
            </a:xfrm>
            <a:prstGeom prst="rect">
              <a:avLst/>
            </a:prstGeom>
          </p:spPr>
        </p:pic>
        <p:pic>
          <p:nvPicPr>
            <p:cNvPr id="36" name="Picture 3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0" y="3886200"/>
              <a:ext cx="292100" cy="2794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856974" y="18422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64" y="506015"/>
            <a:ext cx="6502400" cy="4953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24048" y="1138249"/>
            <a:ext cx="6509016" cy="775732"/>
            <a:chOff x="580113" y="1435892"/>
            <a:chExt cx="7702131" cy="959882"/>
          </a:xfrm>
        </p:grpSpPr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13" y="1435892"/>
              <a:ext cx="1714500" cy="406400"/>
            </a:xfrm>
            <a:prstGeom prst="rect">
              <a:avLst/>
            </a:prstGeom>
          </p:spPr>
        </p:pic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285" y="1435892"/>
              <a:ext cx="1689100" cy="393700"/>
            </a:xfrm>
            <a:prstGeom prst="rect">
              <a:avLst/>
            </a:prstGeom>
          </p:spPr>
        </p:pic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327" y="1435892"/>
              <a:ext cx="1714500" cy="406400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3144" y="1435892"/>
              <a:ext cx="1689100" cy="3937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880" y="2027474"/>
              <a:ext cx="1282700" cy="368300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>
            <a:off x="673100" y="3378200"/>
            <a:ext cx="8191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5289550"/>
            <a:ext cx="4000500" cy="31750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4927600" y="3945185"/>
            <a:ext cx="0" cy="1211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30example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10" y="4296271"/>
            <a:ext cx="2374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7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Second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been proven that this algorithm only gives us Reinhardt polygons (although many dihedrals)</a:t>
            </a:r>
          </a:p>
          <a:p>
            <a:r>
              <a:rPr lang="en-US" dirty="0" smtClean="0"/>
              <a:t>Counting the number of </a:t>
            </a:r>
            <a:r>
              <a:rPr lang="en-US" dirty="0" err="1" smtClean="0"/>
              <a:t>periodics</a:t>
            </a:r>
            <a:r>
              <a:rPr lang="en-US" dirty="0" smtClean="0"/>
              <a:t> and </a:t>
            </a:r>
            <a:r>
              <a:rPr lang="en-US" dirty="0" err="1" smtClean="0"/>
              <a:t>sporadics</a:t>
            </a:r>
            <a:r>
              <a:rPr lang="en-US" dirty="0" smtClean="0"/>
              <a:t> we obtain a lower bound on           by dividing by the total number of possible dihedrals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3778250"/>
            <a:ext cx="9906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5486400"/>
            <a:ext cx="8204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18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err="1" smtClean="0"/>
              <a:t>sporadics</a:t>
            </a:r>
            <a:r>
              <a:rPr lang="en-US" dirty="0" smtClean="0"/>
              <a:t> for a given </a:t>
            </a:r>
            <a:r>
              <a:rPr lang="en-US" i="1" dirty="0" smtClean="0"/>
              <a:t>n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total number of unique polygons for a given </a:t>
            </a:r>
            <a:r>
              <a:rPr lang="en-US" i="1" dirty="0" smtClean="0"/>
              <a:t>n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775200" y="1600200"/>
            <a:ext cx="596900" cy="4394200"/>
          </a:xfrm>
          <a:prstGeom prst="rightBrac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24500" y="2349500"/>
            <a:ext cx="330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Computationally</a:t>
            </a:r>
          </a:p>
          <a:p>
            <a:endParaRPr lang="en-US" sz="3600" dirty="0"/>
          </a:p>
          <a:p>
            <a:r>
              <a:rPr lang="en-US" sz="3600" b="1" dirty="0" smtClean="0"/>
              <a:t>and</a:t>
            </a:r>
          </a:p>
          <a:p>
            <a:endParaRPr lang="en-US" sz="3600" dirty="0"/>
          </a:p>
          <a:p>
            <a:r>
              <a:rPr lang="en-US" sz="3600" dirty="0" smtClean="0"/>
              <a:t>Theoretically</a:t>
            </a:r>
          </a:p>
        </p:txBody>
      </p:sp>
    </p:spTree>
    <p:extLst>
      <p:ext uri="{BB962C8B-B14F-4D97-AF65-F5344CB8AC3E}">
        <p14:creationId xmlns:p14="http://schemas.microsoft.com/office/powerpoint/2010/main" val="421777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38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EXTENSIONS TO 3 DISTINCT PRIME DIVISORS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generalized the second construction to include a third distinct prime factor,   , so now we have                with </a:t>
            </a:r>
          </a:p>
          <a:p>
            <a:endParaRPr lang="en-US" dirty="0" smtClean="0"/>
          </a:p>
          <a:p>
            <a:r>
              <a:rPr lang="en-US" dirty="0" smtClean="0"/>
              <a:t>Goal is to determine nontrivial                      and          such that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is a valid Reinhardt polynomial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10700" y="25705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we did was we generalized this algorithm to include a third prime factor, </a:t>
            </a:r>
            <a:r>
              <a:rPr lang="en-US" dirty="0" err="1"/>
              <a:t>ie</a:t>
            </a:r>
            <a:r>
              <a:rPr lang="en-US" dirty="0"/>
              <a:t> n=</a:t>
            </a:r>
            <a:r>
              <a:rPr lang="en-US" dirty="0" err="1"/>
              <a:t>pqLr</a:t>
            </a:r>
            <a:r>
              <a:rPr lang="en-US" dirty="0"/>
              <a:t>, with r composed into a number of parts divisible by 3: (r1,r2,…,r3m)</a:t>
            </a:r>
          </a:p>
          <a:p>
            <a:r>
              <a:rPr lang="en-US" dirty="0"/>
              <a:t>-We add a third row: C1 to </a:t>
            </a:r>
            <a:r>
              <a:rPr lang="en-US" dirty="0" err="1"/>
              <a:t>CqL</a:t>
            </a:r>
            <a:r>
              <a:rPr lang="en-US" dirty="0"/>
              <a:t>, and modify the other 2 rows:</a:t>
            </a:r>
          </a:p>
          <a:p>
            <a:r>
              <a:rPr lang="en-US" dirty="0"/>
              <a:t>- modified formulas: </a:t>
            </a:r>
            <a:r>
              <a:rPr lang="en-US" dirty="0" err="1"/>
              <a:t>Ai,j</a:t>
            </a:r>
            <a:r>
              <a:rPr lang="en-US" dirty="0"/>
              <a:t> belongs to {…}, </a:t>
            </a:r>
            <a:r>
              <a:rPr lang="en-US" dirty="0" err="1"/>
              <a:t>Bi,j</a:t>
            </a:r>
            <a:r>
              <a:rPr lang="en-US" dirty="0"/>
              <a:t> …, </a:t>
            </a:r>
            <a:r>
              <a:rPr lang="en-US" dirty="0" err="1"/>
              <a:t>Ci,j</a:t>
            </a:r>
            <a:r>
              <a:rPr lang="en-US" dirty="0"/>
              <a:t> 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- still always alternating =&gt; only gives RP’s</a:t>
            </a:r>
          </a:p>
          <a:p>
            <a:r>
              <a:rPr lang="en-US" dirty="0"/>
              <a:t>- modified combinatorics, new lower bound: 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2253040"/>
            <a:ext cx="101600" cy="304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717800"/>
            <a:ext cx="1485900" cy="381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93"/>
          <a:stretch/>
        </p:blipFill>
        <p:spPr>
          <a:xfrm>
            <a:off x="6051550" y="3871913"/>
            <a:ext cx="2197100" cy="419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7"/>
          <a:stretch/>
        </p:blipFill>
        <p:spPr>
          <a:xfrm>
            <a:off x="1524000" y="4329113"/>
            <a:ext cx="952500" cy="4191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4956760"/>
            <a:ext cx="8394700" cy="386598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53" y="2732810"/>
            <a:ext cx="914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8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Construction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071100" y="2793137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 composed into a number of parts divisible by 3: (r1,r2,…,r3m)</a:t>
            </a:r>
          </a:p>
          <a:p>
            <a:r>
              <a:rPr lang="en-US" dirty="0"/>
              <a:t>-We add a third row: C1 to </a:t>
            </a:r>
            <a:r>
              <a:rPr lang="en-US" dirty="0" err="1"/>
              <a:t>CqL</a:t>
            </a:r>
            <a:r>
              <a:rPr lang="en-US" dirty="0"/>
              <a:t>, and modify the other 2 rows:</a:t>
            </a:r>
          </a:p>
          <a:p>
            <a:r>
              <a:rPr lang="en-US" dirty="0"/>
              <a:t>- modified formulas: </a:t>
            </a:r>
            <a:r>
              <a:rPr lang="en-US" dirty="0" err="1"/>
              <a:t>Ai,j</a:t>
            </a:r>
            <a:r>
              <a:rPr lang="en-US" dirty="0"/>
              <a:t> belongs to {…}, </a:t>
            </a:r>
            <a:r>
              <a:rPr lang="en-US" dirty="0" err="1"/>
              <a:t>Bi,j</a:t>
            </a:r>
            <a:r>
              <a:rPr lang="en-US" dirty="0"/>
              <a:t> …, </a:t>
            </a:r>
            <a:r>
              <a:rPr lang="en-US" dirty="0" err="1"/>
              <a:t>Ci,j</a:t>
            </a:r>
            <a:r>
              <a:rPr lang="en-US" dirty="0"/>
              <a:t> 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    be a composition of   into     parts such that                        :  </a:t>
            </a:r>
          </a:p>
          <a:p>
            <a:r>
              <a:rPr lang="en-US" dirty="0" smtClean="0"/>
              <a:t>We decompose    ,     , and     into blocks of                    terms, i.e. 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847850"/>
            <a:ext cx="165100" cy="190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1866900"/>
            <a:ext cx="1778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94000"/>
            <a:ext cx="330200" cy="381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794000"/>
            <a:ext cx="330200" cy="3810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99" y="2929644"/>
            <a:ext cx="177800" cy="1905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866900"/>
            <a:ext cx="342900" cy="1905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247900"/>
            <a:ext cx="2324100" cy="3048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216150"/>
            <a:ext cx="3175000" cy="419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4165600"/>
            <a:ext cx="3594100" cy="4064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4953000"/>
            <a:ext cx="3543300" cy="4064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5753100"/>
            <a:ext cx="3467100" cy="4064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0" y="4152900"/>
            <a:ext cx="2959100" cy="4191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0" y="4953000"/>
            <a:ext cx="2882900" cy="4191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740400"/>
            <a:ext cx="2870200" cy="4191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46"/>
          <a:stretch/>
        </p:blipFill>
        <p:spPr>
          <a:xfrm>
            <a:off x="5417125" y="2793137"/>
            <a:ext cx="431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1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203200" y="2686049"/>
            <a:ext cx="9448800" cy="2078832"/>
            <a:chOff x="184150" y="2154792"/>
            <a:chExt cx="9448800" cy="2078832"/>
          </a:xfrm>
        </p:grpSpPr>
        <p:grpSp>
          <p:nvGrpSpPr>
            <p:cNvPr id="30" name="Group 29"/>
            <p:cNvGrpSpPr/>
            <p:nvPr/>
          </p:nvGrpSpPr>
          <p:grpSpPr>
            <a:xfrm>
              <a:off x="685800" y="2450186"/>
              <a:ext cx="8947150" cy="1473201"/>
              <a:chOff x="127000" y="2450186"/>
              <a:chExt cx="8947150" cy="14732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06400" y="3517900"/>
                <a:ext cx="1206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7000" y="2489200"/>
                <a:ext cx="1714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82775" y="2489200"/>
                <a:ext cx="1206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30550" y="2489200"/>
                <a:ext cx="14859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654550" y="2489200"/>
                <a:ext cx="1714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410325" y="2489200"/>
                <a:ext cx="1206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7000" y="3009900"/>
                <a:ext cx="14859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1000" y="3009900"/>
                <a:ext cx="1714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09950" y="3009900"/>
                <a:ext cx="1206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54550" y="3009900"/>
                <a:ext cx="14859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78550" y="3009900"/>
                <a:ext cx="1714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7001" y="3517900"/>
                <a:ext cx="2413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51000" y="3517900"/>
                <a:ext cx="14859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78175" y="3517900"/>
                <a:ext cx="1714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30775" y="3517900"/>
                <a:ext cx="1206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91250" y="3517900"/>
                <a:ext cx="14859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591425" y="2450186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 ……</a:t>
                </a:r>
                <a:endParaRPr lang="en-US" sz="2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842250" y="29718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 ……</a:t>
                </a:r>
                <a:endParaRPr lang="en-US" sz="2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626350" y="34925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 ……</a:t>
                </a:r>
                <a:endParaRPr lang="en-US" sz="22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84150" y="2154792"/>
              <a:ext cx="8172450" cy="2078832"/>
              <a:chOff x="184150" y="2154792"/>
              <a:chExt cx="8172450" cy="207883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079500" y="24638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+</a:t>
                </a:r>
                <a:r>
                  <a:rPr lang="en-US" sz="2200" dirty="0" smtClean="0"/>
                  <a:t> … + </a:t>
                </a:r>
                <a:endParaRPr lang="en-US" sz="2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5925" y="2489200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pic>
            <p:nvPicPr>
              <p:cNvPr id="28" name="Picture 27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250" y="2489200"/>
                <a:ext cx="368300" cy="342900"/>
              </a:xfrm>
              <a:prstGeom prst="rect">
                <a:avLst/>
              </a:prstGeom>
            </p:spPr>
          </p:pic>
          <p:pic>
            <p:nvPicPr>
              <p:cNvPr id="29" name="Picture 28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850" y="3009900"/>
                <a:ext cx="393700" cy="393700"/>
              </a:xfrm>
              <a:prstGeom prst="rect">
                <a:avLst/>
              </a:prstGeom>
            </p:spPr>
          </p:pic>
          <p:pic>
            <p:nvPicPr>
              <p:cNvPr id="31" name="Picture 30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150" y="3543300"/>
                <a:ext cx="419100" cy="33020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841625" y="2476500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670550" y="24638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− … + </a:t>
                </a:r>
                <a:endParaRPr lang="en-US" sz="2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375525" y="2489200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644775" y="29845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− … + </a:t>
                </a:r>
                <a:endParaRPr lang="en-US" sz="22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93800" y="2998232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410075" y="3010932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59450" y="3009900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124700" y="29718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− … + </a:t>
                </a:r>
                <a:endParaRPr lang="en-US" sz="2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371600" y="3504168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4475" y="3516987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181475" y="34925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− … + </a:t>
                </a:r>
                <a:endParaRPr lang="en-US" sz="22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930900" y="3504168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324725" y="3517900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6" name="Left Brace 45"/>
              <p:cNvSpPr/>
              <p:nvPr/>
            </p:nvSpPr>
            <p:spPr>
              <a:xfrm rot="5400000">
                <a:off x="1408053" y="1471553"/>
                <a:ext cx="282694" cy="1701800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Left Brace 48"/>
              <p:cNvSpPr/>
              <p:nvPr/>
            </p:nvSpPr>
            <p:spPr>
              <a:xfrm rot="5400000">
                <a:off x="2924573" y="1726683"/>
                <a:ext cx="256380" cy="1190625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Left Brace 49"/>
              <p:cNvSpPr/>
              <p:nvPr/>
            </p:nvSpPr>
            <p:spPr>
              <a:xfrm rot="5400000">
                <a:off x="4274621" y="1575871"/>
                <a:ext cx="321708" cy="1479550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Left Brace 51"/>
              <p:cNvSpPr/>
              <p:nvPr/>
            </p:nvSpPr>
            <p:spPr>
              <a:xfrm rot="5400000">
                <a:off x="5938778" y="1484253"/>
                <a:ext cx="282694" cy="1701800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Left Brace 52"/>
              <p:cNvSpPr/>
              <p:nvPr/>
            </p:nvSpPr>
            <p:spPr>
              <a:xfrm rot="5400000">
                <a:off x="7455298" y="1739383"/>
                <a:ext cx="256380" cy="1190625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Left Brace 58"/>
              <p:cNvSpPr/>
              <p:nvPr/>
            </p:nvSpPr>
            <p:spPr>
              <a:xfrm rot="16200000">
                <a:off x="1435894" y="3473331"/>
                <a:ext cx="285750" cy="1185862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6200000">
                <a:off x="2826147" y="3355459"/>
                <a:ext cx="285750" cy="1440656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6200000">
                <a:off x="5960269" y="3488293"/>
                <a:ext cx="285750" cy="1185862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Brace 62"/>
              <p:cNvSpPr/>
              <p:nvPr/>
            </p:nvSpPr>
            <p:spPr>
              <a:xfrm rot="16200000">
                <a:off x="7350522" y="3370421"/>
                <a:ext cx="285750" cy="1440656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Left Brace 63"/>
              <p:cNvSpPr/>
              <p:nvPr/>
            </p:nvSpPr>
            <p:spPr>
              <a:xfrm rot="16200000">
                <a:off x="4475103" y="3257252"/>
                <a:ext cx="289838" cy="1662906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Construction (cont.)</a:t>
            </a:r>
            <a:endParaRPr lang="en-US" dirty="0"/>
          </a:p>
        </p:txBody>
      </p:sp>
      <p:pic>
        <p:nvPicPr>
          <p:cNvPr id="73" name="Picture 7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10" y="2489771"/>
            <a:ext cx="660400" cy="2159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32" y="4787544"/>
            <a:ext cx="215900" cy="165100"/>
          </a:xfrm>
          <a:prstGeom prst="rect">
            <a:avLst/>
          </a:prstGeom>
        </p:spPr>
      </p:pic>
      <p:pic>
        <p:nvPicPr>
          <p:cNvPr id="75" name="Picture 7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50" y="2489771"/>
            <a:ext cx="215900" cy="165100"/>
          </a:xfrm>
          <a:prstGeom prst="rect">
            <a:avLst/>
          </a:prstGeom>
        </p:spPr>
      </p:pic>
      <p:pic>
        <p:nvPicPr>
          <p:cNvPr id="76" name="Picture 7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20" y="2489771"/>
            <a:ext cx="660400" cy="215900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22" y="2489771"/>
            <a:ext cx="660400" cy="215900"/>
          </a:xfrm>
          <a:prstGeom prst="rect">
            <a:avLst/>
          </a:prstGeom>
        </p:spPr>
      </p:pic>
      <p:pic>
        <p:nvPicPr>
          <p:cNvPr id="78" name="Picture 7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41" y="4842163"/>
            <a:ext cx="215900" cy="1651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20" y="4777509"/>
            <a:ext cx="660400" cy="2159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70" y="4764881"/>
            <a:ext cx="660400" cy="215900"/>
          </a:xfrm>
          <a:prstGeom prst="rect">
            <a:avLst/>
          </a:prstGeom>
        </p:spPr>
      </p:pic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9" y="2496463"/>
            <a:ext cx="660400" cy="215900"/>
          </a:xfrm>
          <a:prstGeom prst="rect">
            <a:avLst/>
          </a:prstGeom>
        </p:spPr>
      </p:pic>
      <p:pic>
        <p:nvPicPr>
          <p:cNvPr id="82" name="Picture 8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82" y="4729595"/>
            <a:ext cx="660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0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2366"/>
            <a:ext cx="8229600" cy="1143000"/>
          </a:xfrm>
        </p:spPr>
        <p:txBody>
          <a:bodyPr/>
          <a:lstStyle/>
          <a:p>
            <a:r>
              <a:rPr lang="en-US" dirty="0" smtClean="0"/>
              <a:t>Teddy’s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Construction (cont.)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0038"/>
            <a:ext cx="6534478" cy="1592262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72972"/>
            <a:ext cx="6330950" cy="1226027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12450"/>
            <a:ext cx="6445250" cy="125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5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Reinhardt Polygons 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5700" y="5822950"/>
            <a:ext cx="3492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Composition: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5949950"/>
            <a:ext cx="1905000" cy="4191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367385"/>
            <a:ext cx="4940300" cy="1409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5800" y="290572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Coefficient array: </a:t>
            </a: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59226"/>
            <a:ext cx="3632200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40000" y="1557050"/>
            <a:ext cx="3492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Polynomial: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250" y="582295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Polygon</a:t>
            </a:r>
          </a:p>
        </p:txBody>
      </p:sp>
      <p:pic>
        <p:nvPicPr>
          <p:cNvPr id="15" name="Picture 14" descr="151515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4" y="2325386"/>
            <a:ext cx="3509752" cy="34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Third Construction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of Reinhardt polygons produced by the third construction is </a:t>
            </a:r>
          </a:p>
          <a:p>
            <a:endParaRPr lang="en-US" dirty="0"/>
          </a:p>
          <a:p>
            <a:r>
              <a:rPr lang="en-US" dirty="0" smtClean="0"/>
              <a:t>If           , i.e.                             , then the number of </a:t>
            </a:r>
            <a:r>
              <a:rPr lang="en-US" dirty="0" err="1" smtClean="0"/>
              <a:t>periodics</a:t>
            </a:r>
            <a:r>
              <a:rPr lang="en-US" dirty="0" smtClean="0"/>
              <a:t> produced is 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35250"/>
            <a:ext cx="2692400" cy="393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3422650"/>
            <a:ext cx="914400" cy="2921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3422650"/>
            <a:ext cx="2882900" cy="3556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940300"/>
            <a:ext cx="8483600" cy="8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7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(cont.)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032000"/>
            <a:ext cx="8570659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1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let           , i.e.                               in the previous equation, and                , we obtain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1771650"/>
            <a:ext cx="914400" cy="292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1771650"/>
            <a:ext cx="2882900" cy="3556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3321050"/>
            <a:ext cx="4610100" cy="5715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50857"/>
          <a:stretch/>
        </p:blipFill>
        <p:spPr>
          <a:xfrm>
            <a:off x="5413032" y="4604436"/>
            <a:ext cx="6547536" cy="51177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9" b="47099"/>
          <a:stretch/>
        </p:blipFill>
        <p:spPr>
          <a:xfrm>
            <a:off x="1621559" y="4053531"/>
            <a:ext cx="6521450" cy="550905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59" y="3570432"/>
            <a:ext cx="63500" cy="635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32" y="2234046"/>
            <a:ext cx="1485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3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864213"/>
            <a:ext cx="7772400" cy="72317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FINDING SPORADIC 105-GONS</a:t>
            </a:r>
            <a:endParaRPr lang="en-US" dirty="0"/>
          </a:p>
        </p:txBody>
      </p:sp>
      <p:pic>
        <p:nvPicPr>
          <p:cNvPr id="3" name="Picture 2" descr="1051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11371">
            <a:off x="178954" y="3792681"/>
            <a:ext cx="3007591" cy="3001453"/>
          </a:xfrm>
          <a:prstGeom prst="rect">
            <a:avLst/>
          </a:prstGeom>
        </p:spPr>
      </p:pic>
      <p:pic>
        <p:nvPicPr>
          <p:cNvPr id="6" name="Picture 5" descr="0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36" y="80815"/>
            <a:ext cx="2839027" cy="28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2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Known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/>
            <a:r>
              <a:rPr lang="en-US" sz="3000" dirty="0" smtClean="0"/>
              <a:t>There are ~ 245 million </a:t>
            </a:r>
            <a:r>
              <a:rPr lang="en-US" sz="3000" i="1" dirty="0" smtClean="0"/>
              <a:t>periodic</a:t>
            </a:r>
            <a:r>
              <a:rPr lang="en-US" sz="3000" dirty="0" smtClean="0"/>
              <a:t> Reinhardt 105-</a:t>
            </a:r>
            <a:r>
              <a:rPr lang="en-US" sz="3000" dirty="0" smtClean="0"/>
              <a:t>gons</a:t>
            </a:r>
          </a:p>
          <a:p>
            <a:pPr marL="571500" indent="-457200"/>
            <a:endParaRPr lang="en-US" sz="3000" dirty="0"/>
          </a:p>
          <a:p>
            <a:pPr marL="571500" indent="-457200"/>
            <a:r>
              <a:rPr lang="en-US" sz="3000" dirty="0" smtClean="0"/>
              <a:t>We think there are over 350 million </a:t>
            </a:r>
            <a:r>
              <a:rPr lang="en-US" sz="3000" i="1" dirty="0" smtClean="0"/>
              <a:t>sporadic</a:t>
            </a:r>
            <a:r>
              <a:rPr lang="en-US" sz="3000" dirty="0" smtClean="0"/>
              <a:t> 105-gons</a:t>
            </a:r>
            <a:endParaRPr lang="en-US" sz="3000" dirty="0" smtClean="0"/>
          </a:p>
          <a:p>
            <a:pPr marL="114300" indent="0">
              <a:buNone/>
            </a:pPr>
            <a:endParaRPr lang="en-US" sz="3000" dirty="0" smtClean="0"/>
          </a:p>
          <a:p>
            <a:pPr marL="571500" indent="-457200"/>
            <a:r>
              <a:rPr lang="en-US" sz="3000" dirty="0"/>
              <a:t>W</a:t>
            </a:r>
            <a:r>
              <a:rPr lang="en-US" sz="3000" dirty="0" smtClean="0"/>
              <a:t>e can onl</a:t>
            </a:r>
            <a:r>
              <a:rPr lang="en-US" sz="3000" dirty="0" smtClean="0"/>
              <a:t>y determine </a:t>
            </a:r>
            <a:r>
              <a:rPr lang="en-US" sz="3000" b="1" dirty="0" smtClean="0"/>
              <a:t>around 60</a:t>
            </a:r>
            <a:r>
              <a:rPr lang="en-US" sz="3000" b="1" dirty="0" smtClean="0"/>
              <a:t>%</a:t>
            </a:r>
            <a:r>
              <a:rPr lang="en-US" sz="3000" b="1" i="1" dirty="0" smtClean="0"/>
              <a:t> </a:t>
            </a:r>
            <a:r>
              <a:rPr lang="en-US" sz="3000" dirty="0" smtClean="0"/>
              <a:t>of all sporadic Reinhardt 105-</a:t>
            </a:r>
            <a:r>
              <a:rPr lang="en-US" sz="3000" dirty="0" smtClean="0"/>
              <a:t>gons using the second construction</a:t>
            </a:r>
            <a:endParaRPr lang="en-US" sz="3000" dirty="0" smtClean="0"/>
          </a:p>
          <a:p>
            <a:pPr marL="11430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3518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0258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Limits</a:t>
            </a:r>
          </a:p>
          <a:p>
            <a:pPr marL="914400" lvl="1" indent="-514350"/>
            <a:r>
              <a:rPr lang="en-US" i="1" dirty="0" smtClean="0"/>
              <a:t>Current solution: </a:t>
            </a:r>
            <a:r>
              <a:rPr lang="en-US" dirty="0" smtClean="0"/>
              <a:t>restricting search space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Determining Uniqueness</a:t>
            </a:r>
          </a:p>
          <a:p>
            <a:pPr marL="914400" lvl="1" indent="-514350"/>
            <a:r>
              <a:rPr lang="en-US" i="1" dirty="0" smtClean="0"/>
              <a:t>Current solution:</a:t>
            </a:r>
            <a:r>
              <a:rPr lang="en-US" dirty="0" smtClean="0"/>
              <a:t> normalization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9895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Generation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Enumerating </a:t>
            </a:r>
            <a:r>
              <a:rPr lang="en-US" dirty="0" smtClean="0"/>
              <a:t>all </a:t>
            </a:r>
            <a:r>
              <a:rPr lang="en-US" dirty="0" smtClean="0"/>
              <a:t>possible    ,     , and     is </a:t>
            </a:r>
            <a:r>
              <a:rPr lang="en-US" dirty="0" smtClean="0"/>
              <a:t>computationally </a:t>
            </a:r>
            <a:r>
              <a:rPr lang="en-US" dirty="0" smtClean="0"/>
              <a:t>impossible</a:t>
            </a:r>
          </a:p>
          <a:p>
            <a:pPr lvl="1"/>
            <a:r>
              <a:rPr lang="en-US" dirty="0" smtClean="0"/>
              <a:t>This is on order of 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Requires a new approach: if we can restrict one of    ,     , and     , then we can obtain a more attainable runtime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87" y="1729446"/>
            <a:ext cx="330200" cy="3810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86" y="1729446"/>
            <a:ext cx="330200" cy="3810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55" y="1729446"/>
            <a:ext cx="342900" cy="381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87" y="4371046"/>
            <a:ext cx="330200" cy="3810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86" y="4371046"/>
            <a:ext cx="330200" cy="3810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55" y="4371046"/>
            <a:ext cx="342900" cy="3810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13" y="2709161"/>
            <a:ext cx="977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8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              ,     has degree 35,     has degree 21, and     has degree 15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We can cycle through all possibilities for     and       and then restrict the possible     ’s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Example</a:t>
            </a:r>
            <a:r>
              <a:rPr lang="en-US" dirty="0" smtClean="0"/>
              <a:t>: if the       coefficients of     and      sum to 2, then the       coefficient of      must be -1 to maintain the coefficient restrictions for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758950"/>
            <a:ext cx="1371600" cy="292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87" y="1708150"/>
            <a:ext cx="330200" cy="381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55" y="2216150"/>
            <a:ext cx="342900" cy="3810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14500"/>
            <a:ext cx="330200" cy="3810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87" y="3314700"/>
            <a:ext cx="330200" cy="381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874" y="3314700"/>
            <a:ext cx="330200" cy="3810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92" y="3721100"/>
            <a:ext cx="342900" cy="3810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77" y="4768850"/>
            <a:ext cx="431800" cy="3556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87" y="4787900"/>
            <a:ext cx="330200" cy="3810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74" y="4781550"/>
            <a:ext cx="330200" cy="3810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57" y="5207000"/>
            <a:ext cx="4318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12" y="5207000"/>
            <a:ext cx="342900" cy="3810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37" y="5689600"/>
            <a:ext cx="292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0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Enough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technique is still on order</a:t>
            </a:r>
          </a:p>
          <a:p>
            <a:pPr lvl="1"/>
            <a:r>
              <a:rPr lang="en-US" dirty="0" smtClean="0"/>
              <a:t>But we can specify unique base cases and obtain some results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else can we generate more sporadic 105-gons?</a:t>
            </a:r>
          </a:p>
          <a:p>
            <a:endParaRPr lang="en-US" dirty="0" smtClean="0"/>
          </a:p>
          <a:p>
            <a:r>
              <a:rPr lang="en-US" dirty="0" smtClean="0"/>
              <a:t>Enter: </a:t>
            </a:r>
            <a:r>
              <a:rPr lang="en-US" b="1" dirty="0" smtClean="0"/>
              <a:t>Addition of Sporadic Polynomials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31" y="1708748"/>
            <a:ext cx="977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51200"/>
            <a:ext cx="8229600" cy="2874963"/>
          </a:xfrm>
        </p:spPr>
        <p:txBody>
          <a:bodyPr/>
          <a:lstStyle/>
          <a:p>
            <a:r>
              <a:rPr lang="en-US" dirty="0" smtClean="0"/>
              <a:t>Maintains divisibility by               implicitly</a:t>
            </a:r>
          </a:p>
          <a:p>
            <a:r>
              <a:rPr lang="en-US" dirty="0" smtClean="0"/>
              <a:t> Check for alternating, an odd number of nonzero terms, and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3346450"/>
            <a:ext cx="1143000" cy="419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419600"/>
            <a:ext cx="1727200" cy="4572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000250"/>
            <a:ext cx="5448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5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0" y="1432511"/>
            <a:ext cx="843279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Polygons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Must have a “star” cycle in it’s center (shown in blue)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Each angle in the star can be represented as a multiple of the angle 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All diameters cross one another</a:t>
            </a:r>
          </a:p>
          <a:p>
            <a:pPr marL="914400" lvl="1" indent="-457200">
              <a:buFont typeface="Arial"/>
              <a:buChar char="•"/>
            </a:pPr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6" name="Picture 5" descr="711sta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591455"/>
            <a:ext cx="2895599" cy="2885545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4" y="3204680"/>
            <a:ext cx="215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6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869094" y="-1840490"/>
            <a:ext cx="6461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F1: [11, 9 , 1 , 2 , 1 , 2 , 3 , 1 , 2 , 1 , 2 , 1 , 6 , 2 , 1]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-2869094" y="-1327870"/>
            <a:ext cx="665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F2: [11, 2 , 1 , 6 , 1 , 2 , 1 , 2 , 2 , 2 , 2 , 1 , 2 , 1 , 6 , 1 , 2]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2869094" y="-859184"/>
            <a:ext cx="665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F3: [</a:t>
            </a:r>
            <a:r>
              <a:rPr lang="da-DK" sz="1600" dirty="0" smtClean="0"/>
              <a:t>7, 6, 2, 3, 1, 2, 6, 4, 2, 1, 3, 2, 1, 2, 3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-2869094" y="-387617"/>
            <a:ext cx="665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F1 </a:t>
            </a:r>
            <a:r>
              <a:rPr lang="en-US" sz="1600" dirty="0"/>
              <a:t>-</a:t>
            </a:r>
            <a:r>
              <a:rPr lang="en-US" sz="1600" dirty="0" smtClean="0"/>
              <a:t> F2  +F3: [7, 3 , 2 , 2 , 1 , 3 , 1 , 2 , 4 , 3 , 1 , 2 , 2 , 1 , 3 , 2 , 4 , 1 , 1]</a:t>
            </a:r>
            <a:endParaRPr lang="en-US" sz="1600" dirty="0"/>
          </a:p>
        </p:txBody>
      </p:sp>
      <p:pic>
        <p:nvPicPr>
          <p:cNvPr id="8" name="Picture 7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5" y="481468"/>
            <a:ext cx="2525896" cy="2518879"/>
          </a:xfrm>
          <a:prstGeom prst="rect">
            <a:avLst/>
          </a:prstGeom>
        </p:spPr>
      </p:pic>
      <p:pic>
        <p:nvPicPr>
          <p:cNvPr id="9" name="Picture 8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67" y="486006"/>
            <a:ext cx="2647878" cy="2640523"/>
          </a:xfrm>
          <a:prstGeom prst="rect">
            <a:avLst/>
          </a:prstGeom>
        </p:spPr>
      </p:pic>
      <p:pic>
        <p:nvPicPr>
          <p:cNvPr id="10" name="Picture 9" descr="4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24" y="3976448"/>
            <a:ext cx="2640855" cy="2633519"/>
          </a:xfrm>
          <a:prstGeom prst="rect">
            <a:avLst/>
          </a:prstGeom>
        </p:spPr>
      </p:pic>
      <p:pic>
        <p:nvPicPr>
          <p:cNvPr id="11" name="Picture 10" descr="3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48" y="595110"/>
            <a:ext cx="2411937" cy="24052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50091" y="1255436"/>
            <a:ext cx="51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-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79413" y="1358003"/>
            <a:ext cx="51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+</a:t>
            </a:r>
            <a:endParaRPr lang="en-US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32147" y="3053118"/>
            <a:ext cx="51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=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9812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applied addition to two problems: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Determining a generating set for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= 45</a:t>
            </a:r>
          </a:p>
          <a:p>
            <a:pPr marL="857250" lvl="1" indent="-457200"/>
            <a:r>
              <a:rPr lang="en-US" dirty="0" smtClean="0"/>
              <a:t>Helps test the validity of the method</a:t>
            </a:r>
          </a:p>
          <a:p>
            <a:pPr marL="1257300" lvl="2" indent="-457200"/>
            <a:r>
              <a:rPr lang="en-US" dirty="0" smtClean="0"/>
              <a:t>All </a:t>
            </a:r>
            <a:r>
              <a:rPr lang="en-US" i="1" dirty="0" smtClean="0"/>
              <a:t>n</a:t>
            </a:r>
            <a:r>
              <a:rPr lang="en-US" dirty="0" smtClean="0"/>
              <a:t> = 45 sporadic polygons are known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Finding previously unknown 105-gons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0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Generating Sets for </a:t>
            </a:r>
            <a:r>
              <a:rPr lang="en-US" i="1" dirty="0" smtClean="0"/>
              <a:t>n</a:t>
            </a:r>
            <a:r>
              <a:rPr lang="en-US" dirty="0" smtClean="0"/>
              <a:t> = 45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" y="1417638"/>
            <a:ext cx="3890962" cy="3890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6277" y="1933556"/>
            <a:ext cx="2232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144 </a:t>
            </a:r>
            <a:r>
              <a:rPr lang="en-US" sz="2800" dirty="0" err="1" smtClean="0"/>
              <a:t>sporadics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600063" y="3098398"/>
            <a:ext cx="1297814" cy="13515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8712" y="3553305"/>
            <a:ext cx="150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1" y="1702724"/>
            <a:ext cx="4421432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We found multiple generating sets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Example: 20 sporadic polygons, the        which generate the entire sporadic set, 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3505200"/>
            <a:ext cx="457200" cy="406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334156"/>
            <a:ext cx="292100" cy="342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5708293"/>
            <a:ext cx="7715250" cy="3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6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Obtain More 105-gons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107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 by using the first program to generate a small set of 105-gons</a:t>
            </a:r>
          </a:p>
          <a:p>
            <a:endParaRPr lang="en-US" dirty="0" smtClean="0"/>
          </a:p>
          <a:p>
            <a:r>
              <a:rPr lang="en-US" dirty="0" smtClean="0"/>
              <a:t> Add the 105-gons together, combine the results and then iterate</a:t>
            </a:r>
          </a:p>
          <a:p>
            <a:endParaRPr lang="en-US" dirty="0"/>
          </a:p>
          <a:p>
            <a:r>
              <a:rPr lang="en-US" dirty="0" smtClean="0"/>
              <a:t>Note: adding polynomials is on order of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4663786"/>
            <a:ext cx="1016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7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Results for </a:t>
            </a:r>
            <a:r>
              <a:rPr lang="en-US" i="1" dirty="0" smtClean="0"/>
              <a:t>n = 105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been able to generate over 135,823 sporadic Reinhardt polygons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15360159"/>
              </p:ext>
            </p:extLst>
          </p:nvPr>
        </p:nvGraphicFramePr>
        <p:xfrm>
          <a:off x="228600" y="2514600"/>
          <a:ext cx="6959600" cy="394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08100" y="3865840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35.4%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451863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64.6%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3035300"/>
            <a:ext cx="365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87,773 had not been previously determined by the second construction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002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enough computational power and space management, we can find all sporadic Reinhardt 105-gons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Polynomials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5000" y="2425700"/>
            <a:ext cx="779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       is divisible by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       has alternating sign and all coefficients are elements of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      has an odd number of nonzero coefficient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 most cases, we restrict  </a:t>
            </a:r>
            <a:endParaRPr lang="en-US" sz="3200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46350"/>
            <a:ext cx="787400" cy="4191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50" y="2546350"/>
            <a:ext cx="3035300" cy="4191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048000"/>
            <a:ext cx="787400" cy="4191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3505200"/>
            <a:ext cx="1638300" cy="4191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970480"/>
            <a:ext cx="787400" cy="4191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38" y="4998028"/>
            <a:ext cx="1536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9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Compositions</a:t>
            </a:r>
            <a:endParaRPr lang="en-US" b="1" dirty="0" smtClean="0"/>
          </a:p>
          <a:p>
            <a:r>
              <a:rPr lang="en-US" dirty="0" smtClean="0"/>
              <a:t>Composition of </a:t>
            </a:r>
            <a:r>
              <a:rPr lang="en-US" dirty="0" smtClean="0"/>
              <a:t>   </a:t>
            </a:r>
            <a:r>
              <a:rPr lang="en-US" dirty="0" smtClean="0"/>
              <a:t>is a sequence of positive integers whose sum is </a:t>
            </a:r>
            <a:endParaRPr lang="en-US" dirty="0"/>
          </a:p>
          <a:p>
            <a:r>
              <a:rPr lang="en-US" dirty="0" smtClean="0"/>
              <a:t>We represent a Reinhardt polynomial as a composition of the number of “gaps” between nonzero terms</a:t>
            </a:r>
          </a:p>
          <a:p>
            <a:pPr lvl="1"/>
            <a:r>
              <a:rPr lang="en-US" dirty="0" smtClean="0"/>
              <a:t>Must always have an odd number of terms</a:t>
            </a:r>
            <a:endParaRPr lang="en-US" dirty="0" smtClean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14" y="2450353"/>
            <a:ext cx="240999" cy="200833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36" y="2919870"/>
            <a:ext cx="228600" cy="190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" y="5489635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</a:t>
            </a:r>
            <a:r>
              <a:rPr lang="en-US" sz="2800" i="1" dirty="0" smtClean="0"/>
              <a:t>n </a:t>
            </a:r>
            <a:r>
              <a:rPr lang="en-US" sz="2800" dirty="0" smtClean="0"/>
              <a:t>= 30,</a:t>
            </a:r>
            <a:endParaRPr lang="en-US" sz="2800" dirty="0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0" y="5980678"/>
            <a:ext cx="6438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Dihedral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9073"/>
          </a:xfrm>
        </p:spPr>
        <p:txBody>
          <a:bodyPr>
            <a:normAutofit/>
          </a:bodyPr>
          <a:lstStyle/>
          <a:p>
            <a:r>
              <a:rPr lang="en-US" dirty="0" smtClean="0"/>
              <a:t>All representations of Reinhardt polygons are unique up to action by the dihedral group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Polygons:</a:t>
            </a:r>
            <a:r>
              <a:rPr lang="en-US" dirty="0" smtClean="0"/>
              <a:t> rotating and/or mirroring</a:t>
            </a:r>
          </a:p>
          <a:p>
            <a:endParaRPr lang="en-US" dirty="0" smtClean="0"/>
          </a:p>
          <a:p>
            <a:r>
              <a:rPr lang="en-US" i="1" dirty="0" smtClean="0"/>
              <a:t>Polynomials:</a:t>
            </a:r>
            <a:r>
              <a:rPr lang="en-US" dirty="0" smtClean="0"/>
              <a:t> multiplying by a power of   ,               </a:t>
            </a:r>
          </a:p>
          <a:p>
            <a:endParaRPr lang="en-US" dirty="0" smtClean="0"/>
          </a:p>
          <a:p>
            <a:r>
              <a:rPr lang="en-US" i="1" dirty="0" smtClean="0"/>
              <a:t>Compositions: </a:t>
            </a:r>
            <a:r>
              <a:rPr lang="en-US" dirty="0" smtClean="0"/>
              <a:t>rotating and/or mirroring</a:t>
            </a:r>
            <a:endParaRPr lang="en-US" i="1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4684545"/>
            <a:ext cx="177800" cy="1905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50" y="4969160"/>
            <a:ext cx="1130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2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Dihedral Equivalence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3400" y="1282124"/>
            <a:ext cx="3171359" cy="2915226"/>
            <a:chOff x="127000" y="1193224"/>
            <a:chExt cx="3171359" cy="2915226"/>
          </a:xfrm>
        </p:grpSpPr>
        <p:pic>
          <p:nvPicPr>
            <p:cNvPr id="4" name="Picture 3" descr="15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1" y="1677988"/>
              <a:ext cx="2447458" cy="243046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7000" y="3409374"/>
              <a:ext cx="4445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3200" y="1193224"/>
              <a:ext cx="4445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endParaRPr 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3859" y="3370986"/>
              <a:ext cx="4445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</a:t>
              </a:r>
              <a:endParaRPr lang="en-US" sz="3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41951" y="1236086"/>
            <a:ext cx="3177708" cy="2902526"/>
            <a:chOff x="5035551" y="1147186"/>
            <a:chExt cx="3177708" cy="2902526"/>
          </a:xfrm>
        </p:grpSpPr>
        <p:pic>
          <p:nvPicPr>
            <p:cNvPr id="5" name="Picture 4" descr="15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271" y="1619250"/>
              <a:ext cx="2447458" cy="24304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00800" y="1147186"/>
              <a:ext cx="4445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68759" y="3368098"/>
              <a:ext cx="4445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endParaRPr lang="en-US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35551" y="3355398"/>
              <a:ext cx="4445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</a:t>
              </a:r>
              <a:endParaRPr lang="en-US" sz="3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57501" y="4210050"/>
            <a:ext cx="3257550" cy="2400300"/>
            <a:chOff x="5772150" y="2095500"/>
            <a:chExt cx="3257550" cy="2400300"/>
          </a:xfrm>
        </p:grpSpPr>
        <p:pic>
          <p:nvPicPr>
            <p:cNvPr id="13" name="Picture 12" descr="latex-image-1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17"/>
            <a:stretch/>
          </p:blipFill>
          <p:spPr>
            <a:xfrm>
              <a:off x="6388100" y="2578100"/>
              <a:ext cx="2641600" cy="1917700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570"/>
            <a:stretch/>
          </p:blipFill>
          <p:spPr>
            <a:xfrm>
              <a:off x="5772150" y="2095500"/>
              <a:ext cx="2781300" cy="482600"/>
            </a:xfrm>
            <a:prstGeom prst="rect">
              <a:avLst/>
            </a:prstGeom>
          </p:spPr>
        </p:pic>
      </p:grp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50" y="2559050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4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(cont.)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5840659"/>
            <a:ext cx="8686800" cy="3781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608138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 smtClean="0"/>
              <a:t>Compositions (cont.)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 all compositions are unique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If </a:t>
            </a:r>
            <a:r>
              <a:rPr lang="en-US" sz="3200" i="1" dirty="0" smtClean="0"/>
              <a:t>m</a:t>
            </a:r>
            <a:r>
              <a:rPr lang="en-US" sz="3200" dirty="0"/>
              <a:t> </a:t>
            </a:r>
            <a:r>
              <a:rPr lang="en-US" sz="3200" dirty="0" smtClean="0"/>
              <a:t>is the length of the composition, there are 2</a:t>
            </a:r>
            <a:r>
              <a:rPr lang="en-US" sz="3200" i="1" dirty="0" smtClean="0"/>
              <a:t>m</a:t>
            </a:r>
            <a:r>
              <a:rPr lang="en-US" sz="3200" dirty="0" smtClean="0"/>
              <a:t> equivalent dihedral compositions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87950" y="1917700"/>
            <a:ext cx="3257550" cy="2400300"/>
            <a:chOff x="5772150" y="2095500"/>
            <a:chExt cx="3257550" cy="2400300"/>
          </a:xfrm>
        </p:grpSpPr>
        <p:pic>
          <p:nvPicPr>
            <p:cNvPr id="5" name="Picture 4" descr="latex-image-1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17"/>
            <a:stretch/>
          </p:blipFill>
          <p:spPr>
            <a:xfrm>
              <a:off x="6388100" y="2578100"/>
              <a:ext cx="2641600" cy="1917700"/>
            </a:xfrm>
            <a:prstGeom prst="rect">
              <a:avLst/>
            </a:prstGeom>
          </p:spPr>
        </p:pic>
        <p:pic>
          <p:nvPicPr>
            <p:cNvPr id="7" name="Picture 6" descr="latex-image-1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570"/>
            <a:stretch/>
          </p:blipFill>
          <p:spPr>
            <a:xfrm>
              <a:off x="5772150" y="2095500"/>
              <a:ext cx="2781300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028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Q@C02F464CDH2T3PP7" val="53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11672</TotalTime>
  <Words>1983</Words>
  <Application>Microsoft Macintosh PowerPoint</Application>
  <PresentationFormat>On-screen Show (4:3)</PresentationFormat>
  <Paragraphs>295</Paragraphs>
  <Slides>45</Slides>
  <Notes>6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Computation and Analysis on Reinhardt Polygons with Multiple Prime Divisors</vt:lpstr>
      <vt:lpstr>Reinhardt Polygons</vt:lpstr>
      <vt:lpstr>Reinhardt Polygons (cont.)</vt:lpstr>
      <vt:lpstr>Representations</vt:lpstr>
      <vt:lpstr>Representations (cont.)</vt:lpstr>
      <vt:lpstr>Representations (cont.)</vt:lpstr>
      <vt:lpstr>Dihedral Equivalence</vt:lpstr>
      <vt:lpstr>Dihedral Equivalence</vt:lpstr>
      <vt:lpstr>Representations (cont.)</vt:lpstr>
      <vt:lpstr>Normalization</vt:lpstr>
      <vt:lpstr>Sporadic vs. Periodic</vt:lpstr>
      <vt:lpstr>Previous Results</vt:lpstr>
      <vt:lpstr>Alternate Representation</vt:lpstr>
      <vt:lpstr>Previous Results (cont.)</vt:lpstr>
      <vt:lpstr>Second Construction</vt:lpstr>
      <vt:lpstr>Second Construction</vt:lpstr>
      <vt:lpstr>PowerPoint Presentation</vt:lpstr>
      <vt:lpstr>Second Construction (cont.)</vt:lpstr>
      <vt:lpstr>Second Construction (cont.)</vt:lpstr>
      <vt:lpstr>Second Construction (cont.)</vt:lpstr>
      <vt:lpstr>PowerPoint Presentation</vt:lpstr>
      <vt:lpstr>Analysis of Second Construction</vt:lpstr>
      <vt:lpstr>Goals</vt:lpstr>
      <vt:lpstr>EXTENSIONS TO 3 DISTINCT PRIME DIVISORS</vt:lpstr>
      <vt:lpstr>Third Construction</vt:lpstr>
      <vt:lpstr>Third Construction (cont.)</vt:lpstr>
      <vt:lpstr>Third Construction (cont.)</vt:lpstr>
      <vt:lpstr>Teddy’s Slides</vt:lpstr>
      <vt:lpstr>Third Construction (cont.)</vt:lpstr>
      <vt:lpstr>Analysis of the Third Construction</vt:lpstr>
      <vt:lpstr>Analysis (cont.)</vt:lpstr>
      <vt:lpstr>Analysis (cont.)</vt:lpstr>
      <vt:lpstr>FINDING SPORADIC 105-GONS</vt:lpstr>
      <vt:lpstr>Previously Known Results</vt:lpstr>
      <vt:lpstr>Relevant Challenges</vt:lpstr>
      <vt:lpstr>New Generation Methods</vt:lpstr>
      <vt:lpstr>First Program</vt:lpstr>
      <vt:lpstr>Not Enough Restrictions</vt:lpstr>
      <vt:lpstr>Adding Polynomials</vt:lpstr>
      <vt:lpstr>PowerPoint Presentation</vt:lpstr>
      <vt:lpstr>Applications</vt:lpstr>
      <vt:lpstr>Generating Sets for n = 45</vt:lpstr>
      <vt:lpstr>Adding to Obtain More 105-gons</vt:lpstr>
      <vt:lpstr>New Results for n = 105</vt:lpstr>
      <vt:lpstr>What’s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Reinhardt</dc:title>
  <dc:creator>Molly Feldman</dc:creator>
  <cp:lastModifiedBy>Molly Feldman</cp:lastModifiedBy>
  <cp:revision>185</cp:revision>
  <dcterms:created xsi:type="dcterms:W3CDTF">2014-07-28T18:51:09Z</dcterms:created>
  <dcterms:modified xsi:type="dcterms:W3CDTF">2014-08-05T21:26:20Z</dcterms:modified>
</cp:coreProperties>
</file>