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6.xml" ContentType="application/vnd.openxmlformats-officedocument.presentationml.notesSlide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46"/>
  </p:notesMasterIdLst>
  <p:sldIdLst>
    <p:sldId id="256" r:id="rId2"/>
    <p:sldId id="257" r:id="rId3"/>
    <p:sldId id="285" r:id="rId4"/>
    <p:sldId id="270" r:id="rId5"/>
    <p:sldId id="273" r:id="rId6"/>
    <p:sldId id="267" r:id="rId7"/>
    <p:sldId id="286" r:id="rId8"/>
    <p:sldId id="287" r:id="rId9"/>
    <p:sldId id="278" r:id="rId10"/>
    <p:sldId id="277" r:id="rId11"/>
    <p:sldId id="268" r:id="rId12"/>
    <p:sldId id="272" r:id="rId13"/>
    <p:sldId id="303" r:id="rId14"/>
    <p:sldId id="288" r:id="rId15"/>
    <p:sldId id="291" r:id="rId16"/>
    <p:sldId id="304" r:id="rId17"/>
    <p:sldId id="302" r:id="rId18"/>
    <p:sldId id="292" r:id="rId19"/>
    <p:sldId id="289" r:id="rId20"/>
    <p:sldId id="297" r:id="rId21"/>
    <p:sldId id="271" r:id="rId22"/>
    <p:sldId id="293" r:id="rId23"/>
    <p:sldId id="275" r:id="rId24"/>
    <p:sldId id="294" r:id="rId25"/>
    <p:sldId id="295" r:id="rId26"/>
    <p:sldId id="296" r:id="rId27"/>
    <p:sldId id="290" r:id="rId28"/>
    <p:sldId id="298" r:id="rId29"/>
    <p:sldId id="299" r:id="rId30"/>
    <p:sldId id="300" r:id="rId31"/>
    <p:sldId id="301" r:id="rId32"/>
    <p:sldId id="259" r:id="rId33"/>
    <p:sldId id="258" r:id="rId34"/>
    <p:sldId id="276" r:id="rId35"/>
    <p:sldId id="260" r:id="rId36"/>
    <p:sldId id="283" r:id="rId37"/>
    <p:sldId id="282" r:id="rId38"/>
    <p:sldId id="274" r:id="rId39"/>
    <p:sldId id="262" r:id="rId40"/>
    <p:sldId id="279" r:id="rId41"/>
    <p:sldId id="264" r:id="rId42"/>
    <p:sldId id="284" r:id="rId43"/>
    <p:sldId id="265" r:id="rId44"/>
    <p:sldId id="266" r:id="rId45"/>
  </p:sldIdLst>
  <p:sldSz cx="9144000" cy="6858000" type="screen4x3"/>
  <p:notesSz cx="6858000" cy="9144000"/>
  <p:custDataLst>
    <p:tags r:id="rId4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5" autoAdjust="0"/>
    <p:restoredTop sz="93750" autoAdjust="0"/>
  </p:normalViewPr>
  <p:slideViewPr>
    <p:cSldViewPr snapToGrid="0" snapToObjects="1">
      <p:cViewPr>
        <p:scale>
          <a:sx n="100" d="100"/>
          <a:sy n="100" d="100"/>
        </p:scale>
        <p:origin x="-414" y="7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style val="18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Polygons</c:v>
                </c:pt>
              </c:strCache>
            </c:strRef>
          </c:tx>
          <c:dPt>
            <c:idx val="1"/>
            <c:spPr>
              <a:solidFill>
                <a:schemeClr val="accent3"/>
              </a:solidFill>
            </c:spPr>
          </c:dPt>
          <c:cat>
            <c:strRef>
              <c:f>Sheet1!$A$2:$A$3</c:f>
              <c:strCache>
                <c:ptCount val="2"/>
                <c:pt idx="0">
                  <c:v>New</c:v>
                </c:pt>
                <c:pt idx="1">
                  <c:v>Previously Seen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0.64600000000000013</c:v>
                </c:pt>
                <c:pt idx="1">
                  <c:v>0.35400000000000004</c:v>
                </c:pt>
              </c:numCache>
            </c:numRef>
          </c:val>
        </c:ser>
        <c:dLbls/>
        <c:firstSliceAng val="0"/>
      </c:pieChart>
    </c:plotArea>
    <c:legend>
      <c:legendPos val="r"/>
      <c:layout>
        <c:manualLayout>
          <c:xMode val="edge"/>
          <c:yMode val="edge"/>
          <c:x val="0.68274966112794899"/>
          <c:y val="0.69669448177261195"/>
          <c:w val="0.26631329386746411"/>
          <c:h val="0.18135609827483101"/>
        </c:manualLayout>
      </c:layout>
    </c:legend>
    <c:plotVisOnly val="1"/>
    <c:dispBlanksAs val="zero"/>
  </c:chart>
  <c:txPr>
    <a:bodyPr/>
    <a:lstStyle/>
    <a:p>
      <a:pPr>
        <a:defRPr sz="1800"/>
      </a:pPr>
      <a:endParaRPr lang="zh-CN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83C2C-40E4-C442-8722-37F9F6EBBB4B}" type="datetimeFigureOut">
              <a:rPr lang="en-US" smtClean="0"/>
              <a:pPr/>
              <a:t>5/17/2015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DE0FA-5CD4-1F4C-8776-4B668352CF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5806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Helpful uses: concrete and aesthetically pleasing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DE0FA-5CD4-1F4C-8776-4B668352CF6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658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Helpful</a:t>
            </a:r>
            <a:r>
              <a:rPr lang="en-US" baseline="0" dirty="0" smtClean="0"/>
              <a:t> uses: mathematically and computationally easiest to work with, in polynomial form for theory and in coefficient array form for computation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DE0FA-5CD4-1F4C-8776-4B668352CF6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6982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Benefits: space efficiency</a:t>
            </a:r>
            <a:r>
              <a:rPr lang="en-US" baseline="0" dirty="0" smtClean="0"/>
              <a:t> and storage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DE0FA-5CD4-1F4C-8776-4B668352CF6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9220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</a:t>
            </a:r>
            <a:r>
              <a:rPr lang="en-US" baseline="0" dirty="0" smtClean="0"/>
              <a:t> degree(f1) &lt; </a:t>
            </a:r>
            <a:r>
              <a:rPr lang="en-US" baseline="0" dirty="0" err="1" smtClean="0"/>
              <a:t>pr</a:t>
            </a:r>
            <a:r>
              <a:rPr lang="en-US" baseline="0" dirty="0" smtClean="0"/>
              <a:t> and degree(f2) &lt; </a:t>
            </a:r>
            <a:r>
              <a:rPr lang="en-US" baseline="0" dirty="0" err="1" smtClean="0"/>
              <a:t>qr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DE0FA-5CD4-1F4C-8776-4B668352CF6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5664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</a:t>
            </a:r>
            <a:r>
              <a:rPr lang="en-US" baseline="0" dirty="0" smtClean="0"/>
              <a:t> degree(f1) &lt; </a:t>
            </a:r>
            <a:r>
              <a:rPr lang="en-US" baseline="0" dirty="0" err="1" smtClean="0"/>
              <a:t>pr</a:t>
            </a:r>
            <a:r>
              <a:rPr lang="en-US" baseline="0" dirty="0" smtClean="0"/>
              <a:t> and degree(f2) &lt; </a:t>
            </a:r>
            <a:r>
              <a:rPr lang="en-US" baseline="0" dirty="0" err="1" smtClean="0"/>
              <a:t>qr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DE0FA-5CD4-1F4C-8776-4B668352CF6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5664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Computationally efficient, and seems to find all RP’s for 2 primes (not proved though)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DE0FA-5CD4-1F4C-8776-4B668352CF6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7737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7EB9-05CE-2D44-95F2-6FF7B14AD824}" type="datetimeFigureOut">
              <a:rPr lang="en-US" smtClean="0"/>
              <a:pPr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0255-C634-D544-AD20-5EA49548A6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983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7EB9-05CE-2D44-95F2-6FF7B14AD824}" type="datetimeFigureOut">
              <a:rPr lang="en-US" smtClean="0"/>
              <a:pPr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0255-C634-D544-AD20-5EA49548A6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477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7EB9-05CE-2D44-95F2-6FF7B14AD824}" type="datetimeFigureOut">
              <a:rPr lang="en-US" smtClean="0"/>
              <a:pPr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0255-C634-D544-AD20-5EA49548A6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1152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7EB9-05CE-2D44-95F2-6FF7B14AD824}" type="datetimeFigureOut">
              <a:rPr lang="en-US" smtClean="0"/>
              <a:pPr/>
              <a:t>5/17/2015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0255-C634-D544-AD20-5EA49548A6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158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7EB9-05CE-2D44-95F2-6FF7B14AD824}" type="datetimeFigureOut">
              <a:rPr lang="en-US" smtClean="0"/>
              <a:pPr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0255-C634-D544-AD20-5EA49548A6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222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7EB9-05CE-2D44-95F2-6FF7B14AD824}" type="datetimeFigureOut">
              <a:rPr lang="en-US" smtClean="0"/>
              <a:pPr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0255-C634-D544-AD20-5EA49548A6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76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7EB9-05CE-2D44-95F2-6FF7B14AD824}" type="datetimeFigureOut">
              <a:rPr lang="en-US" smtClean="0"/>
              <a:pPr/>
              <a:t>5/17/2015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0255-C634-D544-AD20-5EA49548A6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664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7EB9-05CE-2D44-95F2-6FF7B14AD824}" type="datetimeFigureOut">
              <a:rPr lang="en-US" smtClean="0"/>
              <a:pPr/>
              <a:t>5/17/2015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0255-C634-D544-AD20-5EA49548A6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996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7EB9-05CE-2D44-95F2-6FF7B14AD824}" type="datetimeFigureOut">
              <a:rPr lang="en-US" smtClean="0"/>
              <a:pPr/>
              <a:t>5/17/2015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0255-C634-D544-AD20-5EA49548A6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9353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7EB9-05CE-2D44-95F2-6FF7B14AD824}" type="datetimeFigureOut">
              <a:rPr lang="en-US" smtClean="0"/>
              <a:pPr/>
              <a:t>5/17/2015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0255-C634-D544-AD20-5EA49548A6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461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7EB9-05CE-2D44-95F2-6FF7B14AD824}" type="datetimeFigureOut">
              <a:rPr lang="en-US" smtClean="0"/>
              <a:pPr/>
              <a:t>5/17/2015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0255-C634-D544-AD20-5EA49548A6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711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7EB9-05CE-2D44-95F2-6FF7B14AD824}" type="datetimeFigureOut">
              <a:rPr lang="en-US" smtClean="0"/>
              <a:pPr/>
              <a:t>5/17/2015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0255-C634-D544-AD20-5EA49548A6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2802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17EB9-05CE-2D44-95F2-6FF7B14AD824}" type="datetimeFigureOut">
              <a:rPr lang="en-US" smtClean="0"/>
              <a:pPr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20255-C634-D544-AD20-5EA49548A6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430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32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emf"/><Relationship Id="rId5" Type="http://schemas.openxmlformats.org/officeDocument/2006/relationships/image" Target="../media/image9.emf"/><Relationship Id="rId4" Type="http://schemas.openxmlformats.org/officeDocument/2006/relationships/image" Target="../media/image3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7" Type="http://schemas.openxmlformats.org/officeDocument/2006/relationships/image" Target="../media/image3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image" Target="../media/image39.emf"/><Relationship Id="rId7" Type="http://schemas.openxmlformats.org/officeDocument/2006/relationships/image" Target="../media/image31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emf"/><Relationship Id="rId5" Type="http://schemas.openxmlformats.org/officeDocument/2006/relationships/image" Target="../media/image41.emf"/><Relationship Id="rId4" Type="http://schemas.openxmlformats.org/officeDocument/2006/relationships/image" Target="../media/image40.emf"/><Relationship Id="rId9" Type="http://schemas.openxmlformats.org/officeDocument/2006/relationships/image" Target="../media/image44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image" Target="../media/image46.emf"/><Relationship Id="rId7" Type="http://schemas.openxmlformats.org/officeDocument/2006/relationships/image" Target="../media/image44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10" Type="http://schemas.openxmlformats.org/officeDocument/2006/relationships/image" Target="../media/image50.emf"/><Relationship Id="rId4" Type="http://schemas.openxmlformats.org/officeDocument/2006/relationships/image" Target="../media/image47.emf"/><Relationship Id="rId9" Type="http://schemas.openxmlformats.org/officeDocument/2006/relationships/image" Target="../media/image49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13" Type="http://schemas.openxmlformats.org/officeDocument/2006/relationships/image" Target="../media/image62.emf"/><Relationship Id="rId3" Type="http://schemas.openxmlformats.org/officeDocument/2006/relationships/image" Target="../media/image52.emf"/><Relationship Id="rId7" Type="http://schemas.openxmlformats.org/officeDocument/2006/relationships/image" Target="../media/image56.emf"/><Relationship Id="rId12" Type="http://schemas.openxmlformats.org/officeDocument/2006/relationships/image" Target="../media/image61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emf"/><Relationship Id="rId11" Type="http://schemas.openxmlformats.org/officeDocument/2006/relationships/image" Target="../media/image60.emf"/><Relationship Id="rId5" Type="http://schemas.openxmlformats.org/officeDocument/2006/relationships/image" Target="../media/image54.emf"/><Relationship Id="rId10" Type="http://schemas.openxmlformats.org/officeDocument/2006/relationships/image" Target="../media/image59.emf"/><Relationship Id="rId4" Type="http://schemas.openxmlformats.org/officeDocument/2006/relationships/image" Target="../media/image53.emf"/><Relationship Id="rId9" Type="http://schemas.openxmlformats.org/officeDocument/2006/relationships/image" Target="../media/image5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13" Type="http://schemas.openxmlformats.org/officeDocument/2006/relationships/image" Target="../media/image62.emf"/><Relationship Id="rId3" Type="http://schemas.openxmlformats.org/officeDocument/2006/relationships/image" Target="../media/image52.emf"/><Relationship Id="rId7" Type="http://schemas.openxmlformats.org/officeDocument/2006/relationships/image" Target="../media/image56.emf"/><Relationship Id="rId12" Type="http://schemas.openxmlformats.org/officeDocument/2006/relationships/image" Target="../media/image61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emf"/><Relationship Id="rId11" Type="http://schemas.openxmlformats.org/officeDocument/2006/relationships/image" Target="../media/image60.emf"/><Relationship Id="rId5" Type="http://schemas.openxmlformats.org/officeDocument/2006/relationships/image" Target="../media/image54.emf"/><Relationship Id="rId15" Type="http://schemas.openxmlformats.org/officeDocument/2006/relationships/image" Target="../media/image64.emf"/><Relationship Id="rId10" Type="http://schemas.openxmlformats.org/officeDocument/2006/relationships/image" Target="../media/image59.emf"/><Relationship Id="rId4" Type="http://schemas.openxmlformats.org/officeDocument/2006/relationships/image" Target="../media/image53.emf"/><Relationship Id="rId9" Type="http://schemas.openxmlformats.org/officeDocument/2006/relationships/image" Target="../media/image58.emf"/><Relationship Id="rId14" Type="http://schemas.openxmlformats.org/officeDocument/2006/relationships/image" Target="../media/image63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3" Type="http://schemas.openxmlformats.org/officeDocument/2006/relationships/image" Target="../media/image30.emf"/><Relationship Id="rId7" Type="http://schemas.openxmlformats.org/officeDocument/2006/relationships/image" Target="../media/image66.emf"/><Relationship Id="rId12" Type="http://schemas.openxmlformats.org/officeDocument/2006/relationships/image" Target="../media/image4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emf"/><Relationship Id="rId11" Type="http://schemas.openxmlformats.org/officeDocument/2006/relationships/image" Target="../media/image39.emf"/><Relationship Id="rId5" Type="http://schemas.openxmlformats.org/officeDocument/2006/relationships/image" Target="../media/image41.emf"/><Relationship Id="rId10" Type="http://schemas.openxmlformats.org/officeDocument/2006/relationships/image" Target="../media/image69.emf"/><Relationship Id="rId4" Type="http://schemas.openxmlformats.org/officeDocument/2006/relationships/image" Target="../media/image38.emf"/><Relationship Id="rId9" Type="http://schemas.openxmlformats.org/officeDocument/2006/relationships/image" Target="../media/image6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emf"/><Relationship Id="rId5" Type="http://schemas.openxmlformats.org/officeDocument/2006/relationships/image" Target="../media/image75.emf"/><Relationship Id="rId4" Type="http://schemas.openxmlformats.org/officeDocument/2006/relationships/image" Target="../media/image74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13" Type="http://schemas.openxmlformats.org/officeDocument/2006/relationships/image" Target="../media/image84.emf"/><Relationship Id="rId3" Type="http://schemas.openxmlformats.org/officeDocument/2006/relationships/image" Target="../media/image46.emf"/><Relationship Id="rId7" Type="http://schemas.openxmlformats.org/officeDocument/2006/relationships/image" Target="../media/image78.emf"/><Relationship Id="rId12" Type="http://schemas.openxmlformats.org/officeDocument/2006/relationships/image" Target="../media/image83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7.emf"/><Relationship Id="rId11" Type="http://schemas.openxmlformats.org/officeDocument/2006/relationships/image" Target="../media/image82.emf"/><Relationship Id="rId5" Type="http://schemas.openxmlformats.org/officeDocument/2006/relationships/image" Target="../media/image30.emf"/><Relationship Id="rId10" Type="http://schemas.openxmlformats.org/officeDocument/2006/relationships/image" Target="../media/image81.emf"/><Relationship Id="rId4" Type="http://schemas.openxmlformats.org/officeDocument/2006/relationships/image" Target="../media/image29.emf"/><Relationship Id="rId9" Type="http://schemas.openxmlformats.org/officeDocument/2006/relationships/image" Target="../media/image80.emf"/><Relationship Id="rId14" Type="http://schemas.openxmlformats.org/officeDocument/2006/relationships/image" Target="../media/image85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13" Type="http://schemas.openxmlformats.org/officeDocument/2006/relationships/image" Target="../media/image95.emf"/><Relationship Id="rId3" Type="http://schemas.openxmlformats.org/officeDocument/2006/relationships/image" Target="../media/image62.emf"/><Relationship Id="rId7" Type="http://schemas.openxmlformats.org/officeDocument/2006/relationships/image" Target="../media/image89.emf"/><Relationship Id="rId12" Type="http://schemas.openxmlformats.org/officeDocument/2006/relationships/image" Target="../media/image94.emf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8.emf"/><Relationship Id="rId11" Type="http://schemas.openxmlformats.org/officeDocument/2006/relationships/image" Target="../media/image93.emf"/><Relationship Id="rId5" Type="http://schemas.openxmlformats.org/officeDocument/2006/relationships/image" Target="../media/image87.emf"/><Relationship Id="rId10" Type="http://schemas.openxmlformats.org/officeDocument/2006/relationships/image" Target="../media/image92.emf"/><Relationship Id="rId4" Type="http://schemas.openxmlformats.org/officeDocument/2006/relationships/image" Target="../media/image86.emf"/><Relationship Id="rId9" Type="http://schemas.openxmlformats.org/officeDocument/2006/relationships/image" Target="../media/image91.emf"/><Relationship Id="rId14" Type="http://schemas.openxmlformats.org/officeDocument/2006/relationships/image" Target="../media/image96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2" Type="http://schemas.openxmlformats.org/officeDocument/2006/relationships/image" Target="../media/image9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emf"/><Relationship Id="rId2" Type="http://schemas.openxmlformats.org/officeDocument/2006/relationships/image" Target="../media/image10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emf"/><Relationship Id="rId4" Type="http://schemas.openxmlformats.org/officeDocument/2006/relationships/image" Target="../media/image10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emf"/><Relationship Id="rId7" Type="http://schemas.openxmlformats.org/officeDocument/2006/relationships/image" Target="../media/image108.emf"/><Relationship Id="rId2" Type="http://schemas.openxmlformats.org/officeDocument/2006/relationships/image" Target="../media/image10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emf"/><Relationship Id="rId5" Type="http://schemas.openxmlformats.org/officeDocument/2006/relationships/image" Target="../media/image106.emf"/><Relationship Id="rId4" Type="http://schemas.openxmlformats.org/officeDocument/2006/relationships/image" Target="../media/image105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emf"/><Relationship Id="rId2" Type="http://schemas.openxmlformats.org/officeDocument/2006/relationships/image" Target="../media/image109.emf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emf"/><Relationship Id="rId2" Type="http://schemas.openxmlformats.org/officeDocument/2006/relationships/image" Target="../media/image1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4.emf"/><Relationship Id="rId4" Type="http://schemas.openxmlformats.org/officeDocument/2006/relationships/image" Target="../media/image113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emf"/><Relationship Id="rId7" Type="http://schemas.openxmlformats.org/officeDocument/2006/relationships/image" Target="../media/image117.emf"/><Relationship Id="rId2" Type="http://schemas.openxmlformats.org/officeDocument/2006/relationships/image" Target="../media/image1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emf"/><Relationship Id="rId5" Type="http://schemas.openxmlformats.org/officeDocument/2006/relationships/image" Target="../media/image112.emf"/><Relationship Id="rId4" Type="http://schemas.openxmlformats.org/officeDocument/2006/relationships/image" Target="../media/image113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emf"/><Relationship Id="rId2" Type="http://schemas.openxmlformats.org/officeDocument/2006/relationships/image" Target="../media/image1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jpeg"/><Relationship Id="rId2" Type="http://schemas.openxmlformats.org/officeDocument/2006/relationships/image" Target="../media/image1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4.jpeg"/><Relationship Id="rId4" Type="http://schemas.openxmlformats.org/officeDocument/2006/relationships/image" Target="../media/image12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emf"/><Relationship Id="rId2" Type="http://schemas.openxmlformats.org/officeDocument/2006/relationships/image" Target="../media/image1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7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100" y="2416175"/>
            <a:ext cx="83058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Computation and Analysis on Reinhardt Polygons with Multiple Prime </a:t>
            </a:r>
            <a:r>
              <a:rPr lang="en-US" dirty="0"/>
              <a:t>D</a:t>
            </a:r>
            <a:r>
              <a:rPr lang="en-US" dirty="0" smtClean="0"/>
              <a:t>ivisors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39409"/>
            <a:ext cx="6400800" cy="1752600"/>
          </a:xfrm>
        </p:spPr>
        <p:txBody>
          <a:bodyPr/>
          <a:lstStyle/>
          <a:p>
            <a:r>
              <a:rPr lang="en-US" dirty="0" smtClean="0"/>
              <a:t>Molly Feldman, Robert Kenyon, </a:t>
            </a:r>
            <a:r>
              <a:rPr lang="en-US" dirty="0" err="1" smtClean="0"/>
              <a:t>Jiahui</a:t>
            </a:r>
            <a:r>
              <a:rPr lang="en-US" dirty="0" smtClean="0"/>
              <a:t> Liu</a:t>
            </a:r>
          </a:p>
          <a:p>
            <a:r>
              <a:rPr lang="en-US" dirty="0" err="1" smtClean="0"/>
              <a:t>Summer@ICERM</a:t>
            </a:r>
            <a:endParaRPr lang="en-US" dirty="0"/>
          </a:p>
        </p:txBody>
      </p:sp>
      <p:pic>
        <p:nvPicPr>
          <p:cNvPr id="4" name="Picture 3" descr="711sta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628306">
            <a:off x="148475" y="4396712"/>
            <a:ext cx="2205043" cy="2197386"/>
          </a:xfrm>
          <a:prstGeom prst="rect">
            <a:avLst/>
          </a:prstGeom>
        </p:spPr>
      </p:pic>
      <p:pic>
        <p:nvPicPr>
          <p:cNvPr id="5" name="Picture 4" descr="711sta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813035">
            <a:off x="6960360" y="122214"/>
            <a:ext cx="2205043" cy="219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477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to create one unique representation of a polygon</a:t>
            </a:r>
            <a:endParaRPr lang="en-US" dirty="0"/>
          </a:p>
        </p:txBody>
      </p:sp>
      <p:pic>
        <p:nvPicPr>
          <p:cNvPr id="5" name="Picture 4" descr="normalizationex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11900" y="3596749"/>
            <a:ext cx="2578100" cy="25781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" y="5176966"/>
            <a:ext cx="57545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End: </a:t>
            </a:r>
            <a:r>
              <a:rPr lang="en-US" sz="2800" dirty="0" smtClean="0"/>
              <a:t>[ 5 </a:t>
            </a:r>
            <a:r>
              <a:rPr lang="en-US" sz="2800" dirty="0"/>
              <a:t>4 1 2 1 1 4 </a:t>
            </a:r>
            <a:r>
              <a:rPr lang="en-US" sz="2800" dirty="0" smtClean="0"/>
              <a:t>3 </a:t>
            </a:r>
            <a:r>
              <a:rPr lang="en-US" sz="2800" dirty="0"/>
              <a:t>1 1 2 1 1 1 </a:t>
            </a:r>
            <a:r>
              <a:rPr lang="en-US" sz="2800" dirty="0" smtClean="0"/>
              <a:t>2 ] 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457200" y="2930384"/>
            <a:ext cx="59152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Start: </a:t>
            </a:r>
            <a:r>
              <a:rPr lang="en-US" sz="2800" dirty="0" smtClean="0"/>
              <a:t>[ 3 4 1 1 2 1 4 5 2 1 1 1 2 1 1 ]</a:t>
            </a:r>
            <a:endParaRPr lang="en-US" sz="28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634764" y="4094490"/>
            <a:ext cx="4990244" cy="675620"/>
            <a:chOff x="634764" y="3756680"/>
            <a:chExt cx="4990244" cy="675620"/>
          </a:xfrm>
        </p:grpSpPr>
        <p:sp>
          <p:nvSpPr>
            <p:cNvPr id="9" name="Rectangle 8"/>
            <p:cNvSpPr/>
            <p:nvPr/>
          </p:nvSpPr>
          <p:spPr>
            <a:xfrm>
              <a:off x="634764" y="3756680"/>
              <a:ext cx="499024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/>
                <a:t>[ 3 4 1 1 2 1 4 </a:t>
              </a:r>
              <a:r>
                <a:rPr lang="en-US" sz="2800" b="1" dirty="0" smtClean="0">
                  <a:solidFill>
                    <a:srgbClr val="FF0000"/>
                  </a:solidFill>
                </a:rPr>
                <a:t>5</a:t>
              </a:r>
              <a:r>
                <a:rPr lang="en-US" sz="2800" dirty="0" smtClean="0"/>
                <a:t> 2 1 1 1 2 1 1 ]</a:t>
              </a:r>
              <a:endParaRPr lang="en-US" sz="2800" dirty="0"/>
            </a:p>
          </p:txBody>
        </p:sp>
        <p:cxnSp>
          <p:nvCxnSpPr>
            <p:cNvPr id="11" name="Straight Arrow Connector 10"/>
            <p:cNvCxnSpPr>
              <a:stCxn id="9" idx="2"/>
            </p:cNvCxnSpPr>
            <p:nvPr/>
          </p:nvCxnSpPr>
          <p:spPr>
            <a:xfrm flipH="1">
              <a:off x="2679700" y="4279900"/>
              <a:ext cx="45018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3129886" y="4432300"/>
              <a:ext cx="413414" cy="0"/>
            </a:xfrm>
            <a:prstGeom prst="straightConnector1">
              <a:avLst/>
            </a:prstGeom>
            <a:ln w="38100" cmpd="sng"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74327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Sporadic vs. Periodic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47943" cy="4525963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smtClean="0"/>
              <a:t>Periodic</a:t>
            </a:r>
            <a:r>
              <a:rPr lang="en-US" dirty="0" smtClean="0"/>
              <a:t> Reinhardt polygons are those where the composition repeats periodically</a:t>
            </a:r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i="1" dirty="0" smtClean="0"/>
              <a:t>Sporadic</a:t>
            </a:r>
            <a:r>
              <a:rPr lang="en-US" dirty="0" smtClean="0"/>
              <a:t> polygons are Reinhardt polygons which are not periodic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901264" y="3742757"/>
            <a:ext cx="306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e.g. [15 15 15] = [         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9388" y="6126163"/>
            <a:ext cx="465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e.g</a:t>
            </a:r>
            <a:r>
              <a:rPr lang="da-DK" dirty="0" smtClean="0"/>
              <a:t>. [7 4 1 1 2 3 1 2 5 5 2 1 3 2 1 1 4]</a:t>
            </a:r>
            <a:endParaRPr lang="en-US" dirty="0"/>
          </a:p>
        </p:txBody>
      </p:sp>
      <p:pic>
        <p:nvPicPr>
          <p:cNvPr id="8" name="Picture 7" descr="741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6962" y="3960389"/>
            <a:ext cx="2781300" cy="2771643"/>
          </a:xfrm>
          <a:prstGeom prst="rect">
            <a:avLst/>
          </a:prstGeom>
        </p:spPr>
      </p:pic>
      <p:pic>
        <p:nvPicPr>
          <p:cNvPr id="9" name="Picture 8" descr="15151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79368" y="1115589"/>
            <a:ext cx="2854713" cy="28448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87650" y="3814339"/>
            <a:ext cx="4699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0108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Results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number of </a:t>
            </a:r>
            <a:r>
              <a:rPr lang="en-US" dirty="0" err="1" smtClean="0"/>
              <a:t>periodics</a:t>
            </a:r>
            <a:r>
              <a:rPr lang="en-US" dirty="0" smtClean="0"/>
              <a:t> is known for all</a:t>
            </a:r>
          </a:p>
          <a:p>
            <a:r>
              <a:rPr lang="en-US" dirty="0" smtClean="0"/>
              <a:t>For almost all              , the number of sporadic polygons exceeds the number of periodic ones </a:t>
            </a:r>
          </a:p>
          <a:p>
            <a:r>
              <a:rPr lang="en-US" dirty="0" smtClean="0"/>
              <a:t>Let            be the number of sporadic Reinhardt polygons for a given  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1309" y="4914410"/>
            <a:ext cx="3848100" cy="525228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52355" y="2362688"/>
            <a:ext cx="1371600" cy="3429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95475" y="1859395"/>
            <a:ext cx="228600" cy="190500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36700" y="3877542"/>
            <a:ext cx="990600" cy="4191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67582" y="4484254"/>
            <a:ext cx="2286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98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2794000" y="5876418"/>
            <a:ext cx="1674091" cy="3739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6922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From previous work, we can define 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This representation restricts the problem of finding valid Reinhardt polynomials (i.e.         ) to finding valid     and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25550" y="2311400"/>
            <a:ext cx="6921500" cy="4318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0718" y="5260468"/>
            <a:ext cx="330200" cy="381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00776" y="5218798"/>
            <a:ext cx="177461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prstClr val="black"/>
                </a:solidFill>
              </a:rPr>
              <a:t>+ 0 0 − + 0 </a:t>
            </a:r>
            <a:endParaRPr lang="en-US" dirty="0"/>
          </a:p>
        </p:txBody>
      </p:sp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86940" y="3992997"/>
            <a:ext cx="330200" cy="381000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32958" y="3992997"/>
            <a:ext cx="330200" cy="38100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33225" y="3608532"/>
            <a:ext cx="787400" cy="4191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1277" y="5894995"/>
            <a:ext cx="342900" cy="2667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87010" y="5776477"/>
            <a:ext cx="73758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prstClr val="black"/>
                </a:solidFill>
              </a:rPr>
              <a:t>+ 0 0 − + </a:t>
            </a:r>
            <a:r>
              <a:rPr lang="en-US" sz="2600" dirty="0" smtClean="0">
                <a:solidFill>
                  <a:prstClr val="black"/>
                </a:solidFill>
              </a:rPr>
              <a:t>0 − 0 0 + − 0 + 0 0 − + 0 …  </a:t>
            </a:r>
            <a:endParaRPr lang="en-US" dirty="0"/>
          </a:p>
        </p:txBody>
      </p:sp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94527" y="4656280"/>
            <a:ext cx="39624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6460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Results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In the two prime case,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where we construct nontrivial    and   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 the three prime case,  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25550" y="2311400"/>
            <a:ext cx="6921500" cy="4318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07100" y="2895600"/>
            <a:ext cx="330200" cy="3810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61200" y="2895600"/>
            <a:ext cx="330200" cy="3810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4629150"/>
            <a:ext cx="81788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66974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020867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Goal: find valid      and     such that they satisfy the alternate representation, 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and the other necessary properties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77140" y="3382815"/>
            <a:ext cx="6070600" cy="378716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74737" y="2167080"/>
            <a:ext cx="330200" cy="3810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38520" y="2155535"/>
            <a:ext cx="3302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6651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know </a:t>
            </a:r>
          </a:p>
          <a:p>
            <a:r>
              <a:rPr lang="en-US" dirty="0" smtClean="0"/>
              <a:t>Goal: find specific    and    such that this equation holds</a:t>
            </a:r>
          </a:p>
          <a:p>
            <a:r>
              <a:rPr lang="en-US" dirty="0" smtClean="0"/>
              <a:t>To do so, we utilize the following algorithm, also known as “the second construction” </a:t>
            </a:r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01900" y="1780284"/>
            <a:ext cx="6070600" cy="378716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75100" y="2311400"/>
            <a:ext cx="330200" cy="3810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29200" y="2336800"/>
            <a:ext cx="330200" cy="381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8800" y="4907974"/>
            <a:ext cx="80137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Remember:</a:t>
            </a:r>
            <a:endParaRPr lang="en-US" sz="3200" b="1" dirty="0"/>
          </a:p>
        </p:txBody>
      </p:sp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57500" y="5556250"/>
            <a:ext cx="2057400" cy="3683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57500" y="5029776"/>
            <a:ext cx="55753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4069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78200" y="2747714"/>
            <a:ext cx="2730500" cy="393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311400" y="2349500"/>
            <a:ext cx="1638300" cy="355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613400" y="2349500"/>
            <a:ext cx="1638300" cy="355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34950" y="2252414"/>
            <a:ext cx="9353550" cy="1692771"/>
            <a:chOff x="234950" y="2603500"/>
            <a:chExt cx="9353550" cy="1692771"/>
          </a:xfrm>
        </p:grpSpPr>
        <p:sp>
          <p:nvSpPr>
            <p:cNvPr id="6" name="TextBox 5"/>
            <p:cNvSpPr txBox="1"/>
            <p:nvPr/>
          </p:nvSpPr>
          <p:spPr>
            <a:xfrm>
              <a:off x="571500" y="2603500"/>
              <a:ext cx="9017000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/>
                <a:t>+ 0 0 − + 0 − 0 0 + − 0 + 0 0 − + 0 − 0 0 + − 0 + 0 0 </a:t>
              </a:r>
              <a:r>
                <a:rPr lang="en-US" sz="2600" dirty="0"/>
                <a:t>−</a:t>
              </a:r>
              <a:r>
                <a:rPr lang="en-US" sz="2600" dirty="0" smtClean="0"/>
                <a:t> + 0 </a:t>
              </a:r>
            </a:p>
            <a:p>
              <a:r>
                <a:rPr lang="en-US" sz="2600" dirty="0" smtClean="0"/>
                <a:t>0 0 0 + − 0 0 + − 0 0 0 0 − + 0 0 − + 0 0 0 0 + − 0 0 + − 0</a:t>
              </a:r>
            </a:p>
            <a:p>
              <a:endParaRPr lang="en-US" sz="2600" dirty="0"/>
            </a:p>
            <a:p>
              <a:r>
                <a:rPr lang="en-US" sz="2600" dirty="0" smtClean="0"/>
                <a:t>+ 0 0 0 0 0 − + − + − 0 + − + − + − 0 0 0 + − + 0 0 0 0 0 0</a:t>
              </a:r>
            </a:p>
          </p:txBody>
        </p:sp>
        <p:pic>
          <p:nvPicPr>
            <p:cNvPr id="9" name="Picture 8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34950" y="3886200"/>
              <a:ext cx="292100" cy="279400"/>
            </a:xfrm>
            <a:prstGeom prst="rect">
              <a:avLst/>
            </a:prstGeom>
          </p:spPr>
        </p:pic>
      </p:grpSp>
      <p:cxnSp>
        <p:nvCxnSpPr>
          <p:cNvPr id="16" name="Straight Connector 15"/>
          <p:cNvCxnSpPr/>
          <p:nvPr/>
        </p:nvCxnSpPr>
        <p:spPr>
          <a:xfrm>
            <a:off x="673100" y="3378200"/>
            <a:ext cx="81915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71736" y="5232978"/>
            <a:ext cx="4000500" cy="31750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V="1">
            <a:off x="7098146" y="3945185"/>
            <a:ext cx="0" cy="1211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" name="Picture 18" descr="30exampl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100" y="3945185"/>
            <a:ext cx="2705100" cy="2705100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30664" y="506015"/>
            <a:ext cx="6502400" cy="4953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2564" y="1152237"/>
            <a:ext cx="6540500" cy="355600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8005" y="2395105"/>
            <a:ext cx="342900" cy="266700"/>
          </a:xfrm>
          <a:prstGeom prst="rect">
            <a:avLst/>
          </a:prstGeom>
        </p:spPr>
      </p:pic>
      <p:pic>
        <p:nvPicPr>
          <p:cNvPr id="23" name="Picture 22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6459" y="2776105"/>
            <a:ext cx="342900" cy="266700"/>
          </a:xfrm>
          <a:prstGeom prst="rect">
            <a:avLst/>
          </a:prstGeom>
        </p:spPr>
      </p:pic>
      <p:sp>
        <p:nvSpPr>
          <p:cNvPr id="24" name="Left Brace 23"/>
          <p:cNvSpPr/>
          <p:nvPr/>
        </p:nvSpPr>
        <p:spPr>
          <a:xfrm rot="5400000">
            <a:off x="1286098" y="1485253"/>
            <a:ext cx="309204" cy="1602860"/>
          </a:xfrm>
          <a:prstGeom prst="leftBrace">
            <a:avLst>
              <a:gd name="adj1" fmla="val 2129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latex-image-1.pdf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9057"/>
          <a:stretch/>
        </p:blipFill>
        <p:spPr>
          <a:xfrm>
            <a:off x="1267113" y="1725681"/>
            <a:ext cx="3683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0174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Construction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   be a composition of   into an even number of parts: </a:t>
            </a:r>
          </a:p>
          <a:p>
            <a:r>
              <a:rPr lang="en-US" dirty="0" smtClean="0"/>
              <a:t>We decompose     and     into blocks of    terms, i.e. 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43050" y="1847850"/>
            <a:ext cx="165100" cy="1905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70500" y="1866900"/>
            <a:ext cx="177800" cy="1905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86200" y="2216150"/>
            <a:ext cx="3505200" cy="4191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81400" y="2794000"/>
            <a:ext cx="330200" cy="3810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49800" y="2794000"/>
            <a:ext cx="330200" cy="3810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81900" y="2921000"/>
            <a:ext cx="177800" cy="1905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971550" y="4362450"/>
            <a:ext cx="7245350" cy="1143000"/>
            <a:chOff x="971550" y="4502150"/>
            <a:chExt cx="7245350" cy="1143000"/>
          </a:xfrm>
        </p:grpSpPr>
        <p:pic>
          <p:nvPicPr>
            <p:cNvPr id="11" name="Picture 10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22350" y="4502150"/>
              <a:ext cx="3365500" cy="406400"/>
            </a:xfrm>
            <a:prstGeom prst="rect">
              <a:avLst/>
            </a:prstGeom>
          </p:spPr>
        </p:pic>
        <p:pic>
          <p:nvPicPr>
            <p:cNvPr id="12" name="Picture 11" descr="latex-image-1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71550" y="5226050"/>
              <a:ext cx="3365500" cy="406400"/>
            </a:xfrm>
            <a:prstGeom prst="rect">
              <a:avLst/>
            </a:prstGeom>
          </p:spPr>
        </p:pic>
        <p:pic>
          <p:nvPicPr>
            <p:cNvPr id="13" name="Picture 12" descr="latex-image-1.pd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448300" y="4502150"/>
              <a:ext cx="2768600" cy="419100"/>
            </a:xfrm>
            <a:prstGeom prst="rect">
              <a:avLst/>
            </a:prstGeom>
          </p:spPr>
        </p:pic>
        <p:pic>
          <p:nvPicPr>
            <p:cNvPr id="14" name="Picture 13" descr="latex-image-1.pd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448300" y="5226050"/>
              <a:ext cx="2755900" cy="419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49579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Construction (cont.)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480579" y="2401455"/>
            <a:ext cx="9102147" cy="2466350"/>
            <a:chOff x="311150" y="1733550"/>
            <a:chExt cx="8248650" cy="2146300"/>
          </a:xfrm>
        </p:grpSpPr>
        <p:grpSp>
          <p:nvGrpSpPr>
            <p:cNvPr id="51" name="Group 50"/>
            <p:cNvGrpSpPr/>
            <p:nvPr/>
          </p:nvGrpSpPr>
          <p:grpSpPr>
            <a:xfrm>
              <a:off x="838200" y="1733550"/>
              <a:ext cx="7721600" cy="2146300"/>
              <a:chOff x="838200" y="1327150"/>
              <a:chExt cx="7721600" cy="21463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838200" y="1865987"/>
                <a:ext cx="7721600" cy="469900"/>
                <a:chOff x="723900" y="1700887"/>
                <a:chExt cx="7721600" cy="469900"/>
              </a:xfrm>
            </p:grpSpPr>
            <p:sp>
              <p:nvSpPr>
                <p:cNvPr id="3" name="Rectangle 2"/>
                <p:cNvSpPr/>
                <p:nvPr/>
              </p:nvSpPr>
              <p:spPr>
                <a:xfrm>
                  <a:off x="723900" y="1765300"/>
                  <a:ext cx="1473200" cy="3556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Rectangle 3"/>
                <p:cNvSpPr/>
                <p:nvPr/>
              </p:nvSpPr>
              <p:spPr>
                <a:xfrm>
                  <a:off x="2235200" y="1765300"/>
                  <a:ext cx="1003300" cy="3556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3276600" y="1765300"/>
                  <a:ext cx="1714500" cy="3556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5029200" y="1765300"/>
                  <a:ext cx="673100" cy="3556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5740400" y="1765300"/>
                  <a:ext cx="1473200" cy="3556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1016000" y="1739900"/>
                  <a:ext cx="10541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/>
                    <a:t>+ … + </a:t>
                  </a:r>
                  <a:endParaRPr lang="en-US" sz="2200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2565400" y="1765300"/>
                  <a:ext cx="419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0</a:t>
                  </a:r>
                  <a:endParaRPr lang="en-US" dirty="0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3746500" y="1727200"/>
                  <a:ext cx="12319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/>
                    <a:t>− … + </a:t>
                  </a:r>
                  <a:endParaRPr lang="en-US" sz="2200" dirty="0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5207000" y="1765300"/>
                  <a:ext cx="419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0</a:t>
                  </a:r>
                  <a:endParaRPr lang="en-US" dirty="0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6019800" y="1727200"/>
                  <a:ext cx="12319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/>
                    <a:t>− … + </a:t>
                  </a:r>
                  <a:endParaRPr lang="en-US" sz="2200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7213600" y="1700887"/>
                  <a:ext cx="12319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/>
                    <a:t> ……</a:t>
                  </a:r>
                  <a:endParaRPr lang="en-US" sz="2200" dirty="0"/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7112000" y="2513686"/>
                <a:ext cx="12319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 ……</a:t>
                </a:r>
                <a:endParaRPr lang="en-US" sz="2200" dirty="0"/>
              </a:p>
            </p:txBody>
          </p:sp>
          <p:grpSp>
            <p:nvGrpSpPr>
              <p:cNvPr id="50" name="Group 49"/>
              <p:cNvGrpSpPr/>
              <p:nvPr/>
            </p:nvGrpSpPr>
            <p:grpSpPr>
              <a:xfrm>
                <a:off x="838200" y="1327150"/>
                <a:ext cx="6489700" cy="2146300"/>
                <a:chOff x="838200" y="1327150"/>
                <a:chExt cx="6489700" cy="2146300"/>
              </a:xfrm>
            </p:grpSpPr>
            <p:sp>
              <p:nvSpPr>
                <p:cNvPr id="15" name="Left Brace 14"/>
                <p:cNvSpPr/>
                <p:nvPr/>
              </p:nvSpPr>
              <p:spPr>
                <a:xfrm rot="5400000">
                  <a:off x="1429941" y="1031479"/>
                  <a:ext cx="269080" cy="1452562"/>
                </a:xfrm>
                <a:prstGeom prst="leftBrace">
                  <a:avLst>
                    <a:gd name="adj1" fmla="val 21296"/>
                    <a:gd name="adj2" fmla="val 50000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Left Brace 15"/>
                <p:cNvSpPr/>
                <p:nvPr/>
              </p:nvSpPr>
              <p:spPr>
                <a:xfrm rot="5400000">
                  <a:off x="2691210" y="1243410"/>
                  <a:ext cx="307180" cy="1016000"/>
                </a:xfrm>
                <a:prstGeom prst="leftBrace">
                  <a:avLst>
                    <a:gd name="adj1" fmla="val 21296"/>
                    <a:gd name="adj2" fmla="val 50000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Left Brace 16"/>
                <p:cNvSpPr/>
                <p:nvPr/>
              </p:nvSpPr>
              <p:spPr>
                <a:xfrm rot="5400000">
                  <a:off x="4100910" y="900510"/>
                  <a:ext cx="294480" cy="1739900"/>
                </a:xfrm>
                <a:prstGeom prst="leftBrace">
                  <a:avLst>
                    <a:gd name="adj1" fmla="val 21296"/>
                    <a:gd name="adj2" fmla="val 50000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Left Brace 17"/>
                <p:cNvSpPr/>
                <p:nvPr/>
              </p:nvSpPr>
              <p:spPr>
                <a:xfrm rot="5400000">
                  <a:off x="6463110" y="1040210"/>
                  <a:ext cx="294480" cy="1435100"/>
                </a:xfrm>
                <a:prstGeom prst="leftBrace">
                  <a:avLst>
                    <a:gd name="adj1" fmla="val 21296"/>
                    <a:gd name="adj2" fmla="val 50000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Left Brace 18"/>
                <p:cNvSpPr/>
                <p:nvPr/>
              </p:nvSpPr>
              <p:spPr>
                <a:xfrm rot="5400000">
                  <a:off x="5339160" y="1414860"/>
                  <a:ext cx="307180" cy="673100"/>
                </a:xfrm>
                <a:prstGeom prst="leftBrace">
                  <a:avLst>
                    <a:gd name="adj1" fmla="val 21296"/>
                    <a:gd name="adj2" fmla="val 50000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" name="Picture 19" descr="latex-image-1.pd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44600" y="1377950"/>
                  <a:ext cx="584200" cy="190500"/>
                </a:xfrm>
                <a:prstGeom prst="rect">
                  <a:avLst/>
                </a:prstGeom>
              </p:spPr>
            </p:pic>
            <p:pic>
              <p:nvPicPr>
                <p:cNvPr id="22" name="Picture 21" descr="latex-image-1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01900" y="1377950"/>
                  <a:ext cx="584200" cy="190500"/>
                </a:xfrm>
                <a:prstGeom prst="rect">
                  <a:avLst/>
                </a:prstGeom>
              </p:spPr>
            </p:pic>
            <p:pic>
              <p:nvPicPr>
                <p:cNvPr id="23" name="Picture 22" descr="latex-image-1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86200" y="1352550"/>
                  <a:ext cx="584200" cy="190500"/>
                </a:xfrm>
                <a:prstGeom prst="rect">
                  <a:avLst/>
                </a:prstGeom>
              </p:spPr>
            </p:pic>
            <p:pic>
              <p:nvPicPr>
                <p:cNvPr id="24" name="Picture 23" descr="latex-image-1.pdf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68900" y="1339850"/>
                  <a:ext cx="584200" cy="190500"/>
                </a:xfrm>
                <a:prstGeom prst="rect">
                  <a:avLst/>
                </a:prstGeom>
              </p:spPr>
            </p:pic>
            <p:pic>
              <p:nvPicPr>
                <p:cNvPr id="25" name="Picture 24" descr="latex-image-1.pdf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9200" y="1327150"/>
                  <a:ext cx="584200" cy="190500"/>
                </a:xfrm>
                <a:prstGeom prst="rect">
                  <a:avLst/>
                </a:prstGeom>
              </p:spPr>
            </p:pic>
            <p:sp>
              <p:nvSpPr>
                <p:cNvPr id="26" name="Rectangle 25"/>
                <p:cNvSpPr/>
                <p:nvPr/>
              </p:nvSpPr>
              <p:spPr>
                <a:xfrm>
                  <a:off x="838200" y="2552700"/>
                  <a:ext cx="177800" cy="3556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1054100" y="2552700"/>
                  <a:ext cx="1016000" cy="3556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120900" y="2552700"/>
                  <a:ext cx="1460500" cy="3556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619500" y="2552700"/>
                  <a:ext cx="1295400" cy="3556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4959350" y="2552700"/>
                  <a:ext cx="1085850" cy="3556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6096000" y="2552700"/>
                  <a:ext cx="1016000" cy="3556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Left Brace 32"/>
                <p:cNvSpPr/>
                <p:nvPr/>
              </p:nvSpPr>
              <p:spPr>
                <a:xfrm rot="16200000">
                  <a:off x="1420019" y="2563019"/>
                  <a:ext cx="279400" cy="1020762"/>
                </a:xfrm>
                <a:prstGeom prst="leftBrace">
                  <a:avLst>
                    <a:gd name="adj1" fmla="val 21296"/>
                    <a:gd name="adj2" fmla="val 50000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Left Brace 33"/>
                <p:cNvSpPr/>
                <p:nvPr/>
              </p:nvSpPr>
              <p:spPr>
                <a:xfrm rot="16200000">
                  <a:off x="2709069" y="2391569"/>
                  <a:ext cx="279400" cy="1414462"/>
                </a:xfrm>
                <a:prstGeom prst="leftBrace">
                  <a:avLst>
                    <a:gd name="adj1" fmla="val 21296"/>
                    <a:gd name="adj2" fmla="val 50000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Left Brace 34"/>
                <p:cNvSpPr/>
                <p:nvPr/>
              </p:nvSpPr>
              <p:spPr>
                <a:xfrm rot="16200000">
                  <a:off x="4137819" y="2448719"/>
                  <a:ext cx="266700" cy="1287462"/>
                </a:xfrm>
                <a:prstGeom prst="leftBrace">
                  <a:avLst>
                    <a:gd name="adj1" fmla="val 21296"/>
                    <a:gd name="adj2" fmla="val 50000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Left Brace 35"/>
                <p:cNvSpPr/>
                <p:nvPr/>
              </p:nvSpPr>
              <p:spPr>
                <a:xfrm rot="16200000">
                  <a:off x="5369719" y="2563019"/>
                  <a:ext cx="279400" cy="1071562"/>
                </a:xfrm>
                <a:prstGeom prst="leftBrace">
                  <a:avLst>
                    <a:gd name="adj1" fmla="val 21296"/>
                    <a:gd name="adj2" fmla="val 50000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Left Brace 36"/>
                <p:cNvSpPr/>
                <p:nvPr/>
              </p:nvSpPr>
              <p:spPr>
                <a:xfrm rot="16200000">
                  <a:off x="6474619" y="2613819"/>
                  <a:ext cx="279400" cy="995362"/>
                </a:xfrm>
                <a:prstGeom prst="leftBrace">
                  <a:avLst>
                    <a:gd name="adj1" fmla="val 21296"/>
                    <a:gd name="adj2" fmla="val 50000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1371600" y="2539999"/>
                  <a:ext cx="419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0</a:t>
                  </a:r>
                  <a:endParaRPr lang="en-US" dirty="0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2417762" y="2501900"/>
                  <a:ext cx="12319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/>
                    <a:t>− … + </a:t>
                  </a:r>
                  <a:endParaRPr lang="en-US" sz="2200" dirty="0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5072062" y="2514600"/>
                  <a:ext cx="12319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/>
                    <a:t>− … + </a:t>
                  </a:r>
                  <a:endParaRPr lang="en-US" sz="2200" dirty="0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4114800" y="2539999"/>
                  <a:ext cx="419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0</a:t>
                  </a:r>
                  <a:endParaRPr lang="en-US" dirty="0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6438900" y="2539999"/>
                  <a:ext cx="419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0</a:t>
                  </a:r>
                  <a:endParaRPr lang="en-US" dirty="0"/>
                </a:p>
              </p:txBody>
            </p:sp>
            <p:pic>
              <p:nvPicPr>
                <p:cNvPr id="45" name="Picture 44" descr="latex-image-1.pdf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70000" y="3219450"/>
                  <a:ext cx="584200" cy="190500"/>
                </a:xfrm>
                <a:prstGeom prst="rect">
                  <a:avLst/>
                </a:prstGeom>
              </p:spPr>
            </p:pic>
            <p:pic>
              <p:nvPicPr>
                <p:cNvPr id="46" name="Picture 45" descr="latex-image-1.pdf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65400" y="3257550"/>
                  <a:ext cx="584200" cy="190500"/>
                </a:xfrm>
                <a:prstGeom prst="rect">
                  <a:avLst/>
                </a:prstGeom>
              </p:spPr>
            </p:pic>
            <p:pic>
              <p:nvPicPr>
                <p:cNvPr id="47" name="Picture 46" descr="latex-image-1.pdf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00500" y="3257550"/>
                  <a:ext cx="584200" cy="190500"/>
                </a:xfrm>
                <a:prstGeom prst="rect">
                  <a:avLst/>
                </a:prstGeom>
              </p:spPr>
            </p:pic>
            <p:pic>
              <p:nvPicPr>
                <p:cNvPr id="48" name="Picture 47" descr="latex-image-1.pdf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45100" y="3282950"/>
                  <a:ext cx="584200" cy="190500"/>
                </a:xfrm>
                <a:prstGeom prst="rect">
                  <a:avLst/>
                </a:prstGeom>
              </p:spPr>
            </p:pic>
            <p:pic>
              <p:nvPicPr>
                <p:cNvPr id="49" name="Picture 48" descr="latex-image-1.pdf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50000" y="3263900"/>
                  <a:ext cx="584200" cy="190500"/>
                </a:xfrm>
                <a:prstGeom prst="rect">
                  <a:avLst/>
                </a:prstGeom>
              </p:spPr>
            </p:pic>
          </p:grpSp>
        </p:grpSp>
        <p:pic>
          <p:nvPicPr>
            <p:cNvPr id="52" name="Picture 51" descr="latex-image-1.pd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49250" y="2330450"/>
              <a:ext cx="368300" cy="342900"/>
            </a:xfrm>
            <a:prstGeom prst="rect">
              <a:avLst/>
            </a:prstGeom>
          </p:spPr>
        </p:pic>
        <p:pic>
          <p:nvPicPr>
            <p:cNvPr id="53" name="Picture 52" descr="latex-image-1.pdf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11150" y="2990850"/>
              <a:ext cx="393700" cy="393700"/>
            </a:xfrm>
            <a:prstGeom prst="rect">
              <a:avLst/>
            </a:prstGeom>
          </p:spPr>
        </p:pic>
      </p:grpSp>
      <p:sp>
        <p:nvSpPr>
          <p:cNvPr id="59" name="Rectangle 58"/>
          <p:cNvSpPr/>
          <p:nvPr/>
        </p:nvSpPr>
        <p:spPr>
          <a:xfrm>
            <a:off x="2676525" y="6858000"/>
            <a:ext cx="6375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-       following this formula: </a:t>
            </a:r>
            <a:r>
              <a:rPr lang="en-US" dirty="0" err="1"/>
              <a:t>Ai,j</a:t>
            </a:r>
            <a:r>
              <a:rPr lang="en-US" dirty="0"/>
              <a:t> belongs to {…}, </a:t>
            </a:r>
            <a:r>
              <a:rPr lang="en-US" dirty="0" err="1"/>
              <a:t>Bi,j</a:t>
            </a:r>
            <a:r>
              <a:rPr lang="en-US" dirty="0"/>
              <a:t> belongs to {…}, j going from 1 to 2m, </a:t>
            </a:r>
            <a:r>
              <a:rPr lang="en-US" dirty="0" err="1"/>
              <a:t>i</a:t>
            </a:r>
            <a:r>
              <a:rPr lang="en-US" dirty="0"/>
              <a:t> from 1 to p for A (or 1 to q for B)</a:t>
            </a:r>
          </a:p>
          <a:p>
            <a:endParaRPr lang="en-US" dirty="0"/>
          </a:p>
          <a:p>
            <a:r>
              <a:rPr lang="en-US" dirty="0"/>
              <a:t>- Example: n=30=2*3*5, r=2, p=3, q=5, c=(1,1)</a:t>
            </a:r>
          </a:p>
          <a:p>
            <a:r>
              <a:rPr lang="en-US" dirty="0"/>
              <a:t>- …</a:t>
            </a:r>
          </a:p>
          <a:p>
            <a:r>
              <a:rPr lang="en-US" dirty="0"/>
              <a:t>- can see that it’s always alternating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51340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Reinhardt Polygons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 </a:t>
            </a:r>
            <a:r>
              <a:rPr lang="en-US" i="1" dirty="0" smtClean="0"/>
              <a:t> </a:t>
            </a:r>
            <a:r>
              <a:rPr lang="en-US" dirty="0" smtClean="0"/>
              <a:t> is a convex polygon in the plane with    sides</a:t>
            </a:r>
          </a:p>
          <a:p>
            <a:r>
              <a:rPr lang="en-US" dirty="0" smtClean="0"/>
              <a:t>   has four relevant properties</a:t>
            </a:r>
          </a:p>
          <a:p>
            <a:pPr lvl="1"/>
            <a:r>
              <a:rPr lang="en-US" dirty="0" smtClean="0"/>
              <a:t>Area</a:t>
            </a:r>
          </a:p>
          <a:p>
            <a:pPr lvl="1"/>
            <a:r>
              <a:rPr lang="en-US" dirty="0" smtClean="0"/>
              <a:t>Perimeter</a:t>
            </a:r>
          </a:p>
          <a:p>
            <a:pPr lvl="1"/>
            <a:r>
              <a:rPr lang="en-US" dirty="0" smtClean="0"/>
              <a:t>Diameter</a:t>
            </a:r>
          </a:p>
          <a:p>
            <a:pPr lvl="1"/>
            <a:r>
              <a:rPr lang="en-US" dirty="0" smtClean="0"/>
              <a:t>Width</a:t>
            </a:r>
          </a:p>
          <a:p>
            <a:r>
              <a:rPr lang="en-US" dirty="0" smtClean="0"/>
              <a:t>There are </a:t>
            </a:r>
            <a:r>
              <a:rPr lang="en-US" dirty="0"/>
              <a:t>3</a:t>
            </a:r>
            <a:r>
              <a:rPr lang="en-US" dirty="0" smtClean="0"/>
              <a:t> </a:t>
            </a:r>
            <a:r>
              <a:rPr lang="en-US" dirty="0" err="1" smtClean="0"/>
              <a:t>extremal</a:t>
            </a:r>
            <a:r>
              <a:rPr lang="en-US" dirty="0" smtClean="0"/>
              <a:t> problems </a:t>
            </a:r>
          </a:p>
          <a:p>
            <a:r>
              <a:rPr lang="en-US" dirty="0" smtClean="0"/>
              <a:t>Reinhardt polygons are optimal in all three problems</a:t>
            </a:r>
            <a:endParaRPr lang="en-US" dirty="0"/>
          </a:p>
        </p:txBody>
      </p:sp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80892" y="1786332"/>
            <a:ext cx="228600" cy="1905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6539" y="1697432"/>
            <a:ext cx="304800" cy="279400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6539" y="2218132"/>
            <a:ext cx="3048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9881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Construction (cont.)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638175" y="1370687"/>
            <a:ext cx="8248650" cy="2146300"/>
            <a:chOff x="311150" y="1733550"/>
            <a:chExt cx="8248650" cy="2146300"/>
          </a:xfrm>
        </p:grpSpPr>
        <p:grpSp>
          <p:nvGrpSpPr>
            <p:cNvPr id="51" name="Group 50"/>
            <p:cNvGrpSpPr/>
            <p:nvPr/>
          </p:nvGrpSpPr>
          <p:grpSpPr>
            <a:xfrm>
              <a:off x="838200" y="1733550"/>
              <a:ext cx="7721600" cy="2146300"/>
              <a:chOff x="838200" y="1327150"/>
              <a:chExt cx="7721600" cy="21463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838200" y="1865987"/>
                <a:ext cx="7721600" cy="469900"/>
                <a:chOff x="723900" y="1700887"/>
                <a:chExt cx="7721600" cy="469900"/>
              </a:xfrm>
            </p:grpSpPr>
            <p:sp>
              <p:nvSpPr>
                <p:cNvPr id="3" name="Rectangle 2"/>
                <p:cNvSpPr/>
                <p:nvPr/>
              </p:nvSpPr>
              <p:spPr>
                <a:xfrm>
                  <a:off x="723900" y="1765300"/>
                  <a:ext cx="1473200" cy="3556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Rectangle 3"/>
                <p:cNvSpPr/>
                <p:nvPr/>
              </p:nvSpPr>
              <p:spPr>
                <a:xfrm>
                  <a:off x="2235200" y="1765300"/>
                  <a:ext cx="1003300" cy="3556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3276600" y="1765300"/>
                  <a:ext cx="1714500" cy="3556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5029200" y="1765300"/>
                  <a:ext cx="673100" cy="3556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5740400" y="1765300"/>
                  <a:ext cx="1473200" cy="3556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1016000" y="1739900"/>
                  <a:ext cx="10541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/>
                    <a:t>+ … + </a:t>
                  </a:r>
                  <a:endParaRPr lang="en-US" sz="2200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2565400" y="1765300"/>
                  <a:ext cx="419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0</a:t>
                  </a:r>
                  <a:endParaRPr lang="en-US" dirty="0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3746500" y="1727200"/>
                  <a:ext cx="12319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/>
                    <a:t>− … + </a:t>
                  </a:r>
                  <a:endParaRPr lang="en-US" sz="2200" dirty="0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5207000" y="1765300"/>
                  <a:ext cx="419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0</a:t>
                  </a:r>
                  <a:endParaRPr lang="en-US" dirty="0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6019800" y="1727200"/>
                  <a:ext cx="12319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/>
                    <a:t>− … + </a:t>
                  </a:r>
                  <a:endParaRPr lang="en-US" sz="2200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7213600" y="1700887"/>
                  <a:ext cx="12319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/>
                    <a:t> ……</a:t>
                  </a:r>
                  <a:endParaRPr lang="en-US" sz="2200" dirty="0"/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7112000" y="2513686"/>
                <a:ext cx="12319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 ……</a:t>
                </a:r>
                <a:endParaRPr lang="en-US" sz="2200" dirty="0"/>
              </a:p>
            </p:txBody>
          </p:sp>
          <p:grpSp>
            <p:nvGrpSpPr>
              <p:cNvPr id="50" name="Group 49"/>
              <p:cNvGrpSpPr/>
              <p:nvPr/>
            </p:nvGrpSpPr>
            <p:grpSpPr>
              <a:xfrm>
                <a:off x="838200" y="1327150"/>
                <a:ext cx="6489700" cy="2146300"/>
                <a:chOff x="838200" y="1327150"/>
                <a:chExt cx="6489700" cy="2146300"/>
              </a:xfrm>
            </p:grpSpPr>
            <p:sp>
              <p:nvSpPr>
                <p:cNvPr id="15" name="Left Brace 14"/>
                <p:cNvSpPr/>
                <p:nvPr/>
              </p:nvSpPr>
              <p:spPr>
                <a:xfrm rot="5400000">
                  <a:off x="1429941" y="1031479"/>
                  <a:ext cx="269080" cy="1452562"/>
                </a:xfrm>
                <a:prstGeom prst="leftBrace">
                  <a:avLst>
                    <a:gd name="adj1" fmla="val 21296"/>
                    <a:gd name="adj2" fmla="val 50000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Left Brace 15"/>
                <p:cNvSpPr/>
                <p:nvPr/>
              </p:nvSpPr>
              <p:spPr>
                <a:xfrm rot="5400000">
                  <a:off x="2691210" y="1243410"/>
                  <a:ext cx="307180" cy="1016000"/>
                </a:xfrm>
                <a:prstGeom prst="leftBrace">
                  <a:avLst>
                    <a:gd name="adj1" fmla="val 21296"/>
                    <a:gd name="adj2" fmla="val 50000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Left Brace 16"/>
                <p:cNvSpPr/>
                <p:nvPr/>
              </p:nvSpPr>
              <p:spPr>
                <a:xfrm rot="5400000">
                  <a:off x="4100910" y="900510"/>
                  <a:ext cx="294480" cy="1739900"/>
                </a:xfrm>
                <a:prstGeom prst="leftBrace">
                  <a:avLst>
                    <a:gd name="adj1" fmla="val 21296"/>
                    <a:gd name="adj2" fmla="val 50000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Left Brace 17"/>
                <p:cNvSpPr/>
                <p:nvPr/>
              </p:nvSpPr>
              <p:spPr>
                <a:xfrm rot="5400000">
                  <a:off x="6463110" y="1040210"/>
                  <a:ext cx="294480" cy="1435100"/>
                </a:xfrm>
                <a:prstGeom prst="leftBrace">
                  <a:avLst>
                    <a:gd name="adj1" fmla="val 21296"/>
                    <a:gd name="adj2" fmla="val 50000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Left Brace 18"/>
                <p:cNvSpPr/>
                <p:nvPr/>
              </p:nvSpPr>
              <p:spPr>
                <a:xfrm rot="5400000">
                  <a:off x="5339160" y="1414860"/>
                  <a:ext cx="307180" cy="673100"/>
                </a:xfrm>
                <a:prstGeom prst="leftBrace">
                  <a:avLst>
                    <a:gd name="adj1" fmla="val 21296"/>
                    <a:gd name="adj2" fmla="val 50000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" name="Picture 19" descr="latex-image-1.pd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44600" y="1377950"/>
                  <a:ext cx="584200" cy="190500"/>
                </a:xfrm>
                <a:prstGeom prst="rect">
                  <a:avLst/>
                </a:prstGeom>
              </p:spPr>
            </p:pic>
            <p:pic>
              <p:nvPicPr>
                <p:cNvPr id="22" name="Picture 21" descr="latex-image-1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01900" y="1377950"/>
                  <a:ext cx="584200" cy="190500"/>
                </a:xfrm>
                <a:prstGeom prst="rect">
                  <a:avLst/>
                </a:prstGeom>
              </p:spPr>
            </p:pic>
            <p:pic>
              <p:nvPicPr>
                <p:cNvPr id="23" name="Picture 22" descr="latex-image-1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86200" y="1352550"/>
                  <a:ext cx="584200" cy="190500"/>
                </a:xfrm>
                <a:prstGeom prst="rect">
                  <a:avLst/>
                </a:prstGeom>
              </p:spPr>
            </p:pic>
            <p:pic>
              <p:nvPicPr>
                <p:cNvPr id="24" name="Picture 23" descr="latex-image-1.pdf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68900" y="1339850"/>
                  <a:ext cx="584200" cy="190500"/>
                </a:xfrm>
                <a:prstGeom prst="rect">
                  <a:avLst/>
                </a:prstGeom>
              </p:spPr>
            </p:pic>
            <p:pic>
              <p:nvPicPr>
                <p:cNvPr id="25" name="Picture 24" descr="latex-image-1.pdf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9200" y="1327150"/>
                  <a:ext cx="584200" cy="190500"/>
                </a:xfrm>
                <a:prstGeom prst="rect">
                  <a:avLst/>
                </a:prstGeom>
              </p:spPr>
            </p:pic>
            <p:sp>
              <p:nvSpPr>
                <p:cNvPr id="26" name="Rectangle 25"/>
                <p:cNvSpPr/>
                <p:nvPr/>
              </p:nvSpPr>
              <p:spPr>
                <a:xfrm>
                  <a:off x="838200" y="2552700"/>
                  <a:ext cx="177800" cy="3556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1054100" y="2552700"/>
                  <a:ext cx="1016000" cy="3556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120900" y="2552700"/>
                  <a:ext cx="1460500" cy="3556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619500" y="2552700"/>
                  <a:ext cx="1295400" cy="3556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4959350" y="2552700"/>
                  <a:ext cx="1085850" cy="3556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6096000" y="2552700"/>
                  <a:ext cx="1016000" cy="3556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Left Brace 32"/>
                <p:cNvSpPr/>
                <p:nvPr/>
              </p:nvSpPr>
              <p:spPr>
                <a:xfrm rot="16200000">
                  <a:off x="1420019" y="2563019"/>
                  <a:ext cx="279400" cy="1020762"/>
                </a:xfrm>
                <a:prstGeom prst="leftBrace">
                  <a:avLst>
                    <a:gd name="adj1" fmla="val 21296"/>
                    <a:gd name="adj2" fmla="val 50000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Left Brace 33"/>
                <p:cNvSpPr/>
                <p:nvPr/>
              </p:nvSpPr>
              <p:spPr>
                <a:xfrm rot="16200000">
                  <a:off x="2709069" y="2391569"/>
                  <a:ext cx="279400" cy="1414462"/>
                </a:xfrm>
                <a:prstGeom prst="leftBrace">
                  <a:avLst>
                    <a:gd name="adj1" fmla="val 21296"/>
                    <a:gd name="adj2" fmla="val 50000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Left Brace 34"/>
                <p:cNvSpPr/>
                <p:nvPr/>
              </p:nvSpPr>
              <p:spPr>
                <a:xfrm rot="16200000">
                  <a:off x="4137819" y="2448719"/>
                  <a:ext cx="266700" cy="1287462"/>
                </a:xfrm>
                <a:prstGeom prst="leftBrace">
                  <a:avLst>
                    <a:gd name="adj1" fmla="val 21296"/>
                    <a:gd name="adj2" fmla="val 50000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Left Brace 35"/>
                <p:cNvSpPr/>
                <p:nvPr/>
              </p:nvSpPr>
              <p:spPr>
                <a:xfrm rot="16200000">
                  <a:off x="5369719" y="2563019"/>
                  <a:ext cx="279400" cy="1071562"/>
                </a:xfrm>
                <a:prstGeom prst="leftBrace">
                  <a:avLst>
                    <a:gd name="adj1" fmla="val 21296"/>
                    <a:gd name="adj2" fmla="val 50000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Left Brace 36"/>
                <p:cNvSpPr/>
                <p:nvPr/>
              </p:nvSpPr>
              <p:spPr>
                <a:xfrm rot="16200000">
                  <a:off x="6474619" y="2613819"/>
                  <a:ext cx="279400" cy="995362"/>
                </a:xfrm>
                <a:prstGeom prst="leftBrace">
                  <a:avLst>
                    <a:gd name="adj1" fmla="val 21296"/>
                    <a:gd name="adj2" fmla="val 50000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1371600" y="2539999"/>
                  <a:ext cx="419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0</a:t>
                  </a:r>
                  <a:endParaRPr lang="en-US" dirty="0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2417762" y="2501900"/>
                  <a:ext cx="12319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/>
                    <a:t>− … + </a:t>
                  </a:r>
                  <a:endParaRPr lang="en-US" sz="2200" dirty="0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5072062" y="2514600"/>
                  <a:ext cx="12319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/>
                    <a:t>− … + </a:t>
                  </a:r>
                  <a:endParaRPr lang="en-US" sz="2200" dirty="0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4114800" y="2539999"/>
                  <a:ext cx="419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0</a:t>
                  </a:r>
                  <a:endParaRPr lang="en-US" dirty="0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6438900" y="2539999"/>
                  <a:ext cx="419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0</a:t>
                  </a:r>
                  <a:endParaRPr lang="en-US" dirty="0"/>
                </a:p>
              </p:txBody>
            </p:sp>
            <p:pic>
              <p:nvPicPr>
                <p:cNvPr id="45" name="Picture 44" descr="latex-image-1.pdf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70000" y="3219450"/>
                  <a:ext cx="584200" cy="190500"/>
                </a:xfrm>
                <a:prstGeom prst="rect">
                  <a:avLst/>
                </a:prstGeom>
              </p:spPr>
            </p:pic>
            <p:pic>
              <p:nvPicPr>
                <p:cNvPr id="46" name="Picture 45" descr="latex-image-1.pdf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65400" y="3257550"/>
                  <a:ext cx="584200" cy="190500"/>
                </a:xfrm>
                <a:prstGeom prst="rect">
                  <a:avLst/>
                </a:prstGeom>
              </p:spPr>
            </p:pic>
            <p:pic>
              <p:nvPicPr>
                <p:cNvPr id="47" name="Picture 46" descr="latex-image-1.pdf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00500" y="3257550"/>
                  <a:ext cx="584200" cy="190500"/>
                </a:xfrm>
                <a:prstGeom prst="rect">
                  <a:avLst/>
                </a:prstGeom>
              </p:spPr>
            </p:pic>
            <p:pic>
              <p:nvPicPr>
                <p:cNvPr id="48" name="Picture 47" descr="latex-image-1.pdf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45100" y="3282950"/>
                  <a:ext cx="584200" cy="190500"/>
                </a:xfrm>
                <a:prstGeom prst="rect">
                  <a:avLst/>
                </a:prstGeom>
              </p:spPr>
            </p:pic>
            <p:pic>
              <p:nvPicPr>
                <p:cNvPr id="49" name="Picture 48" descr="latex-image-1.pdf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50000" y="3263900"/>
                  <a:ext cx="584200" cy="190500"/>
                </a:xfrm>
                <a:prstGeom prst="rect">
                  <a:avLst/>
                </a:prstGeom>
              </p:spPr>
            </p:pic>
          </p:grpSp>
        </p:grpSp>
        <p:pic>
          <p:nvPicPr>
            <p:cNvPr id="52" name="Picture 51" descr="latex-image-1.pd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49250" y="2330450"/>
              <a:ext cx="368300" cy="342900"/>
            </a:xfrm>
            <a:prstGeom prst="rect">
              <a:avLst/>
            </a:prstGeom>
          </p:spPr>
        </p:pic>
        <p:pic>
          <p:nvPicPr>
            <p:cNvPr id="53" name="Picture 52" descr="latex-image-1.pdf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11150" y="2990850"/>
              <a:ext cx="393700" cy="393700"/>
            </a:xfrm>
            <a:prstGeom prst="rect">
              <a:avLst/>
            </a:prstGeom>
          </p:spPr>
        </p:pic>
      </p:grpSp>
      <p:sp>
        <p:nvSpPr>
          <p:cNvPr id="59" name="Rectangle 58"/>
          <p:cNvSpPr/>
          <p:nvPr/>
        </p:nvSpPr>
        <p:spPr>
          <a:xfrm>
            <a:off x="2676525" y="6858000"/>
            <a:ext cx="6375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-       following this formula: </a:t>
            </a:r>
            <a:r>
              <a:rPr lang="en-US" dirty="0" err="1"/>
              <a:t>Ai,j</a:t>
            </a:r>
            <a:r>
              <a:rPr lang="en-US" dirty="0"/>
              <a:t> belongs to {…}, </a:t>
            </a:r>
            <a:r>
              <a:rPr lang="en-US" dirty="0" err="1"/>
              <a:t>Bi,j</a:t>
            </a:r>
            <a:r>
              <a:rPr lang="en-US" dirty="0"/>
              <a:t> belongs to {…}, j going from 1 to 2m, </a:t>
            </a:r>
            <a:r>
              <a:rPr lang="en-US" dirty="0" err="1"/>
              <a:t>i</a:t>
            </a:r>
            <a:r>
              <a:rPr lang="en-US" dirty="0"/>
              <a:t> from 1 to p for A (or 1 to q for B)</a:t>
            </a:r>
          </a:p>
          <a:p>
            <a:endParaRPr lang="en-US" dirty="0"/>
          </a:p>
          <a:p>
            <a:r>
              <a:rPr lang="en-US" dirty="0"/>
              <a:t>- Example: n=30=2*3*5, r=2, p=3, q=5, c=(1,1)</a:t>
            </a:r>
          </a:p>
          <a:p>
            <a:r>
              <a:rPr lang="en-US" dirty="0"/>
              <a:t>- …</a:t>
            </a:r>
          </a:p>
          <a:p>
            <a:r>
              <a:rPr lang="en-US" dirty="0"/>
              <a:t>- can see that it’s always alternating</a:t>
            </a:r>
          </a:p>
          <a:p>
            <a:r>
              <a:rPr lang="en-US" dirty="0"/>
              <a:t> </a:t>
            </a:r>
          </a:p>
        </p:txBody>
      </p:sp>
      <p:pic>
        <p:nvPicPr>
          <p:cNvPr id="60" name="Picture 59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95400" y="4057650"/>
            <a:ext cx="5715000" cy="1104900"/>
          </a:xfrm>
          <a:prstGeom prst="rect">
            <a:avLst/>
          </a:prstGeom>
        </p:spPr>
      </p:pic>
      <p:pic>
        <p:nvPicPr>
          <p:cNvPr id="61" name="Picture 60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08100" y="5480050"/>
            <a:ext cx="48260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55571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3378200" y="2747714"/>
            <a:ext cx="2730500" cy="393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311400" y="2349500"/>
            <a:ext cx="1638300" cy="355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613400" y="2349500"/>
            <a:ext cx="1638300" cy="355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234950" y="2252414"/>
            <a:ext cx="9353550" cy="1692771"/>
            <a:chOff x="234950" y="2603500"/>
            <a:chExt cx="9353550" cy="1692771"/>
          </a:xfrm>
        </p:grpSpPr>
        <p:sp>
          <p:nvSpPr>
            <p:cNvPr id="25" name="TextBox 24"/>
            <p:cNvSpPr txBox="1"/>
            <p:nvPr/>
          </p:nvSpPr>
          <p:spPr>
            <a:xfrm>
              <a:off x="571500" y="2603500"/>
              <a:ext cx="9017000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/>
                <a:t>+ − 0 0 0 0 − + 0 0 0 0 </a:t>
              </a:r>
              <a:r>
                <a:rPr lang="en-US" sz="2600" dirty="0"/>
                <a:t>+ − 0 0 </a:t>
              </a:r>
              <a:r>
                <a:rPr lang="en-US" sz="2600" dirty="0" smtClean="0"/>
                <a:t>0 0 </a:t>
              </a:r>
              <a:r>
                <a:rPr lang="en-US" sz="2600" dirty="0"/>
                <a:t>− + 0 0 </a:t>
              </a:r>
              <a:r>
                <a:rPr lang="en-US" sz="2600" dirty="0" smtClean="0"/>
                <a:t>0 0 </a:t>
              </a:r>
              <a:r>
                <a:rPr lang="en-US" sz="2600" dirty="0"/>
                <a:t>+ − 0 </a:t>
              </a:r>
              <a:r>
                <a:rPr lang="en-US" sz="2600" dirty="0" smtClean="0"/>
                <a:t>0 0 0 </a:t>
              </a:r>
            </a:p>
            <a:p>
              <a:r>
                <a:rPr lang="en-US" sz="2600" dirty="0" smtClean="0"/>
                <a:t>0 0 + 0 − + 0 0 − + 0 0 − 0 + − 0 0 + − </a:t>
              </a:r>
              <a:r>
                <a:rPr lang="en-US" sz="2600" dirty="0"/>
                <a:t>0 0 + 0 − + 0 0 − + </a:t>
              </a:r>
              <a:endParaRPr lang="en-US" sz="2600" dirty="0" smtClean="0"/>
            </a:p>
            <a:p>
              <a:endParaRPr lang="en-US" sz="2600" dirty="0"/>
            </a:p>
            <a:p>
              <a:r>
                <a:rPr lang="en-US" sz="2600" dirty="0" smtClean="0"/>
                <a:t>+ − + 0 − + − + − + 0 0 0 − + − 0 0 0 0 0 0 + 0 0 0 0 0 − +</a:t>
              </a:r>
            </a:p>
          </p:txBody>
        </p:sp>
        <p:pic>
          <p:nvPicPr>
            <p:cNvPr id="34" name="Picture 33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41300" y="2667000"/>
              <a:ext cx="330200" cy="381000"/>
            </a:xfrm>
            <a:prstGeom prst="rect">
              <a:avLst/>
            </a:prstGeom>
          </p:spPr>
        </p:pic>
        <p:pic>
          <p:nvPicPr>
            <p:cNvPr id="35" name="Picture 34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41300" y="3098800"/>
              <a:ext cx="330200" cy="381000"/>
            </a:xfrm>
            <a:prstGeom prst="rect">
              <a:avLst/>
            </a:prstGeom>
          </p:spPr>
        </p:pic>
        <p:pic>
          <p:nvPicPr>
            <p:cNvPr id="36" name="Picture 35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34950" y="3886200"/>
              <a:ext cx="292100" cy="279400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10856974" y="184229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30664" y="506015"/>
            <a:ext cx="6502400" cy="49530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124048" y="1138249"/>
            <a:ext cx="6509016" cy="775732"/>
            <a:chOff x="580113" y="1435892"/>
            <a:chExt cx="7702131" cy="959882"/>
          </a:xfrm>
        </p:grpSpPr>
        <p:pic>
          <p:nvPicPr>
            <p:cNvPr id="5" name="Picture 4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80113" y="1435892"/>
              <a:ext cx="1714500" cy="406400"/>
            </a:xfrm>
            <a:prstGeom prst="rect">
              <a:avLst/>
            </a:prstGeom>
          </p:spPr>
        </p:pic>
        <p:pic>
          <p:nvPicPr>
            <p:cNvPr id="6" name="Picture 5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616285" y="1435892"/>
              <a:ext cx="1689100" cy="393700"/>
            </a:xfrm>
            <a:prstGeom prst="rect">
              <a:avLst/>
            </a:prstGeom>
          </p:spPr>
        </p:pic>
        <p:pic>
          <p:nvPicPr>
            <p:cNvPr id="7" name="Picture 6" descr="latex-image-1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543327" y="1435892"/>
              <a:ext cx="1714500" cy="406400"/>
            </a:xfrm>
            <a:prstGeom prst="rect">
              <a:avLst/>
            </a:prstGeom>
          </p:spPr>
        </p:pic>
        <p:pic>
          <p:nvPicPr>
            <p:cNvPr id="8" name="Picture 7" descr="latex-image-1.pd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593144" y="1435892"/>
              <a:ext cx="1689100" cy="393700"/>
            </a:xfrm>
            <a:prstGeom prst="rect">
              <a:avLst/>
            </a:prstGeom>
          </p:spPr>
        </p:pic>
        <p:pic>
          <p:nvPicPr>
            <p:cNvPr id="9" name="Picture 8" descr="latex-image-1.pd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446880" y="2027474"/>
              <a:ext cx="1282700" cy="368300"/>
            </a:xfrm>
            <a:prstGeom prst="rect">
              <a:avLst/>
            </a:prstGeom>
          </p:spPr>
        </p:pic>
      </p:grpSp>
      <p:cxnSp>
        <p:nvCxnSpPr>
          <p:cNvPr id="27" name="Straight Connector 26"/>
          <p:cNvCxnSpPr/>
          <p:nvPr/>
        </p:nvCxnSpPr>
        <p:spPr>
          <a:xfrm>
            <a:off x="673100" y="3378200"/>
            <a:ext cx="81915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7" name="Picture 36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64100" y="5289550"/>
            <a:ext cx="4000500" cy="317500"/>
          </a:xfrm>
          <a:prstGeom prst="rect">
            <a:avLst/>
          </a:prstGeom>
        </p:spPr>
      </p:pic>
      <p:cxnSp>
        <p:nvCxnSpPr>
          <p:cNvPr id="42" name="Straight Arrow Connector 41"/>
          <p:cNvCxnSpPr/>
          <p:nvPr/>
        </p:nvCxnSpPr>
        <p:spPr>
          <a:xfrm flipV="1">
            <a:off x="4927600" y="3945185"/>
            <a:ext cx="0" cy="1211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3" name="Picture 42" descr="30example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85510" y="4296271"/>
            <a:ext cx="23749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52470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Second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has been proven that this algorithm only gives us Reinhardt polygons (although many dihedrals)</a:t>
            </a:r>
          </a:p>
          <a:p>
            <a:r>
              <a:rPr lang="en-US" dirty="0" smtClean="0"/>
              <a:t>Counting the number of </a:t>
            </a:r>
            <a:r>
              <a:rPr lang="en-US" dirty="0" err="1" smtClean="0"/>
              <a:t>periodics</a:t>
            </a:r>
            <a:r>
              <a:rPr lang="en-US" dirty="0" smtClean="0"/>
              <a:t> and </a:t>
            </a:r>
            <a:r>
              <a:rPr lang="en-US" dirty="0" err="1" smtClean="0"/>
              <a:t>sporadics</a:t>
            </a:r>
            <a:r>
              <a:rPr lang="en-US" dirty="0" smtClean="0"/>
              <a:t> we obtain a lower bound on           by dividing by the total number of possible dihedrals</a:t>
            </a:r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29500" y="3778250"/>
            <a:ext cx="990600" cy="4191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6900" y="5486400"/>
            <a:ext cx="82042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885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180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</a:t>
            </a:r>
            <a:r>
              <a:rPr lang="en-US" dirty="0" err="1" smtClean="0"/>
              <a:t>sporadics</a:t>
            </a:r>
            <a:r>
              <a:rPr lang="en-US" dirty="0" smtClean="0"/>
              <a:t> for a given </a:t>
            </a:r>
            <a:r>
              <a:rPr lang="en-US" i="1" dirty="0" smtClean="0"/>
              <a:t>n</a:t>
            </a:r>
          </a:p>
          <a:p>
            <a:pPr marL="514350" indent="-514350">
              <a:buFont typeface="+mj-lt"/>
              <a:buAutoNum type="arabicPeriod"/>
            </a:pPr>
            <a:endParaRPr lang="en-US" i="1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Determine the total number of unique polygons for a given </a:t>
            </a:r>
            <a:r>
              <a:rPr lang="en-US" i="1" dirty="0" smtClean="0"/>
              <a:t>n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4775200" y="1600200"/>
            <a:ext cx="596900" cy="4394200"/>
          </a:xfrm>
          <a:prstGeom prst="rightBrace">
            <a:avLst/>
          </a:prstGeom>
          <a:ln w="762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24500" y="2349500"/>
            <a:ext cx="330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Computationally</a:t>
            </a:r>
          </a:p>
          <a:p>
            <a:endParaRPr lang="en-US" sz="3600" dirty="0"/>
          </a:p>
          <a:p>
            <a:r>
              <a:rPr lang="en-US" sz="3600" b="1" dirty="0" smtClean="0"/>
              <a:t>and</a:t>
            </a:r>
          </a:p>
          <a:p>
            <a:endParaRPr lang="en-US" sz="3600" dirty="0"/>
          </a:p>
          <a:p>
            <a:r>
              <a:rPr lang="en-US" sz="3600" dirty="0" smtClean="0"/>
              <a:t>Theoretically</a:t>
            </a:r>
          </a:p>
        </p:txBody>
      </p:sp>
    </p:spTree>
    <p:extLst>
      <p:ext uri="{BB962C8B-B14F-4D97-AF65-F5344CB8AC3E}">
        <p14:creationId xmlns:p14="http://schemas.microsoft.com/office/powerpoint/2010/main" xmlns="" val="421777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638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EXTENSIONS TO 3 DISTINCT PRIME DIVISORS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827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generalized the second construction to include a third distinct prime factor,   , so now we have                with </a:t>
            </a:r>
          </a:p>
          <a:p>
            <a:endParaRPr lang="en-US" dirty="0" smtClean="0"/>
          </a:p>
          <a:p>
            <a:r>
              <a:rPr lang="en-US" dirty="0" smtClean="0"/>
              <a:t>Goal is to determine nontrivial                      and          such that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is a valid Reinhardt polynomial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10700" y="257054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What we did was we generalized this algorithm to include a third prime factor, </a:t>
            </a:r>
            <a:r>
              <a:rPr lang="en-US" dirty="0" err="1"/>
              <a:t>ie</a:t>
            </a:r>
            <a:r>
              <a:rPr lang="en-US" dirty="0"/>
              <a:t> n=</a:t>
            </a:r>
            <a:r>
              <a:rPr lang="en-US" dirty="0" err="1"/>
              <a:t>pqLr</a:t>
            </a:r>
            <a:r>
              <a:rPr lang="en-US" dirty="0"/>
              <a:t>, with r composed into a number of parts divisible by 3: (r1,r2,…,r3m)</a:t>
            </a:r>
          </a:p>
          <a:p>
            <a:r>
              <a:rPr lang="en-US" dirty="0"/>
              <a:t>-We add a third row: C1 to </a:t>
            </a:r>
            <a:r>
              <a:rPr lang="en-US" dirty="0" err="1"/>
              <a:t>CqL</a:t>
            </a:r>
            <a:r>
              <a:rPr lang="en-US" dirty="0"/>
              <a:t>, and modify the other 2 rows:</a:t>
            </a:r>
          </a:p>
          <a:p>
            <a:r>
              <a:rPr lang="en-US" dirty="0"/>
              <a:t>- modified formulas: </a:t>
            </a:r>
            <a:r>
              <a:rPr lang="en-US" dirty="0" err="1"/>
              <a:t>Ai,j</a:t>
            </a:r>
            <a:r>
              <a:rPr lang="en-US" dirty="0"/>
              <a:t> belongs to {…}, </a:t>
            </a:r>
            <a:r>
              <a:rPr lang="en-US" dirty="0" err="1"/>
              <a:t>Bi,j</a:t>
            </a:r>
            <a:r>
              <a:rPr lang="en-US" dirty="0"/>
              <a:t> …, </a:t>
            </a:r>
            <a:r>
              <a:rPr lang="en-US" dirty="0" err="1"/>
              <a:t>Ci,j</a:t>
            </a:r>
            <a:r>
              <a:rPr lang="en-US" dirty="0"/>
              <a:t> …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- still always alternating =&gt; only gives RP’s</a:t>
            </a:r>
          </a:p>
          <a:p>
            <a:r>
              <a:rPr lang="en-US" dirty="0"/>
              <a:t>- modified combinatorics, new lower bound: </a:t>
            </a:r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48500" y="2253040"/>
            <a:ext cx="101600" cy="3048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43250" y="2717800"/>
            <a:ext cx="1485900" cy="3810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44193"/>
          <a:stretch/>
        </p:blipFill>
        <p:spPr>
          <a:xfrm>
            <a:off x="6051550" y="3871913"/>
            <a:ext cx="2197100" cy="4191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5807"/>
          <a:stretch/>
        </p:blipFill>
        <p:spPr>
          <a:xfrm>
            <a:off x="1524000" y="4329113"/>
            <a:ext cx="952500" cy="4191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2100" y="4956760"/>
            <a:ext cx="8394700" cy="386598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00253" y="2732810"/>
            <a:ext cx="9144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5918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Construction (cont.)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071100" y="2793137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r composed into a number of parts divisible by 3: (r1,r2,…,r3m)</a:t>
            </a:r>
          </a:p>
          <a:p>
            <a:r>
              <a:rPr lang="en-US" dirty="0"/>
              <a:t>-We add a third row: C1 to </a:t>
            </a:r>
            <a:r>
              <a:rPr lang="en-US" dirty="0" err="1"/>
              <a:t>CqL</a:t>
            </a:r>
            <a:r>
              <a:rPr lang="en-US" dirty="0"/>
              <a:t>, and modify the other 2 rows:</a:t>
            </a:r>
          </a:p>
          <a:p>
            <a:r>
              <a:rPr lang="en-US" dirty="0"/>
              <a:t>- modified formulas: </a:t>
            </a:r>
            <a:r>
              <a:rPr lang="en-US" dirty="0" err="1"/>
              <a:t>Ai,j</a:t>
            </a:r>
            <a:r>
              <a:rPr lang="en-US" dirty="0"/>
              <a:t> belongs to {…}, </a:t>
            </a:r>
            <a:r>
              <a:rPr lang="en-US" dirty="0" err="1"/>
              <a:t>Bi,j</a:t>
            </a:r>
            <a:r>
              <a:rPr lang="en-US" dirty="0"/>
              <a:t> …, </a:t>
            </a:r>
            <a:r>
              <a:rPr lang="en-US" dirty="0" err="1"/>
              <a:t>Ci,j</a:t>
            </a:r>
            <a:r>
              <a:rPr lang="en-US" dirty="0"/>
              <a:t> 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Let    be a composition of   into     parts such that                        :  </a:t>
            </a:r>
          </a:p>
          <a:p>
            <a:r>
              <a:rPr lang="en-US" dirty="0" smtClean="0"/>
              <a:t>We decompose    ,     , and     into blocks of                    terms, i.e.  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43050" y="1847850"/>
            <a:ext cx="165100" cy="1905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70500" y="1866900"/>
            <a:ext cx="177800" cy="1905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81400" y="2794000"/>
            <a:ext cx="330200" cy="3810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95750" y="2794000"/>
            <a:ext cx="330200" cy="3810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80399" y="2929644"/>
            <a:ext cx="177800" cy="1905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23000" y="1866900"/>
            <a:ext cx="342900" cy="1905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51000" y="2247900"/>
            <a:ext cx="2324100" cy="304800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05300" y="2216150"/>
            <a:ext cx="3175000" cy="4191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8050" y="4165600"/>
            <a:ext cx="3594100" cy="406400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8050" y="4953000"/>
            <a:ext cx="3543300" cy="4064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8850" y="5753100"/>
            <a:ext cx="3467100" cy="406400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59400" y="4152900"/>
            <a:ext cx="2959100" cy="419100"/>
          </a:xfrm>
          <a:prstGeom prst="rect">
            <a:avLst/>
          </a:prstGeom>
        </p:spPr>
      </p:pic>
      <p:pic>
        <p:nvPicPr>
          <p:cNvPr id="23" name="Picture 22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59400" y="4953000"/>
            <a:ext cx="2882900" cy="419100"/>
          </a:xfrm>
          <a:prstGeom prst="rect">
            <a:avLst/>
          </a:prstGeom>
        </p:spPr>
      </p:pic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0" y="5740400"/>
            <a:ext cx="2870200" cy="419100"/>
          </a:xfrm>
          <a:prstGeom prst="rect">
            <a:avLst/>
          </a:prstGeom>
        </p:spPr>
      </p:pic>
      <p:pic>
        <p:nvPicPr>
          <p:cNvPr id="25" name="Picture 24" descr="latex-image-1.pdf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7546"/>
          <a:stretch/>
        </p:blipFill>
        <p:spPr>
          <a:xfrm>
            <a:off x="5417125" y="2793137"/>
            <a:ext cx="431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5531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203200" y="2686049"/>
            <a:ext cx="9448800" cy="2078832"/>
            <a:chOff x="184150" y="2154792"/>
            <a:chExt cx="9448800" cy="2078832"/>
          </a:xfrm>
        </p:grpSpPr>
        <p:grpSp>
          <p:nvGrpSpPr>
            <p:cNvPr id="30" name="Group 29"/>
            <p:cNvGrpSpPr/>
            <p:nvPr/>
          </p:nvGrpSpPr>
          <p:grpSpPr>
            <a:xfrm>
              <a:off x="685800" y="2450186"/>
              <a:ext cx="8947150" cy="1473201"/>
              <a:chOff x="127000" y="2450186"/>
              <a:chExt cx="8947150" cy="147320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06400" y="3517900"/>
                <a:ext cx="1206500" cy="355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27000" y="2489200"/>
                <a:ext cx="1714500" cy="355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882775" y="2489200"/>
                <a:ext cx="1206500" cy="355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130550" y="2489200"/>
                <a:ext cx="1485900" cy="355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654550" y="2489200"/>
                <a:ext cx="1714500" cy="355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410325" y="2489200"/>
                <a:ext cx="1206500" cy="355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27000" y="3009900"/>
                <a:ext cx="1485900" cy="355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651000" y="3009900"/>
                <a:ext cx="1714500" cy="355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409950" y="3009900"/>
                <a:ext cx="1206500" cy="355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654550" y="3009900"/>
                <a:ext cx="1485900" cy="355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178550" y="3009900"/>
                <a:ext cx="1714500" cy="355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27001" y="3517900"/>
                <a:ext cx="241300" cy="355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651000" y="3517900"/>
                <a:ext cx="1485900" cy="355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178175" y="3517900"/>
                <a:ext cx="1714500" cy="355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930775" y="3517900"/>
                <a:ext cx="1206500" cy="355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191250" y="3517900"/>
                <a:ext cx="1485900" cy="355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591425" y="2450186"/>
                <a:ext cx="12319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 ……</a:t>
                </a:r>
                <a:endParaRPr lang="en-US" sz="22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842250" y="2971800"/>
                <a:ext cx="12319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 ……</a:t>
                </a:r>
                <a:endParaRPr lang="en-US" sz="22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626350" y="3492500"/>
                <a:ext cx="12319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 ……</a:t>
                </a:r>
                <a:endParaRPr lang="en-US" sz="2200" dirty="0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184150" y="2154792"/>
              <a:ext cx="8172450" cy="2078832"/>
              <a:chOff x="184150" y="2154792"/>
              <a:chExt cx="8172450" cy="207883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1079500" y="2463800"/>
                <a:ext cx="12319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+</a:t>
                </a:r>
                <a:r>
                  <a:rPr lang="en-US" sz="2200" dirty="0" smtClean="0"/>
                  <a:t> … + </a:t>
                </a:r>
                <a:endParaRPr lang="en-US" sz="22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225925" y="2489200"/>
                <a:ext cx="419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pic>
            <p:nvPicPr>
              <p:cNvPr id="28" name="Picture 27" descr="latex-image-1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222250" y="2489200"/>
                <a:ext cx="368300" cy="342900"/>
              </a:xfrm>
              <a:prstGeom prst="rect">
                <a:avLst/>
              </a:prstGeom>
            </p:spPr>
          </p:pic>
          <p:pic>
            <p:nvPicPr>
              <p:cNvPr id="29" name="Picture 28" descr="latex-image-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96850" y="3009900"/>
                <a:ext cx="393700" cy="393700"/>
              </a:xfrm>
              <a:prstGeom prst="rect">
                <a:avLst/>
              </a:prstGeom>
            </p:spPr>
          </p:pic>
          <p:pic>
            <p:nvPicPr>
              <p:cNvPr id="31" name="Picture 30" descr="latex-image-1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84150" y="3543300"/>
                <a:ext cx="419100" cy="330200"/>
              </a:xfrm>
              <a:prstGeom prst="rect">
                <a:avLst/>
              </a:prstGeom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2841625" y="2476500"/>
                <a:ext cx="419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670550" y="2463800"/>
                <a:ext cx="12319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− … + </a:t>
                </a:r>
                <a:endParaRPr lang="en-US" sz="22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375525" y="2489200"/>
                <a:ext cx="419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644775" y="2984500"/>
                <a:ext cx="12319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− … + </a:t>
                </a:r>
                <a:endParaRPr lang="en-US" sz="22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193800" y="2998232"/>
                <a:ext cx="419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410075" y="3010932"/>
                <a:ext cx="419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759450" y="3009900"/>
                <a:ext cx="419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124700" y="2971800"/>
                <a:ext cx="12319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− … + </a:t>
                </a:r>
                <a:endParaRPr lang="en-US" sz="22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371600" y="3504168"/>
                <a:ext cx="419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784475" y="3516987"/>
                <a:ext cx="419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181475" y="3492500"/>
                <a:ext cx="12319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− … + </a:t>
                </a:r>
                <a:endParaRPr lang="en-US" sz="22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930900" y="3504168"/>
                <a:ext cx="419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324725" y="3517900"/>
                <a:ext cx="419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46" name="Left Brace 45"/>
              <p:cNvSpPr/>
              <p:nvPr/>
            </p:nvSpPr>
            <p:spPr>
              <a:xfrm rot="5400000">
                <a:off x="1408053" y="1471553"/>
                <a:ext cx="282694" cy="1701800"/>
              </a:xfrm>
              <a:prstGeom prst="leftBrace">
                <a:avLst>
                  <a:gd name="adj1" fmla="val 21296"/>
                  <a:gd name="adj2" fmla="val 50000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Left Brace 48"/>
              <p:cNvSpPr/>
              <p:nvPr/>
            </p:nvSpPr>
            <p:spPr>
              <a:xfrm rot="5400000">
                <a:off x="2924573" y="1726683"/>
                <a:ext cx="256380" cy="1190625"/>
              </a:xfrm>
              <a:prstGeom prst="leftBrace">
                <a:avLst>
                  <a:gd name="adj1" fmla="val 21296"/>
                  <a:gd name="adj2" fmla="val 50000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Left Brace 49"/>
              <p:cNvSpPr/>
              <p:nvPr/>
            </p:nvSpPr>
            <p:spPr>
              <a:xfrm rot="5400000">
                <a:off x="4274621" y="1575871"/>
                <a:ext cx="321708" cy="1479550"/>
              </a:xfrm>
              <a:prstGeom prst="leftBrace">
                <a:avLst>
                  <a:gd name="adj1" fmla="val 21296"/>
                  <a:gd name="adj2" fmla="val 50000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Left Brace 51"/>
              <p:cNvSpPr/>
              <p:nvPr/>
            </p:nvSpPr>
            <p:spPr>
              <a:xfrm rot="5400000">
                <a:off x="5938778" y="1484253"/>
                <a:ext cx="282694" cy="1701800"/>
              </a:xfrm>
              <a:prstGeom prst="leftBrace">
                <a:avLst>
                  <a:gd name="adj1" fmla="val 21296"/>
                  <a:gd name="adj2" fmla="val 50000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Left Brace 52"/>
              <p:cNvSpPr/>
              <p:nvPr/>
            </p:nvSpPr>
            <p:spPr>
              <a:xfrm rot="5400000">
                <a:off x="7455298" y="1739383"/>
                <a:ext cx="256380" cy="1190625"/>
              </a:xfrm>
              <a:prstGeom prst="leftBrace">
                <a:avLst>
                  <a:gd name="adj1" fmla="val 21296"/>
                  <a:gd name="adj2" fmla="val 50000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Left Brace 58"/>
              <p:cNvSpPr/>
              <p:nvPr/>
            </p:nvSpPr>
            <p:spPr>
              <a:xfrm rot="16200000">
                <a:off x="1435894" y="3473331"/>
                <a:ext cx="285750" cy="1185862"/>
              </a:xfrm>
              <a:prstGeom prst="leftBrace">
                <a:avLst>
                  <a:gd name="adj1" fmla="val 21296"/>
                  <a:gd name="adj2" fmla="val 50000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Left Brace 60"/>
              <p:cNvSpPr/>
              <p:nvPr/>
            </p:nvSpPr>
            <p:spPr>
              <a:xfrm rot="16200000">
                <a:off x="2826147" y="3355459"/>
                <a:ext cx="285750" cy="1440656"/>
              </a:xfrm>
              <a:prstGeom prst="leftBrace">
                <a:avLst>
                  <a:gd name="adj1" fmla="val 21296"/>
                  <a:gd name="adj2" fmla="val 50000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Left Brace 61"/>
              <p:cNvSpPr/>
              <p:nvPr/>
            </p:nvSpPr>
            <p:spPr>
              <a:xfrm rot="16200000">
                <a:off x="5960269" y="3488293"/>
                <a:ext cx="285750" cy="1185862"/>
              </a:xfrm>
              <a:prstGeom prst="leftBrace">
                <a:avLst>
                  <a:gd name="adj1" fmla="val 21296"/>
                  <a:gd name="adj2" fmla="val 50000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Left Brace 62"/>
              <p:cNvSpPr/>
              <p:nvPr/>
            </p:nvSpPr>
            <p:spPr>
              <a:xfrm rot="16200000">
                <a:off x="7350522" y="3370421"/>
                <a:ext cx="285750" cy="1440656"/>
              </a:xfrm>
              <a:prstGeom prst="leftBrace">
                <a:avLst>
                  <a:gd name="adj1" fmla="val 21296"/>
                  <a:gd name="adj2" fmla="val 50000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Left Brace 63"/>
              <p:cNvSpPr/>
              <p:nvPr/>
            </p:nvSpPr>
            <p:spPr>
              <a:xfrm rot="16200000">
                <a:off x="4475103" y="3257252"/>
                <a:ext cx="289838" cy="1662906"/>
              </a:xfrm>
              <a:prstGeom prst="leftBrace">
                <a:avLst>
                  <a:gd name="adj1" fmla="val 21296"/>
                  <a:gd name="adj2" fmla="val 50000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0" name="Title 6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Construction (cont.)</a:t>
            </a:r>
            <a:endParaRPr lang="en-US" dirty="0"/>
          </a:p>
        </p:txBody>
      </p:sp>
      <p:pic>
        <p:nvPicPr>
          <p:cNvPr id="73" name="Picture 7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94710" y="2489771"/>
            <a:ext cx="660400" cy="215900"/>
          </a:xfrm>
          <a:prstGeom prst="rect">
            <a:avLst/>
          </a:prstGeom>
        </p:spPr>
      </p:pic>
      <p:pic>
        <p:nvPicPr>
          <p:cNvPr id="74" name="Picture 73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59232" y="4787544"/>
            <a:ext cx="215900" cy="165100"/>
          </a:xfrm>
          <a:prstGeom prst="rect">
            <a:avLst/>
          </a:prstGeom>
        </p:spPr>
      </p:pic>
      <p:pic>
        <p:nvPicPr>
          <p:cNvPr id="75" name="Picture 74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75150" y="2489771"/>
            <a:ext cx="215900" cy="165100"/>
          </a:xfrm>
          <a:prstGeom prst="rect">
            <a:avLst/>
          </a:prstGeom>
        </p:spPr>
      </p:pic>
      <p:pic>
        <p:nvPicPr>
          <p:cNvPr id="76" name="Picture 75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19620" y="2489771"/>
            <a:ext cx="660400" cy="215900"/>
          </a:xfrm>
          <a:prstGeom prst="rect">
            <a:avLst/>
          </a:prstGeom>
        </p:spPr>
      </p:pic>
      <p:pic>
        <p:nvPicPr>
          <p:cNvPr id="77" name="Picture 76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13022" y="2489771"/>
            <a:ext cx="660400" cy="215900"/>
          </a:xfrm>
          <a:prstGeom prst="rect">
            <a:avLst/>
          </a:prstGeom>
        </p:spPr>
      </p:pic>
      <p:pic>
        <p:nvPicPr>
          <p:cNvPr id="78" name="Picture 77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08141" y="4842163"/>
            <a:ext cx="215900" cy="165100"/>
          </a:xfrm>
          <a:prstGeom prst="rect">
            <a:avLst/>
          </a:prstGeom>
        </p:spPr>
      </p:pic>
      <p:pic>
        <p:nvPicPr>
          <p:cNvPr id="79" name="Picture 78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19620" y="4777509"/>
            <a:ext cx="660400" cy="215900"/>
          </a:xfrm>
          <a:prstGeom prst="rect">
            <a:avLst/>
          </a:prstGeom>
        </p:spPr>
      </p:pic>
      <p:pic>
        <p:nvPicPr>
          <p:cNvPr id="80" name="Picture 79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75570" y="4764881"/>
            <a:ext cx="660400" cy="215900"/>
          </a:xfrm>
          <a:prstGeom prst="rect">
            <a:avLst/>
          </a:prstGeom>
        </p:spPr>
      </p:pic>
      <p:pic>
        <p:nvPicPr>
          <p:cNvPr id="81" name="Picture 80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2259" y="2496463"/>
            <a:ext cx="660400" cy="215900"/>
          </a:xfrm>
          <a:prstGeom prst="rect">
            <a:avLst/>
          </a:prstGeom>
        </p:spPr>
      </p:pic>
      <p:pic>
        <p:nvPicPr>
          <p:cNvPr id="82" name="Picture 81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39982" y="4729595"/>
            <a:ext cx="6604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9280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Construction (cont.)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570038"/>
            <a:ext cx="6534478" cy="1592262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3472972"/>
            <a:ext cx="6330950" cy="1226027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5112450"/>
            <a:ext cx="6445250" cy="125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87154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the Third Construction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total number of Reinhardt polygons produced by the third construction is </a:t>
            </a:r>
          </a:p>
          <a:p>
            <a:endParaRPr lang="en-US" dirty="0"/>
          </a:p>
          <a:p>
            <a:r>
              <a:rPr lang="en-US" dirty="0" smtClean="0"/>
              <a:t>If           , i.e.                             , then the number of </a:t>
            </a:r>
            <a:r>
              <a:rPr lang="en-US" dirty="0" err="1" smtClean="0"/>
              <a:t>periodics</a:t>
            </a:r>
            <a:r>
              <a:rPr lang="en-US" dirty="0" smtClean="0"/>
              <a:t> produced is </a:t>
            </a:r>
            <a:endParaRPr lang="en-US" dirty="0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400" y="2635250"/>
            <a:ext cx="2692400" cy="3937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44600" y="3422650"/>
            <a:ext cx="914400" cy="292100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1650" y="3422650"/>
            <a:ext cx="2882900" cy="355600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" y="4940300"/>
            <a:ext cx="8483600" cy="82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4047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Reinhardt Polygons (cont.)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95700" y="5822950"/>
            <a:ext cx="34925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Composition:</a:t>
            </a: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83300" y="5949950"/>
            <a:ext cx="1905000" cy="4191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64000" y="3367385"/>
            <a:ext cx="4940300" cy="1409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95800" y="2905720"/>
            <a:ext cx="349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Coefficient array: </a:t>
            </a:r>
          </a:p>
        </p:txBody>
      </p:sp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24400" y="1659226"/>
            <a:ext cx="3632200" cy="457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40000" y="1557050"/>
            <a:ext cx="34925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Polynomial: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2250" y="5822950"/>
            <a:ext cx="349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Polygon</a:t>
            </a:r>
          </a:p>
        </p:txBody>
      </p:sp>
      <p:pic>
        <p:nvPicPr>
          <p:cNvPr id="15" name="Picture 14" descr="151515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8704" y="2325386"/>
            <a:ext cx="3509752" cy="349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982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(cont.)</a:t>
            </a:r>
            <a:endParaRPr lang="en-US" dirty="0"/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2900" y="2032000"/>
            <a:ext cx="8570659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2351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let           , i.e.                               in the previous equation, and                , we obtain 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74900" y="1771650"/>
            <a:ext cx="914400" cy="2921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48150" y="1771650"/>
            <a:ext cx="2882900" cy="3556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7350" y="3321050"/>
            <a:ext cx="4610100" cy="5715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35" t="50857"/>
          <a:stretch/>
        </p:blipFill>
        <p:spPr>
          <a:xfrm>
            <a:off x="5413032" y="4604436"/>
            <a:ext cx="6547536" cy="511776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629" b="47099"/>
          <a:stretch/>
        </p:blipFill>
        <p:spPr>
          <a:xfrm>
            <a:off x="1621559" y="4053531"/>
            <a:ext cx="6521450" cy="550905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52159" y="3570432"/>
            <a:ext cx="63500" cy="635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91232" y="2234046"/>
            <a:ext cx="14859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2623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864213"/>
            <a:ext cx="7772400" cy="72317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FINDING SPORADIC 105-GONS</a:t>
            </a:r>
            <a:endParaRPr lang="en-US" dirty="0"/>
          </a:p>
        </p:txBody>
      </p:sp>
      <p:pic>
        <p:nvPicPr>
          <p:cNvPr id="3" name="Picture 2" descr="10510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9911371">
            <a:off x="178954" y="3792681"/>
            <a:ext cx="3007591" cy="3001453"/>
          </a:xfrm>
          <a:prstGeom prst="rect">
            <a:avLst/>
          </a:prstGeom>
        </p:spPr>
      </p:pic>
      <p:pic>
        <p:nvPicPr>
          <p:cNvPr id="6" name="Picture 5" descr="01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76636" y="80815"/>
            <a:ext cx="2839027" cy="283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4272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Previously Known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457200"/>
            <a:r>
              <a:rPr lang="en-US" sz="3000" dirty="0" smtClean="0"/>
              <a:t>There are ~ 245 million </a:t>
            </a:r>
            <a:r>
              <a:rPr lang="en-US" sz="3000" i="1" dirty="0" smtClean="0"/>
              <a:t>periodic</a:t>
            </a:r>
            <a:r>
              <a:rPr lang="en-US" sz="3000" dirty="0" smtClean="0"/>
              <a:t> Reinhardt 105-gons</a:t>
            </a:r>
          </a:p>
          <a:p>
            <a:pPr marL="571500" indent="-457200"/>
            <a:endParaRPr lang="en-US" sz="3000" dirty="0"/>
          </a:p>
          <a:p>
            <a:pPr marL="571500" indent="-457200"/>
            <a:r>
              <a:rPr lang="en-US" sz="3000" dirty="0" smtClean="0"/>
              <a:t>We think there are over 350 million </a:t>
            </a:r>
            <a:r>
              <a:rPr lang="en-US" sz="3000" i="1" dirty="0" smtClean="0"/>
              <a:t>sporadic</a:t>
            </a:r>
            <a:r>
              <a:rPr lang="en-US" sz="3000" dirty="0" smtClean="0"/>
              <a:t> 105-gons</a:t>
            </a:r>
          </a:p>
          <a:p>
            <a:pPr marL="114300" indent="0">
              <a:buNone/>
            </a:pPr>
            <a:endParaRPr lang="en-US" sz="3000" dirty="0" smtClean="0"/>
          </a:p>
          <a:p>
            <a:pPr marL="571500" indent="-457200"/>
            <a:r>
              <a:rPr lang="en-US" sz="3000" dirty="0"/>
              <a:t>W</a:t>
            </a:r>
            <a:r>
              <a:rPr lang="en-US" sz="3000" dirty="0" smtClean="0"/>
              <a:t>e can only determine </a:t>
            </a:r>
            <a:r>
              <a:rPr lang="en-US" sz="3000" b="1" dirty="0" smtClean="0"/>
              <a:t>around 60%</a:t>
            </a:r>
            <a:r>
              <a:rPr lang="en-US" sz="3000" b="1" i="1" dirty="0" smtClean="0"/>
              <a:t> </a:t>
            </a:r>
            <a:r>
              <a:rPr lang="en-US" sz="3000" dirty="0" smtClean="0"/>
              <a:t>of all sporadic Reinhardt 105-gons using the second construction</a:t>
            </a:r>
          </a:p>
          <a:p>
            <a:pPr marL="114300" indent="0">
              <a:buNone/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xmlns="" val="123518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Relevant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2100"/>
            <a:ext cx="8229600" cy="402589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Computational Limits</a:t>
            </a:r>
          </a:p>
          <a:p>
            <a:pPr marL="914400" lvl="1" indent="-514350"/>
            <a:r>
              <a:rPr lang="en-US" i="1" dirty="0" smtClean="0"/>
              <a:t>Current solution: </a:t>
            </a:r>
            <a:r>
              <a:rPr lang="en-US" dirty="0" smtClean="0"/>
              <a:t>restricting search space</a:t>
            </a: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Determining Uniqueness</a:t>
            </a:r>
          </a:p>
          <a:p>
            <a:pPr marL="914400" lvl="1" indent="-514350"/>
            <a:r>
              <a:rPr lang="en-US" i="1" dirty="0" smtClean="0"/>
              <a:t>Current solution:</a:t>
            </a:r>
            <a:r>
              <a:rPr lang="en-US" dirty="0" smtClean="0"/>
              <a:t> normalization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xmlns="" val="49895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Generation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Enumerating all possible    ,     , and     is computationally impossible</a:t>
            </a:r>
          </a:p>
          <a:p>
            <a:pPr lvl="1"/>
            <a:r>
              <a:rPr lang="en-US" dirty="0" smtClean="0"/>
              <a:t>This is on order of </a:t>
            </a:r>
            <a:r>
              <a:rPr lang="en-US" dirty="0"/>
              <a:t>	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Requires a new approach: if we can restrict one of    ,     , and     , then we can obtain a more attainable runtime</a:t>
            </a: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49387" y="1729446"/>
            <a:ext cx="330200" cy="3810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07586" y="1729446"/>
            <a:ext cx="330200" cy="3810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19355" y="1729446"/>
            <a:ext cx="342900" cy="3810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75987" y="4371046"/>
            <a:ext cx="330200" cy="3810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34186" y="4371046"/>
            <a:ext cx="330200" cy="3810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45955" y="4371046"/>
            <a:ext cx="342900" cy="3810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48413" y="2709161"/>
            <a:ext cx="977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3718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              ,     has degree 35,     has degree 21, and     has degree 15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We can cycle through all possibilities for     and       and then restrict the possible     ’s</a:t>
            </a:r>
          </a:p>
          <a:p>
            <a:pPr lvl="1"/>
            <a:endParaRPr lang="en-US" dirty="0" smtClean="0"/>
          </a:p>
          <a:p>
            <a:pPr lvl="1"/>
            <a:r>
              <a:rPr lang="en-US" i="1" dirty="0" smtClean="0"/>
              <a:t>Example</a:t>
            </a:r>
            <a:r>
              <a:rPr lang="en-US" dirty="0" smtClean="0"/>
              <a:t>: if the       coefficients of     and      sum to 2, then the       coefficient of      must be -1 to maintain the coefficient restrictions for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74800" y="1758950"/>
            <a:ext cx="1371600" cy="2921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68187" y="1708150"/>
            <a:ext cx="330200" cy="3810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56855" y="2216150"/>
            <a:ext cx="342900" cy="3810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48400" y="1714500"/>
            <a:ext cx="330200" cy="3810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62487" y="3314700"/>
            <a:ext cx="330200" cy="3810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88874" y="3314700"/>
            <a:ext cx="330200" cy="3810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10792" y="3721100"/>
            <a:ext cx="342900" cy="3810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35777" y="4768850"/>
            <a:ext cx="431800" cy="355600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05087" y="4787900"/>
            <a:ext cx="330200" cy="381000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52374" y="4781550"/>
            <a:ext cx="330200" cy="38100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02557" y="5207000"/>
            <a:ext cx="431800" cy="3556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51512" y="5207000"/>
            <a:ext cx="342900" cy="381000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75037" y="5689600"/>
            <a:ext cx="2921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5370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Enough Restrictions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previous technique is still on order</a:t>
            </a:r>
          </a:p>
          <a:p>
            <a:pPr lvl="1"/>
            <a:r>
              <a:rPr lang="en-US" dirty="0" smtClean="0"/>
              <a:t>But we can specify unique base cases and obtain some results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else can we generate more sporadic 105-gons?</a:t>
            </a:r>
          </a:p>
          <a:p>
            <a:endParaRPr lang="en-US" dirty="0" smtClean="0"/>
          </a:p>
          <a:p>
            <a:r>
              <a:rPr lang="en-US" dirty="0" smtClean="0"/>
              <a:t>Enter: </a:t>
            </a:r>
            <a:r>
              <a:rPr lang="en-US" b="1" dirty="0" smtClean="0"/>
              <a:t>Addition of Sporadic Polynomials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58231" y="1708748"/>
            <a:ext cx="977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0407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Polynomials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51200"/>
            <a:ext cx="8229600" cy="2874963"/>
          </a:xfrm>
        </p:spPr>
        <p:txBody>
          <a:bodyPr/>
          <a:lstStyle/>
          <a:p>
            <a:r>
              <a:rPr lang="en-US" dirty="0" smtClean="0"/>
              <a:t>Maintains divisibility by               implicitly</a:t>
            </a:r>
          </a:p>
          <a:p>
            <a:r>
              <a:rPr lang="en-US" dirty="0" smtClean="0"/>
              <a:t> Check for alternating, an odd number of nonzero terms, and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16500" y="3346450"/>
            <a:ext cx="1143000" cy="4191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43400" y="4419600"/>
            <a:ext cx="1727200" cy="4572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24050" y="2000250"/>
            <a:ext cx="54483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345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869094" y="-1840490"/>
            <a:ext cx="6461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F1: [11, 9 , 1 , 2 , 1 , 2 , 3 , 1 , 2 , 1 , 2 , 1 , 6 , 2 , 1]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-2869094" y="-1327870"/>
            <a:ext cx="6652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F2: [11, 2 , 1 , 6 , 1 , 2 , 1 , 2 , 2 , 2 , 2 , 1 , 2 , 1 , 6 , 1 , 2]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-2869094" y="-859184"/>
            <a:ext cx="6652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F3: [</a:t>
            </a:r>
            <a:r>
              <a:rPr lang="da-DK" sz="1600" dirty="0" smtClean="0"/>
              <a:t>7, 6, 2, 3, 1, 2, 6, 4, 2, 1, 3, 2, 1, 2, 3</a:t>
            </a:r>
            <a:r>
              <a:rPr lang="en-US" sz="1600" dirty="0" smtClean="0"/>
              <a:t>]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-2869094" y="-387617"/>
            <a:ext cx="6652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F1 </a:t>
            </a:r>
            <a:r>
              <a:rPr lang="en-US" sz="1600" dirty="0"/>
              <a:t>-</a:t>
            </a:r>
            <a:r>
              <a:rPr lang="en-US" sz="1600" dirty="0" smtClean="0"/>
              <a:t> F2  +F3: [7, 3 , 2 , 2 , 1 , 3 , 1 , 2 , 4 , 3 , 1 , 2 , 2 , 1 , 3 , 2 , 4 , 1 , 1]</a:t>
            </a:r>
            <a:endParaRPr lang="en-US" sz="1600" dirty="0"/>
          </a:p>
        </p:txBody>
      </p:sp>
      <p:pic>
        <p:nvPicPr>
          <p:cNvPr id="8" name="Picture 7" descr="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4195" y="481468"/>
            <a:ext cx="2525896" cy="2518879"/>
          </a:xfrm>
          <a:prstGeom prst="rect">
            <a:avLst/>
          </a:prstGeom>
        </p:spPr>
      </p:pic>
      <p:pic>
        <p:nvPicPr>
          <p:cNvPr id="9" name="Picture 8" descr="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54167" y="486006"/>
            <a:ext cx="2647878" cy="2640523"/>
          </a:xfrm>
          <a:prstGeom prst="rect">
            <a:avLst/>
          </a:prstGeom>
        </p:spPr>
      </p:pic>
      <p:pic>
        <p:nvPicPr>
          <p:cNvPr id="10" name="Picture 9" descr="4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2124" y="3976448"/>
            <a:ext cx="2640855" cy="2633519"/>
          </a:xfrm>
          <a:prstGeom prst="rect">
            <a:avLst/>
          </a:prstGeom>
        </p:spPr>
      </p:pic>
      <p:pic>
        <p:nvPicPr>
          <p:cNvPr id="11" name="Picture 10" descr="34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97448" y="595110"/>
            <a:ext cx="2411937" cy="24052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50091" y="1255436"/>
            <a:ext cx="518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-</a:t>
            </a:r>
            <a:endParaRPr lang="en-US" sz="5400" dirty="0"/>
          </a:p>
        </p:txBody>
      </p:sp>
      <p:sp>
        <p:nvSpPr>
          <p:cNvPr id="14" name="TextBox 13"/>
          <p:cNvSpPr txBox="1"/>
          <p:nvPr/>
        </p:nvSpPr>
        <p:spPr>
          <a:xfrm>
            <a:off x="5979413" y="1358003"/>
            <a:ext cx="518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+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32147" y="3053118"/>
            <a:ext cx="518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=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xmlns="" val="798122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000" y="1432511"/>
            <a:ext cx="8432799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Polygons</a:t>
            </a:r>
            <a:endParaRPr lang="en-US" sz="2800" dirty="0" smtClean="0"/>
          </a:p>
          <a:p>
            <a:pPr marL="914400" lvl="1" indent="-457200">
              <a:buFont typeface="Arial"/>
              <a:buChar char="•"/>
            </a:pPr>
            <a:r>
              <a:rPr lang="en-US" sz="2800" dirty="0" smtClean="0"/>
              <a:t>Must have a “star” cycle in it’s center (shown in blue)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/>
              <a:t>Each angle in the star can be represented as a multiple of the angle </a:t>
            </a:r>
            <a:endParaRPr lang="en-US" sz="2800" dirty="0" smtClean="0"/>
          </a:p>
          <a:p>
            <a:pPr marL="914400" lvl="1" indent="-457200">
              <a:buFont typeface="Arial"/>
              <a:buChar char="•"/>
            </a:pPr>
            <a:r>
              <a:rPr lang="en-US" sz="2800" dirty="0" smtClean="0"/>
              <a:t>All diameters cross one another</a:t>
            </a:r>
          </a:p>
          <a:p>
            <a:pPr marL="914400" lvl="1" indent="-457200">
              <a:buFont typeface="Arial"/>
              <a:buChar char="•"/>
            </a:pPr>
            <a:endParaRPr lang="en-US" sz="2800" dirty="0"/>
          </a:p>
          <a:p>
            <a:pPr lvl="1"/>
            <a:endParaRPr lang="en-US" sz="2800" dirty="0"/>
          </a:p>
        </p:txBody>
      </p:sp>
      <p:pic>
        <p:nvPicPr>
          <p:cNvPr id="6" name="Picture 5" descr="711sta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91200" y="3591455"/>
            <a:ext cx="2895599" cy="2885545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33454" y="3204680"/>
            <a:ext cx="2159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7966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applied addition to two problems: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Determining a generating set for </a:t>
            </a:r>
            <a:r>
              <a:rPr lang="en-US" i="1" dirty="0" smtClean="0"/>
              <a:t>n</a:t>
            </a:r>
            <a:r>
              <a:rPr lang="en-US" dirty="0"/>
              <a:t> </a:t>
            </a:r>
            <a:r>
              <a:rPr lang="en-US" dirty="0" smtClean="0"/>
              <a:t>= 45</a:t>
            </a:r>
          </a:p>
          <a:p>
            <a:pPr marL="857250" lvl="1" indent="-457200"/>
            <a:r>
              <a:rPr lang="en-US" dirty="0" smtClean="0"/>
              <a:t>Helps test the validity of the method</a:t>
            </a:r>
          </a:p>
          <a:p>
            <a:pPr marL="1257300" lvl="2" indent="-457200"/>
            <a:r>
              <a:rPr lang="en-US" dirty="0" smtClean="0"/>
              <a:t>All </a:t>
            </a:r>
            <a:r>
              <a:rPr lang="en-US" i="1" dirty="0" smtClean="0"/>
              <a:t>n</a:t>
            </a:r>
            <a:r>
              <a:rPr lang="en-US" dirty="0" smtClean="0"/>
              <a:t> = 45 sporadic polygons are known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Finding previously unknown 105-gons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6620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Generating Sets for </a:t>
            </a:r>
            <a:r>
              <a:rPr lang="en-US" i="1" dirty="0" smtClean="0"/>
              <a:t>n</a:t>
            </a:r>
            <a:r>
              <a:rPr lang="en-US" dirty="0" smtClean="0"/>
              <a:t> = 45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57200" y="1417638"/>
            <a:ext cx="3890962" cy="38909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96277" y="1933556"/>
            <a:ext cx="2232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144 </a:t>
            </a:r>
            <a:r>
              <a:rPr lang="en-US" sz="2800" dirty="0" err="1" smtClean="0"/>
              <a:t>sporadics</a:t>
            </a:r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600063" y="3098398"/>
            <a:ext cx="1297814" cy="13515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18712" y="3553305"/>
            <a:ext cx="1507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20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495801" y="1702724"/>
            <a:ext cx="4421432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We found multiple generating sets</a:t>
            </a:r>
          </a:p>
          <a:p>
            <a:pPr marL="285750" indent="-285750">
              <a:buFont typeface="Arial"/>
              <a:buChar char="•"/>
            </a:pPr>
            <a:endParaRPr lang="en-US" sz="2800" dirty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Example: 20 sporadic polygons, the        which generate the entire sporadic set, 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85000" y="3505200"/>
            <a:ext cx="457200" cy="4064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08800" y="4334156"/>
            <a:ext cx="292100" cy="3429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6600" y="5708293"/>
            <a:ext cx="7715250" cy="30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9536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to Obtain More 105-gons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1070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Start by using the first program to generate a small set of 105-gons</a:t>
            </a:r>
          </a:p>
          <a:p>
            <a:endParaRPr lang="en-US" dirty="0" smtClean="0"/>
          </a:p>
          <a:p>
            <a:r>
              <a:rPr lang="en-US" dirty="0" smtClean="0"/>
              <a:t> Add the 105-gons together, combine the results and then iterate</a:t>
            </a:r>
          </a:p>
          <a:p>
            <a:endParaRPr lang="en-US" dirty="0"/>
          </a:p>
          <a:p>
            <a:r>
              <a:rPr lang="en-US" dirty="0" smtClean="0"/>
              <a:t>Note: adding polynomials is on order of 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70800" y="4663786"/>
            <a:ext cx="1016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4587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Results for </a:t>
            </a:r>
            <a:r>
              <a:rPr lang="en-US" i="1" dirty="0" smtClean="0"/>
              <a:t>n = 105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been able to generate over 135,823 sporadic Reinhardt polygons</a:t>
            </a:r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xmlns="" val="215360159"/>
              </p:ext>
            </p:extLst>
          </p:nvPr>
        </p:nvGraphicFramePr>
        <p:xfrm>
          <a:off x="228600" y="2514600"/>
          <a:ext cx="6959600" cy="3949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08100" y="3865840"/>
            <a:ext cx="139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35.4%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0" y="451863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64.6%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029200" y="3035300"/>
            <a:ext cx="3657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87,773 had not been previously determined by the second construction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26002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enough computational power and space management, we can find all sporadic Reinhardt 105-gons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395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b="1" dirty="0" smtClean="0"/>
              <a:t>Polynomials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35000" y="2425700"/>
            <a:ext cx="7797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smtClean="0"/>
              <a:t>       is divisible by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       has alternating sign and all coefficients are elements of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      has an odd number of nonzero coefficient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In most cases, we restrict  </a:t>
            </a:r>
            <a:endParaRPr lang="en-US" sz="3200" dirty="0"/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500" y="2546350"/>
            <a:ext cx="787400" cy="4191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35450" y="2546350"/>
            <a:ext cx="3035300" cy="4191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500" y="3048000"/>
            <a:ext cx="787400" cy="4191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38850" y="3505200"/>
            <a:ext cx="1638300" cy="419100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500" y="3970480"/>
            <a:ext cx="787400" cy="419100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86138" y="4998028"/>
            <a:ext cx="15367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4509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b="1" dirty="0" smtClean="0"/>
              <a:t>Compositions</a:t>
            </a:r>
          </a:p>
          <a:p>
            <a:r>
              <a:rPr lang="en-US" dirty="0" smtClean="0"/>
              <a:t>Composition of    is a sequence of positive integers whose sum is </a:t>
            </a:r>
            <a:endParaRPr lang="en-US" dirty="0"/>
          </a:p>
          <a:p>
            <a:r>
              <a:rPr lang="en-US" dirty="0" smtClean="0"/>
              <a:t>We represent a Reinhardt polynomial as a composition of the number of “gaps” between nonzero terms</a:t>
            </a:r>
          </a:p>
          <a:p>
            <a:pPr lvl="1"/>
            <a:r>
              <a:rPr lang="en-US" dirty="0" smtClean="0"/>
              <a:t>Must always have an odd number of terms</a:t>
            </a:r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63614" y="2450353"/>
            <a:ext cx="240999" cy="200833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90836" y="2919870"/>
            <a:ext cx="228600" cy="1905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7200" y="5489635"/>
            <a:ext cx="246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 </a:t>
            </a:r>
            <a:r>
              <a:rPr lang="en-US" sz="2800" i="1" dirty="0" smtClean="0"/>
              <a:t>n </a:t>
            </a:r>
            <a:r>
              <a:rPr lang="en-US" sz="2800" dirty="0" smtClean="0"/>
              <a:t>= 30,</a:t>
            </a:r>
            <a:endParaRPr lang="en-US" sz="2800" dirty="0"/>
          </a:p>
        </p:txBody>
      </p:sp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77890" y="5980678"/>
            <a:ext cx="64389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6308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Dihedral Equivalence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9073"/>
          </a:xfrm>
        </p:spPr>
        <p:txBody>
          <a:bodyPr>
            <a:normAutofit/>
          </a:bodyPr>
          <a:lstStyle/>
          <a:p>
            <a:r>
              <a:rPr lang="en-US" dirty="0" smtClean="0"/>
              <a:t>All representations of Reinhardt polygons are unique up to action by the dihedral group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i="1" dirty="0" smtClean="0"/>
              <a:t>Polygons:</a:t>
            </a:r>
            <a:r>
              <a:rPr lang="en-US" dirty="0" smtClean="0"/>
              <a:t> rotating and/or mirroring</a:t>
            </a:r>
          </a:p>
          <a:p>
            <a:endParaRPr lang="en-US" dirty="0" smtClean="0"/>
          </a:p>
          <a:p>
            <a:r>
              <a:rPr lang="en-US" i="1" dirty="0" smtClean="0"/>
              <a:t>Polynomials:</a:t>
            </a:r>
            <a:r>
              <a:rPr lang="en-US" dirty="0" smtClean="0"/>
              <a:t> multiplying by a power of   ,               </a:t>
            </a:r>
          </a:p>
          <a:p>
            <a:endParaRPr lang="en-US" dirty="0" smtClean="0"/>
          </a:p>
          <a:p>
            <a:r>
              <a:rPr lang="en-US" i="1" dirty="0" smtClean="0"/>
              <a:t>Compositions: </a:t>
            </a:r>
            <a:r>
              <a:rPr lang="en-US" dirty="0" smtClean="0"/>
              <a:t>rotating and/or mirroring</a:t>
            </a:r>
            <a:endParaRPr lang="en-US" i="1" dirty="0"/>
          </a:p>
        </p:txBody>
      </p:sp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80300" y="4684545"/>
            <a:ext cx="177800" cy="1905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68650" y="4969160"/>
            <a:ext cx="11303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30127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Dihedral Equivalence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33400" y="1282124"/>
            <a:ext cx="3171359" cy="2915226"/>
            <a:chOff x="127000" y="1193224"/>
            <a:chExt cx="3171359" cy="2915226"/>
          </a:xfrm>
        </p:grpSpPr>
        <p:pic>
          <p:nvPicPr>
            <p:cNvPr id="4" name="Picture 3" descr="15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57201" y="1677988"/>
              <a:ext cx="2447458" cy="243046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27000" y="3409374"/>
              <a:ext cx="4445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</a:t>
              </a:r>
              <a:endParaRPr lang="en-US" sz="3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73200" y="1193224"/>
              <a:ext cx="4445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53859" y="3370986"/>
              <a:ext cx="4445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c</a:t>
              </a:r>
              <a:endParaRPr lang="en-US" sz="3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441951" y="1236086"/>
            <a:ext cx="3177708" cy="2902526"/>
            <a:chOff x="5035551" y="1147186"/>
            <a:chExt cx="3177708" cy="2902526"/>
          </a:xfrm>
        </p:grpSpPr>
        <p:pic>
          <p:nvPicPr>
            <p:cNvPr id="5" name="Picture 4" descr="15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380271" y="1619250"/>
              <a:ext cx="2447458" cy="243046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400800" y="1147186"/>
              <a:ext cx="4445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</a:t>
              </a:r>
              <a:endParaRPr lang="en-US" sz="3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768759" y="3368098"/>
              <a:ext cx="4445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35551" y="3355398"/>
              <a:ext cx="4445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c</a:t>
              </a:r>
              <a:endParaRPr lang="en-US" sz="3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857501" y="4210050"/>
            <a:ext cx="3257550" cy="2400300"/>
            <a:chOff x="5772150" y="2095500"/>
            <a:chExt cx="3257550" cy="2400300"/>
          </a:xfrm>
        </p:grpSpPr>
        <p:pic>
          <p:nvPicPr>
            <p:cNvPr id="13" name="Picture 12" descr="latex-image-1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18817"/>
            <a:stretch/>
          </p:blipFill>
          <p:spPr>
            <a:xfrm>
              <a:off x="6388100" y="2578100"/>
              <a:ext cx="2641600" cy="1917700"/>
            </a:xfrm>
            <a:prstGeom prst="rect">
              <a:avLst/>
            </a:prstGeom>
          </p:spPr>
        </p:pic>
        <p:pic>
          <p:nvPicPr>
            <p:cNvPr id="14" name="Picture 13" descr="latex-image-1.pdf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79570"/>
            <a:stretch/>
          </p:blipFill>
          <p:spPr>
            <a:xfrm>
              <a:off x="5772150" y="2095500"/>
              <a:ext cx="2781300" cy="482600"/>
            </a:xfrm>
            <a:prstGeom prst="rect">
              <a:avLst/>
            </a:prstGeom>
          </p:spPr>
        </p:pic>
      </p:grpSp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70350" y="2559050"/>
            <a:ext cx="8763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3174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Representations (cont.)</a:t>
            </a:r>
            <a:endParaRPr lang="en-US" dirty="0"/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2900" y="5840659"/>
            <a:ext cx="8686800" cy="3781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608138"/>
            <a:ext cx="6019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200" b="1" dirty="0" smtClean="0"/>
              <a:t>Compositions (cont.)</a:t>
            </a:r>
            <a:endParaRPr lang="en-US" sz="3200" dirty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Not all compositions are unique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If </a:t>
            </a:r>
            <a:r>
              <a:rPr lang="en-US" sz="3200" i="1" dirty="0" smtClean="0"/>
              <a:t>m</a:t>
            </a:r>
            <a:r>
              <a:rPr lang="en-US" sz="3200" dirty="0"/>
              <a:t> </a:t>
            </a:r>
            <a:r>
              <a:rPr lang="en-US" sz="3200" dirty="0" smtClean="0"/>
              <a:t>is the length of the composition, there are 2</a:t>
            </a:r>
            <a:r>
              <a:rPr lang="en-US" sz="3200" i="1" dirty="0" smtClean="0"/>
              <a:t>m</a:t>
            </a:r>
            <a:r>
              <a:rPr lang="en-US" sz="3200" dirty="0" smtClean="0"/>
              <a:t> equivalent dihedral compositions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187950" y="1917700"/>
            <a:ext cx="3257550" cy="2400300"/>
            <a:chOff x="5772150" y="2095500"/>
            <a:chExt cx="3257550" cy="2400300"/>
          </a:xfrm>
        </p:grpSpPr>
        <p:pic>
          <p:nvPicPr>
            <p:cNvPr id="5" name="Picture 4" descr="latex-image-1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18817"/>
            <a:stretch/>
          </p:blipFill>
          <p:spPr>
            <a:xfrm>
              <a:off x="6388100" y="2578100"/>
              <a:ext cx="2641600" cy="1917700"/>
            </a:xfrm>
            <a:prstGeom prst="rect">
              <a:avLst/>
            </a:prstGeom>
          </p:spPr>
        </p:pic>
        <p:pic>
          <p:nvPicPr>
            <p:cNvPr id="7" name="Picture 6" descr="latex-image-1.pdf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79570"/>
            <a:stretch/>
          </p:blipFill>
          <p:spPr>
            <a:xfrm>
              <a:off x="5772150" y="2095500"/>
              <a:ext cx="2781300" cy="482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210281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Q@C02F464CDH2T3PP7" val="532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11674</TotalTime>
  <Words>1844</Words>
  <Application>Microsoft Office PowerPoint</Application>
  <PresentationFormat>全屏显示(4:3)</PresentationFormat>
  <Paragraphs>294</Paragraphs>
  <Slides>44</Slides>
  <Notes>6</Notes>
  <HiddenSlides>7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Office Theme</vt:lpstr>
      <vt:lpstr>Computation and Analysis on Reinhardt Polygons with Multiple Prime Divisors</vt:lpstr>
      <vt:lpstr>Reinhardt Polygons</vt:lpstr>
      <vt:lpstr>Reinhardt Polygons (cont.)</vt:lpstr>
      <vt:lpstr>Representations</vt:lpstr>
      <vt:lpstr>Representations (cont.)</vt:lpstr>
      <vt:lpstr>Representations (cont.)</vt:lpstr>
      <vt:lpstr>Dihedral Equivalence</vt:lpstr>
      <vt:lpstr>Dihedral Equivalence</vt:lpstr>
      <vt:lpstr>Representations (cont.)</vt:lpstr>
      <vt:lpstr>Normalization</vt:lpstr>
      <vt:lpstr>Sporadic vs. Periodic</vt:lpstr>
      <vt:lpstr>Previous Results</vt:lpstr>
      <vt:lpstr>Alternate Representation</vt:lpstr>
      <vt:lpstr>Previous Results (cont.)</vt:lpstr>
      <vt:lpstr>Second Construction</vt:lpstr>
      <vt:lpstr>Second Construction</vt:lpstr>
      <vt:lpstr>幻灯片 17</vt:lpstr>
      <vt:lpstr>Second Construction (cont.)</vt:lpstr>
      <vt:lpstr>Second Construction (cont.)</vt:lpstr>
      <vt:lpstr>Second Construction (cont.)</vt:lpstr>
      <vt:lpstr>幻灯片 21</vt:lpstr>
      <vt:lpstr>Analysis of Second Construction</vt:lpstr>
      <vt:lpstr>Goals</vt:lpstr>
      <vt:lpstr>EXTENSIONS TO 3 DISTINCT PRIME DIVISORS</vt:lpstr>
      <vt:lpstr>Third Construction</vt:lpstr>
      <vt:lpstr>Third Construction (cont.)</vt:lpstr>
      <vt:lpstr>Third Construction (cont.)</vt:lpstr>
      <vt:lpstr>Third Construction (cont.)</vt:lpstr>
      <vt:lpstr>Analysis of the Third Construction</vt:lpstr>
      <vt:lpstr>Analysis (cont.)</vt:lpstr>
      <vt:lpstr>Analysis (cont.)</vt:lpstr>
      <vt:lpstr>FINDING SPORADIC 105-GONS</vt:lpstr>
      <vt:lpstr>Previously Known Results</vt:lpstr>
      <vt:lpstr>Relevant Challenges</vt:lpstr>
      <vt:lpstr>New Generation Methods</vt:lpstr>
      <vt:lpstr>First Program</vt:lpstr>
      <vt:lpstr>Not Enough Restrictions</vt:lpstr>
      <vt:lpstr>Adding Polynomials</vt:lpstr>
      <vt:lpstr>幻灯片 39</vt:lpstr>
      <vt:lpstr>Applications</vt:lpstr>
      <vt:lpstr>Generating Sets for n = 45</vt:lpstr>
      <vt:lpstr>Adding to Obtain More 105-gons</vt:lpstr>
      <vt:lpstr>New Results for n = 105</vt:lpstr>
      <vt:lpstr>What’s Next?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Reinhardt</dc:title>
  <dc:creator>Molly Feldman</dc:creator>
  <cp:lastModifiedBy>sony</cp:lastModifiedBy>
  <cp:revision>186</cp:revision>
  <dcterms:created xsi:type="dcterms:W3CDTF">2014-07-28T18:51:09Z</dcterms:created>
  <dcterms:modified xsi:type="dcterms:W3CDTF">2015-05-17T13:59:31Z</dcterms:modified>
</cp:coreProperties>
</file>