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6" r:id="rId2"/>
    <p:sldId id="257" r:id="rId3"/>
    <p:sldId id="258" r:id="rId4"/>
    <p:sldId id="259" r:id="rId5"/>
    <p:sldId id="260" r:id="rId6"/>
    <p:sldId id="268" r:id="rId7"/>
    <p:sldId id="269" r:id="rId8"/>
    <p:sldId id="261" r:id="rId9"/>
    <p:sldId id="270" r:id="rId10"/>
    <p:sldId id="262" r:id="rId11"/>
    <p:sldId id="271" r:id="rId12"/>
    <p:sldId id="264" r:id="rId13"/>
    <p:sldId id="267"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F59ADADA-DC28-4111-92B7-4A0BDE45C8E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43631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E1BE1D-E8C2-4D34-962B-9AFDB7B2E8FC}"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348725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405610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364419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244376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3586960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30061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157225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49494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286046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E1BE1D-E8C2-4D34-962B-9AFDB7B2E8FC}"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5500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1BE1D-E8C2-4D34-962B-9AFDB7B2E8FC}"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23830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1BE1D-E8C2-4D34-962B-9AFDB7B2E8FC}"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165209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1BE1D-E8C2-4D34-962B-9AFDB7B2E8FC}"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377974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1BE1D-E8C2-4D34-962B-9AFDB7B2E8FC}"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247395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E1BE1D-E8C2-4D34-962B-9AFDB7B2E8FC}"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323293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E1BE1D-E8C2-4D34-962B-9AFDB7B2E8FC}"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ADADA-DC28-4111-92B7-4A0BDE45C8ED}" type="slidenum">
              <a:rPr lang="en-US" smtClean="0"/>
              <a:t>‹#›</a:t>
            </a:fld>
            <a:endParaRPr lang="en-US"/>
          </a:p>
        </p:txBody>
      </p:sp>
    </p:spTree>
    <p:extLst>
      <p:ext uri="{BB962C8B-B14F-4D97-AF65-F5344CB8AC3E}">
        <p14:creationId xmlns:p14="http://schemas.microsoft.com/office/powerpoint/2010/main" val="220336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E1BE1D-E8C2-4D34-962B-9AFDB7B2E8FC}" type="datetimeFigureOut">
              <a:rPr lang="en-US" smtClean="0"/>
              <a:t>1/13/2019</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9ADADA-DC28-4111-92B7-4A0BDE45C8ED}" type="slidenum">
              <a:rPr lang="en-US" smtClean="0"/>
              <a:t>‹#›</a:t>
            </a:fld>
            <a:endParaRPr lang="en-US"/>
          </a:p>
        </p:txBody>
      </p:sp>
    </p:spTree>
    <p:extLst>
      <p:ext uri="{BB962C8B-B14F-4D97-AF65-F5344CB8AC3E}">
        <p14:creationId xmlns:p14="http://schemas.microsoft.com/office/powerpoint/2010/main" val="18329702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griculture image">
            <a:extLst>
              <a:ext uri="{FF2B5EF4-FFF2-40B4-BE49-F238E27FC236}">
                <a16:creationId xmlns:a16="http://schemas.microsoft.com/office/drawing/2014/main" id="{7AC3D1BE-B09B-4B63-B2F0-F7E756EE1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5" y="1"/>
            <a:ext cx="9296400" cy="4419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A3C3F3-1FB6-4CA2-A44D-3908DD2E491D}"/>
              </a:ext>
            </a:extLst>
          </p:cNvPr>
          <p:cNvSpPr>
            <a:spLocks noGrp="1"/>
          </p:cNvSpPr>
          <p:nvPr>
            <p:ph type="title"/>
          </p:nvPr>
        </p:nvSpPr>
        <p:spPr>
          <a:xfrm>
            <a:off x="228600" y="190500"/>
            <a:ext cx="5022273" cy="990600"/>
          </a:xfrm>
        </p:spPr>
        <p:txBody>
          <a:bodyPr>
            <a:normAutofit fontScale="90000"/>
          </a:bodyPr>
          <a:lstStyle/>
          <a:p>
            <a:r>
              <a:rPr lang="en-IN" sz="6000" b="1" dirty="0">
                <a:latin typeface="Big John" panose="02000000000000000000" pitchFamily="50" charset="0"/>
                <a:ea typeface="Roboto" pitchFamily="2" charset="0"/>
              </a:rPr>
              <a:t>AGRITEC</a:t>
            </a:r>
          </a:p>
        </p:txBody>
      </p:sp>
      <p:sp>
        <p:nvSpPr>
          <p:cNvPr id="3" name="Subtitle 2">
            <a:extLst>
              <a:ext uri="{FF2B5EF4-FFF2-40B4-BE49-F238E27FC236}">
                <a16:creationId xmlns:a16="http://schemas.microsoft.com/office/drawing/2014/main" id="{75D582BA-13DF-48A7-A9DA-F2FFA63AF35B}"/>
              </a:ext>
            </a:extLst>
          </p:cNvPr>
          <p:cNvSpPr>
            <a:spLocks noGrp="1"/>
          </p:cNvSpPr>
          <p:nvPr>
            <p:ph idx="1"/>
          </p:nvPr>
        </p:nvSpPr>
        <p:spPr>
          <a:xfrm>
            <a:off x="838200" y="4267200"/>
            <a:ext cx="7848599" cy="990600"/>
          </a:xfrm>
        </p:spPr>
        <p:txBody>
          <a:bodyPr>
            <a:normAutofit fontScale="92500"/>
          </a:bodyPr>
          <a:lstStyle/>
          <a:p>
            <a:pPr marL="0" indent="0">
              <a:buNone/>
            </a:pPr>
            <a:r>
              <a:rPr lang="en-IN" sz="3600" b="1" i="1" dirty="0"/>
              <a:t>One app to solve every </a:t>
            </a:r>
            <a:r>
              <a:rPr lang="en-IN" sz="3600" b="1" i="1" dirty="0" err="1"/>
              <a:t>Agro</a:t>
            </a:r>
            <a:r>
              <a:rPr lang="en-IN" sz="3600" b="1" i="1" dirty="0"/>
              <a:t> based problem</a:t>
            </a:r>
          </a:p>
        </p:txBody>
      </p:sp>
      <p:sp>
        <p:nvSpPr>
          <p:cNvPr id="4" name="Text Placeholder 3">
            <a:extLst>
              <a:ext uri="{FF2B5EF4-FFF2-40B4-BE49-F238E27FC236}">
                <a16:creationId xmlns:a16="http://schemas.microsoft.com/office/drawing/2014/main" id="{6C451B5F-7D04-469B-8382-64C86EFE12B9}"/>
              </a:ext>
            </a:extLst>
          </p:cNvPr>
          <p:cNvSpPr>
            <a:spLocks noGrp="1"/>
          </p:cNvSpPr>
          <p:nvPr>
            <p:ph type="body" sz="half" idx="2"/>
          </p:nvPr>
        </p:nvSpPr>
        <p:spPr>
          <a:xfrm>
            <a:off x="4419600" y="5257800"/>
            <a:ext cx="4724400" cy="1600200"/>
          </a:xfrm>
        </p:spPr>
        <p:txBody>
          <a:bodyPr>
            <a:normAutofit lnSpcReduction="10000"/>
          </a:bodyPr>
          <a:lstStyle/>
          <a:p>
            <a:r>
              <a:rPr lang="en-IN" sz="2400" dirty="0"/>
              <a:t>Team No: 20</a:t>
            </a:r>
          </a:p>
          <a:p>
            <a:r>
              <a:rPr lang="en-IN" dirty="0"/>
              <a:t>Team Members:</a:t>
            </a:r>
          </a:p>
          <a:p>
            <a:pPr marL="3486150" lvl="7" indent="-285750">
              <a:buFont typeface="Arial" panose="020B0604020202020204" pitchFamily="34" charset="0"/>
              <a:buChar char="•"/>
            </a:pPr>
            <a:r>
              <a:rPr lang="en-IN" sz="1200" dirty="0"/>
              <a:t>Kevin Peter</a:t>
            </a:r>
          </a:p>
          <a:p>
            <a:pPr marL="3486150" lvl="7" indent="-285750">
              <a:buFont typeface="Arial" panose="020B0604020202020204" pitchFamily="34" charset="0"/>
              <a:buChar char="•"/>
            </a:pPr>
            <a:r>
              <a:rPr lang="en-IN" sz="1200" dirty="0"/>
              <a:t>Jaideep Singh </a:t>
            </a:r>
          </a:p>
          <a:p>
            <a:pPr marL="3486150" lvl="7" indent="-285750">
              <a:buFont typeface="Arial" panose="020B0604020202020204" pitchFamily="34" charset="0"/>
              <a:buChar char="•"/>
            </a:pPr>
            <a:r>
              <a:rPr lang="en-IN" sz="1200" dirty="0" err="1"/>
              <a:t>Kashish</a:t>
            </a:r>
            <a:r>
              <a:rPr lang="en-IN" sz="1200" dirty="0"/>
              <a:t> </a:t>
            </a:r>
            <a:r>
              <a:rPr lang="en-IN" sz="1200" dirty="0" err="1"/>
              <a:t>Goel</a:t>
            </a:r>
            <a:endParaRPr lang="en-IN" sz="1200" dirty="0"/>
          </a:p>
        </p:txBody>
      </p:sp>
    </p:spTree>
    <p:extLst>
      <p:ext uri="{BB962C8B-B14F-4D97-AF65-F5344CB8AC3E}">
        <p14:creationId xmlns:p14="http://schemas.microsoft.com/office/powerpoint/2010/main" val="40273232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983159"/>
            <a:ext cx="4098623" cy="769441"/>
          </a:xfrm>
          <a:prstGeom prst="rect">
            <a:avLst/>
          </a:prstGeom>
          <a:noFill/>
        </p:spPr>
        <p:txBody>
          <a:bodyPr wrap="none" rtlCol="0">
            <a:spAutoFit/>
          </a:bodyPr>
          <a:lstStyle/>
          <a:p>
            <a:r>
              <a:rPr lang="en-US" sz="4400" dirty="0" err="1">
                <a:solidFill>
                  <a:srgbClr val="92D050"/>
                </a:solidFill>
                <a:latin typeface="Big John" panose="02000000000000000000" pitchFamily="50" charset="0"/>
              </a:rPr>
              <a:t>Agridetect</a:t>
            </a:r>
            <a:endParaRPr lang="en-US" sz="2800" dirty="0">
              <a:solidFill>
                <a:srgbClr val="92D050"/>
              </a:solidFill>
              <a:latin typeface="Big John" panose="02000000000000000000" pitchFamily="50" charset="0"/>
            </a:endParaRPr>
          </a:p>
        </p:txBody>
      </p:sp>
      <p:sp>
        <p:nvSpPr>
          <p:cNvPr id="3" name="TextBox 2"/>
          <p:cNvSpPr txBox="1"/>
          <p:nvPr/>
        </p:nvSpPr>
        <p:spPr>
          <a:xfrm>
            <a:off x="914400" y="2514600"/>
            <a:ext cx="7315200" cy="2246769"/>
          </a:xfrm>
          <a:prstGeom prst="rect">
            <a:avLst/>
          </a:prstGeom>
          <a:noFill/>
        </p:spPr>
        <p:txBody>
          <a:bodyPr wrap="square" rtlCol="0">
            <a:spAutoFit/>
          </a:bodyPr>
          <a:lstStyle/>
          <a:p>
            <a:r>
              <a:rPr lang="en-US" sz="2000" dirty="0" err="1">
                <a:solidFill>
                  <a:srgbClr val="002060"/>
                </a:solidFill>
                <a:latin typeface="Roboto" pitchFamily="2" charset="0"/>
                <a:ea typeface="Roboto" pitchFamily="2" charset="0"/>
              </a:rPr>
              <a:t>Agridetect</a:t>
            </a:r>
            <a:r>
              <a:rPr lang="en-US" sz="2000" dirty="0">
                <a:solidFill>
                  <a:srgbClr val="002060"/>
                </a:solidFill>
                <a:latin typeface="Roboto" pitchFamily="2" charset="0"/>
                <a:ea typeface="Roboto" pitchFamily="2" charset="0"/>
              </a:rPr>
              <a:t> helps farmers detect plant diseases and find remedies for them through the press of a single button.</a:t>
            </a:r>
          </a:p>
          <a:p>
            <a:endParaRPr lang="en-US" sz="2000" dirty="0">
              <a:solidFill>
                <a:srgbClr val="002060"/>
              </a:solidFill>
              <a:latin typeface="Roboto" pitchFamily="2" charset="0"/>
              <a:ea typeface="Roboto" pitchFamily="2" charset="0"/>
            </a:endParaRPr>
          </a:p>
          <a:p>
            <a:r>
              <a:rPr lang="en-US" sz="2000" dirty="0">
                <a:solidFill>
                  <a:srgbClr val="002060"/>
                </a:solidFill>
                <a:latin typeface="Roboto" pitchFamily="2" charset="0"/>
                <a:ea typeface="Roboto" pitchFamily="2" charset="0"/>
              </a:rPr>
              <a:t>By taking a photo of the plant, the app will detect the plant species, disease and precautions to be taken to prevent further damage.</a:t>
            </a:r>
          </a:p>
          <a:p>
            <a:endParaRPr lang="en-US" sz="2000" dirty="0">
              <a:solidFill>
                <a:srgbClr val="002060"/>
              </a:solidFill>
              <a:latin typeface="Roboto" pitchFamily="2" charset="0"/>
              <a:ea typeface="Roboto"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B7171-F845-4E67-8C09-A711F3D1CF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83116"/>
            <a:ext cx="2963562" cy="6091767"/>
          </a:xfrm>
          <a:prstGeom prst="rect">
            <a:avLst/>
          </a:prstGeom>
        </p:spPr>
      </p:pic>
      <p:pic>
        <p:nvPicPr>
          <p:cNvPr id="2050" name="Picture 2" descr="Related image">
            <a:extLst>
              <a:ext uri="{FF2B5EF4-FFF2-40B4-BE49-F238E27FC236}">
                <a16:creationId xmlns:a16="http://schemas.microsoft.com/office/drawing/2014/main" id="{A08F6DD5-2BE8-4C4C-8CA6-A19DA44A53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800" y="1981200"/>
            <a:ext cx="2235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A6229C-1E33-4D82-A80A-ECCBA40D9C3A}"/>
              </a:ext>
            </a:extLst>
          </p:cNvPr>
          <p:cNvSpPr txBox="1"/>
          <p:nvPr/>
        </p:nvSpPr>
        <p:spPr>
          <a:xfrm>
            <a:off x="5257800" y="1249739"/>
            <a:ext cx="3352800" cy="47089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2000" dirty="0"/>
              <a:t>The dataset containing various information  about the crops is collected from Kaggle, and through Machine Learning algorithms ,the plant species is identified, along with any ailments if present. </a:t>
            </a:r>
          </a:p>
          <a:p>
            <a:endParaRPr lang="en-IN" sz="2000" dirty="0"/>
          </a:p>
          <a:p>
            <a:endParaRPr lang="en-IN" sz="2000" dirty="0"/>
          </a:p>
          <a:p>
            <a:endParaRPr lang="en-IN" sz="2000" dirty="0"/>
          </a:p>
          <a:p>
            <a:r>
              <a:rPr lang="en-IN" sz="2000" dirty="0"/>
              <a:t>If any ailments are detected, it reports the necessary steps to be taken to remove the disease.</a:t>
            </a:r>
          </a:p>
        </p:txBody>
      </p:sp>
    </p:spTree>
    <p:extLst>
      <p:ext uri="{BB962C8B-B14F-4D97-AF65-F5344CB8AC3E}">
        <p14:creationId xmlns:p14="http://schemas.microsoft.com/office/powerpoint/2010/main" val="383107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3060" y="990600"/>
            <a:ext cx="3257880" cy="769441"/>
          </a:xfrm>
          <a:prstGeom prst="rect">
            <a:avLst/>
          </a:prstGeom>
          <a:noFill/>
        </p:spPr>
        <p:txBody>
          <a:bodyPr wrap="none" rtlCol="0">
            <a:spAutoFit/>
          </a:bodyPr>
          <a:lstStyle/>
          <a:p>
            <a:r>
              <a:rPr lang="en-US" sz="4400" dirty="0" err="1">
                <a:solidFill>
                  <a:srgbClr val="92D050"/>
                </a:solidFill>
                <a:latin typeface="Big John" panose="02000000000000000000" pitchFamily="50" charset="0"/>
              </a:rPr>
              <a:t>Agrihelp</a:t>
            </a:r>
            <a:endParaRPr lang="en-US" sz="4400" dirty="0">
              <a:solidFill>
                <a:srgbClr val="92D050"/>
              </a:solidFill>
              <a:latin typeface="Big John" panose="02000000000000000000" pitchFamily="50" charset="0"/>
            </a:endParaRPr>
          </a:p>
        </p:txBody>
      </p:sp>
      <p:sp>
        <p:nvSpPr>
          <p:cNvPr id="3" name="TextBox 2"/>
          <p:cNvSpPr txBox="1"/>
          <p:nvPr/>
        </p:nvSpPr>
        <p:spPr>
          <a:xfrm>
            <a:off x="838200" y="2667000"/>
            <a:ext cx="8001000" cy="3108543"/>
          </a:xfrm>
          <a:prstGeom prst="rect">
            <a:avLst/>
          </a:prstGeom>
          <a:noFill/>
        </p:spPr>
        <p:txBody>
          <a:bodyPr wrap="square" rtlCol="0">
            <a:spAutoFit/>
          </a:bodyPr>
          <a:lstStyle/>
          <a:p>
            <a:r>
              <a:rPr lang="en-US" sz="2800" dirty="0" err="1">
                <a:solidFill>
                  <a:srgbClr val="002060"/>
                </a:solidFill>
              </a:rPr>
              <a:t>Agrihelp</a:t>
            </a:r>
            <a:r>
              <a:rPr lang="en-US" sz="2800" dirty="0">
                <a:solidFill>
                  <a:srgbClr val="002060"/>
                </a:solidFill>
              </a:rPr>
              <a:t> is a customer care service by </a:t>
            </a:r>
            <a:r>
              <a:rPr lang="en-US" sz="2800" dirty="0" err="1">
                <a:solidFill>
                  <a:srgbClr val="002060"/>
                </a:solidFill>
              </a:rPr>
              <a:t>Agritec</a:t>
            </a:r>
            <a:r>
              <a:rPr lang="en-US" sz="2800" dirty="0">
                <a:solidFill>
                  <a:srgbClr val="002060"/>
                </a:solidFill>
              </a:rPr>
              <a:t> where all the queries of farmers are resolved. </a:t>
            </a:r>
          </a:p>
          <a:p>
            <a:endParaRPr lang="en-US" sz="2800" dirty="0">
              <a:solidFill>
                <a:srgbClr val="002060"/>
              </a:solidFill>
            </a:endParaRPr>
          </a:p>
          <a:p>
            <a:r>
              <a:rPr lang="en-US" sz="2800" dirty="0">
                <a:solidFill>
                  <a:srgbClr val="002060"/>
                </a:solidFill>
              </a:rPr>
              <a:t>Rather than travelling long distances to the nearest government help desk, they can receive professional help from experts online who can guide them through whatever problems they are facing.</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6A09-A36F-4A0D-B5BB-29057815024D}"/>
              </a:ext>
            </a:extLst>
          </p:cNvPr>
          <p:cNvSpPr>
            <a:spLocks noGrp="1"/>
          </p:cNvSpPr>
          <p:nvPr>
            <p:ph type="title"/>
          </p:nvPr>
        </p:nvSpPr>
        <p:spPr/>
        <p:txBody>
          <a:bodyPr/>
          <a:lstStyle/>
          <a:p>
            <a:r>
              <a:rPr lang="en-IN" dirty="0">
                <a:latin typeface="HelvLight" pitchFamily="2" charset="0"/>
                <a:ea typeface="Roboto" pitchFamily="2" charset="0"/>
              </a:rPr>
              <a:t>How will the app generate revenue?</a:t>
            </a:r>
          </a:p>
        </p:txBody>
      </p:sp>
      <p:sp>
        <p:nvSpPr>
          <p:cNvPr id="3" name="Content Placeholder 2">
            <a:extLst>
              <a:ext uri="{FF2B5EF4-FFF2-40B4-BE49-F238E27FC236}">
                <a16:creationId xmlns:a16="http://schemas.microsoft.com/office/drawing/2014/main" id="{096D5A37-5D02-4990-8BF9-553620B54EC8}"/>
              </a:ext>
            </a:extLst>
          </p:cNvPr>
          <p:cNvSpPr>
            <a:spLocks noGrp="1"/>
          </p:cNvSpPr>
          <p:nvPr>
            <p:ph idx="1"/>
          </p:nvPr>
        </p:nvSpPr>
        <p:spPr/>
        <p:txBody>
          <a:bodyPr/>
          <a:lstStyle/>
          <a:p>
            <a:pPr marL="0" indent="0">
              <a:buNone/>
            </a:pPr>
            <a:r>
              <a:rPr lang="en-IN" dirty="0">
                <a:solidFill>
                  <a:srgbClr val="002060"/>
                </a:solidFill>
              </a:rPr>
              <a:t>Through commissions received from various Agricultural product sellers to place their advertisements within the app.</a:t>
            </a:r>
          </a:p>
          <a:p>
            <a:pPr marL="0" indent="0">
              <a:buNone/>
            </a:pPr>
            <a:endParaRPr lang="en-IN" dirty="0">
              <a:solidFill>
                <a:srgbClr val="002060"/>
              </a:solidFill>
            </a:endParaRPr>
          </a:p>
          <a:p>
            <a:pPr marL="0" indent="0">
              <a:buNone/>
            </a:pPr>
            <a:r>
              <a:rPr lang="en-IN" dirty="0">
                <a:solidFill>
                  <a:srgbClr val="002060"/>
                </a:solidFill>
              </a:rPr>
              <a:t>The advertisements will only be related to agriculture to generate interest and so that most users (farmers) will click on them and get redirected to the product’s website rather than closing it altogether.</a:t>
            </a:r>
          </a:p>
        </p:txBody>
      </p:sp>
    </p:spTree>
    <p:extLst>
      <p:ext uri="{BB962C8B-B14F-4D97-AF65-F5344CB8AC3E}">
        <p14:creationId xmlns:p14="http://schemas.microsoft.com/office/powerpoint/2010/main" val="114444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2136" y="2514600"/>
            <a:ext cx="4578048" cy="1200329"/>
          </a:xfrm>
          <a:prstGeom prst="rect">
            <a:avLst/>
          </a:prstGeom>
          <a:noFill/>
        </p:spPr>
        <p:txBody>
          <a:bodyPr wrap="non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8653" y="763250"/>
            <a:ext cx="7467600" cy="1446550"/>
          </a:xfrm>
          <a:prstGeom prst="rect">
            <a:avLst/>
          </a:prstGeom>
          <a:noFill/>
        </p:spPr>
        <p:txBody>
          <a:bodyPr wrap="square" rtlCol="0">
            <a:spAutoFit/>
          </a:bodyPr>
          <a:lstStyle/>
          <a:p>
            <a:r>
              <a:rPr lang="en-US" sz="4400" b="1" dirty="0"/>
              <a:t>Farmer suicide rates are increasing</a:t>
            </a:r>
          </a:p>
        </p:txBody>
      </p:sp>
      <p:pic>
        <p:nvPicPr>
          <p:cNvPr id="3074" name="Picture 2" descr="Image result for farmer suicide in india">
            <a:extLst>
              <a:ext uri="{FF2B5EF4-FFF2-40B4-BE49-F238E27FC236}">
                <a16:creationId xmlns:a16="http://schemas.microsoft.com/office/drawing/2014/main" id="{3657D4E8-3F46-41D3-80C8-6C26AC1F3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653" y="2590800"/>
            <a:ext cx="6583894" cy="32919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a:extLst>
              <a:ext uri="{FF2B5EF4-FFF2-40B4-BE49-F238E27FC236}">
                <a16:creationId xmlns:a16="http://schemas.microsoft.com/office/drawing/2014/main" id="{71AD037C-DD8A-4384-A1D9-ADB40D84D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364524"/>
            <a:ext cx="2834747" cy="2834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066800" y="609600"/>
            <a:ext cx="7239000" cy="707886"/>
          </a:xfrm>
          <a:prstGeom prst="rect">
            <a:avLst/>
          </a:prstGeom>
          <a:noFill/>
        </p:spPr>
        <p:txBody>
          <a:bodyPr wrap="square" rtlCol="0">
            <a:spAutoFit/>
          </a:bodyPr>
          <a:lstStyle/>
          <a:p>
            <a:r>
              <a:rPr lang="en-US" sz="4000" b="1" dirty="0">
                <a:solidFill>
                  <a:srgbClr val="002060"/>
                </a:solidFill>
              </a:rPr>
              <a:t>What are the main reasons?</a:t>
            </a:r>
          </a:p>
        </p:txBody>
      </p:sp>
      <p:sp>
        <p:nvSpPr>
          <p:cNvPr id="3" name="TextBox 2"/>
          <p:cNvSpPr txBox="1"/>
          <p:nvPr/>
        </p:nvSpPr>
        <p:spPr>
          <a:xfrm>
            <a:off x="2042160" y="3811012"/>
            <a:ext cx="7086600" cy="3046988"/>
          </a:xfrm>
          <a:prstGeom prst="rect">
            <a:avLst/>
          </a:prstGeom>
          <a:noFill/>
        </p:spPr>
        <p:txBody>
          <a:bodyPr wrap="square" rtlCol="0">
            <a:spAutoFit/>
          </a:bodyPr>
          <a:lstStyle/>
          <a:p>
            <a:pPr>
              <a:buFont typeface="Arial" pitchFamily="34" charset="0"/>
              <a:buChar char="•"/>
            </a:pPr>
            <a:r>
              <a:rPr lang="en-US" sz="2400" dirty="0">
                <a:solidFill>
                  <a:srgbClr val="002060"/>
                </a:solidFill>
              </a:rPr>
              <a:t>They don’t get good revenue from their crops.</a:t>
            </a:r>
          </a:p>
          <a:p>
            <a:endParaRPr lang="en-US" sz="2400" dirty="0">
              <a:solidFill>
                <a:srgbClr val="002060"/>
              </a:solidFill>
            </a:endParaRPr>
          </a:p>
          <a:p>
            <a:pPr>
              <a:buFont typeface="Arial" pitchFamily="34" charset="0"/>
              <a:buChar char="•"/>
            </a:pPr>
            <a:r>
              <a:rPr lang="en-US" sz="2400" dirty="0">
                <a:solidFill>
                  <a:srgbClr val="002060"/>
                </a:solidFill>
              </a:rPr>
              <a:t>They use low quality pesticides due to less investments from the government which leads to less yield</a:t>
            </a:r>
          </a:p>
          <a:p>
            <a:endParaRPr lang="en-US" sz="2400" dirty="0">
              <a:solidFill>
                <a:srgbClr val="002060"/>
              </a:solidFill>
            </a:endParaRPr>
          </a:p>
          <a:p>
            <a:pPr>
              <a:buFont typeface="Arial" pitchFamily="34" charset="0"/>
              <a:buChar char="•"/>
            </a:pPr>
            <a:r>
              <a:rPr lang="en-US" sz="2400" dirty="0">
                <a:solidFill>
                  <a:srgbClr val="002060"/>
                </a:solidFill>
              </a:rPr>
              <a:t>Unpredictable weather conditions (droughts, floods etc) cause heavy losses to farmers </a:t>
            </a:r>
          </a:p>
        </p:txBody>
      </p:sp>
      <p:sp>
        <p:nvSpPr>
          <p:cNvPr id="6146" name="AutoShape 2" descr="Image result for no cas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7" name="Picture 3" descr="C:\Users\Jaideep\Pictures\Agritec ppt\download.jpg"/>
          <p:cNvPicPr>
            <a:picLocks noChangeAspect="1" noChangeArrowheads="1"/>
          </p:cNvPicPr>
          <p:nvPr/>
        </p:nvPicPr>
        <p:blipFill>
          <a:blip r:embed="rId2"/>
          <a:srcRect/>
          <a:stretch>
            <a:fillRect/>
          </a:stretch>
        </p:blipFill>
        <p:spPr bwMode="auto">
          <a:xfrm>
            <a:off x="885972" y="2057400"/>
            <a:ext cx="1752600" cy="1490509"/>
          </a:xfrm>
          <a:prstGeom prst="rect">
            <a:avLst/>
          </a:prstGeom>
          <a:noFill/>
        </p:spPr>
      </p:pic>
      <p:pic>
        <p:nvPicPr>
          <p:cNvPr id="6148" name="Picture 4" descr="C:\Users\Jaideep\Pictures\Agritec ppt\Rain-hit-crops-in-Manipur.jpg"/>
          <p:cNvPicPr>
            <a:picLocks noChangeAspect="1" noChangeArrowheads="1"/>
          </p:cNvPicPr>
          <p:nvPr/>
        </p:nvPicPr>
        <p:blipFill>
          <a:blip r:embed="rId3"/>
          <a:srcRect/>
          <a:stretch>
            <a:fillRect/>
          </a:stretch>
        </p:blipFill>
        <p:spPr bwMode="auto">
          <a:xfrm>
            <a:off x="6096000" y="2057400"/>
            <a:ext cx="2540396" cy="1427767"/>
          </a:xfrm>
          <a:prstGeom prst="rect">
            <a:avLst/>
          </a:prstGeom>
          <a:noFill/>
        </p:spPr>
      </p:pic>
      <p:pic>
        <p:nvPicPr>
          <p:cNvPr id="6149" name="Picture 5" descr="C:\Users\Jaideep\Pictures\Agritec ppt\pesticide-danger-cancer.jpg"/>
          <p:cNvPicPr>
            <a:picLocks noChangeAspect="1" noChangeArrowheads="1"/>
          </p:cNvPicPr>
          <p:nvPr/>
        </p:nvPicPr>
        <p:blipFill>
          <a:blip r:embed="rId4"/>
          <a:srcRect/>
          <a:stretch>
            <a:fillRect/>
          </a:stretch>
        </p:blipFill>
        <p:spPr bwMode="auto">
          <a:xfrm>
            <a:off x="2971800" y="2057400"/>
            <a:ext cx="2800350" cy="149050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2698" y="609600"/>
            <a:ext cx="4551502" cy="769441"/>
          </a:xfrm>
          <a:prstGeom prst="rect">
            <a:avLst/>
          </a:prstGeom>
          <a:noFill/>
        </p:spPr>
        <p:txBody>
          <a:bodyPr wrap="none" rtlCol="0">
            <a:spAutoFit/>
          </a:bodyPr>
          <a:lstStyle/>
          <a:p>
            <a:r>
              <a:rPr lang="en-US" sz="4400" b="1" dirty="0" err="1">
                <a:solidFill>
                  <a:srgbClr val="92D050"/>
                </a:solidFill>
                <a:latin typeface="Big John" panose="02000000000000000000" pitchFamily="50" charset="0"/>
              </a:rPr>
              <a:t>Agrimarket</a:t>
            </a:r>
            <a:endParaRPr lang="en-US" sz="4000" b="1" dirty="0">
              <a:solidFill>
                <a:srgbClr val="92D050"/>
              </a:solidFill>
              <a:latin typeface="Big John" panose="02000000000000000000" pitchFamily="50" charset="0"/>
            </a:endParaRPr>
          </a:p>
        </p:txBody>
      </p:sp>
      <p:sp>
        <p:nvSpPr>
          <p:cNvPr id="5" name="TextBox 4"/>
          <p:cNvSpPr txBox="1"/>
          <p:nvPr/>
        </p:nvSpPr>
        <p:spPr>
          <a:xfrm>
            <a:off x="1605324" y="2057400"/>
            <a:ext cx="6106249" cy="3262432"/>
          </a:xfrm>
          <a:prstGeom prst="rect">
            <a:avLst/>
          </a:prstGeom>
          <a:noFill/>
        </p:spPr>
        <p:txBody>
          <a:bodyPr wrap="square" rtlCol="0">
            <a:spAutoFit/>
          </a:bodyPr>
          <a:lstStyle/>
          <a:p>
            <a:pPr algn="just"/>
            <a:r>
              <a:rPr lang="en-US" sz="2800" dirty="0" err="1">
                <a:solidFill>
                  <a:srgbClr val="002060"/>
                </a:solidFill>
              </a:rPr>
              <a:t>Agrimarket</a:t>
            </a:r>
            <a:r>
              <a:rPr lang="en-US" sz="2800" dirty="0">
                <a:solidFill>
                  <a:srgbClr val="002060"/>
                </a:solidFill>
              </a:rPr>
              <a:t> is the feature in our app which helps farmers to get the best price for their crops and farmers can also buy products in a very low price. </a:t>
            </a:r>
          </a:p>
          <a:p>
            <a:endParaRPr lang="en-US" dirty="0">
              <a:solidFill>
                <a:srgbClr val="002060"/>
              </a:solidFill>
            </a:endParaRPr>
          </a:p>
          <a:p>
            <a:endParaRPr lang="en-US" dirty="0">
              <a:solidFill>
                <a:srgbClr val="002060"/>
              </a:solidFill>
            </a:endParaRPr>
          </a:p>
          <a:p>
            <a:r>
              <a:rPr lang="en-US" sz="2000" dirty="0">
                <a:solidFill>
                  <a:srgbClr val="002060"/>
                </a:solidFill>
              </a:rPr>
              <a:t>*The products are stored on an online database which can  be easily accessed through Firebase and SQLite</a:t>
            </a:r>
            <a:endParaRPr lang="en-US" dirty="0">
              <a:solidFill>
                <a:srgbClr val="002060"/>
              </a:solidFill>
            </a:endParaRPr>
          </a:p>
          <a:p>
            <a:endParaRPr lang="en-US" dirty="0">
              <a:solidFill>
                <a:srgbClr val="002060"/>
              </a:solidFill>
            </a:endParaRPr>
          </a:p>
        </p:txBody>
      </p:sp>
      <p:sp>
        <p:nvSpPr>
          <p:cNvPr id="6" name="AutoShape 2" descr="Image result for firebase logo">
            <a:extLst>
              <a:ext uri="{FF2B5EF4-FFF2-40B4-BE49-F238E27FC236}">
                <a16:creationId xmlns:a16="http://schemas.microsoft.com/office/drawing/2014/main" id="{F6DA44C2-EC10-4A48-9198-69C2BCA78AD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Image result for firebase logo">
            <a:extLst>
              <a:ext uri="{FF2B5EF4-FFF2-40B4-BE49-F238E27FC236}">
                <a16:creationId xmlns:a16="http://schemas.microsoft.com/office/drawing/2014/main" id="{771928B9-57AB-4AFB-9EDC-06BF7198DAA8}"/>
              </a:ext>
            </a:extLst>
          </p:cNvPr>
          <p:cNvSpPr>
            <a:spLocks noChangeAspect="1" noChangeArrowheads="1"/>
          </p:cNvSpPr>
          <p:nvPr/>
        </p:nvSpPr>
        <p:spPr bwMode="auto">
          <a:xfrm>
            <a:off x="4572000" y="3429000"/>
            <a:ext cx="1752600" cy="17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result for firebase logo">
            <a:extLst>
              <a:ext uri="{FF2B5EF4-FFF2-40B4-BE49-F238E27FC236}">
                <a16:creationId xmlns:a16="http://schemas.microsoft.com/office/drawing/2014/main" id="{209ACE21-434D-4937-A3CE-1F60B136218A}"/>
              </a:ext>
            </a:extLst>
          </p:cNvPr>
          <p:cNvSpPr>
            <a:spLocks noChangeAspect="1" noChangeArrowheads="1"/>
          </p:cNvSpPr>
          <p:nvPr/>
        </p:nvSpPr>
        <p:spPr bwMode="auto">
          <a:xfrm>
            <a:off x="5578578" y="5334000"/>
            <a:ext cx="1981200" cy="198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Image result for firebase logo">
            <a:extLst>
              <a:ext uri="{FF2B5EF4-FFF2-40B4-BE49-F238E27FC236}">
                <a16:creationId xmlns:a16="http://schemas.microsoft.com/office/drawing/2014/main" id="{879C245C-2680-47C4-9107-194DE1A7F09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6" name="Picture 10" descr="https://firebase.google.com/images/brand-guidelines/logo-built_black.png">
            <a:extLst>
              <a:ext uri="{FF2B5EF4-FFF2-40B4-BE49-F238E27FC236}">
                <a16:creationId xmlns:a16="http://schemas.microsoft.com/office/drawing/2014/main" id="{6F4881AD-FEEF-422E-BAF1-C08FBBB546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453026"/>
            <a:ext cx="2095998" cy="943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2754994" y="841999"/>
            <a:ext cx="4396012" cy="769441"/>
          </a:xfrm>
          <a:prstGeom prst="rect">
            <a:avLst/>
          </a:prstGeom>
          <a:noFill/>
        </p:spPr>
        <p:txBody>
          <a:bodyPr wrap="none" rtlCol="0">
            <a:spAutoFit/>
          </a:bodyPr>
          <a:lstStyle/>
          <a:p>
            <a:r>
              <a:rPr lang="en-US" sz="4400" dirty="0" err="1">
                <a:solidFill>
                  <a:srgbClr val="92D050"/>
                </a:solidFill>
                <a:latin typeface="Big John" panose="02000000000000000000" pitchFamily="50" charset="0"/>
              </a:rPr>
              <a:t>Agrimarket</a:t>
            </a:r>
            <a:endParaRPr lang="en-US" sz="4000" dirty="0">
              <a:solidFill>
                <a:srgbClr val="92D050"/>
              </a:solidFill>
              <a:latin typeface="Big John" panose="02000000000000000000" pitchFamily="50" charset="0"/>
            </a:endParaRPr>
          </a:p>
        </p:txBody>
      </p:sp>
      <p:sp>
        <p:nvSpPr>
          <p:cNvPr id="5" name="TextBox 4"/>
          <p:cNvSpPr txBox="1"/>
          <p:nvPr/>
        </p:nvSpPr>
        <p:spPr>
          <a:xfrm>
            <a:off x="1447800" y="2089666"/>
            <a:ext cx="7467600" cy="298543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solidFill>
                  <a:srgbClr val="002060"/>
                </a:solidFill>
              </a:rPr>
              <a:t>Through this feature farmers can buy all the basic requirements in  one place such as:</a:t>
            </a:r>
          </a:p>
          <a:p>
            <a:pPr algn="just"/>
            <a:endParaRPr lang="en-US" sz="2000" dirty="0">
              <a:solidFill>
                <a:srgbClr val="002060"/>
              </a:solidFill>
            </a:endParaRPr>
          </a:p>
          <a:p>
            <a:pPr lvl="1" algn="just">
              <a:buFont typeface="Arial" pitchFamily="34" charset="0"/>
              <a:buChar char="•"/>
            </a:pPr>
            <a:r>
              <a:rPr lang="en-US" sz="2000" dirty="0">
                <a:solidFill>
                  <a:srgbClr val="002060"/>
                </a:solidFill>
              </a:rPr>
              <a:t> Fertilizers</a:t>
            </a:r>
          </a:p>
          <a:p>
            <a:pPr lvl="1" algn="just">
              <a:buFont typeface="Arial" pitchFamily="34" charset="0"/>
              <a:buChar char="•"/>
            </a:pPr>
            <a:r>
              <a:rPr lang="en-US" sz="2000" dirty="0">
                <a:solidFill>
                  <a:srgbClr val="002060"/>
                </a:solidFill>
              </a:rPr>
              <a:t> Irrigation Equipment</a:t>
            </a:r>
          </a:p>
          <a:p>
            <a:pPr lvl="1" algn="just">
              <a:buFont typeface="Arial" pitchFamily="34" charset="0"/>
              <a:buChar char="•"/>
            </a:pPr>
            <a:r>
              <a:rPr lang="en-US" sz="2000" dirty="0">
                <a:solidFill>
                  <a:srgbClr val="002060"/>
                </a:solidFill>
              </a:rPr>
              <a:t> Fuel</a:t>
            </a:r>
          </a:p>
          <a:p>
            <a:pPr lvl="1" algn="just">
              <a:buFont typeface="Arial" pitchFamily="34" charset="0"/>
              <a:buChar char="•"/>
            </a:pPr>
            <a:r>
              <a:rPr lang="en-US" sz="2000" dirty="0">
                <a:solidFill>
                  <a:srgbClr val="002060"/>
                </a:solidFill>
              </a:rPr>
              <a:t> Seeds</a:t>
            </a:r>
          </a:p>
          <a:p>
            <a:pPr lvl="1" algn="just">
              <a:buFont typeface="Arial" pitchFamily="34" charset="0"/>
              <a:buChar char="•"/>
            </a:pPr>
            <a:r>
              <a:rPr lang="en-US" sz="2000" dirty="0">
                <a:solidFill>
                  <a:srgbClr val="002060"/>
                </a:solidFill>
              </a:rPr>
              <a:t> Chemicals (Pesticides and Insecticides)</a:t>
            </a:r>
          </a:p>
          <a:p>
            <a:pPr lvl="1" algn="just">
              <a:buFont typeface="Arial" pitchFamily="34" charset="0"/>
              <a:buChar char="•"/>
            </a:pPr>
            <a:endParaRPr lang="en-US" sz="20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FF6EA-B1C0-4A4B-B328-C98EC1816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9881" y="1456459"/>
            <a:ext cx="2122267" cy="4381283"/>
          </a:xfrm>
          <a:prstGeom prst="rect">
            <a:avLst/>
          </a:prstGeom>
        </p:spPr>
      </p:pic>
      <p:pic>
        <p:nvPicPr>
          <p:cNvPr id="9" name="Picture 8">
            <a:extLst>
              <a:ext uri="{FF2B5EF4-FFF2-40B4-BE49-F238E27FC236}">
                <a16:creationId xmlns:a16="http://schemas.microsoft.com/office/drawing/2014/main" id="{BDB25116-74D5-415A-8749-C35D1F4F67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7895" y="1456459"/>
            <a:ext cx="2122267" cy="4381285"/>
          </a:xfrm>
          <a:prstGeom prst="rect">
            <a:avLst/>
          </a:prstGeom>
        </p:spPr>
      </p:pic>
      <p:sp>
        <p:nvSpPr>
          <p:cNvPr id="13" name="TextBox 12">
            <a:extLst>
              <a:ext uri="{FF2B5EF4-FFF2-40B4-BE49-F238E27FC236}">
                <a16:creationId xmlns:a16="http://schemas.microsoft.com/office/drawing/2014/main" id="{3BFEAFEB-4037-4D0C-A9D0-CB76831F9050}"/>
              </a:ext>
            </a:extLst>
          </p:cNvPr>
          <p:cNvSpPr txBox="1"/>
          <p:nvPr/>
        </p:nvSpPr>
        <p:spPr>
          <a:xfrm>
            <a:off x="2743200" y="609600"/>
            <a:ext cx="5486399" cy="523220"/>
          </a:xfrm>
          <a:prstGeom prst="rect">
            <a:avLst/>
          </a:prstGeom>
          <a:noFill/>
        </p:spPr>
        <p:txBody>
          <a:bodyPr wrap="square" rtlCol="0">
            <a:spAutoFit/>
          </a:bodyPr>
          <a:lstStyle/>
          <a:p>
            <a:r>
              <a:rPr lang="en-US" sz="2800" dirty="0" err="1">
                <a:solidFill>
                  <a:srgbClr val="92D050"/>
                </a:solidFill>
                <a:latin typeface="Big John" panose="02000000000000000000" pitchFamily="50" charset="0"/>
              </a:rPr>
              <a:t>Agrimarket</a:t>
            </a:r>
            <a:r>
              <a:rPr lang="en-US" sz="2800" dirty="0">
                <a:solidFill>
                  <a:srgbClr val="92D050"/>
                </a:solidFill>
                <a:latin typeface="Big John" panose="02000000000000000000" pitchFamily="50" charset="0"/>
              </a:rPr>
              <a:t> interface</a:t>
            </a:r>
            <a:endParaRPr lang="en-US" sz="2400" dirty="0">
              <a:solidFill>
                <a:srgbClr val="92D050"/>
              </a:solidFill>
              <a:latin typeface="Big John" panose="02000000000000000000" pitchFamily="50" charset="0"/>
            </a:endParaRPr>
          </a:p>
        </p:txBody>
      </p:sp>
      <p:pic>
        <p:nvPicPr>
          <p:cNvPr id="15" name="Picture 14">
            <a:extLst>
              <a:ext uri="{FF2B5EF4-FFF2-40B4-BE49-F238E27FC236}">
                <a16:creationId xmlns:a16="http://schemas.microsoft.com/office/drawing/2014/main" id="{A6B7E662-D7FD-4157-B04A-A859512120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985" y="1475304"/>
            <a:ext cx="2144917" cy="4362438"/>
          </a:xfrm>
          <a:prstGeom prst="rect">
            <a:avLst/>
          </a:prstGeom>
        </p:spPr>
      </p:pic>
    </p:spTree>
    <p:extLst>
      <p:ext uri="{BB962C8B-B14F-4D97-AF65-F5344CB8AC3E}">
        <p14:creationId xmlns:p14="http://schemas.microsoft.com/office/powerpoint/2010/main" val="84061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CAB981-C110-4CD5-995C-1DFD11D8FC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1147649"/>
            <a:ext cx="2362200" cy="4486460"/>
          </a:xfrm>
          <a:prstGeom prst="rect">
            <a:avLst/>
          </a:prstGeom>
        </p:spPr>
      </p:pic>
      <p:pic>
        <p:nvPicPr>
          <p:cNvPr id="5" name="Picture 4">
            <a:extLst>
              <a:ext uri="{FF2B5EF4-FFF2-40B4-BE49-F238E27FC236}">
                <a16:creationId xmlns:a16="http://schemas.microsoft.com/office/drawing/2014/main" id="{31F69DC6-FF62-48BB-A652-8B4F02D2F6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152338"/>
            <a:ext cx="2362200" cy="4486461"/>
          </a:xfrm>
          <a:prstGeom prst="rect">
            <a:avLst/>
          </a:prstGeom>
        </p:spPr>
      </p:pic>
      <p:pic>
        <p:nvPicPr>
          <p:cNvPr id="7" name="Picture 6">
            <a:extLst>
              <a:ext uri="{FF2B5EF4-FFF2-40B4-BE49-F238E27FC236}">
                <a16:creationId xmlns:a16="http://schemas.microsoft.com/office/drawing/2014/main" id="{F561B30A-1470-4121-AA89-0E1EDAA31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1147648"/>
            <a:ext cx="2362200" cy="4486459"/>
          </a:xfrm>
          <a:prstGeom prst="rect">
            <a:avLst/>
          </a:prstGeom>
        </p:spPr>
      </p:pic>
    </p:spTree>
    <p:extLst>
      <p:ext uri="{BB962C8B-B14F-4D97-AF65-F5344CB8AC3E}">
        <p14:creationId xmlns:p14="http://schemas.microsoft.com/office/powerpoint/2010/main" val="193779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762000"/>
            <a:ext cx="4104329" cy="830997"/>
          </a:xfrm>
          <a:prstGeom prst="rect">
            <a:avLst/>
          </a:prstGeom>
          <a:noFill/>
        </p:spPr>
        <p:txBody>
          <a:bodyPr wrap="none" rtlCol="0">
            <a:spAutoFit/>
          </a:bodyPr>
          <a:lstStyle/>
          <a:p>
            <a:r>
              <a:rPr lang="en-US" sz="4800" dirty="0" err="1">
                <a:solidFill>
                  <a:srgbClr val="92D050"/>
                </a:solidFill>
                <a:latin typeface="Big John" panose="02000000000000000000" pitchFamily="50" charset="0"/>
              </a:rPr>
              <a:t>AgriSpray</a:t>
            </a:r>
            <a:endParaRPr lang="en-US" sz="4800" dirty="0">
              <a:solidFill>
                <a:srgbClr val="92D050"/>
              </a:solidFill>
              <a:latin typeface="Big John" panose="02000000000000000000" pitchFamily="50" charset="0"/>
            </a:endParaRPr>
          </a:p>
        </p:txBody>
      </p:sp>
      <p:sp>
        <p:nvSpPr>
          <p:cNvPr id="3" name="TextBox 2"/>
          <p:cNvSpPr txBox="1"/>
          <p:nvPr/>
        </p:nvSpPr>
        <p:spPr>
          <a:xfrm>
            <a:off x="934472" y="2133600"/>
            <a:ext cx="8182565" cy="2677656"/>
          </a:xfrm>
          <a:prstGeom prst="rect">
            <a:avLst/>
          </a:prstGeom>
          <a:noFill/>
        </p:spPr>
        <p:txBody>
          <a:bodyPr wrap="square" rtlCol="0">
            <a:spAutoFit/>
          </a:bodyPr>
          <a:lstStyle/>
          <a:p>
            <a:r>
              <a:rPr lang="en-US" sz="2400" dirty="0">
                <a:solidFill>
                  <a:srgbClr val="002060"/>
                </a:solidFill>
              </a:rPr>
              <a:t>Agrispray is the feature which helps farmers to spray pesticides more efficiently by providing weather forecasts, whether there will be heavy rainfall or just a slight drizzle.</a:t>
            </a:r>
          </a:p>
          <a:p>
            <a:endParaRPr lang="en-US" sz="2400" dirty="0">
              <a:solidFill>
                <a:srgbClr val="002060"/>
              </a:solidFill>
            </a:endParaRPr>
          </a:p>
          <a:p>
            <a:r>
              <a:rPr lang="en-US" sz="2400" dirty="0">
                <a:solidFill>
                  <a:srgbClr val="002060"/>
                </a:solidFill>
              </a:rPr>
              <a:t>Farmers can save their time by not irrigating plants when there will be rainfall and also can harvest earlier before a thunderstorm.</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B452D-0B01-41BC-ACB9-5BBEE806A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32856"/>
            <a:ext cx="3124200" cy="5992288"/>
          </a:xfrm>
          <a:prstGeom prst="rect">
            <a:avLst/>
          </a:prstGeom>
        </p:spPr>
      </p:pic>
      <p:sp>
        <p:nvSpPr>
          <p:cNvPr id="5" name="TextBox 4">
            <a:extLst>
              <a:ext uri="{FF2B5EF4-FFF2-40B4-BE49-F238E27FC236}">
                <a16:creationId xmlns:a16="http://schemas.microsoft.com/office/drawing/2014/main" id="{98F6D1B6-031A-4C88-A02C-9B2AE5280435}"/>
              </a:ext>
            </a:extLst>
          </p:cNvPr>
          <p:cNvSpPr txBox="1"/>
          <p:nvPr/>
        </p:nvSpPr>
        <p:spPr>
          <a:xfrm>
            <a:off x="5715000" y="1981200"/>
            <a:ext cx="3124200" cy="304698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2400" dirty="0"/>
              <a:t>This is an example based on the city of Jaipur, where the app displays the weather conditions and decides whether or not the fertilizers need to be added to the soil</a:t>
            </a:r>
          </a:p>
        </p:txBody>
      </p:sp>
    </p:spTree>
    <p:extLst>
      <p:ext uri="{BB962C8B-B14F-4D97-AF65-F5344CB8AC3E}">
        <p14:creationId xmlns:p14="http://schemas.microsoft.com/office/powerpoint/2010/main" val="1124338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434</TotalTime>
  <Words>451</Words>
  <Application>Microsoft Office PowerPoint</Application>
  <PresentationFormat>On-screen Show (4:3)</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Big John</vt:lpstr>
      <vt:lpstr>Corbel</vt:lpstr>
      <vt:lpstr>HelvLight</vt:lpstr>
      <vt:lpstr>Roboto</vt:lpstr>
      <vt:lpstr>Parallax</vt:lpstr>
      <vt:lpstr>AGRITEC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will the app generate revenue?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AgriTec</dc:title>
  <dc:creator>Jaideep</dc:creator>
  <cp:lastModifiedBy>Kevin Peter</cp:lastModifiedBy>
  <cp:revision>24</cp:revision>
  <dcterms:created xsi:type="dcterms:W3CDTF">2019-01-13T04:00:23Z</dcterms:created>
  <dcterms:modified xsi:type="dcterms:W3CDTF">2019-01-13T11:25:22Z</dcterms:modified>
</cp:coreProperties>
</file>