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98" r:id="rId8"/>
    <p:sldId id="299" r:id="rId9"/>
    <p:sldId id="309" r:id="rId10"/>
    <p:sldId id="310" r:id="rId11"/>
    <p:sldId id="311" r:id="rId12"/>
    <p:sldId id="312" r:id="rId13"/>
    <p:sldId id="262" r:id="rId14"/>
    <p:sldId id="300" r:id="rId15"/>
    <p:sldId id="301" r:id="rId16"/>
    <p:sldId id="313" r:id="rId17"/>
    <p:sldId id="314" r:id="rId18"/>
    <p:sldId id="280" r:id="rId19"/>
  </p:sldIdLst>
  <p:sldSz cx="9144000" cy="5143500"/>
  <p:notesSz cx="6858000" cy="9144000"/>
  <p:embeddedFontLst>
    <p:embeddedFont>
      <p:font typeface="Squada One" panose="02000000000000000000"/>
      <p:regular r:id="rId23"/>
    </p:embeddedFont>
    <p:embeddedFont>
      <p:font typeface="Roboto Condensed Light" panose="0200000000000000000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d2cabac8_1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d2cabac8_1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7095241f_0_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7095241f_0_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Kita dapat mengakses Web Server yang dibuat menggunakan URL yg ada di Serial Monitor. URL ini kita copy trus paste di browser</a:t>
            </a:r>
            <a:endParaRPr lang="en-ID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7095241f_0_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7095241f_0_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Web Server Berhasil di akses dan ini adalah tampilan awalnya.</a:t>
            </a:r>
            <a:endParaRPr lang="en-ID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7095241f_0_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7095241f_0_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jika Tombol GPIO 26 diklik. maka Output GPIO26 (LED MERAH) on</a:t>
            </a:r>
            <a:endParaRPr lang="en-ID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7095241f_0_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7095241f_0_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>
                <a:sym typeface="+mn-ea"/>
              </a:rPr>
              <a:t>jika Tombol GPIO 27 diklik. maka Output GPIO27 (LED BIRU) on</a:t>
            </a:r>
            <a:endParaRPr lang="en-ID"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7095241f_0_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7095241f_0_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>
                <a:sym typeface="+mn-ea"/>
              </a:rPr>
              <a:t>Output GPIO26 (LED MERAH) on dan Output GPIO27 (LED BIRU) on jika kedua tombol diklik.</a:t>
            </a:r>
            <a:endParaRPr lang="en-ID"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55e7858a94_0_5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55e7858a94_0_5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5d16254f0_1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5d16254f0_1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Skematik</a:t>
            </a:r>
            <a:endParaRPr lang="en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57095241f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57095241f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Rangkaian Real</a:t>
            </a:r>
            <a:endParaRPr lang="en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BIG TITLE OPENING">
  <p:cSld name="TITLE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6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100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5334325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88" name="Google Shape;88;p1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_7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91" name="Google Shape;91;p12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7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>
            <p:ph type="ctrTitle"/>
          </p:nvPr>
        </p:nvSpPr>
        <p:spPr>
          <a:xfrm flipH="1"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type="ctrTitle" idx="2"/>
          </p:nvPr>
        </p:nvSpPr>
        <p:spPr>
          <a:xfrm>
            <a:off x="1690457" y="19083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type="subTitle" idx="1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type="ctrTitle" idx="3"/>
          </p:nvPr>
        </p:nvSpPr>
        <p:spPr>
          <a:xfrm>
            <a:off x="1690457" y="341026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type="subTitle" idx="4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type="ctrTitle" idx="5"/>
          </p:nvPr>
        </p:nvSpPr>
        <p:spPr>
          <a:xfrm>
            <a:off x="4824357" y="19083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type="subTitle" idx="6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type="ctrTitle" idx="7"/>
          </p:nvPr>
        </p:nvSpPr>
        <p:spPr>
          <a:xfrm>
            <a:off x="4824357" y="341026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type="subTitle" idx="8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03" name="Google Shape;103;p13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3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subTitle" idx="1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type="subTitle" idx="5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type="title" idx="9" hasCustomPrompt="1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type="title" idx="13" hasCustomPrompt="1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type="title" idx="14" hasCustomPrompt="1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type="title" idx="15" hasCustomPrompt="1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CUSTOM_2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CUSTOM_2_1_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6603225" y="222417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</a:t>
            </a:r>
            <a:endParaRPr lang="en-US"/>
          </a:p>
        </p:txBody>
      </p:sp>
      <p:sp>
        <p:nvSpPr>
          <p:cNvPr id="35" name="Google Shape;35;p5"/>
          <p:cNvSpPr txBox="1"/>
          <p:nvPr>
            <p:ph type="title" idx="2" hasCustomPrompt="1"/>
          </p:nvPr>
        </p:nvSpPr>
        <p:spPr>
          <a:xfrm>
            <a:off x="6786025" y="234187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5"/>
          <p:cNvSpPr txBox="1"/>
          <p:nvPr>
            <p:ph type="subTitle" idx="1"/>
          </p:nvPr>
        </p:nvSpPr>
        <p:spPr>
          <a:xfrm>
            <a:off x="6679232" y="27592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/>
          <p:nvPr/>
        </p:nvSpPr>
        <p:spPr>
          <a:xfrm>
            <a:off x="4439025" y="222417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</a:t>
            </a:r>
            <a:endParaRPr lang="en-US"/>
          </a:p>
        </p:txBody>
      </p:sp>
      <p:sp>
        <p:nvSpPr>
          <p:cNvPr id="38" name="Google Shape;38;p5"/>
          <p:cNvSpPr txBox="1"/>
          <p:nvPr>
            <p:ph type="title" idx="3" hasCustomPrompt="1"/>
          </p:nvPr>
        </p:nvSpPr>
        <p:spPr>
          <a:xfrm>
            <a:off x="4621825" y="234187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5"/>
          <p:cNvSpPr txBox="1"/>
          <p:nvPr>
            <p:ph type="subTitle" idx="4"/>
          </p:nvPr>
        </p:nvSpPr>
        <p:spPr>
          <a:xfrm>
            <a:off x="4515032" y="27592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5"/>
          <p:cNvSpPr/>
          <p:nvPr/>
        </p:nvSpPr>
        <p:spPr>
          <a:xfrm>
            <a:off x="6603225" y="3249050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</a:t>
            </a:r>
            <a:endParaRPr lang="en-US"/>
          </a:p>
        </p:txBody>
      </p:sp>
      <p:sp>
        <p:nvSpPr>
          <p:cNvPr id="41" name="Google Shape;41;p5"/>
          <p:cNvSpPr txBox="1"/>
          <p:nvPr>
            <p:ph type="title" idx="5" hasCustomPrompt="1"/>
          </p:nvPr>
        </p:nvSpPr>
        <p:spPr>
          <a:xfrm>
            <a:off x="6786025" y="3366750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5"/>
          <p:cNvSpPr txBox="1"/>
          <p:nvPr>
            <p:ph type="subTitle" idx="6"/>
          </p:nvPr>
        </p:nvSpPr>
        <p:spPr>
          <a:xfrm>
            <a:off x="6679232" y="37841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" name="Google Shape;43;p5"/>
          <p:cNvSpPr/>
          <p:nvPr/>
        </p:nvSpPr>
        <p:spPr>
          <a:xfrm>
            <a:off x="4439025" y="3249050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</a:t>
            </a:r>
            <a:endParaRPr lang="en-US"/>
          </a:p>
        </p:txBody>
      </p:sp>
      <p:sp>
        <p:nvSpPr>
          <p:cNvPr id="44" name="Google Shape;44;p5"/>
          <p:cNvSpPr txBox="1"/>
          <p:nvPr>
            <p:ph type="title" idx="7" hasCustomPrompt="1"/>
          </p:nvPr>
        </p:nvSpPr>
        <p:spPr>
          <a:xfrm>
            <a:off x="4621825" y="3366750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5"/>
          <p:cNvSpPr txBox="1"/>
          <p:nvPr>
            <p:ph type="subTitle" idx="8"/>
          </p:nvPr>
        </p:nvSpPr>
        <p:spPr>
          <a:xfrm>
            <a:off x="4515032" y="37841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" name="Google Shape;46;p5"/>
          <p:cNvSpPr/>
          <p:nvPr/>
        </p:nvSpPr>
        <p:spPr>
          <a:xfrm>
            <a:off x="1515950" y="132132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</a:t>
            </a:r>
            <a:endParaRPr lang="en-US"/>
          </a:p>
        </p:txBody>
      </p:sp>
      <p:sp>
        <p:nvSpPr>
          <p:cNvPr id="47" name="Google Shape;47;p5"/>
          <p:cNvSpPr txBox="1"/>
          <p:nvPr>
            <p:ph type="title" idx="9" hasCustomPrompt="1"/>
          </p:nvPr>
        </p:nvSpPr>
        <p:spPr>
          <a:xfrm>
            <a:off x="1698750" y="143902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5"/>
          <p:cNvSpPr txBox="1"/>
          <p:nvPr>
            <p:ph type="subTitle" idx="13"/>
          </p:nvPr>
        </p:nvSpPr>
        <p:spPr>
          <a:xfrm>
            <a:off x="1591957" y="18563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49" name="Google Shape;49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_1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type="subTitle" idx="1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54" name="Google Shape;54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subTitle" idx="1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58" name="Google Shape;58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7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/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/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type="ctrTitle" idx="5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type="subTitle" idx="6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0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75" name="Google Shape;75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subTitle" idx="1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type="subTitle" idx="2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79" name="Google Shape;79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 txBox="1"/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type="ctrTitle" idx="3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type="ctrTitle" idx="4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 panose="02000000000000000000"/>
              <a:buNone/>
              <a:defRPr sz="2800">
                <a:solidFill>
                  <a:srgbClr val="FFFFFF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 panose="02010506000000020000"/>
              <a:buNone/>
              <a:defRPr sz="2800">
                <a:solidFill>
                  <a:srgbClr val="FFFFFF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 panose="02010506000000020000"/>
              <a:buNone/>
              <a:defRPr sz="2800">
                <a:solidFill>
                  <a:srgbClr val="FFFFFF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 panose="02010506000000020000"/>
              <a:buNone/>
              <a:defRPr sz="2800">
                <a:solidFill>
                  <a:srgbClr val="FFFFFF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 panose="02010506000000020000"/>
              <a:buNone/>
              <a:defRPr sz="2800">
                <a:solidFill>
                  <a:srgbClr val="FFFFFF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 panose="02010506000000020000"/>
              <a:buNone/>
              <a:defRPr sz="2800">
                <a:solidFill>
                  <a:srgbClr val="FFFFFF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 panose="02010506000000020000"/>
              <a:buNone/>
              <a:defRPr sz="2800">
                <a:solidFill>
                  <a:srgbClr val="FFFFFF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 panose="02010506000000020000"/>
              <a:buNone/>
              <a:defRPr sz="2800">
                <a:solidFill>
                  <a:srgbClr val="FFFFFF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 panose="02010506000000020000"/>
              <a:buNone/>
              <a:defRPr sz="2800">
                <a:solidFill>
                  <a:srgbClr val="FFFFFF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 panose="02000000000000000000"/>
              <a:buChar char="●"/>
              <a:defRPr sz="1800"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 panose="02000000000000000000"/>
              <a:buChar char="○"/>
              <a:defRPr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 panose="02000000000000000000"/>
              <a:buChar char="■"/>
              <a:defRPr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 panose="02000000000000000000"/>
              <a:buChar char="●"/>
              <a:defRPr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 panose="02000000000000000000"/>
              <a:buChar char="○"/>
              <a:defRPr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 panose="02000000000000000000"/>
              <a:buChar char="■"/>
              <a:defRPr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 panose="02000000000000000000"/>
              <a:buChar char="●"/>
              <a:defRPr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 panose="02000000000000000000"/>
              <a:buChar char="○"/>
              <a:defRPr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 panose="02000000000000000000"/>
              <a:buChar char="■"/>
              <a:defRPr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5"/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Web Server</a:t>
            </a:r>
            <a:r>
              <a:rPr lang="en-US"/>
              <a:t> </a:t>
            </a:r>
            <a:r>
              <a:rPr lang="en-ID" altLang="en-US"/>
              <a:t>and</a:t>
            </a:r>
            <a:r>
              <a:rPr lang="en-US"/>
              <a:t> ESP32</a:t>
            </a:r>
            <a:endParaRPr lang="en-US"/>
          </a:p>
        </p:txBody>
      </p:sp>
      <p:sp>
        <p:nvSpPr>
          <p:cNvPr id="302" name="Google Shape;302;p43"/>
          <p:cNvSpPr txBox="1"/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Muhammad Teddy Rahmansyah</a:t>
            </a:r>
            <a:endParaRPr lang="en-ID" alt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Natasya Salsabilla</a:t>
            </a:r>
            <a:endParaRPr lang="en-ID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D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95" y="69850"/>
            <a:ext cx="7496810" cy="50044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type="ctrTitle"/>
          </p:nvPr>
        </p:nvSpPr>
        <p:spPr>
          <a:xfrm flipH="1">
            <a:off x="3597275" y="57785"/>
            <a:ext cx="5226050" cy="6705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Accessing the Web Server</a:t>
            </a:r>
            <a:endParaRPr lang="en-ID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3980" y="728345"/>
            <a:ext cx="6416040" cy="4290695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236980" y="1805940"/>
            <a:ext cx="1296035" cy="33020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type="ctrTitle"/>
          </p:nvPr>
        </p:nvSpPr>
        <p:spPr>
          <a:xfrm flipH="1">
            <a:off x="3938270" y="57785"/>
            <a:ext cx="4885055" cy="6705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Accessing the Web Server</a:t>
            </a:r>
            <a:endParaRPr lang="en-ID" altLang="en-US"/>
          </a:p>
        </p:txBody>
      </p:sp>
      <p:pic>
        <p:nvPicPr>
          <p:cNvPr id="4" name="Picture 3" descr="1"/>
          <p:cNvPicPr>
            <a:picLocks noChangeAspect="1"/>
          </p:cNvPicPr>
          <p:nvPr/>
        </p:nvPicPr>
        <p:blipFill>
          <a:blip r:embed="rId1"/>
          <a:srcRect b="49459"/>
          <a:stretch>
            <a:fillRect/>
          </a:stretch>
        </p:blipFill>
        <p:spPr>
          <a:xfrm>
            <a:off x="2750185" y="811530"/>
            <a:ext cx="3643630" cy="3990975"/>
          </a:xfrm>
          <a:prstGeom prst="rect">
            <a:avLst/>
          </a:prstGeom>
        </p:spPr>
      </p:pic>
      <p:sp>
        <p:nvSpPr>
          <p:cNvPr id="1" name="Oval 0"/>
          <p:cNvSpPr/>
          <p:nvPr/>
        </p:nvSpPr>
        <p:spPr>
          <a:xfrm>
            <a:off x="3005455" y="1114425"/>
            <a:ext cx="1739900" cy="4349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type="ctrTitle"/>
          </p:nvPr>
        </p:nvSpPr>
        <p:spPr>
          <a:xfrm flipH="1">
            <a:off x="3590925" y="57785"/>
            <a:ext cx="5232400" cy="6705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Testing the Web Server</a:t>
            </a:r>
            <a:endParaRPr lang="en-ID" altLang="en-US"/>
          </a:p>
        </p:txBody>
      </p:sp>
      <p:pic>
        <p:nvPicPr>
          <p:cNvPr id="2" name="Picture 1" descr="26"/>
          <p:cNvPicPr>
            <a:picLocks noChangeAspect="1"/>
          </p:cNvPicPr>
          <p:nvPr/>
        </p:nvPicPr>
        <p:blipFill>
          <a:blip r:embed="rId1"/>
          <a:srcRect b="50591"/>
          <a:stretch>
            <a:fillRect/>
          </a:stretch>
        </p:blipFill>
        <p:spPr>
          <a:xfrm>
            <a:off x="474980" y="1260475"/>
            <a:ext cx="2449195" cy="2622550"/>
          </a:xfrm>
          <a:prstGeom prst="rect">
            <a:avLst/>
          </a:prstGeom>
        </p:spPr>
      </p:pic>
      <p:pic>
        <p:nvPicPr>
          <p:cNvPr id="3" name="Picture 2" descr="duaen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220" y="803910"/>
            <a:ext cx="5337810" cy="400812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1714500" y="2249805"/>
            <a:ext cx="431800" cy="1701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type="ctrTitle"/>
          </p:nvPr>
        </p:nvSpPr>
        <p:spPr>
          <a:xfrm flipH="1">
            <a:off x="3590925" y="57785"/>
            <a:ext cx="5232400" cy="6705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Testing the Web Server</a:t>
            </a:r>
            <a:endParaRPr lang="en-ID" altLang="en-US"/>
          </a:p>
        </p:txBody>
      </p:sp>
      <p:pic>
        <p:nvPicPr>
          <p:cNvPr id="2" name="Picture 1" descr="27"/>
          <p:cNvPicPr>
            <a:picLocks noChangeAspect="1"/>
          </p:cNvPicPr>
          <p:nvPr/>
        </p:nvPicPr>
        <p:blipFill>
          <a:blip r:embed="rId1"/>
          <a:srcRect b="49744"/>
          <a:stretch>
            <a:fillRect/>
          </a:stretch>
        </p:blipFill>
        <p:spPr>
          <a:xfrm>
            <a:off x="412115" y="1153160"/>
            <a:ext cx="2604770" cy="2836545"/>
          </a:xfrm>
          <a:prstGeom prst="rect">
            <a:avLst/>
          </a:prstGeom>
        </p:spPr>
      </p:pic>
      <p:pic>
        <p:nvPicPr>
          <p:cNvPr id="4" name="Picture 3" descr="duatuj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230" y="791210"/>
            <a:ext cx="5431155" cy="407797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1743075" y="2998470"/>
            <a:ext cx="432435" cy="2165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type="ctrTitle"/>
          </p:nvPr>
        </p:nvSpPr>
        <p:spPr>
          <a:xfrm flipH="1">
            <a:off x="3590925" y="57785"/>
            <a:ext cx="5232400" cy="6705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Testing the Web Server</a:t>
            </a:r>
            <a:endParaRPr lang="en-ID" altLang="en-US"/>
          </a:p>
        </p:txBody>
      </p:sp>
      <p:pic>
        <p:nvPicPr>
          <p:cNvPr id="2" name="Picture 1" descr="22"/>
          <p:cNvPicPr>
            <a:picLocks noChangeAspect="1"/>
          </p:cNvPicPr>
          <p:nvPr/>
        </p:nvPicPr>
        <p:blipFill>
          <a:blip r:embed="rId1"/>
          <a:srcRect b="48127"/>
          <a:stretch>
            <a:fillRect/>
          </a:stretch>
        </p:blipFill>
        <p:spPr>
          <a:xfrm>
            <a:off x="332105" y="1000125"/>
            <a:ext cx="2796540" cy="3143250"/>
          </a:xfrm>
          <a:prstGeom prst="rect">
            <a:avLst/>
          </a:prstGeom>
        </p:spPr>
      </p:pic>
      <p:pic>
        <p:nvPicPr>
          <p:cNvPr id="3" name="Picture 2" descr="duadu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305" y="834390"/>
            <a:ext cx="5501640" cy="413131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1758315" y="2145030"/>
            <a:ext cx="474345" cy="1905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763395" y="3003550"/>
            <a:ext cx="468630" cy="2165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67"/>
          <p:cNvSpPr txBox="1"/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/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CONTENTS</a:t>
            </a:r>
            <a:endParaRPr lang="en-US"/>
          </a:p>
        </p:txBody>
      </p:sp>
      <p:sp>
        <p:nvSpPr>
          <p:cNvPr id="308" name="Google Shape;308;p44"/>
          <p:cNvSpPr txBox="1"/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Schematic Design</a:t>
            </a:r>
            <a:endParaRPr lang="en-ID" altLang="en-US"/>
          </a:p>
        </p:txBody>
      </p:sp>
      <p:sp>
        <p:nvSpPr>
          <p:cNvPr id="309" name="Google Shape;309;p44"/>
          <p:cNvSpPr txBox="1"/>
          <p:nvPr>
            <p:ph type="subTitle" idx="1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10" name="Google Shape;310;p44"/>
          <p:cNvSpPr txBox="1"/>
          <p:nvPr>
            <p:ph type="title" idx="9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</a:t>
            </a:r>
            <a:endParaRPr lang="en-US"/>
          </a:p>
        </p:txBody>
      </p:sp>
      <p:sp>
        <p:nvSpPr>
          <p:cNvPr id="311" name="Google Shape;311;p44"/>
          <p:cNvSpPr txBox="1"/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Accessing the Web Server</a:t>
            </a:r>
            <a:endParaRPr lang="en-ID" altLang="en-US"/>
          </a:p>
        </p:txBody>
      </p:sp>
      <p:sp>
        <p:nvSpPr>
          <p:cNvPr id="312" name="Google Shape;312;p44"/>
          <p:cNvSpPr txBox="1"/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13" name="Google Shape;313;p44"/>
          <p:cNvSpPr txBox="1"/>
          <p:nvPr>
            <p:ph type="title" idx="13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03</a:t>
            </a:r>
            <a:endParaRPr lang="en-US"/>
          </a:p>
        </p:txBody>
      </p:sp>
      <p:sp>
        <p:nvSpPr>
          <p:cNvPr id="314" name="Google Shape;314;p44"/>
          <p:cNvSpPr txBox="1"/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Sketch Code</a:t>
            </a:r>
            <a:endParaRPr lang="en-ID" altLang="en-US"/>
          </a:p>
        </p:txBody>
      </p:sp>
      <p:sp>
        <p:nvSpPr>
          <p:cNvPr id="315" name="Google Shape;315;p44"/>
          <p:cNvSpPr txBox="1"/>
          <p:nvPr>
            <p:ph type="subTitle" idx="5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16" name="Google Shape;316;p44"/>
          <p:cNvSpPr txBox="1"/>
          <p:nvPr>
            <p:ph type="title" idx="14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02</a:t>
            </a:r>
            <a:endParaRPr lang="en-US"/>
          </a:p>
        </p:txBody>
      </p:sp>
      <p:sp>
        <p:nvSpPr>
          <p:cNvPr id="317" name="Google Shape;317;p44"/>
          <p:cNvSpPr txBox="1"/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Testing the Web Server</a:t>
            </a:r>
            <a:endParaRPr lang="en-ID" altLang="en-US"/>
          </a:p>
        </p:txBody>
      </p:sp>
      <p:sp>
        <p:nvSpPr>
          <p:cNvPr id="318" name="Google Shape;318;p44"/>
          <p:cNvSpPr txBox="1"/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19" name="Google Shape;319;p44"/>
          <p:cNvSpPr txBox="1"/>
          <p:nvPr>
            <p:ph type="title" idx="15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Schematic Design</a:t>
            </a:r>
            <a:endParaRPr lang="en-ID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9955" y="1036955"/>
            <a:ext cx="4274820" cy="30695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240" y="389890"/>
            <a:ext cx="5810885" cy="4363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Sketch Code</a:t>
            </a:r>
            <a:endParaRPr lang="en-ID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9965" y="349885"/>
            <a:ext cx="4145915" cy="4443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Sketch Code</a:t>
            </a:r>
            <a:br>
              <a:rPr lang="en-ID" altLang="en-US"/>
            </a:br>
            <a:r>
              <a:rPr lang="en-ID" altLang="en-US"/>
              <a:t>(Setup)</a:t>
            </a:r>
            <a:endParaRPr lang="en-ID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9640" y="186055"/>
            <a:ext cx="4213860" cy="47713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Sketch Code</a:t>
            </a:r>
            <a:br>
              <a:rPr lang="en-ID" altLang="en-US"/>
            </a:br>
            <a:r>
              <a:rPr lang="en-ID" altLang="en-US"/>
              <a:t>(Loop)</a:t>
            </a:r>
            <a:endParaRPr lang="en-ID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0895" y="521970"/>
            <a:ext cx="4523105" cy="40995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D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140" y="153670"/>
            <a:ext cx="8681720" cy="48361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D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125730"/>
            <a:ext cx="7461885" cy="4892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88D3CE"/>
      </a:dk1>
      <a:lt1>
        <a:srgbClr val="42386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WPS Presentation</Application>
  <PresentationFormat/>
  <Paragraphs>43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Arial</vt:lpstr>
      <vt:lpstr>Squada One</vt:lpstr>
      <vt:lpstr>Righteous</vt:lpstr>
      <vt:lpstr>Nettizen Script_TRIAL</vt:lpstr>
      <vt:lpstr>Roboto Condensed Light</vt:lpstr>
      <vt:lpstr>Fira Sans Extra Condensed Medium</vt:lpstr>
      <vt:lpstr>Segoe Print</vt:lpstr>
      <vt:lpstr>Microsoft YaHei</vt:lpstr>
      <vt:lpstr>Arial Unicode MS</vt:lpstr>
      <vt:lpstr>Tech Startup by Slidesgo</vt:lpstr>
      <vt:lpstr>Web Server and ESP32</vt:lpstr>
      <vt:lpstr>04</vt:lpstr>
      <vt:lpstr>Schematic Design</vt:lpstr>
      <vt:lpstr>PowerPoint 演示文稿</vt:lpstr>
      <vt:lpstr>Sketch Code</vt:lpstr>
      <vt:lpstr>Sketch Code (Setup)</vt:lpstr>
      <vt:lpstr>Sketch Code (Loop)</vt:lpstr>
      <vt:lpstr>PowerPoint 演示文稿</vt:lpstr>
      <vt:lpstr>PowerPoint 演示文稿</vt:lpstr>
      <vt:lpstr>PowerPoint 演示文稿</vt:lpstr>
      <vt:lpstr>Accessing the Web Server</vt:lpstr>
      <vt:lpstr>Accessing the Web Server</vt:lpstr>
      <vt:lpstr>Testing the Web Server</vt:lpstr>
      <vt:lpstr>Testing the Web Server</vt:lpstr>
      <vt:lpstr>Testing the Web Server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DHT dan ESP32</dc:title>
  <dc:creator/>
  <cp:lastModifiedBy>ASUS</cp:lastModifiedBy>
  <cp:revision>16</cp:revision>
  <dcterms:created xsi:type="dcterms:W3CDTF">2020-11-29T13:49:00Z</dcterms:created>
  <dcterms:modified xsi:type="dcterms:W3CDTF">2020-12-04T10:47:19Z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