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98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7" r:id="rId21"/>
    <p:sldId id="319" r:id="rId22"/>
    <p:sldId id="320" r:id="rId23"/>
    <p:sldId id="316" r:id="rId24"/>
    <p:sldId id="318" r:id="rId25"/>
    <p:sldId id="322" r:id="rId26"/>
    <p:sldId id="280" r:id="rId27"/>
  </p:sldIdLst>
  <p:sldSz cx="9144000" cy="5143500"/>
  <p:notesSz cx="6858000" cy="9144000"/>
  <p:embeddedFontLst>
    <p:embeddedFont>
      <p:font typeface="Squada One" panose="02000000000000000000"/>
      <p:regular r:id="rId31"/>
    </p:embeddedFont>
    <p:embeddedFont>
      <p:font typeface="Roboto Condensed Light" panose="02000000000000000000"/>
      <p:regular r:id="rId32"/>
    </p:embeddedFont>
    <p:embeddedFont>
      <p:font typeface="Montserrat SemiBold" panose="00000700000000000000" charset="0"/>
      <p:bold r:id="rId33"/>
    </p:embeddedFont>
    <p:embeddedFont>
      <p:font typeface="Montserrat" panose="00000500000000000000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55e7858a94_0_5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55e7858a94_0_5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IG TITLE OPENING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91" name="Google Shape;91;p1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7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35" name="Google Shape;35;p5"/>
          <p:cNvSpPr txBox="1"/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/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38" name="Google Shape;38;p5"/>
          <p:cNvSpPr txBox="1"/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/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41" name="Google Shape;41;p5"/>
          <p:cNvSpPr txBox="1"/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/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44" name="Google Shape;44;p5"/>
          <p:cNvSpPr txBox="1"/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/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endParaRPr lang="en-US"/>
          </a:p>
        </p:txBody>
      </p:sp>
      <p:sp>
        <p:nvSpPr>
          <p:cNvPr id="47" name="Google Shape;47;p5"/>
          <p:cNvSpPr txBox="1"/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/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9" name="Google Shape;49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9" name="Google Shape;7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 panose="02000000000000000000"/>
              <a:buNone/>
              <a:defRPr sz="2800">
                <a:solidFill>
                  <a:srgbClr val="FFFFFF"/>
                </a:solidFill>
                <a:latin typeface="Squada One" panose="02000000000000000000"/>
                <a:ea typeface="Squada One" panose="02000000000000000000"/>
                <a:cs typeface="Squada One" panose="02000000000000000000"/>
                <a:sym typeface="Squada On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 panose="02010506000000020000"/>
              <a:buNone/>
              <a:defRPr sz="2800">
                <a:solidFill>
                  <a:srgbClr val="FFFFFF"/>
                </a:solidFill>
                <a:latin typeface="Righteous" panose="02010506000000020000"/>
                <a:ea typeface="Righteous" panose="02010506000000020000"/>
                <a:cs typeface="Righteous" panose="02010506000000020000"/>
                <a:sym typeface="Righteous" panose="0201050600000002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 panose="02000000000000000000"/>
              <a:buChar char="●"/>
              <a:defRPr sz="1800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○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■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●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○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■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●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○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 panose="02000000000000000000"/>
              <a:buChar char="■"/>
              <a:defRPr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5"/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ctrTitle"/>
          </p:nvPr>
        </p:nvSpPr>
        <p:spPr>
          <a:xfrm flipH="1">
            <a:off x="1162685" y="3092450"/>
            <a:ext cx="6818630" cy="670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DHT</a:t>
            </a:r>
            <a:r>
              <a:rPr lang="en-ID" altLang="en-US"/>
              <a:t>11 with IBM Watson</a:t>
            </a:r>
            <a:br>
              <a:rPr lang="en-ID" altLang="en-US"/>
            </a:br>
            <a:r>
              <a:rPr lang="en-ID" altLang="en-US"/>
              <a:t>Cloud Platform</a:t>
            </a:r>
            <a:endParaRPr lang="en-ID" altLang="en-US"/>
          </a:p>
        </p:txBody>
      </p:sp>
      <p:sp>
        <p:nvSpPr>
          <p:cNvPr id="302" name="Google Shape;302;p43"/>
          <p:cNvSpPr txBox="1"/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Muhammad Teddy Rahmansyah</a:t>
            </a:r>
            <a:endParaRPr lang="en-ID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Natasya Salsabilla</a:t>
            </a:r>
            <a:endParaRPr lang="en-ID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platform aw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951230"/>
            <a:ext cx="7627620" cy="3785870"/>
          </a:xfrm>
          <a:prstGeom prst="rect">
            <a:avLst/>
          </a:prstGeom>
        </p:spPr>
      </p:pic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Tampilan Awal Platform Service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4426585" y="2425065"/>
            <a:ext cx="640080" cy="3136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 de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038225"/>
            <a:ext cx="7143750" cy="3067050"/>
          </a:xfrm>
          <a:prstGeom prst="rect">
            <a:avLst/>
          </a:prstGeom>
        </p:spPr>
      </p:pic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Add IoT Device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6991350" y="1656080"/>
            <a:ext cx="815340" cy="3136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identity"/>
          <p:cNvPicPr>
            <a:picLocks noChangeAspect="1"/>
          </p:cNvPicPr>
          <p:nvPr/>
        </p:nvPicPr>
        <p:blipFill>
          <a:blip r:embed="rId1"/>
          <a:srcRect r="18839"/>
          <a:stretch>
            <a:fillRect/>
          </a:stretch>
        </p:blipFill>
        <p:spPr>
          <a:xfrm>
            <a:off x="226060" y="775970"/>
            <a:ext cx="5443855" cy="3476625"/>
          </a:xfrm>
          <a:prstGeom prst="rect">
            <a:avLst/>
          </a:prstGeom>
        </p:spPr>
      </p:pic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Add IoT Device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2504440" y="3696335"/>
            <a:ext cx="760095" cy="1949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669915" y="775970"/>
            <a:ext cx="3476625" cy="152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uint64_t chipid;   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void setup() {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 Serial.begin(115200);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}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void loop() {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 chipid=ESP.getEfuseMac();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 Serial.printf("ESP32 Chip ID = %04X",(uint16_t)(chipid&gt;&gt;32));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 Serial.printf("%08X\n",(uint32_t)chipid)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 delay(3000);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  <a:p>
            <a:pPr algn="l"/>
            <a:r>
              <a:rPr lang="en-ID" altLang="en-US" sz="850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  <a:sym typeface="+mn-ea"/>
              </a:rPr>
              <a:t>}</a:t>
            </a:r>
            <a:endParaRPr lang="en-ID" altLang="en-US" sz="850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55005" y="2739390"/>
            <a:ext cx="33058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ID" altLang="en-US" sz="1200">
                <a:solidFill>
                  <a:schemeClr val="bg2"/>
                </a:solidFill>
                <a:latin typeface="Montserrat" panose="00000500000000000000" charset="0"/>
                <a:cs typeface="Montserrat" panose="00000500000000000000" charset="0"/>
              </a:rPr>
              <a:t>Kode untuk mendapatkan MAC Address</a:t>
            </a:r>
            <a:endParaRPr lang="en-ID" altLang="en-US" sz="1200">
              <a:solidFill>
                <a:schemeClr val="bg2"/>
              </a:solidFill>
              <a:latin typeface="Montserrat" panose="00000500000000000000" charset="0"/>
              <a:cs typeface="Montserrat" panose="00000500000000000000" charset="0"/>
            </a:endParaRPr>
          </a:p>
          <a:p>
            <a:pPr algn="l"/>
            <a:r>
              <a:rPr lang="en-ID" altLang="en-US" sz="1200">
                <a:solidFill>
                  <a:schemeClr val="bg2"/>
                </a:solidFill>
                <a:latin typeface="Montserrat" panose="00000500000000000000" charset="0"/>
                <a:cs typeface="Montserrat" panose="00000500000000000000" charset="0"/>
              </a:rPr>
              <a:t>dari ESP32 yang digunakan</a:t>
            </a:r>
            <a:endParaRPr lang="en-ID" altLang="en-US" sz="1200">
              <a:solidFill>
                <a:schemeClr val="bg2"/>
              </a:solidFill>
              <a:latin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578600" y="2171065"/>
            <a:ext cx="215900" cy="568325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Device Information &amp; Security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2504440" y="3696335"/>
            <a:ext cx="760095" cy="1949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infor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938530"/>
            <a:ext cx="4321175" cy="3028950"/>
          </a:xfrm>
          <a:prstGeom prst="rect">
            <a:avLst/>
          </a:prstGeom>
        </p:spPr>
      </p:pic>
      <p:pic>
        <p:nvPicPr>
          <p:cNvPr id="6" name="Picture 5" descr="secur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85" y="937895"/>
            <a:ext cx="4380230" cy="3029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Summary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2504440" y="3696335"/>
            <a:ext cx="760095" cy="1949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summary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937895"/>
            <a:ext cx="571500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Device Credentials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2504440" y="3696335"/>
            <a:ext cx="760095" cy="1949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summa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903605"/>
            <a:ext cx="57150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Boards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2504440" y="3696335"/>
            <a:ext cx="760095" cy="1949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" name="Picture 0" descr="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128395"/>
            <a:ext cx="57150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wal u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775970"/>
            <a:ext cx="7837805" cy="3890010"/>
          </a:xfrm>
          <a:prstGeom prst="rect">
            <a:avLst/>
          </a:prstGeom>
        </p:spPr>
      </p:pic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Usage Overview (Add New Card)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6767830" y="1124585"/>
            <a:ext cx="871855" cy="2647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card source 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0" y="775970"/>
            <a:ext cx="4509135" cy="3942080"/>
          </a:xfrm>
          <a:prstGeom prst="rect">
            <a:avLst/>
          </a:prstGeom>
        </p:spPr>
      </p:pic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Usage Overview (Card Source Data)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3797935" y="2566035"/>
            <a:ext cx="1751330" cy="3689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 data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055" y="690880"/>
            <a:ext cx="4751705" cy="4146550"/>
          </a:xfrm>
          <a:prstGeom prst="rect">
            <a:avLst/>
          </a:prstGeom>
        </p:spPr>
      </p:pic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Usage Overview (Add New Data Set 1/2)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3675380" y="1587500"/>
            <a:ext cx="1192530" cy="3276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 lang="en-US"/>
          </a:p>
        </p:txBody>
      </p:sp>
      <p:sp>
        <p:nvSpPr>
          <p:cNvPr id="308" name="Google Shape;308;p44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Schematic Design</a:t>
            </a:r>
            <a:endParaRPr lang="en-ID" altLang="en-US"/>
          </a:p>
        </p:txBody>
      </p:sp>
      <p:sp>
        <p:nvSpPr>
          <p:cNvPr id="309" name="Google Shape;309;p44"/>
          <p:cNvSpPr txBox="1"/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0" name="Google Shape;310;p44"/>
          <p:cNvSpPr txBox="1"/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311" name="Google Shape;311;p44"/>
          <p:cNvSpPr txBox="1"/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IBM Cloud</a:t>
            </a:r>
            <a:endParaRPr lang="en-ID" altLang="en-US"/>
          </a:p>
        </p:txBody>
      </p:sp>
      <p:sp>
        <p:nvSpPr>
          <p:cNvPr id="312" name="Google Shape;312;p44"/>
          <p:cNvSpPr txBox="1"/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3" name="Google Shape;313;p44"/>
          <p:cNvSpPr txBox="1"/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 lang="en-US"/>
          </a:p>
        </p:txBody>
      </p:sp>
      <p:sp>
        <p:nvSpPr>
          <p:cNvPr id="314" name="Google Shape;314;p44"/>
          <p:cNvSpPr txBox="1"/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Sketch Code</a:t>
            </a:r>
            <a:endParaRPr lang="en-ID" altLang="en-US"/>
          </a:p>
        </p:txBody>
      </p:sp>
      <p:sp>
        <p:nvSpPr>
          <p:cNvPr id="315" name="Google Shape;315;p44"/>
          <p:cNvSpPr txBox="1"/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6" name="Google Shape;316;p44"/>
          <p:cNvSpPr txBox="1"/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 lang="en-US"/>
          </a:p>
        </p:txBody>
      </p:sp>
      <p:sp>
        <p:nvSpPr>
          <p:cNvPr id="317" name="Google Shape;317;p44"/>
          <p:cNvSpPr txBox="1"/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Testing the Cloud</a:t>
            </a:r>
            <a:endParaRPr lang="en-ID" altLang="en-US"/>
          </a:p>
        </p:txBody>
      </p:sp>
      <p:sp>
        <p:nvSpPr>
          <p:cNvPr id="318" name="Google Shape;318;p44"/>
          <p:cNvSpPr txBox="1"/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19" name="Google Shape;319;p44"/>
          <p:cNvSpPr txBox="1"/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tempera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285" y="711835"/>
            <a:ext cx="4886325" cy="4271645"/>
          </a:xfrm>
          <a:prstGeom prst="rect">
            <a:avLst/>
          </a:prstGeom>
        </p:spPr>
      </p:pic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Usage Overview (Add New Data Set 2/2)</a:t>
            </a:r>
            <a:endParaRPr lang="en-ID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Usage Overview (Card Preview)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3685540" y="1690370"/>
            <a:ext cx="1206500" cy="2647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116455" y="1377315"/>
            <a:ext cx="926465" cy="2647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card 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25" y="775970"/>
            <a:ext cx="4672330" cy="40754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Usage Overview (Tampilan Awal)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3685540" y="1690370"/>
            <a:ext cx="1206500" cy="2647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awal us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850900"/>
            <a:ext cx="7678420" cy="38112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Testing the Cloud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3685540" y="1690370"/>
            <a:ext cx="1206500" cy="2647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" name="Picture 0" descr="don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540" y="775970"/>
            <a:ext cx="6598920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7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Schematic Design</a:t>
            </a:r>
            <a:endParaRPr lang="en-ID" altLang="en-US"/>
          </a:p>
        </p:txBody>
      </p:sp>
      <p:pic>
        <p:nvPicPr>
          <p:cNvPr id="2" name="Picture 1" descr="rangkai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1382395"/>
            <a:ext cx="3844290" cy="2378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ngkaian_re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5610" y="445770"/>
            <a:ext cx="3192780" cy="4252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Sketch Code</a:t>
            </a:r>
            <a:endParaRPr lang="en-ID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650740" y="2766060"/>
            <a:ext cx="19926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sym typeface="+mn-ea"/>
              </a:rPr>
              <a:t>Link in Description Box</a:t>
            </a:r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9751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Setting Up </a:t>
            </a:r>
            <a:br>
              <a:rPr lang="en-ID" altLang="en-US"/>
            </a:br>
            <a:r>
              <a:rPr lang="en-ID" altLang="en-US"/>
              <a:t>IBM Cloud Platform</a:t>
            </a:r>
            <a:endParaRPr lang="en-ID" altLang="en-US"/>
          </a:p>
        </p:txBody>
      </p:sp>
      <p:sp>
        <p:nvSpPr>
          <p:cNvPr id="1" name="Text Box 0"/>
          <p:cNvSpPr txBox="1"/>
          <p:nvPr/>
        </p:nvSpPr>
        <p:spPr>
          <a:xfrm>
            <a:off x="4749800" y="2334260"/>
            <a:ext cx="40633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</a:rPr>
              <a:t>Masuk ke Website https://cloud.ibm.com/ </a:t>
            </a:r>
            <a:endParaRPr lang="en-ID" altLang="en-US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</a:rPr>
              <a:t>dan Login/SignUp.</a:t>
            </a:r>
            <a:endParaRPr lang="en-ID" altLang="en-US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>
                <a:solidFill>
                  <a:schemeClr val="bg2"/>
                </a:solidFill>
                <a:latin typeface="Montserrat SemiBold" panose="00000700000000000000" charset="0"/>
                <a:cs typeface="Montserrat SemiBold" panose="00000700000000000000" charset="0"/>
              </a:rPr>
              <a:t> </a:t>
            </a:r>
            <a:endParaRPr lang="en-ID" altLang="en-US">
              <a:solidFill>
                <a:schemeClr val="bg2"/>
              </a:solidFill>
              <a:latin typeface="Montserrat SemiBold" panose="00000700000000000000" charset="0"/>
              <a:cs typeface="Montserrat SemiBold" panose="00000700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3006725" y="105410"/>
            <a:ext cx="57531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Create Resource</a:t>
            </a:r>
            <a:endParaRPr lang="en-ID" altLang="en-US"/>
          </a:p>
        </p:txBody>
      </p:sp>
      <p:pic>
        <p:nvPicPr>
          <p:cNvPr id="2" name="Picture 1" descr="Create-Resources-in-IBM-Watson-Acco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981075"/>
            <a:ext cx="71437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Choose Service (Internet of Things Platform)</a:t>
            </a:r>
            <a:endParaRPr lang="en-ID" altLang="en-US"/>
          </a:p>
        </p:txBody>
      </p:sp>
      <p:pic>
        <p:nvPicPr>
          <p:cNvPr id="1" name="Picture 0" descr="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885190"/>
            <a:ext cx="7256780" cy="360553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2267585" y="2571750"/>
            <a:ext cx="1296035" cy="9359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e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715645"/>
            <a:ext cx="8455660" cy="4201160"/>
          </a:xfrm>
          <a:prstGeom prst="rect">
            <a:avLst/>
          </a:prstGeom>
        </p:spPr>
      </p:pic>
      <p:sp>
        <p:nvSpPr>
          <p:cNvPr id="325" name="Google Shape;325;p45"/>
          <p:cNvSpPr txBox="1"/>
          <p:nvPr>
            <p:ph type="ctrTitle"/>
          </p:nvPr>
        </p:nvSpPr>
        <p:spPr>
          <a:xfrm flipH="1">
            <a:off x="911225" y="105410"/>
            <a:ext cx="7848600" cy="670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altLang="en-US"/>
              <a:t>Create Service (Internet of Things Platform)</a:t>
            </a:r>
            <a:endParaRPr lang="en-ID" altLang="en-US"/>
          </a:p>
        </p:txBody>
      </p:sp>
      <p:sp>
        <p:nvSpPr>
          <p:cNvPr id="3" name="Rectangles 2"/>
          <p:cNvSpPr/>
          <p:nvPr/>
        </p:nvSpPr>
        <p:spPr>
          <a:xfrm>
            <a:off x="6831330" y="3969385"/>
            <a:ext cx="1791970" cy="4114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WPS Presentation</Application>
  <PresentationFormat/>
  <Paragraphs>86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SimSun</vt:lpstr>
      <vt:lpstr>Wingdings</vt:lpstr>
      <vt:lpstr>Arial</vt:lpstr>
      <vt:lpstr>Squada One</vt:lpstr>
      <vt:lpstr>Righteous</vt:lpstr>
      <vt:lpstr>Nettizen Script_TRIAL</vt:lpstr>
      <vt:lpstr>Roboto Condensed Light</vt:lpstr>
      <vt:lpstr>Fira Sans Extra Condensed Medium</vt:lpstr>
      <vt:lpstr>Segoe Print</vt:lpstr>
      <vt:lpstr>Microsoft YaHei</vt:lpstr>
      <vt:lpstr>Arial Unicode MS</vt:lpstr>
      <vt:lpstr>Montserrat SemiBold</vt:lpstr>
      <vt:lpstr>Montserrat</vt:lpstr>
      <vt:lpstr>Tech Startup by Slidesgo</vt:lpstr>
      <vt:lpstr>DHT11 with MIT APP and Google Firebase</vt:lpstr>
      <vt:lpstr>04</vt:lpstr>
      <vt:lpstr>Schematic Design</vt:lpstr>
      <vt:lpstr>PowerPoint 演示文稿</vt:lpstr>
      <vt:lpstr>Sketch Code</vt:lpstr>
      <vt:lpstr>Sketch Code</vt:lpstr>
      <vt:lpstr>Setting Up  IBM Cloud Platform</vt:lpstr>
      <vt:lpstr>Create Resource</vt:lpstr>
      <vt:lpstr>Choose Service (Internet of Things Platform)</vt:lpstr>
      <vt:lpstr>Create Service (Internet of Things Platform)</vt:lpstr>
      <vt:lpstr>Tampilan Awal Platform Service</vt:lpstr>
      <vt:lpstr>Add IoT Device</vt:lpstr>
      <vt:lpstr>Add IoT Device</vt:lpstr>
      <vt:lpstr>Device Information &amp; Security</vt:lpstr>
      <vt:lpstr>Sumary</vt:lpstr>
      <vt:lpstr>Device Credentials</vt:lpstr>
      <vt:lpstr>Boards</vt:lpstr>
      <vt:lpstr>Usage Overview (Add New Card)</vt:lpstr>
      <vt:lpstr>Usage Overview (Card Source Data)</vt:lpstr>
      <vt:lpstr>Usage Overview (Add New Data Set 1/2)</vt:lpstr>
      <vt:lpstr>Usage Overview (Add New Card)</vt:lpstr>
      <vt:lpstr>Usage Overview (Card Preview)</vt:lpstr>
      <vt:lpstr>Usage Overview (Tampilan Awal)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DHT dan ESP32</dc:title>
  <dc:creator/>
  <cp:lastModifiedBy>ASUS</cp:lastModifiedBy>
  <cp:revision>18</cp:revision>
  <dcterms:created xsi:type="dcterms:W3CDTF">2020-11-29T13:49:00Z</dcterms:created>
  <dcterms:modified xsi:type="dcterms:W3CDTF">2021-01-05T13:42:22Z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