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496" r:id="rId22"/>
    <p:sldId id="468" r:id="rId23"/>
    <p:sldId id="462" r:id="rId24"/>
    <p:sldId id="463" r:id="rId25"/>
    <p:sldId id="464" r:id="rId26"/>
    <p:sldId id="465" r:id="rId27"/>
    <p:sldId id="473" r:id="rId28"/>
    <p:sldId id="488" r:id="rId29"/>
    <p:sldId id="467" r:id="rId30"/>
    <p:sldId id="466" r:id="rId31"/>
    <p:sldId id="470" r:id="rId32"/>
    <p:sldId id="474" r:id="rId33"/>
    <p:sldId id="471" r:id="rId34"/>
    <p:sldId id="472" r:id="rId35"/>
    <p:sldId id="475" r:id="rId36"/>
    <p:sldId id="476" r:id="rId37"/>
    <p:sldId id="477" r:id="rId38"/>
    <p:sldId id="485" r:id="rId39"/>
    <p:sldId id="478" r:id="rId40"/>
    <p:sldId id="479" r:id="rId41"/>
    <p:sldId id="480" r:id="rId42"/>
    <p:sldId id="502" r:id="rId43"/>
    <p:sldId id="481" r:id="rId44"/>
    <p:sldId id="498" r:id="rId45"/>
    <p:sldId id="482" r:id="rId46"/>
    <p:sldId id="500" r:id="rId47"/>
    <p:sldId id="501" r:id="rId48"/>
    <p:sldId id="483" r:id="rId49"/>
    <p:sldId id="484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7" r:id="rId58"/>
    <p:sldId id="499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5C74F-D7CB-8153-FAFE-0F5CBFFC8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6BD961-F377-C386-D3B4-D405C87D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D0508-FD4B-2EF0-D23B-F32D67A9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B6BD3-D69A-8C5C-B51E-C80D2A4B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F3FDC-9EE6-20DE-847D-5F636620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5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76AE-D4B7-294A-CF39-52B51546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06C9B-8633-E72A-4309-905C1A22D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9FB5B-4398-6270-62C5-09EE5CAA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D2707-084B-938E-DBE0-819D028D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6FC4D-F7A3-438D-B9AE-6FE6CE8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0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1D41C-3515-C3E4-1EEC-0F4EB567D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DD14E-F88E-5C07-8EA7-0ECF558D0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DC454-9EE5-FD04-FC48-1E68945B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52DD3-46DE-D464-3899-8958E24A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E9DA0-016E-3450-3E53-1AE2BDD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;p36">
            <a:extLst>
              <a:ext uri="{FF2B5EF4-FFF2-40B4-BE49-F238E27FC236}">
                <a16:creationId xmlns:a16="http://schemas.microsoft.com/office/drawing/2014/main" id="{142D612D-6298-45DB-950E-4E3092118E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2892" y="1282699"/>
            <a:ext cx="8204060" cy="14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D55"/>
              </a:buClr>
              <a:buSzPts val="5200"/>
              <a:buFont typeface="Arial"/>
              <a:buNone/>
              <a:defRPr sz="5200" b="1" u="none">
                <a:solidFill>
                  <a:srgbClr val="1F4E79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" name="Google Shape;17;p36">
            <a:extLst>
              <a:ext uri="{FF2B5EF4-FFF2-40B4-BE49-F238E27FC236}">
                <a16:creationId xmlns:a16="http://schemas.microsoft.com/office/drawing/2014/main" id="{B2F60878-3F79-4028-9D80-07D4E406C4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2892" y="5018813"/>
            <a:ext cx="5635508" cy="132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E85B14E-AE74-4ABE-A62D-FAB42B27309A}"/>
              </a:ext>
            </a:extLst>
          </p:cNvPr>
          <p:cNvSpPr/>
          <p:nvPr/>
        </p:nvSpPr>
        <p:spPr>
          <a:xfrm flipH="1">
            <a:off x="8356600" y="1"/>
            <a:ext cx="2311400" cy="6842760"/>
          </a:xfrm>
          <a:prstGeom prst="rtTriangle">
            <a:avLst/>
          </a:prstGeom>
          <a:solidFill>
            <a:srgbClr val="347FB8"/>
          </a:solidFill>
          <a:ln>
            <a:solidFill>
              <a:srgbClr val="347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5;p37">
            <a:extLst>
              <a:ext uri="{FF2B5EF4-FFF2-40B4-BE49-F238E27FC236}">
                <a16:creationId xmlns:a16="http://schemas.microsoft.com/office/drawing/2014/main" id="{A2B300B8-F9E0-4213-A697-AC1D02DD0F18}"/>
              </a:ext>
            </a:extLst>
          </p:cNvPr>
          <p:cNvSpPr/>
          <p:nvPr/>
        </p:nvSpPr>
        <p:spPr>
          <a:xfrm rot="5400000" flipV="1">
            <a:off x="8001000" y="2667000"/>
            <a:ext cx="6858000" cy="1524000"/>
          </a:xfrm>
          <a:prstGeom prst="rect">
            <a:avLst/>
          </a:prstGeom>
          <a:solidFill>
            <a:srgbClr val="347F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900ADC2-9A3B-4AD6-9F30-61AC2C0413CA}"/>
              </a:ext>
            </a:extLst>
          </p:cNvPr>
          <p:cNvSpPr/>
          <p:nvPr/>
        </p:nvSpPr>
        <p:spPr>
          <a:xfrm rot="2444006">
            <a:off x="795239" y="3593654"/>
            <a:ext cx="584953" cy="26469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9AF3F-ADA8-410D-8F50-44C620C2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8" y="3479732"/>
            <a:ext cx="5100320" cy="1290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45E376-DB19-0654-D00B-FD774B914BB5}"/>
              </a:ext>
            </a:extLst>
          </p:cNvPr>
          <p:cNvSpPr txBox="1"/>
          <p:nvPr/>
        </p:nvSpPr>
        <p:spPr>
          <a:xfrm>
            <a:off x="1748486" y="4555813"/>
            <a:ext cx="458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 dirty="0">
                <a:ln>
                  <a:noFill/>
                </a:ln>
                <a:solidFill>
                  <a:srgbClr val="347FB8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/>
                <a:sym typeface="Arial"/>
              </a:rPr>
              <a:t>Technology for </a:t>
            </a:r>
            <a:r>
              <a:rPr kumimoji="0" lang="en-US" altLang="ko-KR" sz="1600" b="0" i="1" u="none" strike="noStrike" kern="0" cap="none" spc="0" normalizeH="0" baseline="0" noProof="0" dirty="0" err="1">
                <a:ln>
                  <a:noFill/>
                </a:ln>
                <a:solidFill>
                  <a:srgbClr val="347FB8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/>
                <a:sym typeface="Arial"/>
              </a:rPr>
              <a:t>aDvanced</a:t>
            </a:r>
            <a:r>
              <a:rPr kumimoji="0" lang="en-US" altLang="ko-KR" sz="1600" b="0" i="1" u="none" strike="noStrike" kern="0" cap="none" spc="0" normalizeH="0" baseline="0" noProof="0" dirty="0">
                <a:ln>
                  <a:noFill/>
                </a:ln>
                <a:solidFill>
                  <a:srgbClr val="347FB8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/>
                <a:sym typeface="Arial"/>
              </a:rPr>
              <a:t> Dialog Summarization</a:t>
            </a:r>
            <a:endParaRPr kumimoji="0" lang="ko-KR" altLang="en-US" sz="1600" b="0" i="1" u="none" strike="noStrike" kern="0" cap="none" spc="0" normalizeH="0" baseline="0" noProof="0" dirty="0">
              <a:ln>
                <a:noFill/>
              </a:ln>
              <a:solidFill>
                <a:srgbClr val="347FB8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69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;p37">
            <a:extLst>
              <a:ext uri="{FF2B5EF4-FFF2-40B4-BE49-F238E27FC236}">
                <a16:creationId xmlns:a16="http://schemas.microsoft.com/office/drawing/2014/main" id="{90A5ABF6-A92C-446D-9F6A-EA8885F6DE5D}"/>
              </a:ext>
            </a:extLst>
          </p:cNvPr>
          <p:cNvSpPr/>
          <p:nvPr/>
        </p:nvSpPr>
        <p:spPr>
          <a:xfrm rot="5400000">
            <a:off x="-2988916" y="3410997"/>
            <a:ext cx="6419804" cy="66023"/>
          </a:xfrm>
          <a:prstGeom prst="rect">
            <a:avLst/>
          </a:prstGeom>
          <a:solidFill>
            <a:srgbClr val="347F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6;p37">
            <a:extLst>
              <a:ext uri="{FF2B5EF4-FFF2-40B4-BE49-F238E27FC236}">
                <a16:creationId xmlns:a16="http://schemas.microsoft.com/office/drawing/2014/main" id="{65FF99FF-D1D1-4DE0-8D32-DC42428AD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542" y="531343"/>
            <a:ext cx="11202305" cy="80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"/>
              <a:buNone/>
              <a:defRPr sz="2800" b="1" baseline="0">
                <a:solidFill>
                  <a:srgbClr val="1F4E79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Google Shape;28;p37">
            <a:extLst>
              <a:ext uri="{FF2B5EF4-FFF2-40B4-BE49-F238E27FC236}">
                <a16:creationId xmlns:a16="http://schemas.microsoft.com/office/drawing/2014/main" id="{9685C78B-8D92-4833-BAD2-2A2FCFCD4E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51542" y="6486593"/>
            <a:ext cx="773429" cy="16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47FB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382237-D4CC-4559-9287-67683123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852" y="6471167"/>
            <a:ext cx="1280174" cy="32383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E6987-0F15-B2CF-F4C6-EA653EE69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331524"/>
            <a:ext cx="11214770" cy="4995133"/>
          </a:xfrm>
        </p:spPr>
        <p:txBody>
          <a:bodyPr/>
          <a:lstStyle>
            <a:lvl1pPr>
              <a:lnSpc>
                <a:spcPct val="100000"/>
              </a:lnSpc>
              <a:buClr>
                <a:srgbClr val="347FB8"/>
              </a:buCl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 marL="914400" indent="-381000">
              <a:lnSpc>
                <a:spcPct val="100000"/>
              </a:lnSpc>
              <a:buClr>
                <a:srgbClr val="347FB8"/>
              </a:buClr>
              <a:buFont typeface="넥슨Lv2고딕" panose="00000500000000000000" pitchFamily="2" charset="-127"/>
              <a:buChar char="-"/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lnSpc>
                <a:spcPct val="100000"/>
              </a:lnSpc>
              <a:buClr>
                <a:srgbClr val="347FB8"/>
              </a:buCl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 marL="1828800" indent="-342900">
              <a:lnSpc>
                <a:spcPct val="100000"/>
              </a:lnSpc>
              <a:buClr>
                <a:srgbClr val="1F4E79"/>
              </a:buClr>
              <a:buFont typeface="Wingdings" panose="05000000000000000000" pitchFamily="2" charset="2"/>
              <a:buChar char="ü"/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lnSpc>
                <a:spcPct val="100000"/>
              </a:lnSpc>
              <a:buClr>
                <a:srgbClr val="1F4E79"/>
              </a:buCl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2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9785" y="2894418"/>
            <a:ext cx="4472431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51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9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4D3B-0ED2-6A48-E285-D946968B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105A8-3F8F-4072-FAA7-7236CBC8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094C5-3CBA-D0A5-881B-DFC8AAD5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82F78-8BBB-0C68-80C3-F7931D6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CAFD0-6877-E1AC-0466-77118AB0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7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FDEE6-2DCA-FD60-3CA1-432D6D65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1F2A7-C47D-AF15-454C-C5E6B540C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836F1-F0EE-E7BA-9A53-18230049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7B5C7-9AB7-3CA9-5C2C-1B50E4AE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7A145-CF8B-CE7E-84DF-87C5C45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CC4D0-76F4-532F-C81D-C5383A2C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AB3EB-1C12-F681-0AB8-162D6C949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E65F1-8A9C-B78B-AC3B-B44DFE9C7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AD8573-C4D1-B310-AE04-7ABC1D9B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6A8D4-01D6-9238-C9A1-F328306A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ED8D5-16FE-229B-E9B0-4021EE65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5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27F3-E829-8C99-5711-B0D759F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09381-11BD-FF8B-0DEF-C635A3DF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B42EA-3272-F0C3-FA99-ADFF1B2FC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776DB5-A457-A714-7F66-6297B531D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0B4829-33BC-D2D8-8054-AE43646FE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817E8-356B-5E96-41C9-CEF2E156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BBCA3-4C70-652C-E481-568200DC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3BDAE3-CE65-185B-9782-48489582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EE4FF-F0FB-399F-EC88-AEC97548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657C7-EA39-F59D-34AE-1C4CC324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C3C33-C4FE-CF33-3DDE-D6F2D81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F0F065-58D2-9B53-3639-2B2D78C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2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78D519-32E4-76A3-B2C6-20693DDD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7569A7-9C2C-1605-7E55-1E7E7BD3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59976-F90D-D8D1-E493-D460F848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60301-D5C3-04F5-AADD-A25EB626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A11D3-3494-9E12-58D2-88F8A866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23A052-2CB6-5485-A9AE-FB94217D9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A6CB1-2C77-3379-2567-60469287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1F6C1-95A6-BEE0-4A62-1E9DEE6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CBBCC-2F92-6749-807D-AC97809D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1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F7858-D344-C483-9879-53AD750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7FCB6-2EF7-7E82-34CA-E024582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44D0A1-79EB-EA5F-183D-AC227D05C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D22BF-AFE7-9C4F-62A3-96DFCEC8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4F1F5-CF22-5006-5835-4590A8C5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553F7-2EAD-8776-349A-79E4CB5B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BBB50-2279-468B-24F9-1FF922CE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4FBB0-4362-B018-4C80-F90C8099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9BDEB-C508-9548-A67C-E71BD5A2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C4512-26A7-4DA1-86E3-15ABEC7BE01B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FB822-DA08-0560-D427-E4AACC9E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BA5E-0727-C8D5-8201-D0C83FFD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177C7-6949-414B-A406-E71A584B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eller.cs.pusan.ac.kr/resul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syntax-tree-natural-language-process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F2A37-60CE-6A01-9F10-432932EC4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인공지능 단기강좌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6EDF32-8E1E-D280-C611-1D8010B60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Teddysum</a:t>
            </a:r>
            <a:endParaRPr lang="en-US" altLang="ko-KR" dirty="0"/>
          </a:p>
          <a:p>
            <a:r>
              <a:rPr lang="ko-KR" altLang="en-US" dirty="0"/>
              <a:t>정용빈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77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34" y="1567181"/>
            <a:ext cx="10872893" cy="1610099"/>
          </a:xfrm>
          <a:prstGeom prst="rect">
            <a:avLst/>
          </a:prstGeom>
        </p:spPr>
        <p:txBody>
          <a:bodyPr vert="horz" wrap="square" lIns="0" tIns="199813" rIns="0" bIns="0" rtlCol="0">
            <a:spAutoFit/>
          </a:bodyPr>
          <a:lstStyle/>
          <a:p>
            <a:pPr marL="474121" indent="-457189">
              <a:spcBef>
                <a:spcPts val="1573"/>
              </a:spcBef>
              <a:buFont typeface="Arial"/>
              <a:buAutoNum type="arabicPeriod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코퍼스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</a:rPr>
              <a:t>: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문장들을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모아둔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텍스트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자료</a:t>
            </a:r>
            <a:r>
              <a:rPr sz="2400" dirty="0">
                <a:solidFill>
                  <a:srgbClr val="585858"/>
                </a:solidFill>
              </a:rPr>
              <a:t>,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한국어로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</a:rPr>
              <a:t>‘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말뭉치</a:t>
            </a:r>
            <a:r>
              <a:rPr sz="2400" spc="-7" dirty="0">
                <a:solidFill>
                  <a:srgbClr val="585858"/>
                </a:solidFill>
              </a:rPr>
              <a:t>’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라고도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함</a:t>
            </a:r>
            <a:endParaRPr sz="2400">
              <a:latin typeface="맑은 고딕"/>
              <a:cs typeface="맑은 고딕"/>
            </a:endParaRPr>
          </a:p>
          <a:p>
            <a:pPr marL="474121" marR="6773" indent="-457189">
              <a:lnSpc>
                <a:spcPct val="150000"/>
              </a:lnSpc>
              <a:buFont typeface="Arial"/>
              <a:buAutoNum type="arabicPeriod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모델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</a:rPr>
              <a:t>:</a:t>
            </a:r>
            <a:r>
              <a:rPr sz="2400" spc="-20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딥러닝으로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학습한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모델이며</a:t>
            </a:r>
            <a:r>
              <a:rPr sz="2400" dirty="0">
                <a:solidFill>
                  <a:srgbClr val="585858"/>
                </a:solidFill>
              </a:rPr>
              <a:t>,</a:t>
            </a:r>
            <a:r>
              <a:rPr sz="2400" spc="-7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자연어처리에서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분류</a:t>
            </a:r>
            <a:r>
              <a:rPr sz="2400" spc="-7" dirty="0">
                <a:solidFill>
                  <a:srgbClr val="585858"/>
                </a:solidFill>
              </a:rPr>
              <a:t>(Classification)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와</a:t>
            </a:r>
            <a:r>
              <a:rPr sz="2400" spc="-152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자  연어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생성</a:t>
            </a:r>
            <a:r>
              <a:rPr sz="2400" spc="-7" dirty="0">
                <a:solidFill>
                  <a:srgbClr val="585858"/>
                </a:solidFill>
              </a:rPr>
              <a:t>(Generation)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과</a:t>
            </a:r>
            <a:r>
              <a:rPr sz="2400" spc="-16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관련한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모델이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존재할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있음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311488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자연어처리</a:t>
            </a:r>
            <a:r>
              <a:rPr spc="-327" dirty="0"/>
              <a:t> </a:t>
            </a:r>
            <a:r>
              <a:rPr spc="-7" dirty="0"/>
              <a:t>용어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34" y="1567181"/>
            <a:ext cx="10839873" cy="2776828"/>
          </a:xfrm>
          <a:prstGeom prst="rect">
            <a:avLst/>
          </a:prstGeom>
        </p:spPr>
        <p:txBody>
          <a:bodyPr vert="horz" wrap="square" lIns="0" tIns="199813" rIns="0" bIns="0" rtlCol="0">
            <a:spAutoFit/>
          </a:bodyPr>
          <a:lstStyle/>
          <a:p>
            <a:pPr marL="474121" indent="-457189">
              <a:spcBef>
                <a:spcPts val="1573"/>
              </a:spcBef>
              <a:buFont typeface="Arial"/>
              <a:buAutoNum type="arabicPeriod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음절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</a:rPr>
              <a:t>: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말소리</a:t>
            </a:r>
            <a:r>
              <a:rPr sz="2400" dirty="0">
                <a:solidFill>
                  <a:srgbClr val="585858"/>
                </a:solidFill>
              </a:rPr>
              <a:t>(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발화</a:t>
            </a:r>
            <a:r>
              <a:rPr sz="2400" dirty="0">
                <a:solidFill>
                  <a:srgbClr val="585858"/>
                </a:solidFill>
              </a:rPr>
              <a:t>)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최소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단위</a:t>
            </a:r>
            <a:r>
              <a:rPr sz="2400" spc="-7" dirty="0">
                <a:solidFill>
                  <a:srgbClr val="585858"/>
                </a:solidFill>
              </a:rPr>
              <a:t>,</a:t>
            </a:r>
            <a:r>
              <a:rPr sz="2400" dirty="0">
                <a:solidFill>
                  <a:srgbClr val="585858"/>
                </a:solidFill>
              </a:rPr>
              <a:t> </a:t>
            </a:r>
            <a:r>
              <a:rPr sz="2400" spc="-7" dirty="0">
                <a:solidFill>
                  <a:srgbClr val="585858"/>
                </a:solidFill>
              </a:rPr>
              <a:t>‘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강</a:t>
            </a:r>
            <a:r>
              <a:rPr sz="2400" spc="-7" dirty="0">
                <a:solidFill>
                  <a:srgbClr val="585858"/>
                </a:solidFill>
              </a:rPr>
              <a:t>’,</a:t>
            </a:r>
            <a:r>
              <a:rPr sz="2400" dirty="0">
                <a:solidFill>
                  <a:srgbClr val="585858"/>
                </a:solidFill>
              </a:rPr>
              <a:t> </a:t>
            </a:r>
            <a:r>
              <a:rPr sz="2400" spc="-7" dirty="0">
                <a:solidFill>
                  <a:srgbClr val="585858"/>
                </a:solidFill>
              </a:rPr>
              <a:t>‘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가</a:t>
            </a:r>
            <a:r>
              <a:rPr sz="2400" spc="-7" dirty="0">
                <a:solidFill>
                  <a:srgbClr val="585858"/>
                </a:solidFill>
              </a:rPr>
              <a:t>’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와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같이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한글자에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해당</a:t>
            </a:r>
            <a:endParaRPr sz="2400">
              <a:latin typeface="맑은 고딕"/>
              <a:cs typeface="맑은 고딕"/>
            </a:endParaRPr>
          </a:p>
          <a:p>
            <a:pPr marL="474121" marR="6773" indent="-457189">
              <a:lnSpc>
                <a:spcPct val="150000"/>
              </a:lnSpc>
              <a:buFont typeface="Arial"/>
              <a:buAutoNum type="arabicPeriod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형태소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</a:rPr>
              <a:t>: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의미를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가진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최소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단위</a:t>
            </a:r>
            <a:r>
              <a:rPr sz="2400" dirty="0">
                <a:solidFill>
                  <a:srgbClr val="585858"/>
                </a:solidFill>
              </a:rPr>
              <a:t>,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의존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여부에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따라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자립형태소</a:t>
            </a:r>
            <a:r>
              <a:rPr sz="2400" spc="-7" dirty="0">
                <a:solidFill>
                  <a:srgbClr val="585858"/>
                </a:solidFill>
              </a:rPr>
              <a:t>(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명사</a:t>
            </a:r>
            <a:r>
              <a:rPr sz="2400" spc="-7" dirty="0">
                <a:solidFill>
                  <a:srgbClr val="585858"/>
                </a:solidFill>
              </a:rPr>
              <a:t>/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대명사</a:t>
            </a:r>
            <a:r>
              <a:rPr sz="2400" spc="-7" dirty="0">
                <a:solidFill>
                  <a:srgbClr val="585858"/>
                </a:solidFill>
              </a:rPr>
              <a:t>/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수 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사</a:t>
            </a:r>
            <a:r>
              <a:rPr sz="2400" dirty="0">
                <a:solidFill>
                  <a:srgbClr val="585858"/>
                </a:solidFill>
              </a:rPr>
              <a:t>)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와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의존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형태소로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나뉜다</a:t>
            </a:r>
            <a:r>
              <a:rPr sz="2400" dirty="0">
                <a:solidFill>
                  <a:srgbClr val="585858"/>
                </a:solidFill>
              </a:rPr>
              <a:t>.</a:t>
            </a:r>
            <a:r>
              <a:rPr sz="2400" spc="640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예</a:t>
            </a:r>
            <a:r>
              <a:rPr sz="2400" dirty="0">
                <a:solidFill>
                  <a:srgbClr val="585858"/>
                </a:solidFill>
              </a:rPr>
              <a:t>)</a:t>
            </a:r>
            <a:r>
              <a:rPr sz="2400" spc="-7" dirty="0">
                <a:solidFill>
                  <a:srgbClr val="585858"/>
                </a:solidFill>
              </a:rPr>
              <a:t> mecab</a:t>
            </a:r>
            <a:r>
              <a:rPr sz="2400" spc="-20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등의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형태소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분석기가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존재함</a:t>
            </a:r>
            <a:endParaRPr sz="2400">
              <a:latin typeface="맑은 고딕"/>
              <a:cs typeface="맑은 고딕"/>
            </a:endParaRPr>
          </a:p>
          <a:p>
            <a:pPr marL="474121" indent="-457189">
              <a:spcBef>
                <a:spcPts val="1440"/>
              </a:spcBef>
              <a:buFont typeface="Arial"/>
              <a:buAutoNum type="arabicPeriod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어절 </a:t>
            </a:r>
            <a:r>
              <a:rPr sz="2400" dirty="0">
                <a:solidFill>
                  <a:srgbClr val="585858"/>
                </a:solidFill>
              </a:rPr>
              <a:t>: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띄어쓰기</a:t>
            </a:r>
            <a:r>
              <a:rPr sz="2400" spc="-36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단위이다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  <a:p>
            <a:pPr marL="474121" indent="-457189">
              <a:spcBef>
                <a:spcPts val="1440"/>
              </a:spcBef>
              <a:buFont typeface="Arial"/>
              <a:buAutoNum type="arabicPeriod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품사</a:t>
            </a:r>
            <a:r>
              <a:rPr sz="2400" spc="-7" dirty="0">
                <a:solidFill>
                  <a:srgbClr val="585858"/>
                </a:solidFill>
              </a:rPr>
              <a:t>(POS) </a:t>
            </a:r>
            <a:r>
              <a:rPr sz="2400" dirty="0">
                <a:solidFill>
                  <a:srgbClr val="585858"/>
                </a:solidFill>
              </a:rPr>
              <a:t>: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명사</a:t>
            </a:r>
            <a:r>
              <a:rPr sz="2400" dirty="0">
                <a:solidFill>
                  <a:srgbClr val="585858"/>
                </a:solidFill>
              </a:rPr>
              <a:t>,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대명사</a:t>
            </a:r>
            <a:r>
              <a:rPr sz="2400" dirty="0">
                <a:solidFill>
                  <a:srgbClr val="585858"/>
                </a:solidFill>
              </a:rPr>
              <a:t>,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형용사 등과 같은</a:t>
            </a:r>
            <a:r>
              <a:rPr sz="2400" spc="-56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문장성분이다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2267373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언어학</a:t>
            </a:r>
            <a:r>
              <a:rPr spc="-347" dirty="0"/>
              <a:t> </a:t>
            </a:r>
            <a:r>
              <a:rPr spc="-7" dirty="0"/>
              <a:t>용어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1567180"/>
            <a:ext cx="10856807" cy="10561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비정형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데이터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또는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특수문자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등이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포함되어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컴퓨터가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균일하게</a:t>
            </a:r>
            <a:r>
              <a:rPr sz="2400" spc="-22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처리하기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어려운  데이터를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컴퓨터가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처리할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있는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형태로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바꾸는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처리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작업이다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0734" y="3802889"/>
            <a:ext cx="10822093" cy="24870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정보추출과 전처리간의</a:t>
            </a:r>
            <a:r>
              <a:rPr sz="2400" spc="-3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차이</a:t>
            </a:r>
            <a:endParaRPr sz="2400">
              <a:latin typeface="맑은 고딕"/>
              <a:cs typeface="맑은 고딕"/>
            </a:endParaRPr>
          </a:p>
          <a:p>
            <a:pPr>
              <a:spcBef>
                <a:spcPts val="47"/>
              </a:spcBef>
            </a:pPr>
            <a:endParaRPr sz="2600">
              <a:latin typeface="Times New Roman"/>
              <a:cs typeface="Times New Roman"/>
            </a:endParaRPr>
          </a:p>
          <a:p>
            <a:pPr marL="16933"/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예</a:t>
            </a:r>
            <a:r>
              <a:rPr sz="2400" spc="-7" dirty="0">
                <a:solidFill>
                  <a:srgbClr val="585858"/>
                </a:solidFill>
              </a:rPr>
              <a:t>)</a:t>
            </a:r>
            <a:r>
              <a:rPr sz="2400" dirty="0">
                <a:solidFill>
                  <a:srgbClr val="585858"/>
                </a:solidFill>
              </a:rPr>
              <a:t> HTML</a:t>
            </a:r>
            <a:r>
              <a:rPr sz="2400" spc="-20" dirty="0">
                <a:solidFill>
                  <a:srgbClr val="585858"/>
                </a:solidFill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문서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파싱하여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20" dirty="0">
                <a:solidFill>
                  <a:srgbClr val="585858"/>
                </a:solidFill>
              </a:rPr>
              <a:t>body</a:t>
            </a:r>
            <a:r>
              <a:rPr sz="2400" spc="-20" dirty="0">
                <a:solidFill>
                  <a:srgbClr val="585858"/>
                </a:solidFill>
                <a:latin typeface="맑은 고딕"/>
                <a:cs typeface="맑은 고딕"/>
              </a:rPr>
              <a:t>의</a:t>
            </a:r>
            <a:r>
              <a:rPr sz="2400" spc="-13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</a:rPr>
              <a:t>table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</a:rPr>
              <a:t>title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텍스트를</a:t>
            </a:r>
            <a:r>
              <a:rPr sz="2400" spc="-17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읽기</a:t>
            </a:r>
            <a:r>
              <a:rPr sz="2400" spc="-7" dirty="0">
                <a:solidFill>
                  <a:srgbClr val="585858"/>
                </a:solidFill>
              </a:rPr>
              <a:t>(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정보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추출</a:t>
            </a:r>
            <a:r>
              <a:rPr sz="2400" spc="-7" dirty="0">
                <a:solidFill>
                  <a:srgbClr val="585858"/>
                </a:solidFill>
              </a:rPr>
              <a:t>)</a:t>
            </a:r>
            <a:endParaRPr sz="2400"/>
          </a:p>
          <a:p>
            <a:pPr>
              <a:spcBef>
                <a:spcPts val="53"/>
              </a:spcBef>
            </a:pPr>
            <a:endParaRPr sz="2600">
              <a:latin typeface="Times New Roman"/>
              <a:cs typeface="Times New Roman"/>
            </a:endParaRPr>
          </a:p>
          <a:p>
            <a:pPr marL="16933"/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예</a:t>
            </a:r>
            <a:r>
              <a:rPr sz="2400" dirty="0">
                <a:solidFill>
                  <a:srgbClr val="585858"/>
                </a:solidFill>
              </a:rPr>
              <a:t>)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입력된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텍스트를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특수문자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제거</a:t>
            </a:r>
            <a:r>
              <a:rPr sz="2400" dirty="0">
                <a:solidFill>
                  <a:srgbClr val="585858"/>
                </a:solidFill>
              </a:rPr>
              <a:t>,</a:t>
            </a:r>
            <a:r>
              <a:rPr sz="2400" spc="-20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대문자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변환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등을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수행하여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균일하게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만들기</a:t>
            </a:r>
            <a:endParaRPr sz="2400">
              <a:latin typeface="맑은 고딕"/>
              <a:cs typeface="맑은 고딕"/>
            </a:endParaRPr>
          </a:p>
          <a:p>
            <a:pPr marL="16933">
              <a:spcBef>
                <a:spcPts val="1440"/>
              </a:spcBef>
            </a:pPr>
            <a:r>
              <a:rPr sz="2400" spc="-7" dirty="0">
                <a:solidFill>
                  <a:srgbClr val="585858"/>
                </a:solidFill>
              </a:rPr>
              <a:t>(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전처리</a:t>
            </a:r>
            <a:r>
              <a:rPr sz="2400" spc="-7" dirty="0">
                <a:solidFill>
                  <a:srgbClr val="585858"/>
                </a:solidFill>
              </a:rPr>
              <a:t>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2689860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텍스트</a:t>
            </a:r>
            <a:r>
              <a:rPr spc="-347" dirty="0"/>
              <a:t> </a:t>
            </a:r>
            <a:r>
              <a:rPr spc="-7" dirty="0"/>
              <a:t>전처리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1750060"/>
            <a:ext cx="33367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맞춤법</a:t>
            </a:r>
            <a:r>
              <a:rPr sz="2400" spc="-22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및</a:t>
            </a:r>
            <a:r>
              <a:rPr sz="2400" spc="-24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띄어쓰기</a:t>
            </a:r>
            <a:r>
              <a:rPr sz="2400" spc="-22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교정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34" y="688508"/>
            <a:ext cx="4080087" cy="52914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333" spc="-7" dirty="0">
                <a:latin typeface="맑은 고딕"/>
                <a:cs typeface="맑은 고딕"/>
              </a:rPr>
              <a:t>자연어처리 응용</a:t>
            </a:r>
            <a:r>
              <a:rPr sz="3333" spc="-553" dirty="0">
                <a:latin typeface="맑은 고딕"/>
                <a:cs typeface="맑은 고딕"/>
              </a:rPr>
              <a:t> </a:t>
            </a:r>
            <a:r>
              <a:rPr sz="3333" spc="-7" dirty="0">
                <a:latin typeface="맑은 고딕"/>
                <a:cs typeface="맑은 고딕"/>
              </a:rPr>
              <a:t>분야</a:t>
            </a:r>
            <a:endParaRPr sz="3333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864" y="2277872"/>
            <a:ext cx="4781296" cy="401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5" name="object 5"/>
          <p:cNvSpPr txBox="1"/>
          <p:nvPr/>
        </p:nvSpPr>
        <p:spPr>
          <a:xfrm>
            <a:off x="667037" y="6369643"/>
            <a:ext cx="3677920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hlinkClick r:id="rId3"/>
              </a:rPr>
              <a:t>http://speller.cs.pusan.ac.kr/results</a:t>
            </a:r>
            <a:endParaRPr sz="186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184488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구문</a:t>
            </a:r>
            <a:r>
              <a:rPr spc="-347" dirty="0"/>
              <a:t> </a:t>
            </a:r>
            <a:r>
              <a:rPr spc="-7" dirty="0"/>
              <a:t>분석</a:t>
            </a:r>
          </a:p>
        </p:txBody>
      </p:sp>
      <p:sp>
        <p:nvSpPr>
          <p:cNvPr id="3" name="object 3"/>
          <p:cNvSpPr/>
          <p:nvPr/>
        </p:nvSpPr>
        <p:spPr>
          <a:xfrm>
            <a:off x="615696" y="3702303"/>
            <a:ext cx="3881120" cy="256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4" name="object 4"/>
          <p:cNvSpPr txBox="1"/>
          <p:nvPr/>
        </p:nvSpPr>
        <p:spPr>
          <a:xfrm>
            <a:off x="104986" y="6578533"/>
            <a:ext cx="546015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-7" dirty="0"/>
              <a:t>https</a:t>
            </a:r>
            <a:r>
              <a:rPr sz="1333" spc="-7" dirty="0">
                <a:hlinkClick r:id="rId3"/>
              </a:rPr>
              <a:t>://w</a:t>
            </a:r>
            <a:r>
              <a:rPr sz="1333" spc="-7" dirty="0"/>
              <a:t>ww</a:t>
            </a:r>
            <a:r>
              <a:rPr sz="1333" spc="-7" dirty="0">
                <a:hlinkClick r:id="rId3"/>
              </a:rPr>
              <a:t>.geek</a:t>
            </a:r>
            <a:r>
              <a:rPr sz="1333" spc="-7" dirty="0"/>
              <a:t>s</a:t>
            </a:r>
            <a:r>
              <a:rPr sz="1333" spc="-7" dirty="0">
                <a:hlinkClick r:id="rId3"/>
              </a:rPr>
              <a:t>forgeeks.org/syntax-tree-natural-language-processing/</a:t>
            </a:r>
            <a:endParaRPr sz="1333"/>
          </a:p>
        </p:txBody>
      </p:sp>
      <p:sp>
        <p:nvSpPr>
          <p:cNvPr id="5" name="object 5"/>
          <p:cNvSpPr/>
          <p:nvPr/>
        </p:nvSpPr>
        <p:spPr>
          <a:xfrm>
            <a:off x="7579190" y="3967819"/>
            <a:ext cx="1824567" cy="823807"/>
          </a:xfrm>
          <a:custGeom>
            <a:avLst/>
            <a:gdLst/>
            <a:ahLst/>
            <a:cxnLst/>
            <a:rect l="l" t="t" r="r" b="b"/>
            <a:pathLst>
              <a:path w="1368425" h="617854">
                <a:moveTo>
                  <a:pt x="1292352" y="544068"/>
                </a:moveTo>
                <a:lnTo>
                  <a:pt x="1335151" y="617728"/>
                </a:lnTo>
                <a:lnTo>
                  <a:pt x="1356256" y="567944"/>
                </a:lnTo>
                <a:lnTo>
                  <a:pt x="1325626" y="567944"/>
                </a:lnTo>
                <a:lnTo>
                  <a:pt x="1324896" y="562948"/>
                </a:lnTo>
                <a:lnTo>
                  <a:pt x="1292352" y="544068"/>
                </a:lnTo>
                <a:close/>
              </a:path>
              <a:path w="1368425" h="617854">
                <a:moveTo>
                  <a:pt x="1324896" y="562948"/>
                </a:moveTo>
                <a:lnTo>
                  <a:pt x="1325626" y="567944"/>
                </a:lnTo>
                <a:lnTo>
                  <a:pt x="1331956" y="567043"/>
                </a:lnTo>
                <a:lnTo>
                  <a:pt x="1324896" y="562948"/>
                </a:lnTo>
                <a:close/>
              </a:path>
              <a:path w="1368425" h="617854">
                <a:moveTo>
                  <a:pt x="1368425" y="539242"/>
                </a:moveTo>
                <a:lnTo>
                  <a:pt x="1337706" y="562682"/>
                </a:lnTo>
                <a:lnTo>
                  <a:pt x="1338199" y="566166"/>
                </a:lnTo>
                <a:lnTo>
                  <a:pt x="1325626" y="567944"/>
                </a:lnTo>
                <a:lnTo>
                  <a:pt x="1356256" y="567944"/>
                </a:lnTo>
                <a:lnTo>
                  <a:pt x="1368425" y="539242"/>
                </a:lnTo>
                <a:close/>
              </a:path>
              <a:path w="1368425" h="617854">
                <a:moveTo>
                  <a:pt x="1331963" y="567047"/>
                </a:moveTo>
                <a:close/>
              </a:path>
              <a:path w="1368425" h="617854">
                <a:moveTo>
                  <a:pt x="785526" y="12700"/>
                </a:moveTo>
                <a:lnTo>
                  <a:pt x="608838" y="12700"/>
                </a:lnTo>
                <a:lnTo>
                  <a:pt x="650621" y="13462"/>
                </a:lnTo>
                <a:lnTo>
                  <a:pt x="692277" y="15748"/>
                </a:lnTo>
                <a:lnTo>
                  <a:pt x="733552" y="19177"/>
                </a:lnTo>
                <a:lnTo>
                  <a:pt x="774065" y="23875"/>
                </a:lnTo>
                <a:lnTo>
                  <a:pt x="813943" y="29463"/>
                </a:lnTo>
                <a:lnTo>
                  <a:pt x="862076" y="39750"/>
                </a:lnTo>
                <a:lnTo>
                  <a:pt x="909701" y="55372"/>
                </a:lnTo>
                <a:lnTo>
                  <a:pt x="956817" y="76073"/>
                </a:lnTo>
                <a:lnTo>
                  <a:pt x="1002791" y="101473"/>
                </a:lnTo>
                <a:lnTo>
                  <a:pt x="1047241" y="130937"/>
                </a:lnTo>
                <a:lnTo>
                  <a:pt x="1089914" y="164337"/>
                </a:lnTo>
                <a:lnTo>
                  <a:pt x="1130173" y="201168"/>
                </a:lnTo>
                <a:lnTo>
                  <a:pt x="1168000" y="241173"/>
                </a:lnTo>
                <a:lnTo>
                  <a:pt x="1202563" y="283463"/>
                </a:lnTo>
                <a:lnTo>
                  <a:pt x="1233932" y="328041"/>
                </a:lnTo>
                <a:lnTo>
                  <a:pt x="1261364" y="374396"/>
                </a:lnTo>
                <a:lnTo>
                  <a:pt x="1284732" y="422021"/>
                </a:lnTo>
                <a:lnTo>
                  <a:pt x="1303401" y="470788"/>
                </a:lnTo>
                <a:lnTo>
                  <a:pt x="1317243" y="519811"/>
                </a:lnTo>
                <a:lnTo>
                  <a:pt x="1324896" y="562948"/>
                </a:lnTo>
                <a:lnTo>
                  <a:pt x="1331963" y="567047"/>
                </a:lnTo>
                <a:lnTo>
                  <a:pt x="1337706" y="562682"/>
                </a:lnTo>
                <a:lnTo>
                  <a:pt x="1334770" y="541909"/>
                </a:lnTo>
                <a:lnTo>
                  <a:pt x="1323086" y="491490"/>
                </a:lnTo>
                <a:lnTo>
                  <a:pt x="1306322" y="441452"/>
                </a:lnTo>
                <a:lnTo>
                  <a:pt x="1284859" y="392175"/>
                </a:lnTo>
                <a:lnTo>
                  <a:pt x="1258951" y="344297"/>
                </a:lnTo>
                <a:lnTo>
                  <a:pt x="1228979" y="297942"/>
                </a:lnTo>
                <a:lnTo>
                  <a:pt x="1195324" y="253619"/>
                </a:lnTo>
                <a:lnTo>
                  <a:pt x="1158366" y="211836"/>
                </a:lnTo>
                <a:lnTo>
                  <a:pt x="1118742" y="172847"/>
                </a:lnTo>
                <a:lnTo>
                  <a:pt x="1076452" y="137033"/>
                </a:lnTo>
                <a:lnTo>
                  <a:pt x="1032002" y="105029"/>
                </a:lnTo>
                <a:lnTo>
                  <a:pt x="985901" y="76962"/>
                </a:lnTo>
                <a:lnTo>
                  <a:pt x="938149" y="53467"/>
                </a:lnTo>
                <a:lnTo>
                  <a:pt x="889635" y="34671"/>
                </a:lnTo>
                <a:lnTo>
                  <a:pt x="840359" y="21462"/>
                </a:lnTo>
                <a:lnTo>
                  <a:pt x="815721" y="16891"/>
                </a:lnTo>
                <a:lnTo>
                  <a:pt x="785526" y="12700"/>
                </a:lnTo>
                <a:close/>
              </a:path>
              <a:path w="1368425" h="617854">
                <a:moveTo>
                  <a:pt x="1337706" y="562682"/>
                </a:moveTo>
                <a:lnTo>
                  <a:pt x="1331990" y="567043"/>
                </a:lnTo>
                <a:lnTo>
                  <a:pt x="1338199" y="566166"/>
                </a:lnTo>
                <a:lnTo>
                  <a:pt x="1337706" y="562682"/>
                </a:lnTo>
                <a:close/>
              </a:path>
              <a:path w="1368425" h="617854">
                <a:moveTo>
                  <a:pt x="608711" y="0"/>
                </a:moveTo>
                <a:lnTo>
                  <a:pt x="566293" y="635"/>
                </a:lnTo>
                <a:lnTo>
                  <a:pt x="524129" y="2921"/>
                </a:lnTo>
                <a:lnTo>
                  <a:pt x="482219" y="7112"/>
                </a:lnTo>
                <a:lnTo>
                  <a:pt x="440817" y="13081"/>
                </a:lnTo>
                <a:lnTo>
                  <a:pt x="400050" y="21209"/>
                </a:lnTo>
                <a:lnTo>
                  <a:pt x="360045" y="31496"/>
                </a:lnTo>
                <a:lnTo>
                  <a:pt x="320929" y="44068"/>
                </a:lnTo>
                <a:lnTo>
                  <a:pt x="283210" y="59181"/>
                </a:lnTo>
                <a:lnTo>
                  <a:pt x="246761" y="76835"/>
                </a:lnTo>
                <a:lnTo>
                  <a:pt x="211962" y="97155"/>
                </a:lnTo>
                <a:lnTo>
                  <a:pt x="178816" y="120523"/>
                </a:lnTo>
                <a:lnTo>
                  <a:pt x="141478" y="154050"/>
                </a:lnTo>
                <a:lnTo>
                  <a:pt x="108966" y="192531"/>
                </a:lnTo>
                <a:lnTo>
                  <a:pt x="81280" y="235077"/>
                </a:lnTo>
                <a:lnTo>
                  <a:pt x="57658" y="280797"/>
                </a:lnTo>
                <a:lnTo>
                  <a:pt x="38100" y="328803"/>
                </a:lnTo>
                <a:lnTo>
                  <a:pt x="22098" y="378206"/>
                </a:lnTo>
                <a:lnTo>
                  <a:pt x="9525" y="427990"/>
                </a:lnTo>
                <a:lnTo>
                  <a:pt x="0" y="477266"/>
                </a:lnTo>
                <a:lnTo>
                  <a:pt x="12446" y="479552"/>
                </a:lnTo>
                <a:lnTo>
                  <a:pt x="16891" y="455041"/>
                </a:lnTo>
                <a:lnTo>
                  <a:pt x="21971" y="430530"/>
                </a:lnTo>
                <a:lnTo>
                  <a:pt x="34417" y="381381"/>
                </a:lnTo>
                <a:lnTo>
                  <a:pt x="50165" y="332867"/>
                </a:lnTo>
                <a:lnTo>
                  <a:pt x="69342" y="285750"/>
                </a:lnTo>
                <a:lnTo>
                  <a:pt x="92407" y="241046"/>
                </a:lnTo>
                <a:lnTo>
                  <a:pt x="119507" y="199771"/>
                </a:lnTo>
                <a:lnTo>
                  <a:pt x="150876" y="162433"/>
                </a:lnTo>
                <a:lnTo>
                  <a:pt x="186817" y="130302"/>
                </a:lnTo>
                <a:lnTo>
                  <a:pt x="219075" y="107696"/>
                </a:lnTo>
                <a:lnTo>
                  <a:pt x="252984" y="87884"/>
                </a:lnTo>
                <a:lnTo>
                  <a:pt x="288544" y="70612"/>
                </a:lnTo>
                <a:lnTo>
                  <a:pt x="325501" y="56006"/>
                </a:lnTo>
                <a:lnTo>
                  <a:pt x="363728" y="43687"/>
                </a:lnTo>
                <a:lnTo>
                  <a:pt x="402971" y="33528"/>
                </a:lnTo>
                <a:lnTo>
                  <a:pt x="443230" y="25654"/>
                </a:lnTo>
                <a:lnTo>
                  <a:pt x="483997" y="19685"/>
                </a:lnTo>
                <a:lnTo>
                  <a:pt x="525399" y="15621"/>
                </a:lnTo>
                <a:lnTo>
                  <a:pt x="567055" y="13335"/>
                </a:lnTo>
                <a:lnTo>
                  <a:pt x="608838" y="12700"/>
                </a:lnTo>
                <a:lnTo>
                  <a:pt x="785526" y="12700"/>
                </a:lnTo>
                <a:lnTo>
                  <a:pt x="775462" y="11303"/>
                </a:lnTo>
                <a:lnTo>
                  <a:pt x="734568" y="6604"/>
                </a:lnTo>
                <a:lnTo>
                  <a:pt x="692912" y="3175"/>
                </a:lnTo>
                <a:lnTo>
                  <a:pt x="650875" y="888"/>
                </a:lnTo>
                <a:lnTo>
                  <a:pt x="60871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6" name="object 6"/>
          <p:cNvSpPr/>
          <p:nvPr/>
        </p:nvSpPr>
        <p:spPr>
          <a:xfrm>
            <a:off x="8359479" y="4299372"/>
            <a:ext cx="963507" cy="453813"/>
          </a:xfrm>
          <a:custGeom>
            <a:avLst/>
            <a:gdLst/>
            <a:ahLst/>
            <a:cxnLst/>
            <a:rect l="l" t="t" r="r" b="b"/>
            <a:pathLst>
              <a:path w="722629" h="340360">
                <a:moveTo>
                  <a:pt x="650620" y="280796"/>
                </a:moveTo>
                <a:lnTo>
                  <a:pt x="711835" y="340106"/>
                </a:lnTo>
                <a:lnTo>
                  <a:pt x="717697" y="293623"/>
                </a:lnTo>
                <a:lnTo>
                  <a:pt x="688847" y="293623"/>
                </a:lnTo>
                <a:lnTo>
                  <a:pt x="688071" y="290454"/>
                </a:lnTo>
                <a:lnTo>
                  <a:pt x="650620" y="280796"/>
                </a:lnTo>
                <a:close/>
              </a:path>
              <a:path w="722629" h="340360">
                <a:moveTo>
                  <a:pt x="688071" y="290454"/>
                </a:moveTo>
                <a:lnTo>
                  <a:pt x="688847" y="293623"/>
                </a:lnTo>
                <a:lnTo>
                  <a:pt x="694846" y="292201"/>
                </a:lnTo>
                <a:lnTo>
                  <a:pt x="688071" y="290454"/>
                </a:lnTo>
                <a:close/>
              </a:path>
              <a:path w="722629" h="340360">
                <a:moveTo>
                  <a:pt x="722502" y="255524"/>
                </a:moveTo>
                <a:lnTo>
                  <a:pt x="699919" y="285600"/>
                </a:lnTo>
                <a:lnTo>
                  <a:pt x="701166" y="290702"/>
                </a:lnTo>
                <a:lnTo>
                  <a:pt x="694988" y="292168"/>
                </a:lnTo>
                <a:lnTo>
                  <a:pt x="694739" y="292226"/>
                </a:lnTo>
                <a:lnTo>
                  <a:pt x="688847" y="293623"/>
                </a:lnTo>
                <a:lnTo>
                  <a:pt x="717697" y="293623"/>
                </a:lnTo>
                <a:lnTo>
                  <a:pt x="717873" y="292226"/>
                </a:lnTo>
                <a:lnTo>
                  <a:pt x="694943" y="292226"/>
                </a:lnTo>
                <a:lnTo>
                  <a:pt x="717876" y="292201"/>
                </a:lnTo>
                <a:lnTo>
                  <a:pt x="722502" y="255524"/>
                </a:lnTo>
                <a:close/>
              </a:path>
              <a:path w="722629" h="340360">
                <a:moveTo>
                  <a:pt x="496329" y="12700"/>
                </a:moveTo>
                <a:lnTo>
                  <a:pt x="312800" y="12700"/>
                </a:lnTo>
                <a:lnTo>
                  <a:pt x="359663" y="13081"/>
                </a:lnTo>
                <a:lnTo>
                  <a:pt x="384301" y="13715"/>
                </a:lnTo>
                <a:lnTo>
                  <a:pt x="434339" y="16890"/>
                </a:lnTo>
                <a:lnTo>
                  <a:pt x="483996" y="23240"/>
                </a:lnTo>
                <a:lnTo>
                  <a:pt x="531367" y="33908"/>
                </a:lnTo>
                <a:lnTo>
                  <a:pt x="574420" y="50164"/>
                </a:lnTo>
                <a:lnTo>
                  <a:pt x="611123" y="72770"/>
                </a:lnTo>
                <a:lnTo>
                  <a:pt x="639571" y="102615"/>
                </a:lnTo>
                <a:lnTo>
                  <a:pt x="660908" y="146303"/>
                </a:lnTo>
                <a:lnTo>
                  <a:pt x="673481" y="201294"/>
                </a:lnTo>
                <a:lnTo>
                  <a:pt x="681989" y="258571"/>
                </a:lnTo>
                <a:lnTo>
                  <a:pt x="687323" y="287400"/>
                </a:lnTo>
                <a:lnTo>
                  <a:pt x="688071" y="290454"/>
                </a:lnTo>
                <a:lnTo>
                  <a:pt x="694846" y="292201"/>
                </a:lnTo>
                <a:lnTo>
                  <a:pt x="694988" y="292168"/>
                </a:lnTo>
                <a:lnTo>
                  <a:pt x="699919" y="285600"/>
                </a:lnTo>
                <a:lnTo>
                  <a:pt x="699769" y="284988"/>
                </a:lnTo>
                <a:lnTo>
                  <a:pt x="694436" y="256794"/>
                </a:lnTo>
                <a:lnTo>
                  <a:pt x="685926" y="198881"/>
                </a:lnTo>
                <a:lnTo>
                  <a:pt x="677163" y="155956"/>
                </a:lnTo>
                <a:lnTo>
                  <a:pt x="661669" y="114681"/>
                </a:lnTo>
                <a:lnTo>
                  <a:pt x="635126" y="77343"/>
                </a:lnTo>
                <a:lnTo>
                  <a:pt x="599693" y="49275"/>
                </a:lnTo>
                <a:lnTo>
                  <a:pt x="557530" y="29209"/>
                </a:lnTo>
                <a:lnTo>
                  <a:pt x="510666" y="15493"/>
                </a:lnTo>
                <a:lnTo>
                  <a:pt x="496329" y="12700"/>
                </a:lnTo>
                <a:close/>
              </a:path>
              <a:path w="722629" h="340360">
                <a:moveTo>
                  <a:pt x="699919" y="285600"/>
                </a:moveTo>
                <a:lnTo>
                  <a:pt x="694988" y="292168"/>
                </a:lnTo>
                <a:lnTo>
                  <a:pt x="701166" y="290702"/>
                </a:lnTo>
                <a:lnTo>
                  <a:pt x="699919" y="285600"/>
                </a:lnTo>
                <a:close/>
              </a:path>
              <a:path w="722629" h="340360">
                <a:moveTo>
                  <a:pt x="312419" y="0"/>
                </a:moveTo>
                <a:lnTo>
                  <a:pt x="272288" y="3809"/>
                </a:lnTo>
                <a:lnTo>
                  <a:pt x="232410" y="14350"/>
                </a:lnTo>
                <a:lnTo>
                  <a:pt x="193293" y="30987"/>
                </a:lnTo>
                <a:lnTo>
                  <a:pt x="155828" y="53212"/>
                </a:lnTo>
                <a:lnTo>
                  <a:pt x="109727" y="89662"/>
                </a:lnTo>
                <a:lnTo>
                  <a:pt x="69214" y="132587"/>
                </a:lnTo>
                <a:lnTo>
                  <a:pt x="36321" y="180339"/>
                </a:lnTo>
                <a:lnTo>
                  <a:pt x="17652" y="218439"/>
                </a:lnTo>
                <a:lnTo>
                  <a:pt x="4825" y="257556"/>
                </a:lnTo>
                <a:lnTo>
                  <a:pt x="0" y="283590"/>
                </a:lnTo>
                <a:lnTo>
                  <a:pt x="12445" y="285495"/>
                </a:lnTo>
                <a:lnTo>
                  <a:pt x="14477" y="272669"/>
                </a:lnTo>
                <a:lnTo>
                  <a:pt x="17144" y="260350"/>
                </a:lnTo>
                <a:lnTo>
                  <a:pt x="29463" y="222884"/>
                </a:lnTo>
                <a:lnTo>
                  <a:pt x="47498" y="186436"/>
                </a:lnTo>
                <a:lnTo>
                  <a:pt x="79375" y="140334"/>
                </a:lnTo>
                <a:lnTo>
                  <a:pt x="118617" y="98678"/>
                </a:lnTo>
                <a:lnTo>
                  <a:pt x="163321" y="63500"/>
                </a:lnTo>
                <a:lnTo>
                  <a:pt x="199389" y="42290"/>
                </a:lnTo>
                <a:lnTo>
                  <a:pt x="236855" y="26288"/>
                </a:lnTo>
                <a:lnTo>
                  <a:pt x="274955" y="16128"/>
                </a:lnTo>
                <a:lnTo>
                  <a:pt x="312800" y="12700"/>
                </a:lnTo>
                <a:lnTo>
                  <a:pt x="496329" y="12700"/>
                </a:lnTo>
                <a:lnTo>
                  <a:pt x="485901" y="10668"/>
                </a:lnTo>
                <a:lnTo>
                  <a:pt x="435356" y="4190"/>
                </a:lnTo>
                <a:lnTo>
                  <a:pt x="384683" y="1015"/>
                </a:lnTo>
                <a:lnTo>
                  <a:pt x="359917" y="381"/>
                </a:lnTo>
                <a:lnTo>
                  <a:pt x="3124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7" name="object 7"/>
          <p:cNvSpPr txBox="1"/>
          <p:nvPr/>
        </p:nvSpPr>
        <p:spPr>
          <a:xfrm>
            <a:off x="520734" y="1567181"/>
            <a:ext cx="11025293" cy="45929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33"/>
              </a:spcBef>
            </a:pPr>
            <a:r>
              <a:rPr sz="2400" spc="-7" dirty="0">
                <a:solidFill>
                  <a:srgbClr val="585858"/>
                </a:solidFill>
              </a:rPr>
              <a:t>‘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구문 분석</a:t>
            </a:r>
            <a:r>
              <a:rPr sz="2400" spc="-7" dirty="0">
                <a:solidFill>
                  <a:srgbClr val="585858"/>
                </a:solidFill>
              </a:rPr>
              <a:t>’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은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문장의 구성요소들의 문법 구조를 분석하는 과정이다</a:t>
            </a:r>
            <a:r>
              <a:rPr sz="2400" dirty="0">
                <a:solidFill>
                  <a:srgbClr val="585858"/>
                </a:solidFill>
              </a:rPr>
              <a:t>.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구구조 구문  문법과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의존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구문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분석이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585858"/>
                </a:solidFill>
              </a:rPr>
              <a:t>.</a:t>
            </a:r>
            <a:r>
              <a:rPr sz="2400" spc="-20" dirty="0">
                <a:solidFill>
                  <a:srgbClr val="585858"/>
                </a:solidFill>
              </a:rPr>
              <a:t> </a:t>
            </a:r>
            <a:r>
              <a:rPr sz="2400" b="1" dirty="0">
                <a:solidFill>
                  <a:srgbClr val="585858"/>
                </a:solidFill>
                <a:latin typeface="맑은 고딕"/>
                <a:cs typeface="맑은 고딕"/>
              </a:rPr>
              <a:t>구구조</a:t>
            </a:r>
            <a:r>
              <a:rPr sz="2400" b="1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b="1" dirty="0">
                <a:solidFill>
                  <a:srgbClr val="585858"/>
                </a:solidFill>
                <a:latin typeface="맑은 고딕"/>
                <a:cs typeface="맑은 고딕"/>
              </a:rPr>
              <a:t>구문</a:t>
            </a:r>
            <a:r>
              <a:rPr sz="2400" b="1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b="1" dirty="0">
                <a:solidFill>
                  <a:srgbClr val="585858"/>
                </a:solidFill>
                <a:latin typeface="맑은 고딕"/>
                <a:cs typeface="맑은 고딕"/>
              </a:rPr>
              <a:t>문법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은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단어들이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모여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절을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이룬다는  관점에서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계층적인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분석에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해당하며</a:t>
            </a:r>
            <a:r>
              <a:rPr sz="2400" dirty="0">
                <a:solidFill>
                  <a:srgbClr val="585858"/>
                </a:solidFill>
              </a:rPr>
              <a:t>,</a:t>
            </a:r>
            <a:r>
              <a:rPr sz="2400" spc="-20" dirty="0">
                <a:solidFill>
                  <a:srgbClr val="585858"/>
                </a:solidFill>
              </a:rPr>
              <a:t> </a:t>
            </a:r>
            <a:r>
              <a:rPr sz="2400" b="1" dirty="0">
                <a:solidFill>
                  <a:srgbClr val="585858"/>
                </a:solidFill>
                <a:latin typeface="맑은 고딕"/>
                <a:cs typeface="맑은 고딕"/>
              </a:rPr>
              <a:t>의존</a:t>
            </a:r>
            <a:r>
              <a:rPr sz="2400" b="1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b="1" dirty="0">
                <a:solidFill>
                  <a:srgbClr val="585858"/>
                </a:solidFill>
                <a:latin typeface="맑은 고딕"/>
                <a:cs typeface="맑은 고딕"/>
              </a:rPr>
              <a:t>문법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은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문장의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구성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단어들간의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의존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관  계 관점에서 분석을</a:t>
            </a:r>
            <a:r>
              <a:rPr sz="2400" spc="-55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함</a:t>
            </a:r>
            <a:endParaRPr sz="2400">
              <a:latin typeface="맑은 고딕"/>
              <a:cs typeface="맑은 고딕"/>
            </a:endParaRPr>
          </a:p>
          <a:p>
            <a:pPr marL="2287636" marR="7171934">
              <a:spcBef>
                <a:spcPts val="313"/>
              </a:spcBef>
            </a:pPr>
            <a:r>
              <a:rPr sz="1867" dirty="0">
                <a:latin typeface="맑은 고딕"/>
                <a:cs typeface="맑은 고딕"/>
              </a:rPr>
              <a:t>구구조 구문</a:t>
            </a:r>
            <a:r>
              <a:rPr sz="1867" spc="-413" dirty="0">
                <a:latin typeface="맑은 고딕"/>
                <a:cs typeface="맑은 고딕"/>
              </a:rPr>
              <a:t> </a:t>
            </a:r>
            <a:r>
              <a:rPr sz="1867" dirty="0">
                <a:latin typeface="맑은 고딕"/>
                <a:cs typeface="맑은 고딕"/>
              </a:rPr>
              <a:t>문  법</a:t>
            </a:r>
            <a:endParaRPr sz="1867">
              <a:latin typeface="맑은 고딕"/>
              <a:cs typeface="맑은 고딕"/>
            </a:endParaRPr>
          </a:p>
          <a:p>
            <a:pPr>
              <a:spcBef>
                <a:spcPts val="60"/>
              </a:spcBef>
            </a:pPr>
            <a:endParaRPr sz="2267">
              <a:latin typeface="Times New Roman"/>
              <a:cs typeface="Times New Roman"/>
            </a:endParaRPr>
          </a:p>
          <a:p>
            <a:pPr marL="5373659" algn="ctr">
              <a:spcBef>
                <a:spcPts val="7"/>
              </a:spcBef>
            </a:pPr>
            <a:r>
              <a:rPr sz="3200" dirty="0">
                <a:latin typeface="맑은 고딕"/>
                <a:cs typeface="맑은 고딕"/>
              </a:rPr>
              <a:t>나는 </a:t>
            </a:r>
            <a:r>
              <a:rPr sz="3200" spc="-7" dirty="0">
                <a:latin typeface="맑은 고딕"/>
                <a:cs typeface="맑은 고딕"/>
              </a:rPr>
              <a:t>한국에</a:t>
            </a:r>
            <a:r>
              <a:rPr sz="3200" spc="-487" dirty="0">
                <a:latin typeface="맑은 고딕"/>
                <a:cs typeface="맑은 고딕"/>
              </a:rPr>
              <a:t> </a:t>
            </a:r>
            <a:r>
              <a:rPr sz="3200" spc="-7" dirty="0">
                <a:latin typeface="맑은 고딕"/>
                <a:cs typeface="맑은 고딕"/>
              </a:rPr>
              <a:t>갔다</a:t>
            </a:r>
            <a:r>
              <a:rPr sz="3200" spc="-7" dirty="0"/>
              <a:t>.</a:t>
            </a:r>
            <a:endParaRPr sz="3200"/>
          </a:p>
          <a:p>
            <a:pPr>
              <a:spcBef>
                <a:spcPts val="27"/>
              </a:spcBef>
            </a:pPr>
            <a:endParaRPr sz="3933">
              <a:latin typeface="Times New Roman"/>
              <a:cs typeface="Times New Roman"/>
            </a:endParaRPr>
          </a:p>
          <a:p>
            <a:pPr marR="2386692" algn="r"/>
            <a:r>
              <a:rPr sz="1867" dirty="0">
                <a:latin typeface="맑은 고딕"/>
                <a:cs typeface="맑은 고딕"/>
              </a:rPr>
              <a:t>의존</a:t>
            </a:r>
            <a:r>
              <a:rPr sz="1867" spc="-260" dirty="0">
                <a:latin typeface="맑은 고딕"/>
                <a:cs typeface="맑은 고딕"/>
              </a:rPr>
              <a:t> </a:t>
            </a:r>
            <a:r>
              <a:rPr sz="1867" dirty="0">
                <a:latin typeface="맑은 고딕"/>
                <a:cs typeface="맑은 고딕"/>
              </a:rPr>
              <a:t>문법</a:t>
            </a:r>
            <a:endParaRPr sz="1867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1750060"/>
            <a:ext cx="995764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서술어와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서술어의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수식을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받는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논항간의</a:t>
            </a:r>
            <a:r>
              <a:rPr sz="2400" spc="-21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의미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관계</a:t>
            </a:r>
            <a:r>
              <a:rPr sz="2400" spc="-7" dirty="0">
                <a:solidFill>
                  <a:srgbClr val="585858"/>
                </a:solidFill>
              </a:rPr>
              <a:t>(role)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를</a:t>
            </a:r>
            <a:r>
              <a:rPr sz="2400" spc="-17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인식하는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과정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184488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의미</a:t>
            </a:r>
            <a:r>
              <a:rPr spc="-347" dirty="0"/>
              <a:t> </a:t>
            </a:r>
            <a:r>
              <a:rPr spc="-7" dirty="0"/>
              <a:t>분석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615" y="3129281"/>
            <a:ext cx="8652933" cy="17030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070" marR="916917">
              <a:lnSpc>
                <a:spcPct val="150100"/>
              </a:lnSpc>
              <a:spcBef>
                <a:spcPts val="360"/>
              </a:spcBef>
            </a:pPr>
            <a:r>
              <a:rPr sz="2400" dirty="0">
                <a:latin typeface="맑은 고딕"/>
                <a:cs typeface="맑은 고딕"/>
              </a:rPr>
              <a:t>지니</a:t>
            </a:r>
            <a:r>
              <a:rPr sz="2400" dirty="0"/>
              <a:t>(</a:t>
            </a:r>
            <a:r>
              <a:rPr sz="2400" dirty="0">
                <a:latin typeface="맑은 고딕"/>
                <a:cs typeface="맑은 고딕"/>
              </a:rPr>
              <a:t>용언</a:t>
            </a:r>
            <a:r>
              <a:rPr sz="2400" dirty="0"/>
              <a:t>;AGENT)</a:t>
            </a:r>
            <a:r>
              <a:rPr sz="2400" dirty="0">
                <a:latin typeface="맑은 고딕"/>
                <a:cs typeface="맑은 고딕"/>
              </a:rPr>
              <a:t>가 </a:t>
            </a:r>
            <a:r>
              <a:rPr sz="2400" spc="-7" dirty="0">
                <a:latin typeface="맑은 고딕"/>
                <a:cs typeface="맑은 고딕"/>
              </a:rPr>
              <a:t>학교</a:t>
            </a:r>
            <a:r>
              <a:rPr sz="2400" spc="-7" dirty="0"/>
              <a:t>(GOAL;</a:t>
            </a:r>
            <a:r>
              <a:rPr sz="2400" spc="-7" dirty="0">
                <a:latin typeface="맑은 고딕"/>
                <a:cs typeface="맑은 고딕"/>
              </a:rPr>
              <a:t>용언이 </a:t>
            </a:r>
            <a:r>
              <a:rPr sz="2400" dirty="0">
                <a:latin typeface="맑은 고딕"/>
                <a:cs typeface="맑은 고딕"/>
              </a:rPr>
              <a:t>도착점</a:t>
            </a:r>
            <a:r>
              <a:rPr sz="2400" dirty="0"/>
              <a:t>)</a:t>
            </a:r>
            <a:r>
              <a:rPr sz="2400" dirty="0">
                <a:latin typeface="맑은 고딕"/>
                <a:cs typeface="맑은 고딕"/>
              </a:rPr>
              <a:t>에</a:t>
            </a:r>
            <a:r>
              <a:rPr sz="2400" spc="-607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갔다  지니</a:t>
            </a:r>
            <a:r>
              <a:rPr sz="2400" dirty="0"/>
              <a:t>(</a:t>
            </a:r>
            <a:r>
              <a:rPr sz="2400" dirty="0">
                <a:latin typeface="맑은 고딕"/>
                <a:cs typeface="맑은 고딕"/>
              </a:rPr>
              <a:t>용언</a:t>
            </a:r>
            <a:r>
              <a:rPr sz="2400" dirty="0"/>
              <a:t>;AGENT)</a:t>
            </a:r>
            <a:r>
              <a:rPr sz="2400" dirty="0">
                <a:latin typeface="맑은 고딕"/>
                <a:cs typeface="맑은 고딕"/>
              </a:rPr>
              <a:t>가 축구공</a:t>
            </a:r>
            <a:r>
              <a:rPr sz="2400" dirty="0"/>
              <a:t>(INS;</a:t>
            </a:r>
            <a:r>
              <a:rPr sz="2400" dirty="0">
                <a:latin typeface="맑은 고딕"/>
                <a:cs typeface="맑은 고딕"/>
              </a:rPr>
              <a:t>용언의 도구</a:t>
            </a:r>
            <a:r>
              <a:rPr sz="2400" dirty="0"/>
              <a:t>)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-633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찼다</a:t>
            </a:r>
            <a:r>
              <a:rPr sz="2400" dirty="0"/>
              <a:t>.</a:t>
            </a:r>
            <a:endParaRPr sz="2400"/>
          </a:p>
          <a:p>
            <a:pPr marL="121070">
              <a:spcBef>
                <a:spcPts val="1440"/>
              </a:spcBef>
            </a:pPr>
            <a:r>
              <a:rPr sz="2400" dirty="0"/>
              <a:t>..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14812" y="2094671"/>
            <a:ext cx="9379390" cy="1968915"/>
          </a:xfrm>
          <a:prstGeom prst="rect">
            <a:avLst/>
          </a:prstGeom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R="6773">
              <a:lnSpc>
                <a:spcPct val="150000"/>
              </a:lnSpc>
              <a:spcBef>
                <a:spcPts val="133"/>
              </a:spcBef>
            </a:pPr>
            <a:r>
              <a:rPr dirty="0">
                <a:latin typeface="맑은 고딕"/>
                <a:cs typeface="맑은 고딕"/>
              </a:rPr>
              <a:t>개체명 </a:t>
            </a:r>
            <a:r>
              <a:rPr spc="-7" dirty="0">
                <a:latin typeface="맑은 고딕"/>
                <a:cs typeface="맑은 고딕"/>
              </a:rPr>
              <a:t>인식</a:t>
            </a:r>
            <a:r>
              <a:rPr spc="-7" dirty="0"/>
              <a:t>(NER)</a:t>
            </a:r>
            <a:r>
              <a:rPr spc="-7" dirty="0">
                <a:latin typeface="맑은 고딕"/>
                <a:cs typeface="맑은 고딕"/>
              </a:rPr>
              <a:t>은 사람</a:t>
            </a:r>
            <a:r>
              <a:rPr spc="-7" dirty="0"/>
              <a:t>(PS:Person), </a:t>
            </a:r>
            <a:r>
              <a:rPr spc="-7" dirty="0">
                <a:latin typeface="맑은 고딕"/>
                <a:cs typeface="맑은 고딕"/>
              </a:rPr>
              <a:t>장소</a:t>
            </a:r>
            <a:r>
              <a:rPr spc="-7" dirty="0"/>
              <a:t>(LC:Location), </a:t>
            </a:r>
            <a:r>
              <a:rPr spc="-7" dirty="0">
                <a:latin typeface="맑은 고딕"/>
                <a:cs typeface="맑은 고딕"/>
              </a:rPr>
              <a:t>날짜</a:t>
            </a:r>
            <a:r>
              <a:rPr spc="-7" dirty="0"/>
              <a:t>(DT:Date), </a:t>
            </a:r>
            <a:r>
              <a:rPr dirty="0">
                <a:latin typeface="맑은 고딕"/>
                <a:cs typeface="맑은 고딕"/>
              </a:rPr>
              <a:t>사건  </a:t>
            </a:r>
            <a:r>
              <a:rPr dirty="0"/>
              <a:t>(EVENT)</a:t>
            </a:r>
            <a:r>
              <a:rPr dirty="0">
                <a:latin typeface="맑은 고딕"/>
                <a:cs typeface="맑은 고딕"/>
              </a:rPr>
              <a:t>와</a:t>
            </a:r>
            <a:r>
              <a:rPr spc="-20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같은</a:t>
            </a:r>
            <a:r>
              <a:rPr spc="-20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의미를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식별하는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spc="-7" dirty="0">
                <a:latin typeface="맑은 고딕"/>
                <a:cs typeface="맑은 고딕"/>
              </a:rPr>
              <a:t>과정</a:t>
            </a:r>
            <a:r>
              <a:rPr spc="-7" dirty="0"/>
              <a:t>. F-score</a:t>
            </a:r>
            <a:r>
              <a:rPr spc="-7" dirty="0">
                <a:latin typeface="맑은 고딕"/>
                <a:cs typeface="맑은 고딕"/>
              </a:rPr>
              <a:t>를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spc="-7" dirty="0">
                <a:latin typeface="맑은 고딕"/>
                <a:cs typeface="맑은 고딕"/>
              </a:rPr>
              <a:t>이용해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spc="-7" dirty="0"/>
              <a:t>NER</a:t>
            </a:r>
            <a:r>
              <a:rPr spc="-13" dirty="0"/>
              <a:t> </a:t>
            </a:r>
            <a:r>
              <a:rPr dirty="0">
                <a:latin typeface="맑은 고딕"/>
                <a:cs typeface="맑은 고딕"/>
              </a:rPr>
              <a:t>성능을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평가할</a:t>
            </a:r>
            <a:r>
              <a:rPr spc="-193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수  있다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2267373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개체명</a:t>
            </a:r>
            <a:r>
              <a:rPr spc="-347" dirty="0"/>
              <a:t> </a:t>
            </a:r>
            <a:r>
              <a:rPr spc="-7" dirty="0"/>
              <a:t>인식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6560" y="4670074"/>
            <a:ext cx="11358880" cy="87288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5947" rIns="0" bIns="0" rtlCol="0">
            <a:spAutoFit/>
          </a:bodyPr>
          <a:lstStyle/>
          <a:p>
            <a:pPr marL="121070">
              <a:spcBef>
                <a:spcPts val="1307"/>
              </a:spcBef>
            </a:pPr>
            <a:r>
              <a:rPr sz="2000" b="1" dirty="0"/>
              <a:t>6·25</a:t>
            </a:r>
            <a:r>
              <a:rPr sz="2000" b="1" spc="-27" dirty="0"/>
              <a:t> </a:t>
            </a:r>
            <a:r>
              <a:rPr sz="2000" b="1" spc="-7" dirty="0">
                <a:latin typeface="맑은 고딕"/>
                <a:cs typeface="맑은 고딕"/>
              </a:rPr>
              <a:t>전쟁</a:t>
            </a:r>
            <a:r>
              <a:rPr sz="2000" spc="-7" dirty="0"/>
              <a:t>(EVENT)</a:t>
            </a:r>
            <a:r>
              <a:rPr sz="2000" spc="-7" dirty="0">
                <a:latin typeface="맑은 고딕"/>
                <a:cs typeface="맑은 고딕"/>
              </a:rPr>
              <a:t>은</a:t>
            </a:r>
            <a:r>
              <a:rPr sz="2000" spc="-133" dirty="0">
                <a:latin typeface="맑은 고딕"/>
                <a:cs typeface="맑은 고딕"/>
              </a:rPr>
              <a:t> </a:t>
            </a:r>
            <a:r>
              <a:rPr sz="2000" b="1" dirty="0"/>
              <a:t>1950</a:t>
            </a:r>
            <a:r>
              <a:rPr sz="2000" b="1" dirty="0">
                <a:latin typeface="맑은 고딕"/>
                <a:cs typeface="맑은 고딕"/>
              </a:rPr>
              <a:t>년</a:t>
            </a:r>
            <a:r>
              <a:rPr sz="2000" b="1" spc="-180" dirty="0">
                <a:latin typeface="맑은 고딕"/>
                <a:cs typeface="맑은 고딕"/>
              </a:rPr>
              <a:t> </a:t>
            </a:r>
            <a:r>
              <a:rPr sz="2000" b="1" dirty="0"/>
              <a:t>6</a:t>
            </a:r>
            <a:r>
              <a:rPr sz="2000" b="1" dirty="0">
                <a:latin typeface="맑은 고딕"/>
                <a:cs typeface="맑은 고딕"/>
              </a:rPr>
              <a:t>월</a:t>
            </a:r>
            <a:r>
              <a:rPr sz="2000" b="1" spc="-147" dirty="0">
                <a:latin typeface="맑은 고딕"/>
                <a:cs typeface="맑은 고딕"/>
              </a:rPr>
              <a:t> </a:t>
            </a:r>
            <a:r>
              <a:rPr sz="2000" b="1" dirty="0"/>
              <a:t>25</a:t>
            </a:r>
            <a:r>
              <a:rPr sz="2000" b="1" dirty="0">
                <a:latin typeface="맑은 고딕"/>
                <a:cs typeface="맑은 고딕"/>
              </a:rPr>
              <a:t>일</a:t>
            </a:r>
            <a:r>
              <a:rPr sz="2000" b="1" spc="-180" dirty="0">
                <a:latin typeface="맑은 고딕"/>
                <a:cs typeface="맑은 고딕"/>
              </a:rPr>
              <a:t> </a:t>
            </a:r>
            <a:r>
              <a:rPr sz="2000" b="1" spc="-7" dirty="0">
                <a:latin typeface="맑은 고딕"/>
                <a:cs typeface="맑은 고딕"/>
              </a:rPr>
              <a:t>일요일</a:t>
            </a:r>
            <a:r>
              <a:rPr sz="2000" b="1" spc="-147" dirty="0">
                <a:latin typeface="맑은 고딕"/>
                <a:cs typeface="맑은 고딕"/>
              </a:rPr>
              <a:t> </a:t>
            </a:r>
            <a:r>
              <a:rPr sz="2000" b="1" spc="-7" dirty="0">
                <a:latin typeface="맑은 고딕"/>
                <a:cs typeface="맑은 고딕"/>
              </a:rPr>
              <a:t>새벽</a:t>
            </a:r>
            <a:r>
              <a:rPr sz="2000" b="1" spc="-167" dirty="0">
                <a:latin typeface="맑은 고딕"/>
                <a:cs typeface="맑은 고딕"/>
              </a:rPr>
              <a:t> </a:t>
            </a:r>
            <a:r>
              <a:rPr sz="2000" b="1" spc="-7" dirty="0"/>
              <a:t>4</a:t>
            </a:r>
            <a:r>
              <a:rPr sz="2000" b="1" spc="-7" dirty="0">
                <a:latin typeface="맑은 고딕"/>
                <a:cs typeface="맑은 고딕"/>
              </a:rPr>
              <a:t>시경</a:t>
            </a:r>
            <a:r>
              <a:rPr sz="2000" spc="-7" dirty="0"/>
              <a:t>(DATE)</a:t>
            </a:r>
            <a:r>
              <a:rPr sz="2000" dirty="0"/>
              <a:t> </a:t>
            </a:r>
            <a:r>
              <a:rPr sz="2000" b="1" spc="-7" dirty="0">
                <a:latin typeface="맑은 고딕"/>
                <a:cs typeface="맑은 고딕"/>
              </a:rPr>
              <a:t>북한군</a:t>
            </a:r>
            <a:r>
              <a:rPr sz="2000" b="1" spc="-7" dirty="0"/>
              <a:t>(PS:Person)</a:t>
            </a:r>
            <a:r>
              <a:rPr sz="2000" spc="-7" dirty="0">
                <a:latin typeface="맑은 고딕"/>
                <a:cs typeface="맑은 고딕"/>
              </a:rPr>
              <a:t>이</a:t>
            </a:r>
            <a:r>
              <a:rPr sz="2000" spc="-147" dirty="0">
                <a:latin typeface="맑은 고딕"/>
                <a:cs typeface="맑은 고딕"/>
              </a:rPr>
              <a:t> </a:t>
            </a:r>
            <a:r>
              <a:rPr sz="2000" spc="-7" dirty="0">
                <a:latin typeface="맑은 고딕"/>
                <a:cs typeface="맑은 고딕"/>
              </a:rPr>
              <a:t>암호명</a:t>
            </a:r>
            <a:r>
              <a:rPr sz="2000" spc="-160" dirty="0">
                <a:latin typeface="맑은 고딕"/>
                <a:cs typeface="맑은 고딕"/>
              </a:rPr>
              <a:t> </a:t>
            </a:r>
            <a:r>
              <a:rPr sz="2000" dirty="0"/>
              <a:t>'</a:t>
            </a:r>
            <a:r>
              <a:rPr sz="2000" dirty="0">
                <a:latin typeface="맑은 고딕"/>
                <a:cs typeface="맑은 고딕"/>
              </a:rPr>
              <a:t>폭</a:t>
            </a:r>
          </a:p>
          <a:p>
            <a:pPr marL="121070">
              <a:spcBef>
                <a:spcPts val="727"/>
              </a:spcBef>
            </a:pPr>
            <a:r>
              <a:rPr sz="2000" dirty="0">
                <a:latin typeface="맑은 고딕"/>
                <a:cs typeface="맑은 고딕"/>
              </a:rPr>
              <a:t>풍</a:t>
            </a:r>
            <a:r>
              <a:rPr sz="2000" spc="-167" dirty="0">
                <a:latin typeface="맑은 고딕"/>
                <a:cs typeface="맑은 고딕"/>
              </a:rPr>
              <a:t> </a:t>
            </a:r>
            <a:r>
              <a:rPr sz="2000" spc="-7" dirty="0"/>
              <a:t>224'</a:t>
            </a:r>
            <a:r>
              <a:rPr sz="2000" spc="-7" dirty="0">
                <a:latin typeface="맑은 고딕"/>
                <a:cs typeface="맑은 고딕"/>
              </a:rPr>
              <a:t>라는</a:t>
            </a:r>
            <a:r>
              <a:rPr sz="2000" spc="-167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치밀한</a:t>
            </a:r>
            <a:r>
              <a:rPr sz="2000" spc="-167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사전</a:t>
            </a:r>
            <a:r>
              <a:rPr sz="2000" spc="-152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계획</a:t>
            </a:r>
            <a:r>
              <a:rPr sz="2000" spc="-167" dirty="0">
                <a:latin typeface="맑은 고딕"/>
                <a:cs typeface="맑은 고딕"/>
              </a:rPr>
              <a:t> </a:t>
            </a:r>
            <a:r>
              <a:rPr sz="2000" dirty="0"/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1567180"/>
            <a:ext cx="11025293" cy="16100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0000"/>
              </a:lnSpc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텍스트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말뭉치를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훈련하여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단어에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대한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확률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분포를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포함한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모델이다</a:t>
            </a:r>
            <a:r>
              <a:rPr sz="2400" dirty="0">
                <a:solidFill>
                  <a:srgbClr val="585858"/>
                </a:solidFill>
              </a:rPr>
              <a:t>.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단순한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형태  로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</a:rPr>
              <a:t>N-Gram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모델이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있으며</a:t>
            </a:r>
            <a:r>
              <a:rPr sz="2400" dirty="0">
                <a:solidFill>
                  <a:srgbClr val="585858"/>
                </a:solidFill>
              </a:rPr>
              <a:t>,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품사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태깅</a:t>
            </a:r>
            <a:r>
              <a:rPr sz="2400" spc="-7" dirty="0">
                <a:solidFill>
                  <a:srgbClr val="585858"/>
                </a:solidFill>
              </a:rPr>
              <a:t>,</a:t>
            </a:r>
            <a:r>
              <a:rPr sz="2400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정보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검색</a:t>
            </a:r>
            <a:r>
              <a:rPr sz="2400" dirty="0">
                <a:solidFill>
                  <a:srgbClr val="585858"/>
                </a:solidFill>
              </a:rPr>
              <a:t>,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기계번역</a:t>
            </a:r>
            <a:r>
              <a:rPr sz="2400" dirty="0">
                <a:solidFill>
                  <a:srgbClr val="585858"/>
                </a:solidFill>
              </a:rPr>
              <a:t>,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자연어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생성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등의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응용  분야에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유용하게</a:t>
            </a:r>
            <a:r>
              <a:rPr sz="2400" spc="-19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활용할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585858"/>
                </a:solidFill>
              </a:rPr>
              <a:t>.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모델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평가를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위해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13" dirty="0">
                <a:solidFill>
                  <a:srgbClr val="585858"/>
                </a:solidFill>
              </a:rPr>
              <a:t>PPL(perplexity)</a:t>
            </a:r>
            <a:r>
              <a:rPr sz="2400" spc="67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값을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측정함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184488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언어</a:t>
            </a:r>
            <a:r>
              <a:rPr spc="-347" dirty="0"/>
              <a:t> </a:t>
            </a:r>
            <a:r>
              <a:rPr spc="-7" dirty="0"/>
              <a:t>모델</a:t>
            </a:r>
          </a:p>
        </p:txBody>
      </p:sp>
      <p:sp>
        <p:nvSpPr>
          <p:cNvPr id="4" name="object 4"/>
          <p:cNvSpPr/>
          <p:nvPr/>
        </p:nvSpPr>
        <p:spPr>
          <a:xfrm>
            <a:off x="4519168" y="4171697"/>
            <a:ext cx="1534160" cy="1264073"/>
          </a:xfrm>
          <a:custGeom>
            <a:avLst/>
            <a:gdLst/>
            <a:ahLst/>
            <a:cxnLst/>
            <a:rect l="l" t="t" r="r" b="b"/>
            <a:pathLst>
              <a:path w="1150620" h="948054">
                <a:moveTo>
                  <a:pt x="575310" y="0"/>
                </a:moveTo>
                <a:lnTo>
                  <a:pt x="522942" y="1937"/>
                </a:lnTo>
                <a:lnTo>
                  <a:pt x="471892" y="7636"/>
                </a:lnTo>
                <a:lnTo>
                  <a:pt x="422363" y="16931"/>
                </a:lnTo>
                <a:lnTo>
                  <a:pt x="374558" y="29654"/>
                </a:lnTo>
                <a:lnTo>
                  <a:pt x="328679" y="45637"/>
                </a:lnTo>
                <a:lnTo>
                  <a:pt x="284931" y="64713"/>
                </a:lnTo>
                <a:lnTo>
                  <a:pt x="243516" y="86715"/>
                </a:lnTo>
                <a:lnTo>
                  <a:pt x="204637" y="111475"/>
                </a:lnTo>
                <a:lnTo>
                  <a:pt x="168497" y="138826"/>
                </a:lnTo>
                <a:lnTo>
                  <a:pt x="135299" y="168601"/>
                </a:lnTo>
                <a:lnTo>
                  <a:pt x="105246" y="200632"/>
                </a:lnTo>
                <a:lnTo>
                  <a:pt x="78542" y="234752"/>
                </a:lnTo>
                <a:lnTo>
                  <a:pt x="55389" y="270793"/>
                </a:lnTo>
                <a:lnTo>
                  <a:pt x="35990" y="308589"/>
                </a:lnTo>
                <a:lnTo>
                  <a:pt x="20549" y="347971"/>
                </a:lnTo>
                <a:lnTo>
                  <a:pt x="9268" y="388772"/>
                </a:lnTo>
                <a:lnTo>
                  <a:pt x="2350" y="430826"/>
                </a:lnTo>
                <a:lnTo>
                  <a:pt x="0" y="473963"/>
                </a:lnTo>
                <a:lnTo>
                  <a:pt x="2350" y="517101"/>
                </a:lnTo>
                <a:lnTo>
                  <a:pt x="9268" y="559155"/>
                </a:lnTo>
                <a:lnTo>
                  <a:pt x="20549" y="599956"/>
                </a:lnTo>
                <a:lnTo>
                  <a:pt x="35990" y="639338"/>
                </a:lnTo>
                <a:lnTo>
                  <a:pt x="55389" y="677134"/>
                </a:lnTo>
                <a:lnTo>
                  <a:pt x="78542" y="713175"/>
                </a:lnTo>
                <a:lnTo>
                  <a:pt x="105246" y="747295"/>
                </a:lnTo>
                <a:lnTo>
                  <a:pt x="135299" y="779326"/>
                </a:lnTo>
                <a:lnTo>
                  <a:pt x="168497" y="809101"/>
                </a:lnTo>
                <a:lnTo>
                  <a:pt x="204637" y="836452"/>
                </a:lnTo>
                <a:lnTo>
                  <a:pt x="243516" y="861212"/>
                </a:lnTo>
                <a:lnTo>
                  <a:pt x="284931" y="883214"/>
                </a:lnTo>
                <a:lnTo>
                  <a:pt x="328679" y="902290"/>
                </a:lnTo>
                <a:lnTo>
                  <a:pt x="374558" y="918273"/>
                </a:lnTo>
                <a:lnTo>
                  <a:pt x="422363" y="930996"/>
                </a:lnTo>
                <a:lnTo>
                  <a:pt x="471892" y="940291"/>
                </a:lnTo>
                <a:lnTo>
                  <a:pt x="522942" y="945990"/>
                </a:lnTo>
                <a:lnTo>
                  <a:pt x="575310" y="947927"/>
                </a:lnTo>
                <a:lnTo>
                  <a:pt x="627677" y="945990"/>
                </a:lnTo>
                <a:lnTo>
                  <a:pt x="678727" y="940291"/>
                </a:lnTo>
                <a:lnTo>
                  <a:pt x="728256" y="930996"/>
                </a:lnTo>
                <a:lnTo>
                  <a:pt x="776061" y="918273"/>
                </a:lnTo>
                <a:lnTo>
                  <a:pt x="821940" y="902290"/>
                </a:lnTo>
                <a:lnTo>
                  <a:pt x="865688" y="883214"/>
                </a:lnTo>
                <a:lnTo>
                  <a:pt x="907103" y="861212"/>
                </a:lnTo>
                <a:lnTo>
                  <a:pt x="945982" y="836452"/>
                </a:lnTo>
                <a:lnTo>
                  <a:pt x="982122" y="809101"/>
                </a:lnTo>
                <a:lnTo>
                  <a:pt x="1015320" y="779326"/>
                </a:lnTo>
                <a:lnTo>
                  <a:pt x="1045373" y="747295"/>
                </a:lnTo>
                <a:lnTo>
                  <a:pt x="1072077" y="713175"/>
                </a:lnTo>
                <a:lnTo>
                  <a:pt x="1095230" y="677134"/>
                </a:lnTo>
                <a:lnTo>
                  <a:pt x="1114629" y="639338"/>
                </a:lnTo>
                <a:lnTo>
                  <a:pt x="1130070" y="599956"/>
                </a:lnTo>
                <a:lnTo>
                  <a:pt x="1141351" y="559155"/>
                </a:lnTo>
                <a:lnTo>
                  <a:pt x="1148269" y="517101"/>
                </a:lnTo>
                <a:lnTo>
                  <a:pt x="1150620" y="473963"/>
                </a:lnTo>
                <a:lnTo>
                  <a:pt x="1148269" y="430826"/>
                </a:lnTo>
                <a:lnTo>
                  <a:pt x="1141351" y="388772"/>
                </a:lnTo>
                <a:lnTo>
                  <a:pt x="1130070" y="347971"/>
                </a:lnTo>
                <a:lnTo>
                  <a:pt x="1114629" y="308589"/>
                </a:lnTo>
                <a:lnTo>
                  <a:pt x="1095230" y="270793"/>
                </a:lnTo>
                <a:lnTo>
                  <a:pt x="1072077" y="234752"/>
                </a:lnTo>
                <a:lnTo>
                  <a:pt x="1045373" y="200632"/>
                </a:lnTo>
                <a:lnTo>
                  <a:pt x="1015320" y="168601"/>
                </a:lnTo>
                <a:lnTo>
                  <a:pt x="982122" y="138826"/>
                </a:lnTo>
                <a:lnTo>
                  <a:pt x="945982" y="111475"/>
                </a:lnTo>
                <a:lnTo>
                  <a:pt x="907103" y="86715"/>
                </a:lnTo>
                <a:lnTo>
                  <a:pt x="865688" y="64713"/>
                </a:lnTo>
                <a:lnTo>
                  <a:pt x="821940" y="45637"/>
                </a:lnTo>
                <a:lnTo>
                  <a:pt x="776061" y="29654"/>
                </a:lnTo>
                <a:lnTo>
                  <a:pt x="728256" y="16931"/>
                </a:lnTo>
                <a:lnTo>
                  <a:pt x="678727" y="7636"/>
                </a:lnTo>
                <a:lnTo>
                  <a:pt x="627677" y="1937"/>
                </a:lnTo>
                <a:lnTo>
                  <a:pt x="57531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5" name="object 5"/>
          <p:cNvSpPr/>
          <p:nvPr/>
        </p:nvSpPr>
        <p:spPr>
          <a:xfrm>
            <a:off x="4519168" y="4171697"/>
            <a:ext cx="1534160" cy="1264073"/>
          </a:xfrm>
          <a:custGeom>
            <a:avLst/>
            <a:gdLst/>
            <a:ahLst/>
            <a:cxnLst/>
            <a:rect l="l" t="t" r="r" b="b"/>
            <a:pathLst>
              <a:path w="1150620" h="948054">
                <a:moveTo>
                  <a:pt x="0" y="473963"/>
                </a:moveTo>
                <a:lnTo>
                  <a:pt x="2350" y="430826"/>
                </a:lnTo>
                <a:lnTo>
                  <a:pt x="9268" y="388772"/>
                </a:lnTo>
                <a:lnTo>
                  <a:pt x="20549" y="347971"/>
                </a:lnTo>
                <a:lnTo>
                  <a:pt x="35990" y="308589"/>
                </a:lnTo>
                <a:lnTo>
                  <a:pt x="55389" y="270793"/>
                </a:lnTo>
                <a:lnTo>
                  <a:pt x="78542" y="234752"/>
                </a:lnTo>
                <a:lnTo>
                  <a:pt x="105246" y="200632"/>
                </a:lnTo>
                <a:lnTo>
                  <a:pt x="135299" y="168601"/>
                </a:lnTo>
                <a:lnTo>
                  <a:pt x="168497" y="138826"/>
                </a:lnTo>
                <a:lnTo>
                  <a:pt x="204637" y="111475"/>
                </a:lnTo>
                <a:lnTo>
                  <a:pt x="243516" y="86715"/>
                </a:lnTo>
                <a:lnTo>
                  <a:pt x="284931" y="64713"/>
                </a:lnTo>
                <a:lnTo>
                  <a:pt x="328679" y="45637"/>
                </a:lnTo>
                <a:lnTo>
                  <a:pt x="374558" y="29654"/>
                </a:lnTo>
                <a:lnTo>
                  <a:pt x="422363" y="16931"/>
                </a:lnTo>
                <a:lnTo>
                  <a:pt x="471892" y="7636"/>
                </a:lnTo>
                <a:lnTo>
                  <a:pt x="522942" y="1937"/>
                </a:lnTo>
                <a:lnTo>
                  <a:pt x="575310" y="0"/>
                </a:lnTo>
                <a:lnTo>
                  <a:pt x="627677" y="1937"/>
                </a:lnTo>
                <a:lnTo>
                  <a:pt x="678727" y="7636"/>
                </a:lnTo>
                <a:lnTo>
                  <a:pt x="728256" y="16931"/>
                </a:lnTo>
                <a:lnTo>
                  <a:pt x="776061" y="29654"/>
                </a:lnTo>
                <a:lnTo>
                  <a:pt x="821940" y="45637"/>
                </a:lnTo>
                <a:lnTo>
                  <a:pt x="865688" y="64713"/>
                </a:lnTo>
                <a:lnTo>
                  <a:pt x="907103" y="86715"/>
                </a:lnTo>
                <a:lnTo>
                  <a:pt x="945982" y="111475"/>
                </a:lnTo>
                <a:lnTo>
                  <a:pt x="982122" y="138826"/>
                </a:lnTo>
                <a:lnTo>
                  <a:pt x="1015320" y="168601"/>
                </a:lnTo>
                <a:lnTo>
                  <a:pt x="1045373" y="200632"/>
                </a:lnTo>
                <a:lnTo>
                  <a:pt x="1072077" y="234752"/>
                </a:lnTo>
                <a:lnTo>
                  <a:pt x="1095230" y="270793"/>
                </a:lnTo>
                <a:lnTo>
                  <a:pt x="1114629" y="308589"/>
                </a:lnTo>
                <a:lnTo>
                  <a:pt x="1130070" y="347971"/>
                </a:lnTo>
                <a:lnTo>
                  <a:pt x="1141351" y="388772"/>
                </a:lnTo>
                <a:lnTo>
                  <a:pt x="1148269" y="430826"/>
                </a:lnTo>
                <a:lnTo>
                  <a:pt x="1150620" y="473963"/>
                </a:lnTo>
                <a:lnTo>
                  <a:pt x="1148269" y="517101"/>
                </a:lnTo>
                <a:lnTo>
                  <a:pt x="1141351" y="559155"/>
                </a:lnTo>
                <a:lnTo>
                  <a:pt x="1130070" y="599956"/>
                </a:lnTo>
                <a:lnTo>
                  <a:pt x="1114629" y="639338"/>
                </a:lnTo>
                <a:lnTo>
                  <a:pt x="1095230" y="677134"/>
                </a:lnTo>
                <a:lnTo>
                  <a:pt x="1072077" y="713175"/>
                </a:lnTo>
                <a:lnTo>
                  <a:pt x="1045373" y="747295"/>
                </a:lnTo>
                <a:lnTo>
                  <a:pt x="1015320" y="779326"/>
                </a:lnTo>
                <a:lnTo>
                  <a:pt x="982122" y="809101"/>
                </a:lnTo>
                <a:lnTo>
                  <a:pt x="945982" y="836452"/>
                </a:lnTo>
                <a:lnTo>
                  <a:pt x="907103" y="861212"/>
                </a:lnTo>
                <a:lnTo>
                  <a:pt x="865688" y="883214"/>
                </a:lnTo>
                <a:lnTo>
                  <a:pt x="821940" y="902290"/>
                </a:lnTo>
                <a:lnTo>
                  <a:pt x="776061" y="918273"/>
                </a:lnTo>
                <a:lnTo>
                  <a:pt x="728256" y="930996"/>
                </a:lnTo>
                <a:lnTo>
                  <a:pt x="678727" y="940291"/>
                </a:lnTo>
                <a:lnTo>
                  <a:pt x="627677" y="945990"/>
                </a:lnTo>
                <a:lnTo>
                  <a:pt x="575310" y="947927"/>
                </a:lnTo>
                <a:lnTo>
                  <a:pt x="522942" y="945990"/>
                </a:lnTo>
                <a:lnTo>
                  <a:pt x="471892" y="940291"/>
                </a:lnTo>
                <a:lnTo>
                  <a:pt x="422363" y="930996"/>
                </a:lnTo>
                <a:lnTo>
                  <a:pt x="374558" y="918273"/>
                </a:lnTo>
                <a:lnTo>
                  <a:pt x="328679" y="902290"/>
                </a:lnTo>
                <a:lnTo>
                  <a:pt x="284931" y="883214"/>
                </a:lnTo>
                <a:lnTo>
                  <a:pt x="243516" y="861212"/>
                </a:lnTo>
                <a:lnTo>
                  <a:pt x="204637" y="836452"/>
                </a:lnTo>
                <a:lnTo>
                  <a:pt x="168497" y="809101"/>
                </a:lnTo>
                <a:lnTo>
                  <a:pt x="135299" y="779326"/>
                </a:lnTo>
                <a:lnTo>
                  <a:pt x="105246" y="747295"/>
                </a:lnTo>
                <a:lnTo>
                  <a:pt x="78542" y="713175"/>
                </a:lnTo>
                <a:lnTo>
                  <a:pt x="55389" y="677134"/>
                </a:lnTo>
                <a:lnTo>
                  <a:pt x="35990" y="639338"/>
                </a:lnTo>
                <a:lnTo>
                  <a:pt x="20549" y="599956"/>
                </a:lnTo>
                <a:lnTo>
                  <a:pt x="9268" y="559155"/>
                </a:lnTo>
                <a:lnTo>
                  <a:pt x="2350" y="517101"/>
                </a:lnTo>
                <a:lnTo>
                  <a:pt x="0" y="473963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6" name="object 6"/>
          <p:cNvSpPr txBox="1"/>
          <p:nvPr/>
        </p:nvSpPr>
        <p:spPr>
          <a:xfrm>
            <a:off x="4879847" y="4497323"/>
            <a:ext cx="8128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87013" marR="6773" indent="-270927">
              <a:spcBef>
                <a:spcPts val="133"/>
              </a:spcBef>
            </a:pPr>
            <a:r>
              <a:rPr sz="1867" dirty="0">
                <a:latin typeface="맑은 고딕"/>
                <a:cs typeface="맑은 고딕"/>
              </a:rPr>
              <a:t>언어</a:t>
            </a:r>
            <a:r>
              <a:rPr sz="1867" spc="-260" dirty="0">
                <a:latin typeface="맑은 고딕"/>
                <a:cs typeface="맑은 고딕"/>
              </a:rPr>
              <a:t> </a:t>
            </a:r>
            <a:r>
              <a:rPr sz="1867" dirty="0">
                <a:latin typeface="맑은 고딕"/>
                <a:cs typeface="맑은 고딕"/>
              </a:rPr>
              <a:t>모  델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5156" y="4636686"/>
            <a:ext cx="1048173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맑은 고딕"/>
                <a:cs typeface="맑은 고딕"/>
              </a:rPr>
              <a:t>텍스트</a:t>
            </a:r>
            <a:r>
              <a:rPr sz="1867" spc="-253" dirty="0">
                <a:latin typeface="맑은 고딕"/>
                <a:cs typeface="맑은 고딕"/>
              </a:rPr>
              <a:t> </a:t>
            </a:r>
            <a:r>
              <a:rPr sz="1867" dirty="0">
                <a:latin typeface="맑은 고딕"/>
                <a:cs typeface="맑은 고딕"/>
              </a:rPr>
              <a:t>인</a:t>
            </a:r>
            <a:endParaRPr sz="1867">
              <a:latin typeface="맑은 고딕"/>
              <a:cs typeface="맑은 고딕"/>
            </a:endParaRPr>
          </a:p>
          <a:p>
            <a:pPr marL="16933">
              <a:spcBef>
                <a:spcPts val="7"/>
              </a:spcBef>
            </a:pPr>
            <a:r>
              <a:rPr sz="1867" dirty="0">
                <a:latin typeface="맑은 고딕"/>
                <a:cs typeface="맑은 고딕"/>
              </a:rPr>
              <a:t>풋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4873" y="3906859"/>
            <a:ext cx="3419687" cy="86867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맑은 고딕"/>
                <a:cs typeface="맑은 고딕"/>
              </a:rPr>
              <a:t>텍스트</a:t>
            </a:r>
            <a:r>
              <a:rPr sz="1867" spc="-173" dirty="0">
                <a:latin typeface="맑은 고딕"/>
                <a:cs typeface="맑은 고딕"/>
              </a:rPr>
              <a:t> </a:t>
            </a:r>
            <a:r>
              <a:rPr sz="1867" dirty="0">
                <a:latin typeface="맑은 고딕"/>
                <a:cs typeface="맑은 고딕"/>
              </a:rPr>
              <a:t>아웃풋</a:t>
            </a:r>
            <a:endParaRPr sz="1867">
              <a:latin typeface="맑은 고딕"/>
              <a:cs typeface="맑은 고딕"/>
            </a:endParaRPr>
          </a:p>
          <a:p>
            <a:pPr marL="16933">
              <a:lnSpc>
                <a:spcPts val="2233"/>
              </a:lnSpc>
              <a:spcBef>
                <a:spcPts val="7"/>
              </a:spcBef>
            </a:pPr>
            <a:r>
              <a:rPr sz="1867" dirty="0"/>
              <a:t>(</a:t>
            </a:r>
            <a:r>
              <a:rPr sz="1867" dirty="0">
                <a:latin typeface="맑은 고딕"/>
                <a:cs typeface="맑은 고딕"/>
              </a:rPr>
              <a:t>문장생성</a:t>
            </a:r>
            <a:r>
              <a:rPr sz="1867" dirty="0"/>
              <a:t>, </a:t>
            </a:r>
            <a:r>
              <a:rPr sz="1867" dirty="0">
                <a:latin typeface="맑은 고딕"/>
                <a:cs typeface="맑은 고딕"/>
              </a:rPr>
              <a:t>요약</a:t>
            </a:r>
            <a:r>
              <a:rPr sz="1867" dirty="0"/>
              <a:t>, </a:t>
            </a:r>
            <a:r>
              <a:rPr sz="1867" dirty="0">
                <a:latin typeface="맑은 고딕"/>
                <a:cs typeface="맑은 고딕"/>
              </a:rPr>
              <a:t>자동완성</a:t>
            </a:r>
            <a:r>
              <a:rPr sz="1867" dirty="0"/>
              <a:t>,</a:t>
            </a:r>
            <a:r>
              <a:rPr sz="1867" spc="-152" dirty="0"/>
              <a:t> </a:t>
            </a:r>
            <a:r>
              <a:rPr sz="1867" dirty="0">
                <a:latin typeface="맑은 고딕"/>
                <a:cs typeface="맑은 고딕"/>
              </a:rPr>
              <a:t>번역</a:t>
            </a:r>
            <a:r>
              <a:rPr sz="1867" dirty="0"/>
              <a:t>,</a:t>
            </a:r>
            <a:endParaRPr sz="1867"/>
          </a:p>
          <a:p>
            <a:pPr marL="16933">
              <a:lnSpc>
                <a:spcPts val="2233"/>
              </a:lnSpc>
            </a:pPr>
            <a:r>
              <a:rPr sz="1867" dirty="0"/>
              <a:t>…)</a:t>
            </a:r>
            <a:endParaRPr sz="1867"/>
          </a:p>
        </p:txBody>
      </p:sp>
      <p:sp>
        <p:nvSpPr>
          <p:cNvPr id="9" name="object 9"/>
          <p:cNvSpPr txBox="1"/>
          <p:nvPr/>
        </p:nvSpPr>
        <p:spPr>
          <a:xfrm>
            <a:off x="7781544" y="6066469"/>
            <a:ext cx="1747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맑은 고딕"/>
                <a:cs typeface="맑은 고딕"/>
              </a:rPr>
              <a:t>숫자 표현</a:t>
            </a:r>
            <a:r>
              <a:rPr sz="1867" spc="-373" dirty="0">
                <a:latin typeface="맑은 고딕"/>
                <a:cs typeface="맑은 고딕"/>
              </a:rPr>
              <a:t> </a:t>
            </a:r>
            <a:r>
              <a:rPr sz="1867" spc="-7" dirty="0"/>
              <a:t>(</a:t>
            </a:r>
            <a:r>
              <a:rPr sz="1867" spc="-7" dirty="0">
                <a:latin typeface="맑은 고딕"/>
                <a:cs typeface="맑은 고딕"/>
              </a:rPr>
              <a:t>응용</a:t>
            </a:r>
            <a:r>
              <a:rPr sz="1867" spc="-7" dirty="0"/>
              <a:t>)</a:t>
            </a:r>
            <a:endParaRPr sz="1867"/>
          </a:p>
        </p:txBody>
      </p:sp>
      <p:sp>
        <p:nvSpPr>
          <p:cNvPr id="10" name="object 10"/>
          <p:cNvSpPr/>
          <p:nvPr/>
        </p:nvSpPr>
        <p:spPr>
          <a:xfrm>
            <a:off x="7947152" y="5244592"/>
            <a:ext cx="609600" cy="60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1" name="object 11"/>
          <p:cNvSpPr/>
          <p:nvPr/>
        </p:nvSpPr>
        <p:spPr>
          <a:xfrm>
            <a:off x="6150695" y="4096511"/>
            <a:ext cx="1205653" cy="706967"/>
          </a:xfrm>
          <a:custGeom>
            <a:avLst/>
            <a:gdLst/>
            <a:ahLst/>
            <a:cxnLst/>
            <a:rect l="l" t="t" r="r" b="b"/>
            <a:pathLst>
              <a:path w="904239" h="530225">
                <a:moveTo>
                  <a:pt x="834715" y="32812"/>
                </a:moveTo>
                <a:lnTo>
                  <a:pt x="0" y="519176"/>
                </a:lnTo>
                <a:lnTo>
                  <a:pt x="6350" y="530225"/>
                </a:lnTo>
                <a:lnTo>
                  <a:pt x="841133" y="43821"/>
                </a:lnTo>
                <a:lnTo>
                  <a:pt x="834715" y="32812"/>
                </a:lnTo>
                <a:close/>
              </a:path>
              <a:path w="904239" h="530225">
                <a:moveTo>
                  <a:pt x="886450" y="26416"/>
                </a:moveTo>
                <a:lnTo>
                  <a:pt x="845692" y="26416"/>
                </a:lnTo>
                <a:lnTo>
                  <a:pt x="852042" y="37465"/>
                </a:lnTo>
                <a:lnTo>
                  <a:pt x="841133" y="43821"/>
                </a:lnTo>
                <a:lnTo>
                  <a:pt x="857123" y="71247"/>
                </a:lnTo>
                <a:lnTo>
                  <a:pt x="886450" y="26416"/>
                </a:lnTo>
                <a:close/>
              </a:path>
              <a:path w="904239" h="530225">
                <a:moveTo>
                  <a:pt x="845692" y="26416"/>
                </a:moveTo>
                <a:lnTo>
                  <a:pt x="834715" y="32812"/>
                </a:lnTo>
                <a:lnTo>
                  <a:pt x="841133" y="43821"/>
                </a:lnTo>
                <a:lnTo>
                  <a:pt x="852042" y="37465"/>
                </a:lnTo>
                <a:lnTo>
                  <a:pt x="845692" y="26416"/>
                </a:lnTo>
                <a:close/>
              </a:path>
              <a:path w="904239" h="530225">
                <a:moveTo>
                  <a:pt x="903731" y="0"/>
                </a:moveTo>
                <a:lnTo>
                  <a:pt x="818768" y="5461"/>
                </a:lnTo>
                <a:lnTo>
                  <a:pt x="834715" y="32812"/>
                </a:lnTo>
                <a:lnTo>
                  <a:pt x="845692" y="26416"/>
                </a:lnTo>
                <a:lnTo>
                  <a:pt x="886450" y="26416"/>
                </a:lnTo>
                <a:lnTo>
                  <a:pt x="90373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2" name="object 12"/>
          <p:cNvSpPr/>
          <p:nvPr/>
        </p:nvSpPr>
        <p:spPr>
          <a:xfrm>
            <a:off x="6162039" y="4884251"/>
            <a:ext cx="1181947" cy="892387"/>
          </a:xfrm>
          <a:custGeom>
            <a:avLst/>
            <a:gdLst/>
            <a:ahLst/>
            <a:cxnLst/>
            <a:rect l="l" t="t" r="r" b="b"/>
            <a:pathLst>
              <a:path w="886460" h="669289">
                <a:moveTo>
                  <a:pt x="821391" y="628198"/>
                </a:moveTo>
                <a:lnTo>
                  <a:pt x="802259" y="653605"/>
                </a:lnTo>
                <a:lnTo>
                  <a:pt x="886079" y="668972"/>
                </a:lnTo>
                <a:lnTo>
                  <a:pt x="869597" y="635876"/>
                </a:lnTo>
                <a:lnTo>
                  <a:pt x="831596" y="635876"/>
                </a:lnTo>
                <a:lnTo>
                  <a:pt x="821391" y="628198"/>
                </a:lnTo>
                <a:close/>
              </a:path>
              <a:path w="886460" h="669289">
                <a:moveTo>
                  <a:pt x="829024" y="618060"/>
                </a:moveTo>
                <a:lnTo>
                  <a:pt x="821391" y="628198"/>
                </a:lnTo>
                <a:lnTo>
                  <a:pt x="831596" y="635876"/>
                </a:lnTo>
                <a:lnTo>
                  <a:pt x="839216" y="625729"/>
                </a:lnTo>
                <a:lnTo>
                  <a:pt x="829024" y="618060"/>
                </a:lnTo>
                <a:close/>
              </a:path>
              <a:path w="886460" h="669289">
                <a:moveTo>
                  <a:pt x="848106" y="592721"/>
                </a:moveTo>
                <a:lnTo>
                  <a:pt x="829024" y="618060"/>
                </a:lnTo>
                <a:lnTo>
                  <a:pt x="839216" y="625729"/>
                </a:lnTo>
                <a:lnTo>
                  <a:pt x="831596" y="635876"/>
                </a:lnTo>
                <a:lnTo>
                  <a:pt x="869597" y="635876"/>
                </a:lnTo>
                <a:lnTo>
                  <a:pt x="848106" y="592721"/>
                </a:lnTo>
                <a:close/>
              </a:path>
              <a:path w="886460" h="669289">
                <a:moveTo>
                  <a:pt x="7620" y="0"/>
                </a:moveTo>
                <a:lnTo>
                  <a:pt x="0" y="10159"/>
                </a:lnTo>
                <a:lnTo>
                  <a:pt x="821391" y="628198"/>
                </a:lnTo>
                <a:lnTo>
                  <a:pt x="829024" y="618060"/>
                </a:lnTo>
                <a:lnTo>
                  <a:pt x="76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3" name="object 13"/>
          <p:cNvSpPr/>
          <p:nvPr/>
        </p:nvSpPr>
        <p:spPr>
          <a:xfrm>
            <a:off x="2982976" y="4747260"/>
            <a:ext cx="1349587" cy="101600"/>
          </a:xfrm>
          <a:custGeom>
            <a:avLst/>
            <a:gdLst/>
            <a:ahLst/>
            <a:cxnLst/>
            <a:rect l="l" t="t" r="r" b="b"/>
            <a:pathLst>
              <a:path w="1012189" h="76200">
                <a:moveTo>
                  <a:pt x="999579" y="31622"/>
                </a:moveTo>
                <a:lnTo>
                  <a:pt x="948309" y="31622"/>
                </a:lnTo>
                <a:lnTo>
                  <a:pt x="948436" y="44322"/>
                </a:lnTo>
                <a:lnTo>
                  <a:pt x="935703" y="44384"/>
                </a:lnTo>
                <a:lnTo>
                  <a:pt x="935863" y="76199"/>
                </a:lnTo>
                <a:lnTo>
                  <a:pt x="1011936" y="37718"/>
                </a:lnTo>
                <a:lnTo>
                  <a:pt x="999579" y="31622"/>
                </a:lnTo>
                <a:close/>
              </a:path>
              <a:path w="1012189" h="76200">
                <a:moveTo>
                  <a:pt x="935640" y="31684"/>
                </a:moveTo>
                <a:lnTo>
                  <a:pt x="0" y="36194"/>
                </a:lnTo>
                <a:lnTo>
                  <a:pt x="0" y="48894"/>
                </a:lnTo>
                <a:lnTo>
                  <a:pt x="935703" y="44384"/>
                </a:lnTo>
                <a:lnTo>
                  <a:pt x="935640" y="31684"/>
                </a:lnTo>
                <a:close/>
              </a:path>
              <a:path w="1012189" h="76200">
                <a:moveTo>
                  <a:pt x="948309" y="31622"/>
                </a:moveTo>
                <a:lnTo>
                  <a:pt x="935640" y="31684"/>
                </a:lnTo>
                <a:lnTo>
                  <a:pt x="935703" y="44384"/>
                </a:lnTo>
                <a:lnTo>
                  <a:pt x="948436" y="44322"/>
                </a:lnTo>
                <a:lnTo>
                  <a:pt x="948309" y="31622"/>
                </a:lnTo>
                <a:close/>
              </a:path>
              <a:path w="1012189" h="76200">
                <a:moveTo>
                  <a:pt x="935482" y="0"/>
                </a:moveTo>
                <a:lnTo>
                  <a:pt x="935640" y="31684"/>
                </a:lnTo>
                <a:lnTo>
                  <a:pt x="999579" y="31622"/>
                </a:lnTo>
                <a:lnTo>
                  <a:pt x="93548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1750060"/>
            <a:ext cx="13385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기계</a:t>
            </a:r>
            <a:r>
              <a:rPr sz="2400" spc="-2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번역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34" y="688508"/>
            <a:ext cx="4080087" cy="52914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333" spc="-7" dirty="0">
                <a:latin typeface="맑은 고딕"/>
                <a:cs typeface="맑은 고딕"/>
              </a:rPr>
              <a:t>자연어처리 응용</a:t>
            </a:r>
            <a:r>
              <a:rPr sz="3333" spc="-553" dirty="0">
                <a:latin typeface="맑은 고딕"/>
                <a:cs typeface="맑은 고딕"/>
              </a:rPr>
              <a:t> </a:t>
            </a:r>
            <a:r>
              <a:rPr sz="3333" spc="-7" dirty="0">
                <a:latin typeface="맑은 고딕"/>
                <a:cs typeface="맑은 고딕"/>
              </a:rPr>
              <a:t>분야</a:t>
            </a:r>
            <a:endParaRPr sz="3333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568" y="2326639"/>
            <a:ext cx="7109968" cy="356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3" y="1750060"/>
            <a:ext cx="86207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일상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대화</a:t>
            </a:r>
            <a:r>
              <a:rPr sz="2400" spc="-7" dirty="0">
                <a:solidFill>
                  <a:srgbClr val="585858"/>
                </a:solidFill>
              </a:rPr>
              <a:t>,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목적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지향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시스템</a:t>
            </a:r>
            <a:r>
              <a:rPr sz="2400" dirty="0">
                <a:solidFill>
                  <a:srgbClr val="585858"/>
                </a:solidFill>
              </a:rPr>
              <a:t>(Task</a:t>
            </a:r>
            <a:r>
              <a:rPr sz="2400" spc="-27" dirty="0">
                <a:solidFill>
                  <a:srgbClr val="585858"/>
                </a:solidFill>
              </a:rPr>
              <a:t> </a:t>
            </a:r>
            <a:r>
              <a:rPr sz="2400" spc="-7" dirty="0">
                <a:solidFill>
                  <a:srgbClr val="585858"/>
                </a:solidFill>
              </a:rPr>
              <a:t>Oriented)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를</a:t>
            </a:r>
            <a:r>
              <a:rPr sz="2400" spc="-16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지원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하는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시스템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2267373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대화</a:t>
            </a:r>
            <a:r>
              <a:rPr spc="-347" dirty="0"/>
              <a:t> </a:t>
            </a:r>
            <a:r>
              <a:rPr spc="-7" dirty="0"/>
              <a:t>시스템</a:t>
            </a:r>
          </a:p>
        </p:txBody>
      </p:sp>
      <p:sp>
        <p:nvSpPr>
          <p:cNvPr id="4" name="object 4"/>
          <p:cNvSpPr/>
          <p:nvPr/>
        </p:nvSpPr>
        <p:spPr>
          <a:xfrm>
            <a:off x="4765039" y="3799839"/>
            <a:ext cx="2638213" cy="963507"/>
          </a:xfrm>
          <a:custGeom>
            <a:avLst/>
            <a:gdLst/>
            <a:ahLst/>
            <a:cxnLst/>
            <a:rect l="l" t="t" r="r" b="b"/>
            <a:pathLst>
              <a:path w="1978660" h="722629">
                <a:moveTo>
                  <a:pt x="0" y="722376"/>
                </a:moveTo>
                <a:lnTo>
                  <a:pt x="1978152" y="722376"/>
                </a:lnTo>
                <a:lnTo>
                  <a:pt x="1978152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5" name="object 5"/>
          <p:cNvSpPr txBox="1"/>
          <p:nvPr/>
        </p:nvSpPr>
        <p:spPr>
          <a:xfrm>
            <a:off x="4765039" y="3799840"/>
            <a:ext cx="2638213" cy="637909"/>
          </a:xfrm>
          <a:prstGeom prst="rect">
            <a:avLst/>
          </a:prstGeom>
          <a:ln w="9144">
            <a:solidFill>
              <a:srgbClr val="585858"/>
            </a:solidFill>
          </a:ln>
        </p:spPr>
        <p:txBody>
          <a:bodyPr vert="horz" wrap="square" lIns="0" tIns="1693" rIns="0" bIns="0" rtlCol="0">
            <a:spAutoFit/>
          </a:bodyPr>
          <a:lstStyle/>
          <a:p>
            <a:pPr>
              <a:spcBef>
                <a:spcPts val="13"/>
              </a:spcBef>
            </a:pPr>
            <a:endParaRPr sz="2267">
              <a:latin typeface="Times New Roman"/>
              <a:cs typeface="Times New Roman"/>
            </a:endParaRPr>
          </a:p>
          <a:p>
            <a:pPr marL="483435"/>
            <a:r>
              <a:rPr sz="1867" dirty="0"/>
              <a:t>Dialog</a:t>
            </a:r>
            <a:r>
              <a:rPr sz="1867" spc="-47" dirty="0"/>
              <a:t> </a:t>
            </a:r>
            <a:r>
              <a:rPr sz="1867" dirty="0"/>
              <a:t>Manager</a:t>
            </a:r>
            <a:endParaRPr sz="1867"/>
          </a:p>
        </p:txBody>
      </p:sp>
      <p:sp>
        <p:nvSpPr>
          <p:cNvPr id="6" name="object 6"/>
          <p:cNvSpPr txBox="1"/>
          <p:nvPr/>
        </p:nvSpPr>
        <p:spPr>
          <a:xfrm>
            <a:off x="1899919" y="3799840"/>
            <a:ext cx="2079413" cy="637909"/>
          </a:xfrm>
          <a:prstGeom prst="rect">
            <a:avLst/>
          </a:prstGeom>
          <a:solidFill>
            <a:srgbClr val="EDEDED"/>
          </a:solidFill>
          <a:ln w="9144">
            <a:solidFill>
              <a:srgbClr val="585858"/>
            </a:solidFill>
          </a:ln>
        </p:spPr>
        <p:txBody>
          <a:bodyPr vert="horz" wrap="square" lIns="0" tIns="1693" rIns="0" bIns="0" rtlCol="0">
            <a:spAutoFit/>
          </a:bodyPr>
          <a:lstStyle/>
          <a:p>
            <a:pPr>
              <a:spcBef>
                <a:spcPts val="13"/>
              </a:spcBef>
            </a:pPr>
            <a:endParaRPr sz="2267">
              <a:latin typeface="Times New Roman"/>
              <a:cs typeface="Times New Roman"/>
            </a:endParaRPr>
          </a:p>
          <a:p>
            <a:pPr marL="491054"/>
            <a:r>
              <a:rPr sz="1867" dirty="0"/>
              <a:t>User</a:t>
            </a:r>
            <a:r>
              <a:rPr sz="1867" spc="-47" dirty="0"/>
              <a:t> </a:t>
            </a:r>
            <a:r>
              <a:rPr sz="1867" dirty="0"/>
              <a:t>Input</a:t>
            </a:r>
            <a:endParaRPr sz="1867"/>
          </a:p>
        </p:txBody>
      </p:sp>
      <p:sp>
        <p:nvSpPr>
          <p:cNvPr id="7" name="object 7"/>
          <p:cNvSpPr/>
          <p:nvPr/>
        </p:nvSpPr>
        <p:spPr>
          <a:xfrm>
            <a:off x="3978656" y="4230623"/>
            <a:ext cx="787400" cy="101600"/>
          </a:xfrm>
          <a:custGeom>
            <a:avLst/>
            <a:gdLst/>
            <a:ahLst/>
            <a:cxnLst/>
            <a:rect l="l" t="t" r="r" b="b"/>
            <a:pathLst>
              <a:path w="590550" h="76200">
                <a:moveTo>
                  <a:pt x="514222" y="0"/>
                </a:moveTo>
                <a:lnTo>
                  <a:pt x="514222" y="76200"/>
                </a:lnTo>
                <a:lnTo>
                  <a:pt x="577722" y="44450"/>
                </a:lnTo>
                <a:lnTo>
                  <a:pt x="526922" y="44450"/>
                </a:lnTo>
                <a:lnTo>
                  <a:pt x="526922" y="31750"/>
                </a:lnTo>
                <a:lnTo>
                  <a:pt x="577722" y="31750"/>
                </a:lnTo>
                <a:lnTo>
                  <a:pt x="514222" y="0"/>
                </a:lnTo>
                <a:close/>
              </a:path>
              <a:path w="590550" h="76200">
                <a:moveTo>
                  <a:pt x="51422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4222" y="44450"/>
                </a:lnTo>
                <a:lnTo>
                  <a:pt x="514222" y="31750"/>
                </a:lnTo>
                <a:close/>
              </a:path>
              <a:path w="590550" h="76200">
                <a:moveTo>
                  <a:pt x="577722" y="31750"/>
                </a:moveTo>
                <a:lnTo>
                  <a:pt x="526922" y="31750"/>
                </a:lnTo>
                <a:lnTo>
                  <a:pt x="526922" y="44450"/>
                </a:lnTo>
                <a:lnTo>
                  <a:pt x="577722" y="44450"/>
                </a:lnTo>
                <a:lnTo>
                  <a:pt x="590422" y="38100"/>
                </a:lnTo>
                <a:lnTo>
                  <a:pt x="577722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8" name="object 8"/>
          <p:cNvSpPr txBox="1"/>
          <p:nvPr/>
        </p:nvSpPr>
        <p:spPr>
          <a:xfrm>
            <a:off x="7914639" y="2735072"/>
            <a:ext cx="2081107" cy="628442"/>
          </a:xfrm>
          <a:prstGeom prst="rect">
            <a:avLst/>
          </a:prstGeom>
          <a:solidFill>
            <a:srgbClr val="EDEDED"/>
          </a:solidFill>
          <a:ln w="9144">
            <a:solidFill>
              <a:srgbClr val="58585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04792">
              <a:spcBef>
                <a:spcPts val="7"/>
              </a:spcBef>
            </a:pPr>
            <a:r>
              <a:rPr sz="1867" dirty="0"/>
              <a:t>Dialog</a:t>
            </a:r>
            <a:r>
              <a:rPr sz="1867" spc="-53" dirty="0"/>
              <a:t> </a:t>
            </a:r>
            <a:r>
              <a:rPr sz="1867" dirty="0"/>
              <a:t>History</a:t>
            </a:r>
            <a:endParaRPr sz="1867"/>
          </a:p>
        </p:txBody>
      </p:sp>
      <p:sp>
        <p:nvSpPr>
          <p:cNvPr id="9" name="object 9"/>
          <p:cNvSpPr txBox="1"/>
          <p:nvPr/>
        </p:nvSpPr>
        <p:spPr>
          <a:xfrm>
            <a:off x="7914639" y="3799839"/>
            <a:ext cx="2081107" cy="767005"/>
          </a:xfrm>
          <a:prstGeom prst="rect">
            <a:avLst/>
          </a:prstGeom>
          <a:solidFill>
            <a:srgbClr val="EDEDED"/>
          </a:solidFill>
          <a:ln w="9144">
            <a:solidFill>
              <a:srgbClr val="585858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847" algn="ctr">
              <a:spcBef>
                <a:spcPts val="1500"/>
              </a:spcBef>
            </a:pPr>
            <a:r>
              <a:rPr sz="1867" spc="-7" dirty="0"/>
              <a:t>Domain</a:t>
            </a:r>
            <a:endParaRPr sz="1867"/>
          </a:p>
          <a:p>
            <a:pPr marL="1693" algn="ctr"/>
            <a:r>
              <a:rPr sz="1867" spc="-7" dirty="0"/>
              <a:t>Expert</a:t>
            </a:r>
            <a:endParaRPr sz="1867"/>
          </a:p>
        </p:txBody>
      </p:sp>
      <p:sp>
        <p:nvSpPr>
          <p:cNvPr id="10" name="object 10"/>
          <p:cNvSpPr/>
          <p:nvPr/>
        </p:nvSpPr>
        <p:spPr>
          <a:xfrm>
            <a:off x="7402577" y="4230623"/>
            <a:ext cx="513927" cy="101600"/>
          </a:xfrm>
          <a:custGeom>
            <a:avLst/>
            <a:gdLst/>
            <a:ahLst/>
            <a:cxnLst/>
            <a:rect l="l" t="t" r="r" b="b"/>
            <a:pathLst>
              <a:path w="3854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85445" h="76200">
                <a:moveTo>
                  <a:pt x="308737" y="0"/>
                </a:moveTo>
                <a:lnTo>
                  <a:pt x="308737" y="76200"/>
                </a:lnTo>
                <a:lnTo>
                  <a:pt x="372237" y="44450"/>
                </a:lnTo>
                <a:lnTo>
                  <a:pt x="321437" y="44450"/>
                </a:lnTo>
                <a:lnTo>
                  <a:pt x="321437" y="31750"/>
                </a:lnTo>
                <a:lnTo>
                  <a:pt x="372237" y="31750"/>
                </a:lnTo>
                <a:lnTo>
                  <a:pt x="308737" y="0"/>
                </a:lnTo>
                <a:close/>
              </a:path>
              <a:path w="38544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85445" h="76200">
                <a:moveTo>
                  <a:pt x="308737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08737" y="44450"/>
                </a:lnTo>
                <a:lnTo>
                  <a:pt x="308737" y="31750"/>
                </a:lnTo>
                <a:close/>
              </a:path>
              <a:path w="385445" h="76200">
                <a:moveTo>
                  <a:pt x="372237" y="31750"/>
                </a:moveTo>
                <a:lnTo>
                  <a:pt x="321437" y="31750"/>
                </a:lnTo>
                <a:lnTo>
                  <a:pt x="321437" y="44450"/>
                </a:lnTo>
                <a:lnTo>
                  <a:pt x="372237" y="44450"/>
                </a:lnTo>
                <a:lnTo>
                  <a:pt x="384937" y="38100"/>
                </a:lnTo>
                <a:lnTo>
                  <a:pt x="372237" y="31750"/>
                </a:lnTo>
                <a:close/>
              </a:path>
              <a:path w="38544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1" name="object 11"/>
          <p:cNvSpPr/>
          <p:nvPr/>
        </p:nvSpPr>
        <p:spPr>
          <a:xfrm>
            <a:off x="4765039" y="4880863"/>
            <a:ext cx="855980" cy="963507"/>
          </a:xfrm>
          <a:custGeom>
            <a:avLst/>
            <a:gdLst/>
            <a:ahLst/>
            <a:cxnLst/>
            <a:rect l="l" t="t" r="r" b="b"/>
            <a:pathLst>
              <a:path w="641985" h="722629">
                <a:moveTo>
                  <a:pt x="0" y="722375"/>
                </a:moveTo>
                <a:lnTo>
                  <a:pt x="641603" y="722375"/>
                </a:lnTo>
                <a:lnTo>
                  <a:pt x="641603" y="0"/>
                </a:lnTo>
                <a:lnTo>
                  <a:pt x="0" y="0"/>
                </a:lnTo>
                <a:lnTo>
                  <a:pt x="0" y="722375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2" name="object 12"/>
          <p:cNvSpPr/>
          <p:nvPr/>
        </p:nvSpPr>
        <p:spPr>
          <a:xfrm>
            <a:off x="6622287" y="4880863"/>
            <a:ext cx="855980" cy="963507"/>
          </a:xfrm>
          <a:custGeom>
            <a:avLst/>
            <a:gdLst/>
            <a:ahLst/>
            <a:cxnLst/>
            <a:rect l="l" t="t" r="r" b="b"/>
            <a:pathLst>
              <a:path w="641985" h="722629">
                <a:moveTo>
                  <a:pt x="0" y="722375"/>
                </a:moveTo>
                <a:lnTo>
                  <a:pt x="641603" y="722375"/>
                </a:lnTo>
                <a:lnTo>
                  <a:pt x="641603" y="0"/>
                </a:lnTo>
                <a:lnTo>
                  <a:pt x="0" y="0"/>
                </a:lnTo>
                <a:lnTo>
                  <a:pt x="0" y="722375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3" name="object 13"/>
          <p:cNvSpPr txBox="1"/>
          <p:nvPr/>
        </p:nvSpPr>
        <p:spPr>
          <a:xfrm>
            <a:off x="6849195" y="5197585"/>
            <a:ext cx="4030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/>
              <a:t>N</a:t>
            </a:r>
            <a:r>
              <a:rPr sz="1867" dirty="0"/>
              <a:t>LI</a:t>
            </a:r>
            <a:endParaRPr sz="1867"/>
          </a:p>
        </p:txBody>
      </p:sp>
      <p:sp>
        <p:nvSpPr>
          <p:cNvPr id="14" name="object 14"/>
          <p:cNvSpPr/>
          <p:nvPr/>
        </p:nvSpPr>
        <p:spPr>
          <a:xfrm>
            <a:off x="5693663" y="4880863"/>
            <a:ext cx="855980" cy="963507"/>
          </a:xfrm>
          <a:custGeom>
            <a:avLst/>
            <a:gdLst/>
            <a:ahLst/>
            <a:cxnLst/>
            <a:rect l="l" t="t" r="r" b="b"/>
            <a:pathLst>
              <a:path w="641985" h="722629">
                <a:moveTo>
                  <a:pt x="0" y="722375"/>
                </a:moveTo>
                <a:lnTo>
                  <a:pt x="641603" y="722375"/>
                </a:lnTo>
                <a:lnTo>
                  <a:pt x="641603" y="0"/>
                </a:lnTo>
                <a:lnTo>
                  <a:pt x="0" y="0"/>
                </a:lnTo>
                <a:lnTo>
                  <a:pt x="0" y="722375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5" name="object 15"/>
          <p:cNvSpPr txBox="1"/>
          <p:nvPr/>
        </p:nvSpPr>
        <p:spPr>
          <a:xfrm>
            <a:off x="4939114" y="5197585"/>
            <a:ext cx="14444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938930" algn="l"/>
              </a:tabLst>
            </a:pPr>
            <a:r>
              <a:rPr sz="1867" spc="-13" dirty="0"/>
              <a:t>N</a:t>
            </a:r>
            <a:r>
              <a:rPr sz="1867" dirty="0"/>
              <a:t>LU	</a:t>
            </a:r>
            <a:r>
              <a:rPr sz="1867" spc="-13" dirty="0"/>
              <a:t>N</a:t>
            </a:r>
            <a:r>
              <a:rPr sz="1867" dirty="0"/>
              <a:t>LG</a:t>
            </a:r>
            <a:endParaRPr sz="1867"/>
          </a:p>
        </p:txBody>
      </p:sp>
      <p:sp>
        <p:nvSpPr>
          <p:cNvPr id="16" name="object 16"/>
          <p:cNvSpPr txBox="1"/>
          <p:nvPr/>
        </p:nvSpPr>
        <p:spPr>
          <a:xfrm>
            <a:off x="7914639" y="4880863"/>
            <a:ext cx="2081107" cy="759310"/>
          </a:xfrm>
          <a:prstGeom prst="rect">
            <a:avLst/>
          </a:prstGeom>
          <a:solidFill>
            <a:srgbClr val="EDEDED"/>
          </a:solidFill>
          <a:ln w="9144">
            <a:solidFill>
              <a:srgbClr val="585858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699329" marR="383530" indent="-304792">
              <a:spcBef>
                <a:spcPts val="1440"/>
              </a:spcBef>
            </a:pPr>
            <a:r>
              <a:rPr sz="1867" dirty="0"/>
              <a:t>Dialog</a:t>
            </a:r>
            <a:r>
              <a:rPr sz="1867" spc="-140" dirty="0"/>
              <a:t> </a:t>
            </a:r>
            <a:r>
              <a:rPr sz="1867" dirty="0"/>
              <a:t>State  </a:t>
            </a:r>
            <a:r>
              <a:rPr sz="1867" spc="-7" dirty="0"/>
              <a:t>Frame</a:t>
            </a:r>
            <a:endParaRPr sz="1867"/>
          </a:p>
        </p:txBody>
      </p:sp>
      <p:sp>
        <p:nvSpPr>
          <p:cNvPr id="17" name="object 17"/>
          <p:cNvSpPr/>
          <p:nvPr/>
        </p:nvSpPr>
        <p:spPr>
          <a:xfrm>
            <a:off x="7477590" y="5305669"/>
            <a:ext cx="438573" cy="101600"/>
          </a:xfrm>
          <a:custGeom>
            <a:avLst/>
            <a:gdLst/>
            <a:ahLst/>
            <a:cxnLst/>
            <a:rect l="l" t="t" r="r" b="b"/>
            <a:pathLst>
              <a:path w="328929" h="76200">
                <a:moveTo>
                  <a:pt x="318348" y="31470"/>
                </a:moveTo>
                <a:lnTo>
                  <a:pt x="265303" y="31470"/>
                </a:lnTo>
                <a:lnTo>
                  <a:pt x="265557" y="44170"/>
                </a:lnTo>
                <a:lnTo>
                  <a:pt x="252857" y="44436"/>
                </a:lnTo>
                <a:lnTo>
                  <a:pt x="253492" y="76174"/>
                </a:lnTo>
                <a:lnTo>
                  <a:pt x="328930" y="36487"/>
                </a:lnTo>
                <a:lnTo>
                  <a:pt x="318348" y="31470"/>
                </a:lnTo>
                <a:close/>
              </a:path>
              <a:path w="328929" h="76200">
                <a:moveTo>
                  <a:pt x="252602" y="31736"/>
                </a:moveTo>
                <a:lnTo>
                  <a:pt x="0" y="37033"/>
                </a:lnTo>
                <a:lnTo>
                  <a:pt x="254" y="49733"/>
                </a:lnTo>
                <a:lnTo>
                  <a:pt x="252857" y="44436"/>
                </a:lnTo>
                <a:lnTo>
                  <a:pt x="252602" y="31736"/>
                </a:lnTo>
                <a:close/>
              </a:path>
              <a:path w="328929" h="76200">
                <a:moveTo>
                  <a:pt x="265303" y="31470"/>
                </a:moveTo>
                <a:lnTo>
                  <a:pt x="252602" y="31736"/>
                </a:lnTo>
                <a:lnTo>
                  <a:pt x="252857" y="44436"/>
                </a:lnTo>
                <a:lnTo>
                  <a:pt x="265557" y="44170"/>
                </a:lnTo>
                <a:lnTo>
                  <a:pt x="265303" y="31470"/>
                </a:lnTo>
                <a:close/>
              </a:path>
              <a:path w="328929" h="76200">
                <a:moveTo>
                  <a:pt x="251968" y="0"/>
                </a:moveTo>
                <a:lnTo>
                  <a:pt x="252602" y="31736"/>
                </a:lnTo>
                <a:lnTo>
                  <a:pt x="265303" y="31470"/>
                </a:lnTo>
                <a:lnTo>
                  <a:pt x="318348" y="31470"/>
                </a:lnTo>
                <a:lnTo>
                  <a:pt x="2519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8" name="object 18"/>
          <p:cNvSpPr/>
          <p:nvPr/>
        </p:nvSpPr>
        <p:spPr>
          <a:xfrm>
            <a:off x="5161279" y="4630759"/>
            <a:ext cx="101600" cy="325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9" name="object 19"/>
          <p:cNvSpPr/>
          <p:nvPr/>
        </p:nvSpPr>
        <p:spPr>
          <a:xfrm>
            <a:off x="5484368" y="5592063"/>
            <a:ext cx="408093" cy="101600"/>
          </a:xfrm>
          <a:custGeom>
            <a:avLst/>
            <a:gdLst/>
            <a:ahLst/>
            <a:cxnLst/>
            <a:rect l="l" t="t" r="r" b="b"/>
            <a:pathLst>
              <a:path w="306070" h="76200">
                <a:moveTo>
                  <a:pt x="127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2700" y="44449"/>
                </a:lnTo>
                <a:lnTo>
                  <a:pt x="12700" y="31749"/>
                </a:lnTo>
                <a:close/>
              </a:path>
              <a:path w="306070" h="76200">
                <a:moveTo>
                  <a:pt x="63500" y="31749"/>
                </a:moveTo>
                <a:lnTo>
                  <a:pt x="50800" y="31749"/>
                </a:lnTo>
                <a:lnTo>
                  <a:pt x="50800" y="44449"/>
                </a:lnTo>
                <a:lnTo>
                  <a:pt x="63500" y="44449"/>
                </a:lnTo>
                <a:lnTo>
                  <a:pt x="63500" y="31749"/>
                </a:lnTo>
                <a:close/>
              </a:path>
              <a:path w="306070" h="76200">
                <a:moveTo>
                  <a:pt x="114300" y="31749"/>
                </a:moveTo>
                <a:lnTo>
                  <a:pt x="101600" y="31749"/>
                </a:lnTo>
                <a:lnTo>
                  <a:pt x="101600" y="44449"/>
                </a:lnTo>
                <a:lnTo>
                  <a:pt x="114300" y="44449"/>
                </a:lnTo>
                <a:lnTo>
                  <a:pt x="114300" y="31749"/>
                </a:lnTo>
                <a:close/>
              </a:path>
              <a:path w="306070" h="76200">
                <a:moveTo>
                  <a:pt x="165100" y="31749"/>
                </a:moveTo>
                <a:lnTo>
                  <a:pt x="152400" y="31749"/>
                </a:lnTo>
                <a:lnTo>
                  <a:pt x="152400" y="44449"/>
                </a:lnTo>
                <a:lnTo>
                  <a:pt x="165100" y="44449"/>
                </a:lnTo>
                <a:lnTo>
                  <a:pt x="165100" y="31749"/>
                </a:lnTo>
                <a:close/>
              </a:path>
              <a:path w="306070" h="76200">
                <a:moveTo>
                  <a:pt x="215900" y="31749"/>
                </a:moveTo>
                <a:lnTo>
                  <a:pt x="203200" y="31749"/>
                </a:lnTo>
                <a:lnTo>
                  <a:pt x="203200" y="44449"/>
                </a:lnTo>
                <a:lnTo>
                  <a:pt x="215900" y="44449"/>
                </a:lnTo>
                <a:lnTo>
                  <a:pt x="215900" y="31749"/>
                </a:lnTo>
                <a:close/>
              </a:path>
              <a:path w="306070" h="76200">
                <a:moveTo>
                  <a:pt x="229488" y="0"/>
                </a:moveTo>
                <a:lnTo>
                  <a:pt x="229488" y="76199"/>
                </a:lnTo>
                <a:lnTo>
                  <a:pt x="305688" y="38099"/>
                </a:lnTo>
                <a:lnTo>
                  <a:pt x="22948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20" name="object 20"/>
          <p:cNvSpPr/>
          <p:nvPr/>
        </p:nvSpPr>
        <p:spPr>
          <a:xfrm>
            <a:off x="6406895" y="5592063"/>
            <a:ext cx="408093" cy="101600"/>
          </a:xfrm>
          <a:custGeom>
            <a:avLst/>
            <a:gdLst/>
            <a:ahLst/>
            <a:cxnLst/>
            <a:rect l="l" t="t" r="r" b="b"/>
            <a:pathLst>
              <a:path w="306070" h="76200">
                <a:moveTo>
                  <a:pt x="127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2700" y="44449"/>
                </a:lnTo>
                <a:lnTo>
                  <a:pt x="12700" y="31749"/>
                </a:lnTo>
                <a:close/>
              </a:path>
              <a:path w="306070" h="76200">
                <a:moveTo>
                  <a:pt x="63500" y="31749"/>
                </a:moveTo>
                <a:lnTo>
                  <a:pt x="50800" y="31749"/>
                </a:lnTo>
                <a:lnTo>
                  <a:pt x="50800" y="44449"/>
                </a:lnTo>
                <a:lnTo>
                  <a:pt x="63500" y="44449"/>
                </a:lnTo>
                <a:lnTo>
                  <a:pt x="63500" y="31749"/>
                </a:lnTo>
                <a:close/>
              </a:path>
              <a:path w="306070" h="76200">
                <a:moveTo>
                  <a:pt x="114300" y="31749"/>
                </a:moveTo>
                <a:lnTo>
                  <a:pt x="101600" y="31749"/>
                </a:lnTo>
                <a:lnTo>
                  <a:pt x="101600" y="44449"/>
                </a:lnTo>
                <a:lnTo>
                  <a:pt x="114300" y="44449"/>
                </a:lnTo>
                <a:lnTo>
                  <a:pt x="114300" y="31749"/>
                </a:lnTo>
                <a:close/>
              </a:path>
              <a:path w="306070" h="76200">
                <a:moveTo>
                  <a:pt x="165100" y="31749"/>
                </a:moveTo>
                <a:lnTo>
                  <a:pt x="152400" y="31749"/>
                </a:lnTo>
                <a:lnTo>
                  <a:pt x="152400" y="44449"/>
                </a:lnTo>
                <a:lnTo>
                  <a:pt x="165100" y="44449"/>
                </a:lnTo>
                <a:lnTo>
                  <a:pt x="165100" y="31749"/>
                </a:lnTo>
                <a:close/>
              </a:path>
              <a:path w="306070" h="76200">
                <a:moveTo>
                  <a:pt x="215900" y="31749"/>
                </a:moveTo>
                <a:lnTo>
                  <a:pt x="203200" y="31749"/>
                </a:lnTo>
                <a:lnTo>
                  <a:pt x="203200" y="44449"/>
                </a:lnTo>
                <a:lnTo>
                  <a:pt x="215900" y="44449"/>
                </a:lnTo>
                <a:lnTo>
                  <a:pt x="215900" y="31749"/>
                </a:lnTo>
                <a:close/>
              </a:path>
              <a:path w="306070" h="76200">
                <a:moveTo>
                  <a:pt x="229488" y="0"/>
                </a:moveTo>
                <a:lnTo>
                  <a:pt x="229488" y="76199"/>
                </a:lnTo>
                <a:lnTo>
                  <a:pt x="305688" y="38099"/>
                </a:lnTo>
                <a:lnTo>
                  <a:pt x="22948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21" name="object 21"/>
          <p:cNvSpPr/>
          <p:nvPr/>
        </p:nvSpPr>
        <p:spPr>
          <a:xfrm>
            <a:off x="6083807" y="3191426"/>
            <a:ext cx="1831340" cy="625687"/>
          </a:xfrm>
          <a:custGeom>
            <a:avLst/>
            <a:gdLst/>
            <a:ahLst/>
            <a:cxnLst/>
            <a:rect l="l" t="t" r="r" b="b"/>
            <a:pathLst>
              <a:path w="1373504" h="469264">
                <a:moveTo>
                  <a:pt x="60833" y="396620"/>
                </a:moveTo>
                <a:lnTo>
                  <a:pt x="0" y="456183"/>
                </a:lnTo>
                <a:lnTo>
                  <a:pt x="84201" y="469011"/>
                </a:lnTo>
                <a:lnTo>
                  <a:pt x="56061" y="446658"/>
                </a:lnTo>
                <a:lnTo>
                  <a:pt x="50292" y="446658"/>
                </a:lnTo>
                <a:lnTo>
                  <a:pt x="46355" y="434594"/>
                </a:lnTo>
                <a:lnTo>
                  <a:pt x="50452" y="433271"/>
                </a:lnTo>
                <a:lnTo>
                  <a:pt x="60833" y="396620"/>
                </a:lnTo>
                <a:close/>
              </a:path>
              <a:path w="1373504" h="469264">
                <a:moveTo>
                  <a:pt x="50452" y="433271"/>
                </a:moveTo>
                <a:lnTo>
                  <a:pt x="46355" y="434594"/>
                </a:lnTo>
                <a:lnTo>
                  <a:pt x="50292" y="446658"/>
                </a:lnTo>
                <a:lnTo>
                  <a:pt x="54394" y="445334"/>
                </a:lnTo>
                <a:lnTo>
                  <a:pt x="48387" y="440563"/>
                </a:lnTo>
                <a:lnTo>
                  <a:pt x="50452" y="433271"/>
                </a:lnTo>
                <a:close/>
              </a:path>
              <a:path w="1373504" h="469264">
                <a:moveTo>
                  <a:pt x="54394" y="445334"/>
                </a:moveTo>
                <a:lnTo>
                  <a:pt x="50292" y="446658"/>
                </a:lnTo>
                <a:lnTo>
                  <a:pt x="56061" y="446658"/>
                </a:lnTo>
                <a:lnTo>
                  <a:pt x="54394" y="445334"/>
                </a:lnTo>
                <a:close/>
              </a:path>
              <a:path w="1373504" h="469264">
                <a:moveTo>
                  <a:pt x="1298908" y="30199"/>
                </a:moveTo>
                <a:lnTo>
                  <a:pt x="50452" y="433271"/>
                </a:lnTo>
                <a:lnTo>
                  <a:pt x="48387" y="440563"/>
                </a:lnTo>
                <a:lnTo>
                  <a:pt x="54394" y="445334"/>
                </a:lnTo>
                <a:lnTo>
                  <a:pt x="1302801" y="42278"/>
                </a:lnTo>
                <a:lnTo>
                  <a:pt x="1298908" y="30199"/>
                </a:lnTo>
                <a:close/>
              </a:path>
              <a:path w="1373504" h="469264">
                <a:moveTo>
                  <a:pt x="1359658" y="26288"/>
                </a:moveTo>
                <a:lnTo>
                  <a:pt x="1311021" y="26288"/>
                </a:lnTo>
                <a:lnTo>
                  <a:pt x="1314958" y="38354"/>
                </a:lnTo>
                <a:lnTo>
                  <a:pt x="1302801" y="42278"/>
                </a:lnTo>
                <a:lnTo>
                  <a:pt x="1312545" y="72517"/>
                </a:lnTo>
                <a:lnTo>
                  <a:pt x="1359658" y="26288"/>
                </a:lnTo>
                <a:close/>
              </a:path>
              <a:path w="1373504" h="469264">
                <a:moveTo>
                  <a:pt x="1311021" y="26288"/>
                </a:moveTo>
                <a:lnTo>
                  <a:pt x="1298908" y="30199"/>
                </a:lnTo>
                <a:lnTo>
                  <a:pt x="1302801" y="42278"/>
                </a:lnTo>
                <a:lnTo>
                  <a:pt x="1314958" y="38354"/>
                </a:lnTo>
                <a:lnTo>
                  <a:pt x="1311021" y="26288"/>
                </a:lnTo>
                <a:close/>
              </a:path>
              <a:path w="1373504" h="469264">
                <a:moveTo>
                  <a:pt x="1289177" y="0"/>
                </a:moveTo>
                <a:lnTo>
                  <a:pt x="1298908" y="30199"/>
                </a:lnTo>
                <a:lnTo>
                  <a:pt x="1311021" y="26288"/>
                </a:lnTo>
                <a:lnTo>
                  <a:pt x="1359658" y="26288"/>
                </a:lnTo>
                <a:lnTo>
                  <a:pt x="1373378" y="12826"/>
                </a:lnTo>
                <a:lnTo>
                  <a:pt x="128917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F577-6A64-3EAD-4A10-D9C8A216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FB63AF-A51D-6CE7-3F69-9AC80B371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26884-364D-824C-CB3F-3784705B4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96631"/>
            <a:ext cx="6302264" cy="5389961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정용빈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메일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ybjeong@teddysum.ai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경북대학교 컴퓨터학부 학사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카이스트 전산학부 석사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Teddysum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자연어처리 팀장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B12949-0F7C-DB37-A6F4-79DBEECC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627" y="1096631"/>
            <a:ext cx="2858861" cy="38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688508"/>
            <a:ext cx="2267373" cy="52914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333" spc="-7" dirty="0">
                <a:latin typeface="맑은 고딕"/>
                <a:cs typeface="맑은 고딕"/>
              </a:rPr>
              <a:t>딥러닝</a:t>
            </a:r>
            <a:r>
              <a:rPr sz="3333" spc="-347" dirty="0">
                <a:latin typeface="맑은 고딕"/>
                <a:cs typeface="맑은 고딕"/>
              </a:rPr>
              <a:t> </a:t>
            </a:r>
            <a:r>
              <a:rPr sz="3333" spc="-7" dirty="0">
                <a:latin typeface="맑은 고딕"/>
                <a:cs typeface="맑은 고딕"/>
              </a:rPr>
              <a:t>모델</a:t>
            </a:r>
            <a:endParaRPr sz="3333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673" y="3161739"/>
            <a:ext cx="6511884" cy="322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4" name="object 4"/>
          <p:cNvSpPr txBox="1"/>
          <p:nvPr/>
        </p:nvSpPr>
        <p:spPr>
          <a:xfrm>
            <a:off x="520734" y="1567180"/>
            <a:ext cx="11025293" cy="10561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33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기계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학습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모델은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입력에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대해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의미있는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출력을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만드는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만드는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다량의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데이터로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부  터 학습된 신경망</a:t>
            </a:r>
            <a:r>
              <a:rPr sz="2400" spc="-54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모델이다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9ECB9-2572-2032-DB8A-5298428B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B40F-5C02-32B0-1C1D-180368A5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방법의 변화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79ED0-7A9B-B6FE-903C-E98643B994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2"/>
            <a:ext cx="11202305" cy="5430253"/>
          </a:xfrm>
        </p:spPr>
        <p:txBody>
          <a:bodyPr>
            <a:normAutofit lnSpcReduction="10000"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통계적인 방법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LSE, TF-IDF, SVM </a:t>
            </a:r>
            <a:r>
              <a:rPr lang="ko-KR" altLang="en-US" spc="5" dirty="0">
                <a:latin typeface="맑은 고딕"/>
                <a:cs typeface="맑은 고딕"/>
              </a:rPr>
              <a:t>등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최근까지도 형태소 분석</a:t>
            </a:r>
            <a:r>
              <a:rPr lang="en-US" altLang="ko-KR" spc="5" dirty="0">
                <a:latin typeface="맑은 고딕"/>
                <a:cs typeface="맑은 고딕"/>
              </a:rPr>
              <a:t>, </a:t>
            </a:r>
            <a:r>
              <a:rPr lang="ko-KR" altLang="en-US" spc="5" dirty="0">
                <a:latin typeface="맑은 고딕"/>
                <a:cs typeface="맑은 고딕"/>
              </a:rPr>
              <a:t>구문 분석 등은 통계적인 방법을 사용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딥러닝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임베딩 방법의 발전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One-hot encoding</a:t>
            </a: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Word2vec, Glove</a:t>
            </a: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 err="1">
                <a:latin typeface="맑은 고딕"/>
                <a:cs typeface="맑은 고딕"/>
              </a:rPr>
              <a:t>ELMo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BERT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 err="1">
                <a:latin typeface="맑은 고딕"/>
                <a:cs typeface="맑은 고딕"/>
              </a:rPr>
              <a:t>토크나이즈</a:t>
            </a:r>
            <a:r>
              <a:rPr lang="ko-KR" altLang="en-US" spc="5" dirty="0">
                <a:latin typeface="맑은 고딕"/>
                <a:cs typeface="맑은 고딕"/>
              </a:rPr>
              <a:t> 방법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어절 단위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형태소 단위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Sentence piece</a:t>
            </a: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endParaRPr lang="en-US" altLang="ko-KR" spc="5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endParaRPr lang="ko-KR" altLang="en-US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8480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5BAC-BB72-3D6F-940C-78509FD3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B65A-79E6-C51D-4F29-86DB1E2D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방법의 변화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E00FC-AD2E-2F65-3C02-7FB3B6463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2"/>
            <a:ext cx="11202305" cy="5430253"/>
          </a:xfrm>
        </p:spPr>
        <p:txBody>
          <a:bodyPr>
            <a:normAutofit fontScale="92500"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기존에는 원하는 태스크에 맞게 모델 구조를 구성하고</a:t>
            </a:r>
            <a:r>
              <a:rPr lang="en-US" altLang="ko-KR" spc="5" dirty="0">
                <a:latin typeface="맑은 고딕"/>
                <a:cs typeface="맑은 고딕"/>
              </a:rPr>
              <a:t>, </a:t>
            </a:r>
            <a:r>
              <a:rPr lang="ko-KR" altLang="en-US" spc="5" dirty="0">
                <a:latin typeface="맑은 고딕"/>
                <a:cs typeface="맑은 고딕"/>
              </a:rPr>
              <a:t>데이터를 이용하여 학습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모델을 매번 </a:t>
            </a:r>
            <a:r>
              <a:rPr lang="ko-KR" altLang="en-US" spc="5" dirty="0" err="1">
                <a:latin typeface="맑은 고딕"/>
                <a:cs typeface="맑은 고딕"/>
              </a:rPr>
              <a:t>구성해야함</a:t>
            </a:r>
            <a:r>
              <a:rPr lang="en-US" altLang="ko-KR" spc="5" dirty="0">
                <a:latin typeface="맑은 고딕"/>
                <a:cs typeface="맑은 고딕"/>
              </a:rPr>
              <a:t>(</a:t>
            </a:r>
            <a:r>
              <a:rPr lang="ko-KR" altLang="en-US" spc="5" dirty="0">
                <a:latin typeface="맑은 고딕"/>
                <a:cs typeface="맑은 고딕"/>
              </a:rPr>
              <a:t>구조에 따른 성능 차이가 나기 때문에 구성하는 개발자의 실력이 중요</a:t>
            </a:r>
            <a:r>
              <a:rPr lang="en-US" altLang="ko-KR" spc="5" dirty="0">
                <a:latin typeface="맑은 고딕"/>
                <a:cs typeface="맑은 고딕"/>
              </a:rPr>
              <a:t>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 err="1">
                <a:latin typeface="맑은 고딕"/>
                <a:cs typeface="맑은 고딕"/>
              </a:rPr>
              <a:t>학습시</a:t>
            </a:r>
            <a:r>
              <a:rPr lang="ko-KR" altLang="en-US" spc="5" dirty="0">
                <a:latin typeface="맑은 고딕"/>
                <a:cs typeface="맑은 고딕"/>
              </a:rPr>
              <a:t> </a:t>
            </a:r>
            <a:r>
              <a:rPr lang="ko-KR" altLang="en-US" spc="5" dirty="0">
                <a:solidFill>
                  <a:srgbClr val="FF0000"/>
                </a:solidFill>
                <a:latin typeface="맑은 고딕"/>
                <a:cs typeface="맑은 고딕"/>
              </a:rPr>
              <a:t>초기 파라미터 설정</a:t>
            </a:r>
            <a:r>
              <a:rPr lang="ko-KR" altLang="en-US" spc="5" dirty="0">
                <a:latin typeface="맑은 고딕"/>
                <a:cs typeface="맑은 고딕"/>
              </a:rPr>
              <a:t>에 따라 매번 다른 결과로 학습됨 </a:t>
            </a:r>
            <a:r>
              <a:rPr lang="en-US" altLang="ko-KR" spc="5" dirty="0">
                <a:latin typeface="맑은 고딕"/>
                <a:cs typeface="맑은 고딕"/>
              </a:rPr>
              <a:t>-&gt; </a:t>
            </a:r>
            <a:r>
              <a:rPr lang="ko-KR" altLang="en-US" spc="5" dirty="0">
                <a:latin typeface="맑은 고딕"/>
                <a:cs typeface="맑은 고딕"/>
              </a:rPr>
              <a:t>심지어 학습이 </a:t>
            </a:r>
            <a:r>
              <a:rPr lang="ko-KR" altLang="en-US" spc="5" dirty="0" err="1">
                <a:latin typeface="맑은 고딕"/>
                <a:cs typeface="맑은 고딕"/>
              </a:rPr>
              <a:t>안되기도함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endParaRPr lang="en-US" altLang="ko-KR" spc="5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사전학습</a:t>
            </a:r>
            <a:r>
              <a:rPr lang="en-US" altLang="ko-KR" spc="5" dirty="0">
                <a:latin typeface="맑은 고딕"/>
                <a:cs typeface="맑은 고딕"/>
              </a:rPr>
              <a:t>, </a:t>
            </a:r>
            <a:r>
              <a:rPr lang="ko-KR" altLang="en-US" spc="5" dirty="0">
                <a:latin typeface="맑은 고딕"/>
                <a:cs typeface="맑은 고딕"/>
              </a:rPr>
              <a:t>전이학습 개념 등장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BERT </a:t>
            </a:r>
            <a:r>
              <a:rPr lang="ko-KR" altLang="en-US" spc="5" dirty="0">
                <a:latin typeface="맑은 고딕"/>
                <a:cs typeface="맑은 고딕"/>
              </a:rPr>
              <a:t>모델 등장</a:t>
            </a:r>
            <a:r>
              <a:rPr lang="en-US" altLang="ko-KR" spc="5" dirty="0">
                <a:latin typeface="맑은 고딕"/>
                <a:cs typeface="맑은 고딕"/>
              </a:rPr>
              <a:t>!</a:t>
            </a: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큰 모델에 대해 기본적인 언어능력을 학습시켜두고</a:t>
            </a:r>
            <a:r>
              <a:rPr lang="en-US" altLang="ko-KR" spc="5" dirty="0">
                <a:latin typeface="맑은 고딕"/>
                <a:cs typeface="맑은 고딕"/>
              </a:rPr>
              <a:t>, </a:t>
            </a:r>
            <a:r>
              <a:rPr lang="ko-KR" altLang="en-US" spc="5" dirty="0">
                <a:latin typeface="맑은 고딕"/>
                <a:cs typeface="맑은 고딕"/>
              </a:rPr>
              <a:t>필요한 </a:t>
            </a:r>
            <a:r>
              <a:rPr lang="en-US" altLang="ko-KR" spc="5" dirty="0">
                <a:latin typeface="맑은 고딕"/>
                <a:cs typeface="맑은 고딕"/>
              </a:rPr>
              <a:t>Task</a:t>
            </a:r>
            <a:r>
              <a:rPr lang="ko-KR" altLang="en-US" spc="5" dirty="0">
                <a:latin typeface="맑은 고딕"/>
                <a:cs typeface="맑은 고딕"/>
              </a:rPr>
              <a:t>에 대해 학습시키면 초기 파라미터가 학습에 알맞도록 된다는 개념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파라미터 수</a:t>
            </a:r>
            <a:r>
              <a:rPr lang="en-US" altLang="ko-KR" spc="5" dirty="0">
                <a:latin typeface="맑은 고딕"/>
                <a:cs typeface="맑은 고딕"/>
              </a:rPr>
              <a:t>: </a:t>
            </a:r>
            <a:r>
              <a:rPr lang="en-US" altLang="ko-KR" spc="5" dirty="0" err="1">
                <a:latin typeface="맑은 고딕"/>
                <a:cs typeface="맑은 고딕"/>
              </a:rPr>
              <a:t>bert</a:t>
            </a:r>
            <a:r>
              <a:rPr lang="en-US" altLang="ko-KR" spc="5" dirty="0">
                <a:latin typeface="맑은 고딕"/>
                <a:cs typeface="맑은 고딕"/>
              </a:rPr>
              <a:t> base: 110M, </a:t>
            </a:r>
            <a:r>
              <a:rPr lang="en-US" altLang="ko-KR" spc="5" dirty="0" err="1">
                <a:latin typeface="맑은 고딕"/>
                <a:cs typeface="맑은 고딕"/>
              </a:rPr>
              <a:t>bert</a:t>
            </a:r>
            <a:r>
              <a:rPr lang="ko-KR" altLang="en-US" spc="5" dirty="0">
                <a:latin typeface="맑은 고딕"/>
                <a:cs typeface="맑은 고딕"/>
              </a:rPr>
              <a:t> </a:t>
            </a:r>
            <a:r>
              <a:rPr lang="en-US" altLang="ko-KR" spc="5" dirty="0" err="1">
                <a:latin typeface="맑은 고딕"/>
                <a:cs typeface="맑은 고딕"/>
              </a:rPr>
              <a:t>lagge</a:t>
            </a:r>
            <a:r>
              <a:rPr lang="en-US" altLang="ko-KR" spc="5" dirty="0">
                <a:latin typeface="맑은 고딕"/>
                <a:cs typeface="맑은 고딕"/>
              </a:rPr>
              <a:t>:</a:t>
            </a:r>
            <a:r>
              <a:rPr lang="ko-KR" altLang="en-US" spc="5" dirty="0">
                <a:latin typeface="맑은 고딕"/>
                <a:cs typeface="맑은 고딕"/>
              </a:rPr>
              <a:t> </a:t>
            </a:r>
            <a:r>
              <a:rPr lang="en-US" altLang="ko-KR" spc="5" dirty="0">
                <a:latin typeface="맑은 고딕"/>
                <a:cs typeface="맑은 고딕"/>
              </a:rPr>
              <a:t>340m</a:t>
            </a: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Transformer </a:t>
            </a:r>
            <a:r>
              <a:rPr lang="ko-KR" altLang="en-US" spc="5" dirty="0">
                <a:latin typeface="맑은 고딕"/>
                <a:cs typeface="맑은 고딕"/>
              </a:rPr>
              <a:t>구조 활용 </a:t>
            </a:r>
            <a:r>
              <a:rPr lang="en-US" altLang="ko-KR" spc="5" dirty="0">
                <a:latin typeface="맑은 고딕"/>
                <a:cs typeface="맑은 고딕"/>
              </a:rPr>
              <a:t>-&gt; </a:t>
            </a:r>
            <a:r>
              <a:rPr lang="ko-KR" altLang="en-US" spc="5" dirty="0">
                <a:latin typeface="맑은 고딕"/>
                <a:cs typeface="맑은 고딕"/>
              </a:rPr>
              <a:t>이 때부터 언어모델은 거의 모두라 해도 좋을 만큼 </a:t>
            </a:r>
            <a:r>
              <a:rPr lang="en-US" altLang="ko-KR" spc="5" dirty="0">
                <a:latin typeface="맑은 고딕"/>
                <a:cs typeface="맑은 고딕"/>
              </a:rPr>
              <a:t>Transformer </a:t>
            </a:r>
            <a:r>
              <a:rPr lang="ko-KR" altLang="en-US" spc="5" dirty="0">
                <a:latin typeface="맑은 고딕"/>
                <a:cs typeface="맑은 고딕"/>
              </a:rPr>
              <a:t>구조 사용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그 후 더 큰 모델 등장</a:t>
            </a:r>
            <a:r>
              <a:rPr lang="en-US" altLang="ko-KR" spc="5" dirty="0">
                <a:latin typeface="맑은 고딕"/>
                <a:cs typeface="맑은 고딕"/>
              </a:rPr>
              <a:t>, </a:t>
            </a:r>
            <a:r>
              <a:rPr lang="ko-KR" altLang="en-US" spc="5" dirty="0">
                <a:latin typeface="맑은 고딕"/>
                <a:cs typeface="맑은 고딕"/>
              </a:rPr>
              <a:t>또 더 큰 모델 등장</a:t>
            </a:r>
            <a:r>
              <a:rPr lang="en-US" altLang="ko-KR" spc="5" dirty="0">
                <a:latin typeface="맑은 고딕"/>
                <a:cs typeface="맑은 고딕"/>
              </a:rPr>
              <a:t>, </a:t>
            </a:r>
            <a:r>
              <a:rPr lang="ko-KR" altLang="en-US" spc="5" dirty="0">
                <a:latin typeface="맑은 고딕"/>
                <a:cs typeface="맑은 고딕"/>
              </a:rPr>
              <a:t>또 더 큰 모델 등장</a:t>
            </a:r>
            <a:r>
              <a:rPr lang="en-US" altLang="ko-KR" spc="5" dirty="0">
                <a:latin typeface="맑은 고딕"/>
                <a:cs typeface="맑은 고딕"/>
              </a:rPr>
              <a:t>. LLM</a:t>
            </a:r>
            <a:r>
              <a:rPr lang="ko-KR" altLang="en-US" spc="5" dirty="0">
                <a:latin typeface="맑은 고딕"/>
                <a:cs typeface="맑은 고딕"/>
              </a:rPr>
              <a:t> 시대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큰 모델을 활용하기 위한 방법들이 많이 개발됨</a:t>
            </a:r>
            <a:endParaRPr lang="ko-KR" altLang="en-US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504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82FEB-0473-EC4E-F4EB-FCB9952E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D2444-95DB-B426-0FD9-4C4BF5D4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DE7C27-F825-4A56-A587-D1A9ABBAF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3483758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z="2800" spc="5" dirty="0">
                <a:latin typeface="맑은 고딕"/>
                <a:cs typeface="맑은 고딕"/>
              </a:rPr>
              <a:t>LLM</a:t>
            </a:r>
            <a:r>
              <a:rPr lang="ko-KR" altLang="en-US" sz="2800" spc="5" dirty="0">
                <a:latin typeface="맑은 고딕"/>
                <a:cs typeface="맑은 고딕"/>
              </a:rPr>
              <a:t>은 </a:t>
            </a:r>
            <a:r>
              <a:rPr lang="en-US" altLang="ko-KR" sz="2800" spc="5" dirty="0">
                <a:latin typeface="맑은 고딕"/>
                <a:cs typeface="맑은 고딕"/>
              </a:rPr>
              <a:t>Large Language Model</a:t>
            </a:r>
            <a:r>
              <a:rPr lang="ko-KR" altLang="en-US" sz="2800" spc="5" dirty="0">
                <a:latin typeface="맑은 고딕"/>
                <a:cs typeface="맑은 고딕"/>
              </a:rPr>
              <a:t>의 약자로서 언어모델</a:t>
            </a:r>
            <a:r>
              <a:rPr lang="en-US" altLang="ko-KR" sz="2800" spc="5" dirty="0">
                <a:latin typeface="맑은 고딕"/>
                <a:cs typeface="맑은 고딕"/>
              </a:rPr>
              <a:t>(Language Model)</a:t>
            </a:r>
            <a:r>
              <a:rPr lang="ko-KR" altLang="en-US" sz="2800" spc="5" dirty="0">
                <a:latin typeface="맑은 고딕"/>
                <a:cs typeface="맑은 고딕"/>
              </a:rPr>
              <a:t>의 일종이다</a:t>
            </a:r>
            <a:r>
              <a:rPr lang="en-US" altLang="ko-KR" sz="2800" spc="5" dirty="0">
                <a:latin typeface="맑은 고딕"/>
                <a:cs typeface="맑은 고딕"/>
              </a:rPr>
              <a:t>.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LLM</a:t>
            </a:r>
            <a:r>
              <a:rPr lang="ko-KR" altLang="en-US" spc="5" dirty="0">
                <a:latin typeface="맑은 고딕"/>
                <a:cs typeface="맑은 고딕"/>
              </a:rPr>
              <a:t>은 언어모델</a:t>
            </a:r>
            <a:r>
              <a:rPr lang="en-US" altLang="ko-KR" spc="5" dirty="0">
                <a:latin typeface="맑은 고딕"/>
                <a:cs typeface="맑은 고딕"/>
              </a:rPr>
              <a:t>(LM)</a:t>
            </a:r>
            <a:r>
              <a:rPr lang="ko-KR" altLang="en-US" spc="5" dirty="0">
                <a:latin typeface="맑은 고딕"/>
                <a:cs typeface="맑은 고딕"/>
              </a:rPr>
              <a:t>을 크게 만들어 </a:t>
            </a:r>
            <a:r>
              <a:rPr lang="ko-KR" altLang="en-US" spc="5" dirty="0" err="1">
                <a:latin typeface="맑은 고딕"/>
                <a:cs typeface="맑은 고딕"/>
              </a:rPr>
              <a:t>학습한것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endParaRPr lang="en-US" altLang="ko-KR" sz="2800" spc="5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언어 모델</a:t>
            </a:r>
            <a:r>
              <a:rPr lang="en-US" altLang="ko-KR" spc="5" dirty="0">
                <a:latin typeface="맑은 고딕"/>
                <a:cs typeface="맑은 고딕"/>
              </a:rPr>
              <a:t>(LM, Language Model)</a:t>
            </a:r>
            <a:r>
              <a:rPr lang="ko-KR" altLang="en-US" spc="5" dirty="0">
                <a:latin typeface="맑은 고딕"/>
                <a:cs typeface="맑은 고딕"/>
              </a:rPr>
              <a:t>은 </a:t>
            </a:r>
            <a:r>
              <a:rPr lang="ko-KR" altLang="en-US" spc="5" dirty="0" err="1">
                <a:latin typeface="맑은 고딕"/>
                <a:cs typeface="맑은 고딕"/>
              </a:rPr>
              <a:t>입력값</a:t>
            </a:r>
            <a:r>
              <a:rPr lang="en-US" altLang="ko-KR" spc="5" dirty="0">
                <a:latin typeface="맑은 고딕"/>
                <a:cs typeface="맑은 고딕"/>
              </a:rPr>
              <a:t>(</a:t>
            </a:r>
            <a:r>
              <a:rPr lang="ko-KR" altLang="en-US" spc="5" dirty="0">
                <a:latin typeface="맑은 고딕"/>
                <a:cs typeface="맑은 고딕"/>
              </a:rPr>
              <a:t>자연어</a:t>
            </a:r>
            <a:r>
              <a:rPr lang="en-US" altLang="ko-KR" spc="5" dirty="0">
                <a:latin typeface="맑은 고딕"/>
                <a:cs typeface="맑은 고딕"/>
              </a:rPr>
              <a:t>, </a:t>
            </a:r>
            <a:r>
              <a:rPr lang="ko-KR" altLang="en-US" spc="5" dirty="0">
                <a:latin typeface="맑은 고딕"/>
                <a:cs typeface="맑은 고딕"/>
              </a:rPr>
              <a:t>보통은 사용자의 문장</a:t>
            </a:r>
            <a:r>
              <a:rPr lang="en-US" altLang="ko-KR" spc="5" dirty="0">
                <a:latin typeface="맑은 고딕"/>
                <a:cs typeface="맑은 고딕"/>
              </a:rPr>
              <a:t>)</a:t>
            </a:r>
            <a:r>
              <a:rPr lang="ko-KR" altLang="en-US" spc="5" dirty="0">
                <a:latin typeface="맑은 고딕"/>
                <a:cs typeface="맑은 고딕"/>
              </a:rPr>
              <a:t>을 기반으로 통계학적으로 가장 적절한 </a:t>
            </a:r>
            <a:r>
              <a:rPr lang="ko-KR" altLang="en-US" spc="5" dirty="0" err="1">
                <a:latin typeface="맑은 고딕"/>
                <a:cs typeface="맑은 고딕"/>
              </a:rPr>
              <a:t>출력값을</a:t>
            </a:r>
            <a:r>
              <a:rPr lang="ko-KR" altLang="en-US" spc="5" dirty="0">
                <a:latin typeface="맑은 고딕"/>
                <a:cs typeface="맑은 고딕"/>
              </a:rPr>
              <a:t> 출력하도록 학습된 모델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최근에는 </a:t>
            </a:r>
            <a:r>
              <a:rPr lang="ko-KR" altLang="en-US" spc="5" dirty="0">
                <a:solidFill>
                  <a:srgbClr val="FF0000"/>
                </a:solidFill>
                <a:latin typeface="맑은 고딕"/>
                <a:cs typeface="맑은 고딕"/>
              </a:rPr>
              <a:t>인공신경망 기반이 대중적으로 활용</a:t>
            </a:r>
            <a:r>
              <a:rPr lang="ko-KR" altLang="en-US" spc="5" dirty="0">
                <a:latin typeface="맑은 고딕"/>
                <a:cs typeface="맑은 고딕"/>
              </a:rPr>
              <a:t>되고 있음</a:t>
            </a:r>
            <a:endParaRPr lang="ko-KR" altLang="en-US" dirty="0">
              <a:latin typeface="맑은 고딕"/>
              <a:cs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C0F71-AECA-4772-AD47-32BD6054FAB1}"/>
              </a:ext>
            </a:extLst>
          </p:cNvPr>
          <p:cNvSpPr txBox="1"/>
          <p:nvPr/>
        </p:nvSpPr>
        <p:spPr>
          <a:xfrm>
            <a:off x="3739082" y="4759569"/>
            <a:ext cx="151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대한 독립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”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3A596C-1A1D-98B9-BB11-126E4D1251D0}"/>
              </a:ext>
            </a:extLst>
          </p:cNvPr>
          <p:cNvCxnSpPr/>
          <p:nvPr/>
        </p:nvCxnSpPr>
        <p:spPr>
          <a:xfrm>
            <a:off x="5160475" y="4944235"/>
            <a:ext cx="733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07CE69-6996-6BA9-41E3-08029298F8DB}"/>
              </a:ext>
            </a:extLst>
          </p:cNvPr>
          <p:cNvSpPr txBox="1"/>
          <p:nvPr/>
        </p:nvSpPr>
        <p:spPr>
          <a:xfrm>
            <a:off x="6254436" y="4759569"/>
            <a:ext cx="151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’, 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선언서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006D2-3F2D-AB83-EB80-44E2A47CCA48}"/>
              </a:ext>
            </a:extLst>
          </p:cNvPr>
          <p:cNvSpPr txBox="1"/>
          <p:nvPr/>
        </p:nvSpPr>
        <p:spPr>
          <a:xfrm>
            <a:off x="3730028" y="5209916"/>
            <a:ext cx="151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”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E17F0F-4EB5-1693-21DA-105C57689002}"/>
              </a:ext>
            </a:extLst>
          </p:cNvPr>
          <p:cNvCxnSpPr/>
          <p:nvPr/>
        </p:nvCxnSpPr>
        <p:spPr>
          <a:xfrm>
            <a:off x="5151421" y="5394582"/>
            <a:ext cx="733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0C5E49-296A-0592-EAE3-C46C5E7EFF18}"/>
              </a:ext>
            </a:extLst>
          </p:cNvPr>
          <p:cNvSpPr txBox="1"/>
          <p:nvPr/>
        </p:nvSpPr>
        <p:spPr>
          <a:xfrm>
            <a:off x="6245382" y="5209916"/>
            <a:ext cx="151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민국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’, 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항공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6535-9626-3557-007F-99C99C4B6000}"/>
              </a:ext>
            </a:extLst>
          </p:cNvPr>
          <p:cNvSpPr txBox="1"/>
          <p:nvPr/>
        </p:nvSpPr>
        <p:spPr>
          <a:xfrm>
            <a:off x="3730028" y="5643791"/>
            <a:ext cx="151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집으로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”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813643-1F2B-37E9-C36C-9AD1A65F80CE}"/>
              </a:ext>
            </a:extLst>
          </p:cNvPr>
          <p:cNvCxnSpPr/>
          <p:nvPr/>
        </p:nvCxnSpPr>
        <p:spPr>
          <a:xfrm>
            <a:off x="5151421" y="5828457"/>
            <a:ext cx="733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E01464-85C1-DF61-E544-E63673D0B9DE}"/>
              </a:ext>
            </a:extLst>
          </p:cNvPr>
          <p:cNvSpPr txBox="1"/>
          <p:nvPr/>
        </p:nvSpPr>
        <p:spPr>
          <a:xfrm>
            <a:off x="6245382" y="5643791"/>
            <a:ext cx="32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’, 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’, 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재밌었어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?’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96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3D4EE-11BE-611F-C8A1-D7D72CB8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F91D1-359D-D55F-C15F-3F7A2792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41" y="540397"/>
            <a:ext cx="11202305" cy="800182"/>
          </a:xfrm>
        </p:spPr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04CF5-E69F-B788-039E-A690E4313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3483758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z="2800" spc="5" dirty="0">
                <a:latin typeface="맑은 고딕"/>
                <a:cs typeface="맑은 고딕"/>
              </a:rPr>
              <a:t>Seq2Seq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Sequence</a:t>
            </a:r>
            <a:r>
              <a:rPr lang="ko-KR" altLang="en-US" spc="5" dirty="0">
                <a:latin typeface="맑은 고딕"/>
                <a:cs typeface="맑은 고딕"/>
              </a:rPr>
              <a:t>를 받아서 </a:t>
            </a:r>
            <a:r>
              <a:rPr lang="en-US" altLang="ko-KR" spc="5" dirty="0">
                <a:latin typeface="맑은 고딕"/>
                <a:cs typeface="맑은 고딕"/>
              </a:rPr>
              <a:t>sequence</a:t>
            </a:r>
            <a:r>
              <a:rPr lang="ko-KR" altLang="en-US" spc="5" dirty="0">
                <a:latin typeface="맑은 고딕"/>
                <a:cs typeface="맑은 고딕"/>
              </a:rPr>
              <a:t>를 생성해내는 모델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pc="5" dirty="0">
                <a:latin typeface="맑은 고딕"/>
                <a:cs typeface="맑은 고딕"/>
              </a:rPr>
              <a:t>Chatbot</a:t>
            </a: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번역</a:t>
            </a:r>
            <a:endParaRPr lang="en-US" altLang="ko-KR" spc="5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spc="5" dirty="0">
                <a:latin typeface="맑은 고딕"/>
                <a:cs typeface="맑은 고딕"/>
              </a:rPr>
              <a:t>요약</a:t>
            </a:r>
            <a:endParaRPr lang="ko-KR" altLang="en-US" dirty="0">
              <a:latin typeface="맑은 고딕"/>
              <a:cs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601A81-FD67-64B9-32EF-6FB8238E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44" y="3633069"/>
            <a:ext cx="5508550" cy="22482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E3CC46-26F7-8AA2-1E4C-AB9CBBDE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55" y="2132867"/>
            <a:ext cx="5637291" cy="37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67CB1-34B3-A96B-E9CB-947FAB68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D36B-D447-31AA-1885-F8D63907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122FC-7F9E-EFA3-E6CC-5D44DC55C4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3483758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트랜스포머</a:t>
            </a:r>
            <a:r>
              <a:rPr lang="en-US" altLang="ko-KR" dirty="0">
                <a:latin typeface="맑은 고딕"/>
                <a:cs typeface="맑은 고딕"/>
              </a:rPr>
              <a:t>(Transformer) </a:t>
            </a:r>
            <a:r>
              <a:rPr lang="ko-KR" altLang="en-US" dirty="0">
                <a:latin typeface="맑은 고딕"/>
                <a:cs typeface="맑은 고딕"/>
              </a:rPr>
              <a:t>모델 구조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Encoder</a:t>
            </a:r>
            <a:r>
              <a:rPr lang="ko-KR" altLang="en-US" dirty="0">
                <a:latin typeface="맑은 고딕"/>
                <a:cs typeface="맑은 고딕"/>
              </a:rPr>
              <a:t>와 </a:t>
            </a:r>
            <a:r>
              <a:rPr lang="en-US" altLang="ko-KR" dirty="0">
                <a:latin typeface="맑은 고딕"/>
                <a:cs typeface="맑은 고딕"/>
              </a:rPr>
              <a:t>Decoder</a:t>
            </a:r>
            <a:r>
              <a:rPr lang="ko-KR" altLang="en-US" dirty="0">
                <a:latin typeface="맑은 고딕"/>
                <a:cs typeface="맑은 고딕"/>
              </a:rPr>
              <a:t>로 이루어져 있음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Encoder</a:t>
            </a:r>
            <a:r>
              <a:rPr lang="ko-KR" altLang="en-US" dirty="0">
                <a:latin typeface="맑은 고딕"/>
                <a:cs typeface="맑은 고딕"/>
              </a:rPr>
              <a:t>는 입력의 의미 파악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Decoder</a:t>
            </a:r>
            <a:r>
              <a:rPr lang="ko-KR" altLang="en-US" dirty="0">
                <a:latin typeface="맑은 고딕"/>
                <a:cs typeface="맑은 고딕"/>
              </a:rPr>
              <a:t>는 출력 생성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입력과 출력 모두 이용</a:t>
            </a:r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F697C9-7D58-6960-9E89-2D7CEB8A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27" y="531343"/>
            <a:ext cx="4011031" cy="56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2DD6128-6E36-9453-12CB-36D87A84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79" y="3429000"/>
            <a:ext cx="6144207" cy="31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4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97341-5D2A-9014-3551-F1DFFB118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9052E-8F25-2971-F287-3D10CE7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3B681-7BFC-8636-5B7A-9D5B938E9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3483758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LLM</a:t>
            </a:r>
            <a:r>
              <a:rPr lang="ko-KR" altLang="en-US" dirty="0">
                <a:latin typeface="맑은 고딕"/>
                <a:cs typeface="맑은 고딕"/>
              </a:rPr>
              <a:t>이란 큰 언어모델</a:t>
            </a:r>
            <a:r>
              <a:rPr lang="en-US" altLang="ko-KR" dirty="0">
                <a:latin typeface="맑은 고딕"/>
                <a:cs typeface="맑은 고딕"/>
              </a:rPr>
              <a:t>(Large Language model)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언어모델과 하는 역할은 같음</a:t>
            </a:r>
            <a:r>
              <a:rPr lang="en-US" altLang="ko-KR" dirty="0">
                <a:latin typeface="맑은 고딕"/>
                <a:cs typeface="맑은 고딕"/>
              </a:rPr>
              <a:t>(</a:t>
            </a:r>
            <a:r>
              <a:rPr lang="ko-KR" altLang="en-US" dirty="0">
                <a:latin typeface="맑은 고딕"/>
                <a:cs typeface="맑은 고딕"/>
              </a:rPr>
              <a:t>다음 단어 예측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얼마나 큰 모델을 언어모델이라 하는지는 기준이 없음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보통 파라미터 개수가 </a:t>
            </a:r>
            <a:r>
              <a:rPr lang="en-US" altLang="ko-KR" dirty="0">
                <a:latin typeface="맑은 고딕"/>
                <a:cs typeface="맑은 고딕"/>
              </a:rPr>
              <a:t>billion </a:t>
            </a:r>
            <a:r>
              <a:rPr lang="ko-KR" altLang="en-US" dirty="0">
                <a:latin typeface="맑은 고딕"/>
                <a:cs typeface="맑은 고딕"/>
              </a:rPr>
              <a:t>단위가 되었을 때 </a:t>
            </a:r>
            <a:r>
              <a:rPr lang="en-US" altLang="ko-KR" dirty="0">
                <a:latin typeface="맑은 고딕"/>
                <a:cs typeface="맑은 고딕"/>
              </a:rPr>
              <a:t>LLM</a:t>
            </a:r>
            <a:r>
              <a:rPr lang="ko-KR" altLang="en-US" dirty="0">
                <a:latin typeface="맑은 고딕"/>
                <a:cs typeface="맑은 고딕"/>
              </a:rPr>
              <a:t>이라 부름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아래 모델은 복잡해 보이지만 파라미터 개수는 </a:t>
            </a:r>
            <a:r>
              <a:rPr lang="en-US" altLang="ko-KR" dirty="0">
                <a:latin typeface="맑은 고딕"/>
                <a:cs typeface="맑은 고딕"/>
              </a:rPr>
              <a:t>200</a:t>
            </a:r>
            <a:r>
              <a:rPr lang="ko-KR" altLang="en-US" dirty="0">
                <a:latin typeface="맑은 고딕"/>
                <a:cs typeface="맑은 고딕"/>
              </a:rPr>
              <a:t>개가 안됨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인간의 뇌는 </a:t>
            </a:r>
            <a:r>
              <a:rPr lang="en-US" altLang="ko-KR" dirty="0">
                <a:latin typeface="맑은 고딕"/>
                <a:cs typeface="맑은 고딕"/>
              </a:rPr>
              <a:t>1000</a:t>
            </a:r>
            <a:r>
              <a:rPr lang="ko-KR" altLang="en-US" dirty="0" err="1">
                <a:latin typeface="맑은 고딕"/>
                <a:cs typeface="맑은 고딕"/>
              </a:rPr>
              <a:t>억개</a:t>
            </a:r>
            <a:r>
              <a:rPr lang="en-US" altLang="ko-KR" dirty="0">
                <a:latin typeface="맑은 고딕"/>
                <a:cs typeface="맑은 고딕"/>
              </a:rPr>
              <a:t>(100b)</a:t>
            </a:r>
            <a:r>
              <a:rPr lang="ko-KR" altLang="en-US" dirty="0">
                <a:latin typeface="맑은 고딕"/>
                <a:cs typeface="맑은 고딕"/>
              </a:rPr>
              <a:t> 뉴런</a:t>
            </a:r>
            <a:r>
              <a:rPr lang="en-US" altLang="ko-KR" dirty="0">
                <a:latin typeface="맑은 고딕"/>
                <a:cs typeface="맑은 고딕"/>
              </a:rPr>
              <a:t>, 100</a:t>
            </a:r>
            <a:r>
              <a:rPr lang="ko-KR" altLang="en-US" dirty="0">
                <a:latin typeface="맑은 고딕"/>
                <a:cs typeface="맑은 고딕"/>
              </a:rPr>
              <a:t>조개 시냅스 </a:t>
            </a:r>
            <a:r>
              <a:rPr lang="en-US" altLang="ko-KR" dirty="0">
                <a:latin typeface="맑은 고딕"/>
                <a:cs typeface="맑은 고딕"/>
              </a:rPr>
              <a:t>…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큰 인공신경망 기반 </a:t>
            </a:r>
            <a:r>
              <a:rPr lang="ko-KR" altLang="en-US" dirty="0" err="1">
                <a:latin typeface="맑은 고딕"/>
                <a:cs typeface="맑은 고딕"/>
              </a:rPr>
              <a:t>언어모델이므로</a:t>
            </a:r>
            <a:r>
              <a:rPr lang="ko-KR" altLang="en-US" dirty="0">
                <a:latin typeface="맑은 고딕"/>
                <a:cs typeface="맑은 고딕"/>
              </a:rPr>
              <a:t> </a:t>
            </a:r>
            <a:r>
              <a:rPr lang="en-US" altLang="ko-KR" dirty="0">
                <a:latin typeface="맑은 고딕"/>
                <a:cs typeface="맑은 고딕"/>
              </a:rPr>
              <a:t>GPU</a:t>
            </a:r>
            <a:r>
              <a:rPr lang="ko-KR" altLang="en-US" dirty="0">
                <a:latin typeface="맑은 고딕"/>
                <a:cs typeface="맑은 고딕"/>
              </a:rPr>
              <a:t>가 필수</a:t>
            </a:r>
            <a:r>
              <a:rPr lang="en-US" altLang="ko-KR" dirty="0">
                <a:latin typeface="맑은 고딕"/>
                <a:cs typeface="맑은 고딕"/>
              </a:rPr>
              <a:t>!</a:t>
            </a: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수많은 연산을 병렬로 처리하기 위함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endParaRPr lang="ko-KR" altLang="en-US" dirty="0">
              <a:latin typeface="맑은 고딕"/>
              <a:cs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AB8DE9-289B-78BF-5554-38B37ACA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34" y="4879819"/>
            <a:ext cx="5381689" cy="11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55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31929-56B5-FCF4-B5BB-D3D1AE304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3DBD-B47E-3AB1-3711-2295A7F6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1F648-CF5C-1446-7666-0251E5F1F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최근 </a:t>
            </a:r>
            <a:r>
              <a:rPr lang="en-US" altLang="ko-KR" dirty="0">
                <a:latin typeface="맑은 고딕"/>
                <a:cs typeface="맑은 고딕"/>
              </a:rPr>
              <a:t>LLM</a:t>
            </a:r>
            <a:r>
              <a:rPr lang="ko-KR" altLang="en-US" dirty="0">
                <a:latin typeface="맑은 고딕"/>
                <a:cs typeface="맑은 고딕"/>
              </a:rPr>
              <a:t>은 </a:t>
            </a:r>
            <a:r>
              <a:rPr lang="en-US" altLang="ko-KR" dirty="0">
                <a:latin typeface="맑은 고딕"/>
                <a:cs typeface="맑은 고딕"/>
              </a:rPr>
              <a:t>Transformer</a:t>
            </a:r>
            <a:r>
              <a:rPr lang="ko-KR" altLang="en-US" dirty="0">
                <a:latin typeface="맑은 고딕"/>
                <a:cs typeface="맑은 고딕"/>
              </a:rPr>
              <a:t>의 구조를 바탕으로 구성되어 있음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Encoder</a:t>
            </a:r>
            <a:r>
              <a:rPr lang="ko-KR" altLang="en-US" dirty="0">
                <a:latin typeface="맑은 고딕"/>
                <a:cs typeface="맑은 고딕"/>
              </a:rPr>
              <a:t>만 이용하는 모델</a:t>
            </a:r>
            <a:r>
              <a:rPr lang="en-US" altLang="ko-KR" dirty="0">
                <a:latin typeface="맑은 고딕"/>
                <a:cs typeface="맑은 고딕"/>
              </a:rPr>
              <a:t>(BERT </a:t>
            </a:r>
            <a:r>
              <a:rPr lang="ko-KR" altLang="en-US" dirty="0">
                <a:latin typeface="맑은 고딕"/>
                <a:cs typeface="맑은 고딕"/>
              </a:rPr>
              <a:t>등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Encoder, Decoder </a:t>
            </a:r>
            <a:r>
              <a:rPr lang="ko-KR" altLang="en-US" dirty="0">
                <a:latin typeface="맑은 고딕"/>
                <a:cs typeface="맑은 고딕"/>
              </a:rPr>
              <a:t>모두 이용하는 모델</a:t>
            </a:r>
            <a:r>
              <a:rPr lang="en-US" altLang="ko-KR" dirty="0">
                <a:latin typeface="맑은 고딕"/>
                <a:cs typeface="맑은 고딕"/>
              </a:rPr>
              <a:t>(BART </a:t>
            </a:r>
            <a:r>
              <a:rPr lang="ko-KR" altLang="en-US" dirty="0">
                <a:latin typeface="맑은 고딕"/>
                <a:cs typeface="맑은 고딕"/>
              </a:rPr>
              <a:t>등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Decoder</a:t>
            </a:r>
            <a:r>
              <a:rPr lang="ko-KR" altLang="en-US" dirty="0">
                <a:latin typeface="맑은 고딕"/>
                <a:cs typeface="맑은 고딕"/>
              </a:rPr>
              <a:t>만 이용하는 모델</a:t>
            </a:r>
            <a:r>
              <a:rPr lang="en-US" altLang="ko-KR" dirty="0">
                <a:latin typeface="맑은 고딕"/>
                <a:cs typeface="맑은 고딕"/>
              </a:rPr>
              <a:t>(GPT </a:t>
            </a:r>
            <a:r>
              <a:rPr lang="ko-KR" altLang="en-US" dirty="0">
                <a:latin typeface="맑은 고딕"/>
                <a:cs typeface="맑은 고딕"/>
              </a:rPr>
              <a:t>등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marL="0" indent="0">
              <a:spcBef>
                <a:spcPts val="605"/>
              </a:spcBef>
              <a:buNone/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학습 방법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기본적인 언어를 익히기 위한 학습을 함</a:t>
            </a:r>
            <a:r>
              <a:rPr lang="en-US" altLang="ko-KR" dirty="0">
                <a:latin typeface="맑은 고딕"/>
                <a:cs typeface="맑은 고딕"/>
              </a:rPr>
              <a:t>(</a:t>
            </a:r>
            <a:r>
              <a:rPr lang="ko-KR" altLang="en-US" dirty="0">
                <a:latin typeface="맑은 고딕"/>
                <a:cs typeface="맑은 고딕"/>
              </a:rPr>
              <a:t>다양한 방식의 학습이 있음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많은 데이터를 활용하기위해 텍스트 그대로를 활용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대표적인 학습 방법</a:t>
            </a:r>
            <a:r>
              <a:rPr lang="en-US" altLang="ko-KR" dirty="0">
                <a:latin typeface="맑은 고딕"/>
                <a:cs typeface="맑은 고딕"/>
              </a:rPr>
              <a:t>: </a:t>
            </a:r>
            <a:r>
              <a:rPr lang="ko-KR" altLang="en-US" dirty="0">
                <a:latin typeface="맑은 고딕"/>
                <a:cs typeface="맑은 고딕"/>
              </a:rPr>
              <a:t>다음 단어 예측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단어 빈칸 채워 넣기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문장 순서 맞추기 등</a:t>
            </a: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249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61DF5-B870-C27E-3297-412889F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F09ECB-C04B-1236-5C3B-F9A080D93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938E4-5BD1-B686-9C20-DFF21F741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unsupervised learning </a:t>
            </a:r>
            <a:r>
              <a:rPr lang="ko-KR" altLang="en-US" dirty="0"/>
              <a:t>으로 학습되는 </a:t>
            </a:r>
            <a:r>
              <a:rPr lang="en-US" altLang="ko-KR" dirty="0"/>
              <a:t>LLM</a:t>
            </a:r>
            <a:r>
              <a:rPr lang="ko-KR" altLang="en-US" dirty="0"/>
              <a:t>은 큰 코퍼스로부터 많은 지식을 습득하고 추론을 할 수 있지만 </a:t>
            </a:r>
            <a:r>
              <a:rPr lang="en-US" altLang="ko-KR" dirty="0"/>
              <a:t>unsupervised learning</a:t>
            </a:r>
            <a:r>
              <a:rPr lang="ko-KR" altLang="en-US" dirty="0"/>
              <a:t>의 특성으로 모델의 정확한 동작은 컨트롤하기 쉽지 않다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일단 학습데이터가 너무 다양함 </a:t>
            </a:r>
            <a:r>
              <a:rPr lang="en-US" altLang="ko-KR" dirty="0"/>
              <a:t>-&gt; </a:t>
            </a:r>
            <a:r>
              <a:rPr lang="ko-KR" altLang="en-US" dirty="0"/>
              <a:t>지식 습득에는 좋으나 우리가 원하는 응답이 아님</a:t>
            </a:r>
            <a:endParaRPr lang="en-US" altLang="ko-KR" dirty="0"/>
          </a:p>
          <a:p>
            <a:pPr lvl="1"/>
            <a:r>
              <a:rPr lang="en-US" altLang="ko-KR" dirty="0"/>
              <a:t>EX&gt; AI </a:t>
            </a:r>
            <a:r>
              <a:rPr lang="ko-KR" altLang="en-US" dirty="0"/>
              <a:t>코딩 </a:t>
            </a:r>
            <a:r>
              <a:rPr lang="ko-KR" altLang="en-US" dirty="0" err="1"/>
              <a:t>어시스턴트가</a:t>
            </a:r>
            <a:r>
              <a:rPr lang="ko-KR" altLang="en-US" dirty="0"/>
              <a:t> 오류가 섞인 코드를 디버깅을 위해 이해하고 있지만</a:t>
            </a:r>
            <a:r>
              <a:rPr lang="en-US" altLang="ko-KR" dirty="0"/>
              <a:t>, </a:t>
            </a:r>
            <a:r>
              <a:rPr lang="ko-KR" altLang="en-US" dirty="0"/>
              <a:t>고품질 코드를 원하는 사람에게는 적절한 코드가 아님 </a:t>
            </a:r>
            <a:r>
              <a:rPr lang="en-US" altLang="ko-KR" dirty="0"/>
              <a:t>-&gt; </a:t>
            </a:r>
            <a:r>
              <a:rPr lang="ko-KR" altLang="en-US" dirty="0"/>
              <a:t>잘 선택해서 주도록 </a:t>
            </a:r>
            <a:r>
              <a:rPr lang="ko-KR" altLang="en-US" dirty="0" err="1"/>
              <a:t>편향되어야함</a:t>
            </a:r>
            <a:endParaRPr lang="en-US" altLang="ko-KR" dirty="0"/>
          </a:p>
          <a:p>
            <a:pPr lvl="1"/>
            <a:r>
              <a:rPr lang="ko-KR" altLang="en-US" dirty="0"/>
              <a:t>대다수의 사람들이 오해하는 내용에 대해</a:t>
            </a:r>
            <a:r>
              <a:rPr lang="en-US" altLang="ko-KR" dirty="0"/>
              <a:t>, </a:t>
            </a:r>
            <a:r>
              <a:rPr lang="ko-KR" altLang="en-US" dirty="0"/>
              <a:t>오해를 인식을 하기는 원해도 해당 오해가 사실이라고 </a:t>
            </a:r>
            <a:r>
              <a:rPr lang="ko-KR" altLang="en-US" dirty="0" err="1"/>
              <a:t>주장하는것은</a:t>
            </a:r>
            <a:r>
              <a:rPr lang="ko-KR" altLang="en-US" dirty="0"/>
              <a:t> 바라지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775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4244D-E61C-5A7F-55E8-97E8A814F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60F6-9679-75BB-BFFA-5E1C0F93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A8BFB-757A-BA29-D7DB-01297F1EE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2"/>
            <a:ext cx="11202305" cy="4705975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LLM</a:t>
            </a:r>
            <a:r>
              <a:rPr lang="ko-KR" altLang="en-US" dirty="0">
                <a:latin typeface="맑은 고딕"/>
                <a:cs typeface="맑은 고딕"/>
              </a:rPr>
              <a:t>은 보통 </a:t>
            </a:r>
            <a:r>
              <a:rPr lang="en-US" altLang="ko-KR" dirty="0">
                <a:latin typeface="맑은 고딕"/>
                <a:cs typeface="맑은 고딕"/>
              </a:rPr>
              <a:t>3b, 8b, 13b, 70b, 176b, 405b, 500b … </a:t>
            </a:r>
            <a:r>
              <a:rPr lang="ko-KR" altLang="en-US" dirty="0">
                <a:latin typeface="맑은 고딕"/>
                <a:cs typeface="맑은 고딕"/>
              </a:rPr>
              <a:t>개의 파라미터</a:t>
            </a: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LLM </a:t>
            </a:r>
            <a:r>
              <a:rPr lang="ko-KR" altLang="en-US" dirty="0">
                <a:latin typeface="맑은 고딕"/>
                <a:cs typeface="맑은 고딕"/>
              </a:rPr>
              <a:t>모델 학습의 어려움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큰 모델은 </a:t>
            </a:r>
            <a:r>
              <a:rPr lang="en-US" altLang="ko-KR" dirty="0">
                <a:latin typeface="맑은 고딕"/>
                <a:cs typeface="맑은 고딕"/>
              </a:rPr>
              <a:t>GPU</a:t>
            </a:r>
            <a:r>
              <a:rPr lang="ko-KR" altLang="en-US" dirty="0">
                <a:latin typeface="맑은 고딕"/>
                <a:cs typeface="맑은 고딕"/>
              </a:rPr>
              <a:t> 리소스를 많이 잡아먹음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학습 시간이 오래 걸림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모델이 클수록 데이터가 많이 필요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큰 모델에서 생겨난 변화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모델이 지식을 저장하기 시작</a:t>
            </a:r>
            <a:r>
              <a:rPr lang="en-US" altLang="ko-KR" dirty="0">
                <a:latin typeface="맑은 고딕"/>
                <a:cs typeface="맑은 고딕"/>
              </a:rPr>
              <a:t>(parametric knowledge)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모델이 새로운 지식에 대한 추론을 하기 시작</a:t>
            </a: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810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F577-6A64-3EAD-4A10-D9C8A216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FB63AF-A51D-6CE7-3F69-9AC80B3719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26884-364D-824C-CB3F-3784705B4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1" y="1096631"/>
            <a:ext cx="7979983" cy="5389961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오전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(10:00 - 12:00)</a:t>
            </a: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강의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1: LLM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개요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실습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1: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환경 세팅 및 추론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오후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(13:00 - 17:00)</a:t>
            </a: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강의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2: LLM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크기 관점에서의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프롬프트 관점에서의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 학습 관점에서의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실습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성능향상 기본 실습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245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D52CC-106A-ACEB-475F-B4606567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B7006-3C59-269F-20A6-07685B1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기본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36C68-9595-E7C3-985A-A5181BAE4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3483758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ChatGPT</a:t>
            </a:r>
            <a:r>
              <a:rPr lang="ko-KR" altLang="en-US" dirty="0">
                <a:latin typeface="맑은 고딕"/>
                <a:cs typeface="맑은 고딕"/>
              </a:rPr>
              <a:t>는</a:t>
            </a:r>
            <a:r>
              <a:rPr lang="en-US" altLang="ko-KR" dirty="0">
                <a:latin typeface="맑은 고딕"/>
                <a:cs typeface="맑은 고딕"/>
              </a:rPr>
              <a:t>?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GPT 3.5</a:t>
            </a:r>
            <a:r>
              <a:rPr lang="ko-KR" altLang="en-US" dirty="0">
                <a:latin typeface="맑은 고딕"/>
                <a:cs typeface="맑은 고딕"/>
              </a:rPr>
              <a:t>로 초기 공개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GPT 3</a:t>
            </a:r>
            <a:r>
              <a:rPr lang="ko-KR" altLang="en-US" dirty="0">
                <a:latin typeface="맑은 고딕"/>
                <a:cs typeface="맑은 고딕"/>
              </a:rPr>
              <a:t>는 언어모델</a:t>
            </a:r>
            <a:r>
              <a:rPr lang="en-US" altLang="ko-KR" dirty="0">
                <a:latin typeface="맑은 고딕"/>
                <a:cs typeface="맑은 고딕"/>
              </a:rPr>
              <a:t>(</a:t>
            </a:r>
            <a:r>
              <a:rPr lang="ko-KR" altLang="en-US" dirty="0">
                <a:latin typeface="맑은 고딕"/>
                <a:cs typeface="맑은 고딕"/>
              </a:rPr>
              <a:t>사전학습</a:t>
            </a:r>
            <a:r>
              <a:rPr lang="en-US" altLang="ko-KR" dirty="0">
                <a:latin typeface="맑은 고딕"/>
                <a:cs typeface="맑은 고딕"/>
              </a:rPr>
              <a:t>) (175b </a:t>
            </a:r>
            <a:r>
              <a:rPr lang="ko-KR" altLang="en-US" dirty="0">
                <a:latin typeface="맑은 고딕"/>
                <a:cs typeface="맑은 고딕"/>
              </a:rPr>
              <a:t>모델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GPT 3.5</a:t>
            </a:r>
            <a:r>
              <a:rPr lang="ko-KR" altLang="en-US" dirty="0">
                <a:latin typeface="맑은 고딕"/>
                <a:cs typeface="맑은 고딕"/>
              </a:rPr>
              <a:t>는 </a:t>
            </a:r>
            <a:r>
              <a:rPr lang="en-US" altLang="ko-KR" dirty="0">
                <a:latin typeface="맑은 고딕"/>
                <a:cs typeface="맑은 고딕"/>
              </a:rPr>
              <a:t>GPT3</a:t>
            </a:r>
            <a:r>
              <a:rPr lang="ko-KR" altLang="en-US" dirty="0">
                <a:latin typeface="맑은 고딕"/>
                <a:cs typeface="맑은 고딕"/>
              </a:rPr>
              <a:t>를 채팅 형식의 대화에 잘 응답하도록 추가 학습 시킨 것</a:t>
            </a:r>
            <a:r>
              <a:rPr lang="en-US" altLang="ko-KR" dirty="0">
                <a:latin typeface="맑은 고딕"/>
                <a:cs typeface="맑은 고딕"/>
              </a:rPr>
              <a:t>(</a:t>
            </a:r>
            <a:r>
              <a:rPr lang="ko-KR" altLang="en-US" dirty="0" err="1">
                <a:latin typeface="맑은 고딕"/>
                <a:cs typeface="맑은 고딕"/>
              </a:rPr>
              <a:t>파인튜닝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최근에는 </a:t>
            </a:r>
            <a:r>
              <a:rPr lang="en-US" altLang="ko-KR" dirty="0">
                <a:latin typeface="맑은 고딕"/>
                <a:cs typeface="맑은 고딕"/>
              </a:rPr>
              <a:t>Task</a:t>
            </a:r>
            <a:r>
              <a:rPr lang="ko-KR" altLang="en-US" dirty="0">
                <a:latin typeface="맑은 고딕"/>
                <a:cs typeface="맑은 고딕"/>
              </a:rPr>
              <a:t>에 맞추어 </a:t>
            </a:r>
            <a:r>
              <a:rPr lang="en-US" altLang="ko-KR" dirty="0">
                <a:latin typeface="맑은 고딕"/>
                <a:cs typeface="맑은 고딕"/>
              </a:rPr>
              <a:t>LLM</a:t>
            </a:r>
            <a:r>
              <a:rPr lang="ko-KR" altLang="en-US" dirty="0">
                <a:latin typeface="맑은 고딕"/>
                <a:cs typeface="맑은 고딕"/>
              </a:rPr>
              <a:t>을 </a:t>
            </a:r>
            <a:r>
              <a:rPr lang="en-US" altLang="ko-KR" dirty="0">
                <a:latin typeface="맑은 고딕"/>
                <a:cs typeface="맑은 고딕"/>
              </a:rPr>
              <a:t>fine-tuning</a:t>
            </a:r>
            <a:r>
              <a:rPr lang="ko-KR" altLang="en-US" dirty="0">
                <a:latin typeface="맑은 고딕"/>
                <a:cs typeface="맑은 고딕"/>
              </a:rPr>
              <a:t>해서 사용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LLAMA-2</a:t>
            </a:r>
            <a:r>
              <a:rPr lang="ko-KR" altLang="en-US" dirty="0">
                <a:latin typeface="맑은 고딕"/>
                <a:cs typeface="맑은 고딕"/>
              </a:rPr>
              <a:t>도 </a:t>
            </a:r>
            <a:r>
              <a:rPr lang="en-US" altLang="ko-KR" dirty="0">
                <a:latin typeface="맑은 고딕"/>
                <a:cs typeface="맑은 고딕"/>
              </a:rPr>
              <a:t>LLAMA-2</a:t>
            </a:r>
            <a:r>
              <a:rPr lang="ko-KR" altLang="en-US" dirty="0">
                <a:latin typeface="맑은 고딕"/>
                <a:cs typeface="맑은 고딕"/>
              </a:rPr>
              <a:t>와 </a:t>
            </a:r>
            <a:r>
              <a:rPr lang="en-US" altLang="ko-KR" dirty="0">
                <a:latin typeface="맑은 고딕"/>
                <a:cs typeface="맑은 고딕"/>
              </a:rPr>
              <a:t>LLAMA-2 chat </a:t>
            </a:r>
            <a:r>
              <a:rPr lang="ko-KR" altLang="en-US" dirty="0">
                <a:latin typeface="맑은 고딕"/>
                <a:cs typeface="맑은 고딕"/>
              </a:rPr>
              <a:t>버전을 같이 공개하였음</a:t>
            </a:r>
          </a:p>
        </p:txBody>
      </p:sp>
    </p:spTree>
    <p:extLst>
      <p:ext uri="{BB962C8B-B14F-4D97-AF65-F5344CB8AC3E}">
        <p14:creationId xmlns:p14="http://schemas.microsoft.com/office/powerpoint/2010/main" val="2399973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57D7F-C390-52F7-C4CB-4AA37B5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9520B-645A-4FD9-E445-6D49FD19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LLM</a:t>
            </a:r>
            <a:r>
              <a:rPr lang="ko-KR" altLang="en-US" dirty="0"/>
              <a:t>은 기본적으로 </a:t>
            </a:r>
            <a:r>
              <a:rPr lang="en-US" altLang="ko-KR" dirty="0"/>
              <a:t>DECODER </a:t>
            </a:r>
            <a:r>
              <a:rPr lang="ko-KR" altLang="en-US" dirty="0"/>
              <a:t>형태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16C66-D6C2-6B89-5AA7-1A8EAA9EA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3" y="1088243"/>
            <a:ext cx="6664070" cy="5238414"/>
          </a:xfrm>
        </p:spPr>
        <p:txBody>
          <a:bodyPr>
            <a:normAutofit fontScale="92500" lnSpcReduction="10000"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하나의 토큰씩 입력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하나의 토큰씩 출력</a:t>
            </a: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&lt;SOS&gt; </a:t>
            </a:r>
            <a:r>
              <a:rPr lang="ko-KR" altLang="en-US" dirty="0">
                <a:latin typeface="맑은 고딕"/>
                <a:cs typeface="맑은 고딕"/>
              </a:rPr>
              <a:t>토큰만 입력하면 어떤 단어로 </a:t>
            </a:r>
            <a:r>
              <a:rPr lang="ko-KR" altLang="en-US" dirty="0" err="1">
                <a:latin typeface="맑은 고딕"/>
                <a:cs typeface="맑은 고딕"/>
              </a:rPr>
              <a:t>시작하는게</a:t>
            </a:r>
            <a:r>
              <a:rPr lang="ko-KR" altLang="en-US" dirty="0">
                <a:latin typeface="맑은 고딕"/>
                <a:cs typeface="맑은 고딕"/>
              </a:rPr>
              <a:t> 적절한지 모델이 알기 어려움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많은 텍스트가 들어올 수록 출력 토큰의 범위가 줄어들어 예측 가능한 결과를 얻을 수 있음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입력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출력의 길이는 무한정 늘 수 있으나 </a:t>
            </a:r>
            <a:r>
              <a:rPr lang="en-US" altLang="ko-KR" dirty="0">
                <a:latin typeface="맑은 고딕"/>
                <a:cs typeface="맑은 고딕"/>
              </a:rPr>
              <a:t>decode</a:t>
            </a:r>
            <a:r>
              <a:rPr lang="ko-KR" altLang="en-US" dirty="0">
                <a:latin typeface="맑은 고딕"/>
                <a:cs typeface="맑은 고딕"/>
              </a:rPr>
              <a:t>의 종류에 따라 제한이 있을 수 있음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제한이 있는 경우 제한에 맞추어 </a:t>
            </a:r>
            <a:r>
              <a:rPr lang="en-US" altLang="ko-KR" dirty="0">
                <a:latin typeface="맑은 고딕"/>
                <a:cs typeface="맑은 고딕"/>
              </a:rPr>
              <a:t>truncate </a:t>
            </a:r>
            <a:r>
              <a:rPr lang="ko-KR" altLang="en-US" dirty="0" err="1">
                <a:latin typeface="맑은 고딕"/>
                <a:cs typeface="맑은 고딕"/>
              </a:rPr>
              <a:t>하는게</a:t>
            </a:r>
            <a:r>
              <a:rPr lang="ko-KR" altLang="en-US" dirty="0">
                <a:latin typeface="맑은 고딕"/>
                <a:cs typeface="맑은 고딕"/>
              </a:rPr>
              <a:t> 일반적</a:t>
            </a: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토큰 단위로 입력하기 때문에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토크나이저의 역할이 중요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한국어 토큰이 없는 </a:t>
            </a:r>
            <a:r>
              <a:rPr lang="ko-KR" altLang="en-US" dirty="0" err="1">
                <a:latin typeface="맑은 고딕"/>
                <a:cs typeface="맑은 고딕"/>
              </a:rPr>
              <a:t>토크나이저로는</a:t>
            </a:r>
            <a:r>
              <a:rPr lang="ko-KR" altLang="en-US" dirty="0">
                <a:latin typeface="맑은 고딕"/>
                <a:cs typeface="맑은 고딕"/>
              </a:rPr>
              <a:t> 한국어 성능이 낮을 수 밖에 없음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전문 용어가 많이 들어간 문제를 풀기위해서는 전문 용어에 대한 토큰 사전이 도움이 될 수 있음</a:t>
            </a:r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C3A33CE-00D6-8A76-DFD5-BC3B19736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6" r="-295"/>
          <a:stretch/>
        </p:blipFill>
        <p:spPr bwMode="auto">
          <a:xfrm>
            <a:off x="8247707" y="1528962"/>
            <a:ext cx="3639492" cy="41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FD0737-509D-4EB3-37F5-1BEC4A734345}"/>
              </a:ext>
            </a:extLst>
          </p:cNvPr>
          <p:cNvSpPr txBox="1"/>
          <p:nvPr/>
        </p:nvSpPr>
        <p:spPr>
          <a:xfrm>
            <a:off x="7478164" y="1804395"/>
            <a:ext cx="8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E852-17B7-8325-72B7-D91A088C7803}"/>
              </a:ext>
            </a:extLst>
          </p:cNvPr>
          <p:cNvSpPr txBox="1"/>
          <p:nvPr/>
        </p:nvSpPr>
        <p:spPr>
          <a:xfrm>
            <a:off x="7478164" y="5335246"/>
            <a:ext cx="8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39827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61D78-EE5E-46B3-084F-F13030BC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622E9-A0C5-6274-F2D4-0B2FC2A6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을 잘 활용하기 위해서는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B9F15-A0C6-1A62-455D-A4C3670C8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학습된 방식을 이해하고 활용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모델마다 어떤 형태의 입력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출력이 적합한지는 </a:t>
            </a:r>
            <a:r>
              <a:rPr lang="en-US" altLang="ko-KR" dirty="0">
                <a:latin typeface="맑은 고딕"/>
                <a:cs typeface="맑은 고딕"/>
              </a:rPr>
              <a:t>fine-tuning</a:t>
            </a:r>
            <a:r>
              <a:rPr lang="ko-KR" altLang="en-US" dirty="0">
                <a:latin typeface="맑은 고딕"/>
                <a:cs typeface="맑은 고딕"/>
              </a:rPr>
              <a:t>된 형식에 따라 크게 달라질 수 있음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언어모델은 </a:t>
            </a:r>
            <a:r>
              <a:rPr lang="en-US" altLang="ko-KR" dirty="0">
                <a:latin typeface="맑은 고딕"/>
                <a:cs typeface="맑은 고딕"/>
              </a:rPr>
              <a:t>~~ </a:t>
            </a:r>
            <a:r>
              <a:rPr lang="ko-KR" altLang="en-US" dirty="0">
                <a:latin typeface="맑은 고딕"/>
                <a:cs typeface="맑은 고딕"/>
              </a:rPr>
              <a:t>한 방식으로 텍스트를 적어야 한다 라고 단정지어서 이야기 할 수 없는 이유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Fine-tuning</a:t>
            </a:r>
            <a:r>
              <a:rPr lang="ko-KR" altLang="en-US" dirty="0">
                <a:latin typeface="맑은 고딕"/>
                <a:cs typeface="맑은 고딕"/>
              </a:rPr>
              <a:t>된 방식에 따라 입력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출력을 적절하게 </a:t>
            </a:r>
            <a:r>
              <a:rPr lang="ko-KR" altLang="en-US" dirty="0" err="1">
                <a:latin typeface="맑은 고딕"/>
                <a:cs typeface="맑은 고딕"/>
              </a:rPr>
              <a:t>두어야함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학습에 사용된 데이터의 언어가 어떻게 되는지도 중요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영어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한국어 모두 학습에 사용되었다고 해도 영어 지식을 한국어로 말할 수 있는지는 다른 이야기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언어모델의 일종이기 때문에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입력과 출력이 자연스럽게 이어질 수 있도록 해야함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DECODER </a:t>
            </a:r>
            <a:r>
              <a:rPr lang="ko-KR" altLang="en-US" dirty="0">
                <a:latin typeface="맑은 고딕"/>
                <a:cs typeface="맑은 고딕"/>
              </a:rPr>
              <a:t>모델 입장에선 사실 입 출력의 개념이 분리가 안 되어있음</a:t>
            </a: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2403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C0301-028C-888F-3835-01C56F934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B77A2-25BA-837A-B47C-6152CE23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을 잘 활용하기 위해서는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9CA40-3E10-839D-3053-255B145E7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언어모델은 비지도학습 기반이므로 세밀한 컨트롤은 할 수 없음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부적절 발언</a:t>
            </a:r>
            <a:r>
              <a:rPr lang="en-US" altLang="ko-KR" dirty="0">
                <a:latin typeface="맑은 고딕"/>
                <a:cs typeface="맑은 고딕"/>
              </a:rPr>
              <a:t>(</a:t>
            </a:r>
            <a:r>
              <a:rPr lang="ko-KR" altLang="en-US" dirty="0">
                <a:latin typeface="맑은 고딕"/>
                <a:cs typeface="맑은 고딕"/>
              </a:rPr>
              <a:t>욕설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성차별 등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  <a:r>
              <a:rPr lang="ko-KR" altLang="en-US" dirty="0">
                <a:latin typeface="맑은 고딕"/>
                <a:cs typeface="맑은 고딕"/>
              </a:rPr>
              <a:t>이 발생하지 않기 위해서는 학습데이터에 존재하지 않거나 </a:t>
            </a:r>
            <a:r>
              <a:rPr lang="en-US" altLang="ko-KR" dirty="0">
                <a:latin typeface="맑은 고딕"/>
                <a:cs typeface="맑은 고딕"/>
              </a:rPr>
              <a:t>finetuning </a:t>
            </a:r>
            <a:r>
              <a:rPr lang="ko-KR" altLang="en-US" dirty="0">
                <a:latin typeface="맑은 고딕"/>
                <a:cs typeface="맑은 고딕"/>
              </a:rPr>
              <a:t>과정에서 발생하지 않도록 많은 조치를 취해야 함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학습데이터에 존재하지 </a:t>
            </a:r>
            <a:r>
              <a:rPr lang="ko-KR" altLang="en-US" dirty="0" err="1">
                <a:latin typeface="맑은 고딕"/>
                <a:cs typeface="맑은 고딕"/>
              </a:rPr>
              <a:t>않기란</a:t>
            </a:r>
            <a:r>
              <a:rPr lang="ko-KR" altLang="en-US" dirty="0">
                <a:latin typeface="맑은 고딕"/>
                <a:cs typeface="맑은 고딕"/>
              </a:rPr>
              <a:t> 쉽지 않음</a:t>
            </a:r>
            <a:endParaRPr lang="en-US" altLang="ko-KR" dirty="0">
              <a:latin typeface="맑은 고딕"/>
              <a:cs typeface="맑은 고딕"/>
            </a:endParaRPr>
          </a:p>
          <a:p>
            <a:pPr marL="1612900" lvl="3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모든 학습데이터를 검수할 수 없음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 err="1">
                <a:latin typeface="맑은 고딕"/>
                <a:cs typeface="맑은 고딕"/>
              </a:rPr>
              <a:t>할루시네이션</a:t>
            </a:r>
            <a:r>
              <a:rPr lang="ko-KR" altLang="en-US" dirty="0">
                <a:latin typeface="맑은 고딕"/>
                <a:cs typeface="맑은 고딕"/>
              </a:rPr>
              <a:t> 문제는 해결이 어려움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지식을 저장한다고는 해도 명시적 저장이 아니고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기본적으로는 언어모델이기 때문에 발생할 수 밖에 없음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특히 </a:t>
            </a:r>
            <a:r>
              <a:rPr lang="en-US" altLang="ko-KR" dirty="0">
                <a:latin typeface="맑은 고딕"/>
                <a:cs typeface="맑은 고딕"/>
              </a:rPr>
              <a:t>Decoder </a:t>
            </a:r>
            <a:r>
              <a:rPr lang="ko-KR" altLang="en-US" dirty="0">
                <a:latin typeface="맑은 고딕"/>
                <a:cs typeface="맑은 고딕"/>
              </a:rPr>
              <a:t>모델의 특징으로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대답할 수 있는지 없는지 판별하기 보다 가장 가능성이 높은 토큰을 생성해내는 방식이므로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생성하는 토큰의 사실여부 판단이 어려움</a:t>
            </a:r>
          </a:p>
        </p:txBody>
      </p:sp>
    </p:spTree>
    <p:extLst>
      <p:ext uri="{BB962C8B-B14F-4D97-AF65-F5344CB8AC3E}">
        <p14:creationId xmlns:p14="http://schemas.microsoft.com/office/powerpoint/2010/main" val="256075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7FB7-5A7A-9863-2A30-3473EE68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0BB28-AF8F-4733-C89E-465477B5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을 잘 활용하기 위해서는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487BF1-A760-E5E9-C108-2FC23CE55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Transformer Decoder </a:t>
            </a:r>
            <a:r>
              <a:rPr lang="ko-KR" altLang="en-US" dirty="0">
                <a:latin typeface="맑은 고딕"/>
                <a:cs typeface="맑은 고딕"/>
              </a:rPr>
              <a:t>구조이기 때문에 입력 길이가 제한됨</a:t>
            </a: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Transformer </a:t>
            </a:r>
            <a:r>
              <a:rPr lang="ko-KR" altLang="en-US" dirty="0">
                <a:latin typeface="맑은 고딕"/>
                <a:cs typeface="맑은 고딕"/>
              </a:rPr>
              <a:t>구조이기 때문에 입력에 어떤 정보가 들어가는지가 중요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en-US" altLang="ko-KR" dirty="0">
                <a:latin typeface="맑은 고딕"/>
                <a:cs typeface="맑은 고딕"/>
              </a:rPr>
              <a:t>RAG, in-context learning</a:t>
            </a:r>
            <a:r>
              <a:rPr lang="ko-KR" altLang="en-US" dirty="0">
                <a:latin typeface="맑은 고딕"/>
                <a:cs typeface="맑은 고딕"/>
              </a:rPr>
              <a:t>를 이용하여 프롬프트에 내가 필요한 정보를 추가해주는 것이 </a:t>
            </a:r>
            <a:r>
              <a:rPr lang="ko-KR" altLang="en-US" dirty="0" err="1">
                <a:latin typeface="맑은 고딕"/>
                <a:cs typeface="맑은 고딕"/>
              </a:rPr>
              <a:t>할루시네이션</a:t>
            </a:r>
            <a:r>
              <a:rPr lang="ko-KR" altLang="en-US" dirty="0">
                <a:latin typeface="맑은 고딕"/>
                <a:cs typeface="맑은 고딕"/>
              </a:rPr>
              <a:t> 감소에도 효과적이고 올바른 답을 할 가능성이 높음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이러한 정보를 추가할 때에도 언어모델에 알맞도록 자연스럽게 이어지는 것이 중요</a:t>
            </a:r>
            <a:endParaRPr lang="en-US" altLang="ko-KR" dirty="0">
              <a:latin typeface="맑은 고딕"/>
              <a:cs typeface="맑은 고딕"/>
            </a:endParaRPr>
          </a:p>
          <a:p>
            <a:pPr marL="698500" lvl="1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일반적인 </a:t>
            </a:r>
            <a:r>
              <a:rPr lang="en-US" altLang="ko-KR" dirty="0">
                <a:latin typeface="맑은 고딕"/>
                <a:cs typeface="맑은 고딕"/>
              </a:rPr>
              <a:t>chatbot </a:t>
            </a:r>
            <a:r>
              <a:rPr lang="ko-KR" altLang="en-US" dirty="0">
                <a:latin typeface="맑은 고딕"/>
                <a:cs typeface="맑은 고딕"/>
              </a:rPr>
              <a:t>형태의 모듈에서는</a:t>
            </a:r>
            <a:r>
              <a:rPr lang="en-US" altLang="ko-KR" dirty="0">
                <a:latin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cs typeface="맑은 고딕"/>
              </a:rPr>
              <a:t>아래와 같은 </a:t>
            </a:r>
            <a:r>
              <a:rPr lang="en-US" altLang="ko-KR" dirty="0">
                <a:latin typeface="맑은 고딕"/>
                <a:cs typeface="맑은 고딕"/>
              </a:rPr>
              <a:t>prompt</a:t>
            </a:r>
            <a:r>
              <a:rPr lang="ko-KR" altLang="en-US" dirty="0">
                <a:latin typeface="맑은 고딕"/>
                <a:cs typeface="맑은 고딕"/>
              </a:rPr>
              <a:t>가 내장되어 있음</a:t>
            </a:r>
            <a:endParaRPr lang="en-US" altLang="ko-KR" dirty="0">
              <a:latin typeface="맑은 고딕"/>
              <a:cs typeface="맑은 고딕"/>
            </a:endParaRPr>
          </a:p>
          <a:p>
            <a:pPr marL="927100" lvl="2">
              <a:spcBef>
                <a:spcPts val="605"/>
              </a:spcBef>
              <a:tabLst>
                <a:tab pos="469265" algn="l"/>
              </a:tabLst>
            </a:pPr>
            <a:r>
              <a:rPr lang="en-US" altLang="ko-KR" sz="1800" dirty="0">
                <a:latin typeface="맑은 고딕"/>
                <a:cs typeface="맑은 고딕"/>
              </a:rPr>
              <a:t>“Assistant</a:t>
            </a:r>
            <a:r>
              <a:rPr lang="ko-KR" altLang="en-US" sz="1800" dirty="0">
                <a:latin typeface="맑은 고딕"/>
                <a:cs typeface="맑은 고딕"/>
              </a:rPr>
              <a:t>는 </a:t>
            </a:r>
            <a:r>
              <a:rPr lang="en-US" altLang="ko-KR" sz="1800" dirty="0">
                <a:latin typeface="맑은 고딕"/>
                <a:cs typeface="맑은 고딕"/>
              </a:rPr>
              <a:t>User</a:t>
            </a:r>
            <a:r>
              <a:rPr lang="ko-KR" altLang="en-US" sz="1800" dirty="0">
                <a:latin typeface="맑은 고딕"/>
                <a:cs typeface="맑은 고딕"/>
              </a:rPr>
              <a:t>의 유능한 </a:t>
            </a:r>
            <a:r>
              <a:rPr lang="en-US" altLang="ko-KR" sz="1800" dirty="0">
                <a:latin typeface="맑은 고딕"/>
                <a:cs typeface="맑은 고딕"/>
              </a:rPr>
              <a:t>AI </a:t>
            </a:r>
            <a:r>
              <a:rPr lang="ko-KR" altLang="en-US" sz="1800" dirty="0">
                <a:latin typeface="맑은 고딕"/>
                <a:cs typeface="맑은 고딕"/>
              </a:rPr>
              <a:t>어시스턴트 입니다</a:t>
            </a:r>
            <a:r>
              <a:rPr lang="en-US" altLang="ko-KR" sz="1800" dirty="0">
                <a:latin typeface="맑은 고딕"/>
                <a:cs typeface="맑은 고딕"/>
              </a:rPr>
              <a:t>. User</a:t>
            </a:r>
            <a:r>
              <a:rPr lang="ko-KR" altLang="en-US" sz="1800" dirty="0">
                <a:latin typeface="맑은 고딕"/>
                <a:cs typeface="맑은 고딕"/>
              </a:rPr>
              <a:t>의 질문에 대해 친절하게 답변합니다</a:t>
            </a:r>
            <a:r>
              <a:rPr lang="en-US" altLang="ko-KR" sz="1800" dirty="0">
                <a:latin typeface="맑은 고딕"/>
                <a:cs typeface="맑은 고딕"/>
              </a:rPr>
              <a:t>. User:</a:t>
            </a:r>
            <a:r>
              <a:rPr lang="ko-KR" altLang="en-US" sz="1800" dirty="0">
                <a:latin typeface="맑은 고딕"/>
                <a:cs typeface="맑은 고딕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"/>
                <a:cs typeface="맑은 고딕"/>
              </a:rPr>
              <a:t>#</a:t>
            </a:r>
            <a:r>
              <a:rPr lang="ko-KR" altLang="en-US" sz="1800" dirty="0">
                <a:solidFill>
                  <a:srgbClr val="FF0000"/>
                </a:solidFill>
                <a:latin typeface="맑은 고딕"/>
                <a:cs typeface="맑은 고딕"/>
              </a:rPr>
              <a:t>사용자의 입력</a:t>
            </a:r>
            <a:r>
              <a:rPr lang="en-US" altLang="ko-KR" sz="1800" dirty="0">
                <a:solidFill>
                  <a:srgbClr val="FF0000"/>
                </a:solidFill>
                <a:latin typeface="맑은 고딕"/>
                <a:cs typeface="맑은 고딕"/>
              </a:rPr>
              <a:t>#</a:t>
            </a:r>
            <a:r>
              <a:rPr lang="en-US" altLang="ko-KR" sz="1800" dirty="0">
                <a:latin typeface="맑은 고딕"/>
                <a:cs typeface="맑은 고딕"/>
              </a:rPr>
              <a:t> \n</a:t>
            </a:r>
            <a:r>
              <a:rPr lang="ko-KR" altLang="en-US" sz="1800" dirty="0">
                <a:latin typeface="맑은 고딕"/>
                <a:cs typeface="맑은 고딕"/>
              </a:rPr>
              <a:t> </a:t>
            </a:r>
            <a:r>
              <a:rPr lang="en-US" altLang="ko-KR" sz="1800" dirty="0">
                <a:latin typeface="맑은 고딕"/>
                <a:cs typeface="맑은 고딕"/>
              </a:rPr>
              <a:t>Assistant: “ </a:t>
            </a:r>
            <a:r>
              <a:rPr lang="en-US" altLang="ko-KR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맑은 고딕"/>
                <a:cs typeface="맑은 고딕"/>
              </a:rPr>
              <a:t>&lt;- </a:t>
            </a:r>
            <a:r>
              <a:rPr lang="ko-KR" alt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맑은 고딕"/>
                <a:cs typeface="맑은 고딕"/>
              </a:rPr>
              <a:t>사용자가 입력한 것을 </a:t>
            </a:r>
            <a:r>
              <a:rPr lang="en-US" altLang="ko-KR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맑은 고딕"/>
                <a:cs typeface="맑은 고딕"/>
              </a:rPr>
              <a:t>#</a:t>
            </a:r>
            <a:r>
              <a:rPr lang="ko-KR" alt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맑은 고딕"/>
                <a:cs typeface="맑은 고딕"/>
              </a:rPr>
              <a:t>사용자의 입력</a:t>
            </a:r>
            <a:r>
              <a:rPr lang="en-US" altLang="ko-KR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맑은 고딕"/>
                <a:cs typeface="맑은 고딕"/>
              </a:rPr>
              <a:t># </a:t>
            </a:r>
            <a:r>
              <a:rPr lang="ko-KR" alt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맑은 고딕"/>
                <a:cs typeface="맑은 고딕"/>
              </a:rPr>
              <a:t>부분에 치환하여 모델에 입력</a:t>
            </a: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r>
              <a:rPr lang="ko-KR" altLang="en-US" dirty="0">
                <a:latin typeface="맑은 고딕"/>
                <a:cs typeface="맑은 고딕"/>
              </a:rPr>
              <a:t>대량의 자료를 자동으로 처리하기 위해서는 형식에 맞는 출력이 나오도록 조절이 필요 </a:t>
            </a:r>
            <a:r>
              <a:rPr lang="en-US" altLang="ko-KR" dirty="0">
                <a:latin typeface="맑은 고딕"/>
                <a:cs typeface="맑은 고딕"/>
              </a:rPr>
              <a:t>-&gt; </a:t>
            </a:r>
            <a:r>
              <a:rPr lang="ko-KR" altLang="en-US" dirty="0">
                <a:latin typeface="맑은 고딕"/>
                <a:cs typeface="맑은 고딕"/>
              </a:rPr>
              <a:t>모든 데이터가 출력 형식에 맞지 않을 수 있다는 것을 감안하고 설계</a:t>
            </a: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647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45B21-9AAA-38FB-8700-0A40D9B1F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F09B5-D225-CA64-CF0F-850DEF79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모델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F0DF7-1573-18B6-DF67-CB0C916B1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크기 관점에서의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입력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프롬프트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관점에서의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 학습 관점에서의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>
              <a:spcBef>
                <a:spcPts val="605"/>
              </a:spcBef>
              <a:tabLst>
                <a:tab pos="469265" algn="l"/>
              </a:tabLst>
            </a:pP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1560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B2137-2882-5F64-5A15-7681CCE50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FFD62-1E96-F85E-9173-829E7C0A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크기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848E5-0633-9875-8405-74FDB1AAA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크기가 크면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대체로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성능이 좋다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크기가 크다는 것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파라미터의 개수가 많다는 것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의미하는 점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인간으로 치면 뇌세포가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많은것임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더 많은 지식을 저장할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크기가 큰 경우의 단점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리소스가 많이 든다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GPU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메모리도 많이 필요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시간도 많이 필요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추론에도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오래걸림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학습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시키는데에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데이터가 더 많이 필요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하다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학습 데이터가 적은 경우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overfitting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되기 쉬움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6853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7E66-6412-20ED-CC66-7CFC9308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673A-7988-3DC3-425D-991520D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크기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E1A68-3868-AF8F-D951-3CAA2904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5976007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GPGPU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General-Purpose computing on Graphics Processing Units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머릿글자로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직역하면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'GPU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의 범용 연산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'. CPU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가 맡았던 연산을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GPU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에도 사용해 연산 속도를 향상 시키는 기술이다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GPU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비해 연산을 수행하는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core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의 개수가 많음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CPU: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소수의 똑똑한 사람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GPU: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수많은 단순 노동자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Core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의 개수가 많다는 것은 동시에 여러 연산을 할 수 있음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CEF53-C0BE-3F51-25C1-EB3F908F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169" y="1088243"/>
            <a:ext cx="5003406" cy="28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88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24200-FC8A-09AB-7142-8A48D30B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D463B-ED2E-B11C-9369-6CCF4D3F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크기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23F4E-FD15-DCFC-9D05-711BD1D1C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9588339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GPU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메모리 사용량에 영향을 주는 것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 크기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 파라미터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정밀도는 어떻게 하는지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?(8bit, 16bit, 32bit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등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Context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크기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Batch size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학습 중인지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학습 중이라면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gradient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값 저장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Gradient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값을 업데이트 하기 위한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계산값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저장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학습 중이라면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PEFT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 활용하는지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lvl="2" fontAlgn="base"/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옵티마이저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상태값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기타 임시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저장값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(GPU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모델마다 다름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3092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47998-E3DE-5B06-BB78-6260871A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57CF0-EF00-3704-FDF2-EA3A12D1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크기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7CD3E-9090-A48E-657F-0042A9486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3" y="1088243"/>
            <a:ext cx="7336066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PEFT(parameter-efficient fine tuning)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 전체의 파라미터를 전부 업데이트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하는것이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아니라 일부만 업데이트해도 원하는 형식으로 변경할 수 있다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학습 중 메모리 사용량을 감소시키기 위한 목적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대표적인 방법은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Lora</a:t>
            </a: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기존 모델에서 어떻게 가중치가 학습되었는지 상관성을 보여줌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사전 학습된 언어 모델의 파라미터를 동결하고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Decomposed matrix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만을 학습시켜 병렬적으로 학습을 수행하는 방식임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Fully Fine-tuning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대비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0.01%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미만의 파라미터를 사용하여 파라미터 크기가 큰 모델도 실험 환경에서 미세조정이 가능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학습된 부분을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adapter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라고 부름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6A9B33-BD80-7976-3D69-DD5B5AEA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08" y="2249957"/>
            <a:ext cx="37528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6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1567181"/>
            <a:ext cx="10992273" cy="18945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33"/>
              </a:spcBef>
            </a:pP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자연어처리</a:t>
            </a:r>
            <a:r>
              <a:rPr sz="2400" spc="-7" dirty="0">
                <a:solidFill>
                  <a:srgbClr val="585858"/>
                </a:solidFill>
              </a:rPr>
              <a:t>(NLP)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는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사람들이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사용하는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언어</a:t>
            </a:r>
            <a:r>
              <a:rPr sz="2400" dirty="0">
                <a:solidFill>
                  <a:srgbClr val="585858"/>
                </a:solidFill>
              </a:rPr>
              <a:t>(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자연어</a:t>
            </a:r>
            <a:r>
              <a:rPr sz="2400" dirty="0">
                <a:solidFill>
                  <a:srgbClr val="585858"/>
                </a:solidFill>
              </a:rPr>
              <a:t>)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를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컴퓨터가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처리를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연구하는 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분야이다</a:t>
            </a:r>
            <a:r>
              <a:rPr sz="2400" spc="-7" dirty="0">
                <a:solidFill>
                  <a:srgbClr val="585858"/>
                </a:solidFill>
              </a:rPr>
              <a:t>.</a:t>
            </a:r>
            <a:endParaRPr sz="2400"/>
          </a:p>
          <a:p>
            <a:pPr>
              <a:spcBef>
                <a:spcPts val="47"/>
              </a:spcBef>
            </a:pPr>
            <a:endParaRPr sz="2600">
              <a:latin typeface="Times New Roman"/>
              <a:cs typeface="Times New Roman"/>
            </a:endParaRPr>
          </a:p>
          <a:p>
            <a:pPr marL="169329">
              <a:tabLst>
                <a:tab pos="625671" algn="l"/>
              </a:tabLst>
            </a:pPr>
            <a:r>
              <a:rPr sz="2400" dirty="0">
                <a:solidFill>
                  <a:srgbClr val="585858"/>
                </a:solidFill>
              </a:rPr>
              <a:t>-	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관련 용어 </a:t>
            </a:r>
            <a:r>
              <a:rPr sz="2400" dirty="0">
                <a:solidFill>
                  <a:srgbClr val="585858"/>
                </a:solidFill>
              </a:rPr>
              <a:t>: </a:t>
            </a:r>
            <a:r>
              <a:rPr sz="2400" spc="-7" dirty="0">
                <a:solidFill>
                  <a:srgbClr val="585858"/>
                </a:solidFill>
              </a:rPr>
              <a:t>NLU(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자연어이해</a:t>
            </a:r>
            <a:r>
              <a:rPr sz="2400" spc="-7" dirty="0">
                <a:solidFill>
                  <a:srgbClr val="585858"/>
                </a:solidFill>
              </a:rPr>
              <a:t>), NLG(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자연어</a:t>
            </a:r>
            <a:r>
              <a:rPr sz="2400" spc="-54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생성</a:t>
            </a:r>
            <a:r>
              <a:rPr sz="2400" spc="-7" dirty="0">
                <a:solidFill>
                  <a:srgbClr val="585858"/>
                </a:solidFill>
              </a:rPr>
              <a:t>)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311488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자연어처리</a:t>
            </a:r>
            <a:r>
              <a:rPr spc="-327" dirty="0"/>
              <a:t> </a:t>
            </a:r>
            <a:r>
              <a:rPr spc="-7" dirty="0"/>
              <a:t>소개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602E-22EA-DAEB-E112-BC653D20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8EDF8-3F6F-9BBB-7B47-8E196191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크기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11CE7-2314-4AFD-A1F7-06687BF44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양자화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(Quantization)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파라미터 값을 굳이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32bit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 전부 활용하지 않고 더 낮은 정밀도로 계산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 파라미터의 개수는 유지하면서 모델 파라미터가 차지하는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GPU Memory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감소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모델의 성능이 저하됨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EF1EAC-5E67-B638-B715-456AE692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18" y="3033052"/>
            <a:ext cx="71247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0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2F37-843D-9C05-4B15-5DEA0B11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1B2E6-940C-2C69-A43E-75870964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입력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40A68-B3C4-C20E-94CF-F8C69224F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프롬프트 기본 개념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기본적인 형태는 모델에서 학습한 방식대로 프롬프트를 작성하는 것이 가장 좋음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기본적으로 언어모델이 응답하는 것이므로 논리의 비약이 최대한 일어나지 않도록 작성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응답에 필요한 정보는 최대한 넣어서 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Meta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정보들을 같이 입력해줌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대한 자세한 설명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필요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예시를 넣어주면 좋음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882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8257B-EA72-FAE7-2E3D-1B0447AD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2408F-995D-E447-C3E4-B7BC3D65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입력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7B660-5849-F047-547B-BCDB97737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프롬프트 작성 요령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구체적으로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지시해야함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2">
              <a:spcAft>
                <a:spcPts val="450"/>
              </a:spcAft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생성 모델이므로 지시한 어휘와 내용을 참조하는데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파라미터에 들어간 지식보다 훨씬 강력하게 영향을 준다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2">
              <a:spcAft>
                <a:spcPts val="450"/>
              </a:spcAft>
            </a:pPr>
            <a:endParaRPr lang="en-US" altLang="ko-K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모호한 지시는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피하는것이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좋음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2">
              <a:spcAft>
                <a:spcPts val="450"/>
              </a:spcAft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설명은 간결하게 몇 문장으로만 하고 너무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자세히는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하지 말아 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."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와 같은 지시는 사실상 의미가 없을 수 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2">
              <a:spcAft>
                <a:spcPts val="450"/>
              </a:spcAft>
            </a:pPr>
            <a:endParaRPr lang="en-US" altLang="ko-K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하지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말아야할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것에 대한 지시는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피하는것이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좋음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2">
              <a:spcAft>
                <a:spcPts val="450"/>
              </a:spcAft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Transformer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기반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Decoder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모델이므로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하지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말아야할것에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대한 지시문에 대해 부정어 보다 하지 말아야 한다고 설명한 키워드에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Attention score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가 더 높거나 비슷하게 가게 될 경우 오히려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하게될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가능성이 크다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6343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F5987-DE62-CFB2-4BB9-2746EC386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159C-194A-62A3-18C5-A3628006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입력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05801-9FC0-59FB-A618-EDA08A27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 context learning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프롬프트의 내용만으로 하고자 하는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 수행하는 작업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GPT3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와 같이 크기가 큰 모델을 활용하기 위해 고안되었음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크기가 커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fine-tuning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을 하기가 어려웠음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fontAlgn="base"/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언어모델인것을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활용하여 생성하도록 프롬프트를 설계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/>
                <a:cs typeface="맑은 고딕"/>
              </a:rPr>
              <a:t>최근 언어모델은 </a:t>
            </a:r>
            <a:r>
              <a:rPr lang="en-US" altLang="ko-KR" dirty="0">
                <a:latin typeface="맑은 고딕"/>
                <a:cs typeface="맑은 고딕"/>
              </a:rPr>
              <a:t>chatbot </a:t>
            </a:r>
            <a:r>
              <a:rPr lang="ko-KR" altLang="en-US" dirty="0">
                <a:latin typeface="맑은 고딕"/>
                <a:cs typeface="맑은 고딕"/>
              </a:rPr>
              <a:t>형태로 많이 학습해서 활용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모델의 성능을 향상시켜주기 위해 </a:t>
            </a:r>
            <a:r>
              <a:rPr lang="en-US" altLang="ko-KR" dirty="0">
                <a:latin typeface="맑은 고딕"/>
                <a:cs typeface="맑은 고딕"/>
              </a:rPr>
              <a:t>one-shot, few-shot</a:t>
            </a:r>
            <a:r>
              <a:rPr lang="ko-KR" altLang="en-US" dirty="0">
                <a:latin typeface="맑은 고딕"/>
                <a:cs typeface="맑은 고딕"/>
              </a:rPr>
              <a:t>으로 정보를 추가해주는 방식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13AEE-4EE6-0D8A-5382-D166B1AA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69" y="4130406"/>
            <a:ext cx="4810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8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DFE2E-CF91-FC56-7DAC-C220973D5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8396F-0C0B-A61C-F871-E7048F9B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입력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627E9-1782-2A98-C76E-7DE6C6D38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Chain-of-thought</a:t>
            </a:r>
          </a:p>
          <a:p>
            <a:pPr lvl="1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추론하는 과정을 프롬프트에 예시로 넣어주어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B6253E-C441-CFA7-EAE4-EB2B780E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4" y="2101013"/>
            <a:ext cx="6907731" cy="44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5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D424-4001-0C7F-182B-52BBFF7E8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F74D-D0A0-4303-A07F-FE31770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입력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44B75-38C9-A6AD-89CA-E8620C72B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RAG(Retrieval-Augmented Generation)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검색을 통해 학습 데이터 소스 외부의 신뢰할 수 있는 지식 베이스를 참조하도록 하는 프로세스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en-US" altLang="ko-KR" dirty="0">
                <a:latin typeface="맑은 고딕"/>
                <a:cs typeface="맑은 고딕"/>
              </a:rPr>
              <a:t>LLM</a:t>
            </a:r>
            <a:r>
              <a:rPr lang="ko-KR" altLang="en-US" dirty="0">
                <a:latin typeface="맑은 고딕"/>
                <a:cs typeface="맑은 고딕"/>
              </a:rPr>
              <a:t>의 </a:t>
            </a:r>
            <a:r>
              <a:rPr lang="ko-KR" altLang="en-US" dirty="0" err="1">
                <a:latin typeface="맑은 고딕"/>
                <a:cs typeface="맑은 고딕"/>
              </a:rPr>
              <a:t>할루시네이션</a:t>
            </a:r>
            <a:r>
              <a:rPr lang="ko-KR" altLang="en-US" dirty="0">
                <a:latin typeface="맑은 고딕"/>
                <a:cs typeface="맑은 고딕"/>
              </a:rPr>
              <a:t> 문제를 </a:t>
            </a:r>
            <a:r>
              <a:rPr lang="ko-KR" altLang="en-US" dirty="0" err="1">
                <a:latin typeface="맑은 고딕"/>
                <a:cs typeface="맑은 고딕"/>
              </a:rPr>
              <a:t>줄여줌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en-US" altLang="ko-KR" dirty="0">
                <a:latin typeface="맑은 고딕"/>
                <a:cs typeface="맑은 고딕"/>
              </a:rPr>
              <a:t>LLM</a:t>
            </a:r>
            <a:r>
              <a:rPr lang="ko-KR" altLang="en-US" dirty="0">
                <a:latin typeface="맑은 고딕"/>
                <a:cs typeface="맑은 고딕"/>
              </a:rPr>
              <a:t>이 학습하지 않은 지식에 대해 답변할 수 있도록 </a:t>
            </a:r>
            <a:r>
              <a:rPr lang="ko-KR" altLang="en-US" dirty="0" err="1">
                <a:latin typeface="맑은 고딕"/>
                <a:cs typeface="맑은 고딕"/>
              </a:rPr>
              <a:t>해줌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답변에 대한 출처를 제시할 수 있음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정보의 시기</a:t>
            </a:r>
            <a:r>
              <a:rPr lang="en-US" altLang="ko-KR" dirty="0">
                <a:latin typeface="맑은 고딕"/>
                <a:cs typeface="맑은 고딕"/>
              </a:rPr>
              <a:t>(</a:t>
            </a:r>
            <a:r>
              <a:rPr lang="ko-KR" altLang="en-US" dirty="0">
                <a:latin typeface="맑은 고딕"/>
                <a:cs typeface="맑은 고딕"/>
              </a:rPr>
              <a:t>시점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  <a:r>
              <a:rPr lang="ko-KR" altLang="en-US" dirty="0">
                <a:latin typeface="맑은 고딕"/>
                <a:cs typeface="맑은 고딕"/>
              </a:rPr>
              <a:t>을 정하여 응답할 수 있음</a:t>
            </a:r>
            <a:r>
              <a:rPr lang="en-US" altLang="ko-KR" dirty="0">
                <a:latin typeface="맑은 고딕"/>
                <a:cs typeface="맑은 고딕"/>
              </a:rPr>
              <a:t>(</a:t>
            </a:r>
            <a:r>
              <a:rPr lang="ko-KR" altLang="en-US" dirty="0">
                <a:latin typeface="맑은 고딕"/>
                <a:cs typeface="맑은 고딕"/>
              </a:rPr>
              <a:t>특히 법률과 같이 시기에 따라 변하는 정보</a:t>
            </a:r>
            <a:r>
              <a:rPr lang="en-US" altLang="ko-KR" dirty="0">
                <a:latin typeface="맑은 고딕"/>
                <a:cs typeface="맑은 고딕"/>
              </a:rPr>
              <a:t>)</a:t>
            </a: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개발자가 제어할 수 있음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학습 없이도 의도된 결과 획득 가능</a:t>
            </a:r>
            <a:endParaRPr lang="en-US" altLang="ko-KR" dirty="0">
              <a:latin typeface="맑은 고딕"/>
              <a:cs typeface="맑은 고딕"/>
            </a:endParaRPr>
          </a:p>
          <a:p>
            <a:pPr marL="914400" lvl="2" indent="0" fontAlgn="base">
              <a:buNone/>
            </a:pPr>
            <a:endParaRPr lang="en-US" altLang="ko-KR" dirty="0">
              <a:latin typeface="맑은 고딕"/>
              <a:cs typeface="맑은 고딕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/>
                <a:cs typeface="맑은 고딕"/>
              </a:rPr>
              <a:t>문서 검색 방법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규칙 기반 검색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벡터</a:t>
            </a:r>
            <a:r>
              <a:rPr lang="en-US" altLang="ko-KR" dirty="0">
                <a:latin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cs typeface="맑은 고딕"/>
              </a:rPr>
              <a:t>기반 검색</a:t>
            </a:r>
            <a:endParaRPr lang="en-US" altLang="ko-KR" dirty="0">
              <a:latin typeface="맑은 고딕"/>
              <a:cs typeface="맑은 고딕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0C79FD-ACF4-D06A-2D8E-B3525491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112" y="4587979"/>
            <a:ext cx="5399591" cy="173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5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07A5-684E-CA3B-6B0C-4DABD2613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F5DCA-14CC-B749-BC42-1AC117E1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입력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C17C8A-B566-F8B4-5102-35C2E7A257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데이터 벡터화 방법 및 검색 방법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일반적으로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Elasticsearch, Milvus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등의 벡터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DB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이용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데이터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임베딩 변환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cs typeface="맑은 고딕"/>
              </a:rPr>
              <a:t>하여 데이터베이스에 저장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맑은 고딕"/>
                <a:cs typeface="맑은 고딕"/>
              </a:rPr>
              <a:t>사용자 질문을 벡터화 하여 데이터베이스에서 검색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검색된 문서를 프롬프트화 하여 사용자 질문과 함께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LLM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의 입력으로 이용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marL="1485900" lvl="3" indent="0" fontAlgn="base">
              <a:buNone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3054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E6DD-6F5B-A6C0-C467-33FEE51D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C86C-3B7D-6ABD-848F-299C495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입력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AA69-D08D-F584-7B76-5BAB7AD3E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 fontScale="925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RAG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성능 향상 전략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임베딩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 모듈의 성능 향상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데이터 분할 단위 설정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페이지 단위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?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문장 단위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?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문서 단위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?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하고자 하는 태스크에 따라 설정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)</a:t>
            </a: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필요하다면 문서를 통째로 넣는 것도 가능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분할 단위가 작은 경우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 결과에서 잉여 데이터가 적음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 결과에 원하는 정보가 없을 가능성 높음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분할 단위가 큰 경우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 결과에서 잉여 데이터가 많음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 결과에 원하는 정보가 없을 가능성 적음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검색 결과에서 후처리가 유효할 수 있음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사용자 질문을 벡터화 하는 전략 수정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태스크에 따라 다름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)</a:t>
            </a: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Ex&gt;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영한 번역 태스크라면 질문에서 개체를 인식하여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개체에 대한 영한 사전 검색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Fine-tuning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과 함께 활용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3" fontAlgn="base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6450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CF39-2081-6739-3165-DF2603AC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9353-3990-C1B6-B846-165C5AFC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학습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5F8F5-06C2-BDCC-B562-0FE8600F0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사전 학습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(pre-training)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토크나이저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 학습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어휘 사전을 늘린 경우 늘어난 토큰에 대해서 모델의 학습이 필요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이 경우 늘어난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Embedding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에 대해서도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Lora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적용 가능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적은 양의 데이터라도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pretraining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을 하게 되면 지식과 언어를 일치시킬 수 있음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사전학습 방법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NLI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수행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Masked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LM</a:t>
            </a: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Next sentence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분류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맑은 고딕"/>
              </a:rPr>
              <a:t>Next token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맑은 고딕"/>
              </a:rPr>
              <a:t>예측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…</a:t>
            </a: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054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DF818-D19A-D3A4-DCE2-0EF86BDB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A315B-5405-7CC3-65AD-5E561FA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학습 관점에서의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3ECFF-4288-219F-318E-9CD218A49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2" y="1088243"/>
            <a:ext cx="11202305" cy="5238414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Fine-tuning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기본적인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파인튜닝으로는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 모델의 지식을 바꾸기는 어려움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모델의 입력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출력값을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바꾸는것을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 목표로 해야함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Ex&gt; GPT3.5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GPT3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를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챗봇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맑은 고딕"/>
              </a:rPr>
              <a:t> 형태로 사람과 소통할 수 있도록 학습한 모델 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2" fontAlgn="base"/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맑은 고딕"/>
            </a:endParaRPr>
          </a:p>
          <a:p>
            <a:pPr lvl="1" fontAlgn="base"/>
            <a:r>
              <a:rPr lang="ko-KR" altLang="en-US" dirty="0">
                <a:latin typeface="맑은 고딕"/>
                <a:cs typeface="맑은 고딕"/>
              </a:rPr>
              <a:t>활용할 </a:t>
            </a:r>
            <a:r>
              <a:rPr lang="en-US" altLang="ko-KR" dirty="0">
                <a:latin typeface="맑은 고딕"/>
                <a:cs typeface="맑은 고딕"/>
              </a:rPr>
              <a:t>GPU</a:t>
            </a:r>
            <a:r>
              <a:rPr lang="ko-KR" altLang="en-US" dirty="0">
                <a:latin typeface="맑은 고딕"/>
                <a:cs typeface="맑은 고딕"/>
              </a:rPr>
              <a:t>에 따라 학습하고자 하는 베이스 모델의 크기 선정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경량화 학습방법을 고려하여 </a:t>
            </a:r>
            <a:r>
              <a:rPr lang="ko-KR" altLang="en-US" dirty="0" err="1">
                <a:latin typeface="맑은 고딕"/>
                <a:cs typeface="맑은 고딕"/>
              </a:rPr>
              <a:t>선정하여야함</a:t>
            </a:r>
            <a:r>
              <a:rPr lang="en-US" altLang="ko-KR" dirty="0">
                <a:latin typeface="맑은 고딕"/>
                <a:cs typeface="맑은 고딕"/>
              </a:rPr>
              <a:t>(Lora, quantization)</a:t>
            </a:r>
          </a:p>
          <a:p>
            <a:pPr lvl="2" fontAlgn="base"/>
            <a:endParaRPr lang="en-US" altLang="ko-KR" dirty="0">
              <a:latin typeface="맑은 고딕"/>
              <a:cs typeface="맑은 고딕"/>
            </a:endParaRPr>
          </a:p>
          <a:p>
            <a:pPr lvl="1" fontAlgn="base"/>
            <a:r>
              <a:rPr lang="ko-KR" altLang="en-US" dirty="0">
                <a:latin typeface="맑은 고딕"/>
                <a:cs typeface="맑은 고딕"/>
              </a:rPr>
              <a:t>데이터의 형태에 따라 학습 방법 선정</a:t>
            </a:r>
            <a:endParaRPr lang="en-US" altLang="ko-KR" dirty="0">
              <a:latin typeface="맑은 고딕"/>
              <a:cs typeface="맑은 고딕"/>
            </a:endParaRPr>
          </a:p>
          <a:p>
            <a:pPr lvl="2" fontAlgn="base"/>
            <a:r>
              <a:rPr lang="ko-KR" altLang="en-US" dirty="0">
                <a:latin typeface="맑은 고딕"/>
                <a:cs typeface="맑은 고딕"/>
              </a:rPr>
              <a:t>생성형 문제인지</a:t>
            </a:r>
            <a:r>
              <a:rPr lang="en-US" altLang="ko-KR" dirty="0">
                <a:latin typeface="맑은 고딕"/>
                <a:cs typeface="맑은 고딕"/>
              </a:rPr>
              <a:t>, </a:t>
            </a:r>
            <a:r>
              <a:rPr lang="ko-KR" altLang="en-US" dirty="0">
                <a:latin typeface="맑은 고딕"/>
                <a:cs typeface="맑은 고딕"/>
              </a:rPr>
              <a:t>분류형 문제인지</a:t>
            </a:r>
            <a:endParaRPr lang="en-US" altLang="ko-KR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733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35" y="1694688"/>
            <a:ext cx="4220464" cy="442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3" name="object 3"/>
          <p:cNvSpPr txBox="1"/>
          <p:nvPr/>
        </p:nvSpPr>
        <p:spPr>
          <a:xfrm>
            <a:off x="4586394" y="3722794"/>
            <a:ext cx="1048173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4697" marR="6773" indent="-388610">
              <a:spcBef>
                <a:spcPts val="133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자연어</a:t>
            </a:r>
            <a:r>
              <a:rPr sz="1867" spc="-272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처  리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6156" y="4909821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인공지능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772" y="3865034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머신러닝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9195" y="2581149"/>
            <a:ext cx="7476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언어학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33" y="688459"/>
            <a:ext cx="396070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자연어처리</a:t>
            </a:r>
            <a:r>
              <a:rPr spc="-320" dirty="0"/>
              <a:t> </a:t>
            </a:r>
            <a:r>
              <a:rPr spc="-7" dirty="0"/>
              <a:t>포지셔닝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61DF5-B870-C27E-3297-412889F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선호도 학습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F09ECB-C04B-1236-5C3B-F9A080D93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938E4-5BD1-B686-9C20-DFF21F741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1" y="1331524"/>
            <a:ext cx="11503439" cy="31649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RLHF</a:t>
            </a:r>
            <a:r>
              <a:rPr lang="ko-KR" altLang="en-US" dirty="0"/>
              <a:t>와 같은 방식을 통해 모델을 사람이 원하는 방향으로 조정 하는 정도가 현재 방향인데</a:t>
            </a:r>
            <a:r>
              <a:rPr lang="en-US" altLang="ko-KR" dirty="0"/>
              <a:t>, </a:t>
            </a:r>
            <a:r>
              <a:rPr lang="en-US" altLang="ko-KR" dirty="0" err="1"/>
              <a:t>RLHF</a:t>
            </a:r>
            <a:r>
              <a:rPr lang="ko-KR" altLang="en-US" dirty="0"/>
              <a:t>는 복잡하고 종종 학습이 불안정하다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human </a:t>
            </a:r>
            <a:r>
              <a:rPr lang="ko-KR" altLang="en-US" dirty="0" err="1"/>
              <a:t>어노테이터의</a:t>
            </a:r>
            <a:r>
              <a:rPr lang="ko-KR" altLang="en-US" dirty="0"/>
              <a:t> 역량에 어느정도 좌우 됨</a:t>
            </a:r>
            <a:endParaRPr lang="en-US" altLang="ko-KR" dirty="0"/>
          </a:p>
          <a:p>
            <a:pPr lvl="1"/>
            <a:r>
              <a:rPr lang="ko-KR" altLang="en-US" dirty="0"/>
              <a:t>직접 작성보다 훈수가 쉬움 </a:t>
            </a:r>
            <a:r>
              <a:rPr lang="en-US" altLang="ko-KR" dirty="0"/>
              <a:t>-&gt; </a:t>
            </a:r>
            <a:r>
              <a:rPr lang="ko-KR" altLang="en-US" dirty="0"/>
              <a:t>선호도 평가</a:t>
            </a:r>
            <a:endParaRPr lang="en-US" altLang="ko-KR" dirty="0"/>
          </a:p>
          <a:p>
            <a:pPr lvl="1"/>
            <a:r>
              <a:rPr lang="ko-KR" altLang="en-US" dirty="0"/>
              <a:t>일반</a:t>
            </a:r>
            <a:r>
              <a:rPr lang="en-US" altLang="ko-KR" dirty="0"/>
              <a:t> fine-tuning</a:t>
            </a:r>
            <a:r>
              <a:rPr lang="ko-KR" altLang="en-US" dirty="0"/>
              <a:t>보다 더 복잡한 과정 </a:t>
            </a:r>
            <a:r>
              <a:rPr lang="en-US" altLang="ko-KR" dirty="0"/>
              <a:t>+ </a:t>
            </a:r>
            <a:r>
              <a:rPr lang="ko-KR" altLang="en-US" dirty="0"/>
              <a:t>계산 비용</a:t>
            </a:r>
            <a:endParaRPr lang="en-US" altLang="ko-KR" dirty="0"/>
          </a:p>
          <a:p>
            <a:r>
              <a:rPr lang="en-US" altLang="ko-KR" dirty="0"/>
              <a:t>DPO: reward modeling </a:t>
            </a:r>
            <a:r>
              <a:rPr lang="ko-KR" altLang="en-US" dirty="0"/>
              <a:t>과정을 생략하고 선호 데이터를 바로 적용</a:t>
            </a:r>
            <a:endParaRPr lang="en-US" altLang="ko-KR" dirty="0"/>
          </a:p>
          <a:p>
            <a:pPr lvl="1"/>
            <a:r>
              <a:rPr lang="en-US" altLang="ko-KR" dirty="0" err="1"/>
              <a:t>RLHF</a:t>
            </a:r>
            <a:r>
              <a:rPr lang="ko-KR" altLang="en-US" dirty="0"/>
              <a:t>와 동일한 역할을 하지만 </a:t>
            </a:r>
            <a:r>
              <a:rPr lang="en-US" altLang="ko-KR" dirty="0" err="1"/>
              <a:t>RL</a:t>
            </a:r>
            <a:r>
              <a:rPr lang="ko-KR" altLang="en-US" dirty="0"/>
              <a:t>없이 최적화하는 지도학습 </a:t>
            </a:r>
            <a:r>
              <a:rPr lang="en-US" altLang="ko-KR" dirty="0"/>
              <a:t>– simple and stable (</a:t>
            </a:r>
            <a:r>
              <a:rPr lang="ko-KR" altLang="en-US" dirty="0"/>
              <a:t>학습이 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감정분석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대화 태스크에서 </a:t>
            </a:r>
            <a:r>
              <a:rPr lang="en-US" altLang="ko-KR" dirty="0" err="1"/>
              <a:t>RLHF</a:t>
            </a:r>
            <a:r>
              <a:rPr lang="ko-KR" altLang="en-US" dirty="0"/>
              <a:t>만큼의 성능을 보임</a:t>
            </a:r>
            <a:r>
              <a:rPr lang="en-US" altLang="ko-KR" dirty="0"/>
              <a:t>(6B</a:t>
            </a:r>
            <a:r>
              <a:rPr lang="ko-KR" altLang="en-US" dirty="0"/>
              <a:t>모델까지 </a:t>
            </a:r>
            <a:r>
              <a:rPr lang="en-US" altLang="ko-KR" dirty="0"/>
              <a:t>test)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7B02C0-0526-A866-291E-CB67DE5D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40" y="4574057"/>
            <a:ext cx="814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3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0CB2-F292-5710-C315-C0C8425C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- </a:t>
            </a:r>
            <a:r>
              <a:rPr lang="en-US" altLang="ko-KR" dirty="0" err="1"/>
              <a:t>RLHF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D90DC7-B6B9-C218-F403-6070388D63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C36AB-DD75-81BC-3D03-989081304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SFT</a:t>
            </a:r>
            <a:r>
              <a:rPr lang="en-US" altLang="ko-KR" dirty="0"/>
              <a:t> phase</a:t>
            </a:r>
          </a:p>
          <a:p>
            <a:pPr lvl="1"/>
            <a:r>
              <a:rPr lang="en-US" altLang="ko-KR" dirty="0"/>
              <a:t>fine-tuning(instruction tuning)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RM(Reward Modeling) phase</a:t>
            </a:r>
          </a:p>
          <a:p>
            <a:pPr lvl="1"/>
            <a:r>
              <a:rPr lang="ko-KR" altLang="en-US" dirty="0"/>
              <a:t>사람 선호도 데이터 준비 </a:t>
            </a:r>
            <a:r>
              <a:rPr lang="en-US" altLang="ko-KR" dirty="0"/>
              <a:t>-&gt; </a:t>
            </a:r>
            <a:r>
              <a:rPr lang="en-US" altLang="ko-KR" dirty="0" err="1"/>
              <a:t>SFT</a:t>
            </a:r>
            <a:r>
              <a:rPr lang="ko-KR" altLang="en-US" dirty="0"/>
              <a:t>로 출력을 </a:t>
            </a:r>
            <a:r>
              <a:rPr lang="en-US" altLang="ko-KR" dirty="0"/>
              <a:t>2</a:t>
            </a:r>
            <a:r>
              <a:rPr lang="ko-KR" altLang="en-US" dirty="0"/>
              <a:t>개를 뽑은 뒤 사람에게 </a:t>
            </a:r>
            <a:r>
              <a:rPr lang="ko-KR" altLang="en-US" dirty="0" err="1"/>
              <a:t>어떤게</a:t>
            </a:r>
            <a:r>
              <a:rPr lang="ko-KR" altLang="en-US" dirty="0"/>
              <a:t> 더 </a:t>
            </a:r>
            <a:r>
              <a:rPr lang="ko-KR" altLang="en-US" dirty="0" err="1"/>
              <a:t>좋은지</a:t>
            </a:r>
            <a:r>
              <a:rPr lang="ko-KR" altLang="en-US" dirty="0"/>
              <a:t> 평가</a:t>
            </a:r>
            <a:endParaRPr lang="en-US" altLang="ko-KR" dirty="0"/>
          </a:p>
          <a:p>
            <a:pPr lvl="1"/>
            <a:r>
              <a:rPr lang="ko-KR" altLang="en-US" dirty="0"/>
              <a:t>선호도 데이터로 모델 지도학습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RL</a:t>
            </a:r>
            <a:r>
              <a:rPr lang="en-US" altLang="ko-KR" dirty="0"/>
              <a:t> phase</a:t>
            </a:r>
          </a:p>
          <a:p>
            <a:pPr lvl="1"/>
            <a:r>
              <a:rPr lang="en-US" altLang="ko-KR" dirty="0"/>
              <a:t>reward </a:t>
            </a:r>
            <a:r>
              <a:rPr lang="ko-KR" altLang="en-US" dirty="0"/>
              <a:t>모델을 이용하여 모델 학습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05CDB7-1C66-5AD2-F633-FB6D78DB9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2" y="2032539"/>
            <a:ext cx="5619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8FD77-9161-B8B8-80C7-FD9C37EB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OpenAI GPT3.5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90C477-1D33-0807-925D-7F56973D5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5081B-4141-8EE3-54DD-A71210494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PPO </a:t>
            </a:r>
            <a:r>
              <a:rPr lang="ko-KR" altLang="en-US" dirty="0" err="1"/>
              <a:t>학습시</a:t>
            </a:r>
            <a:r>
              <a:rPr lang="ko-KR" altLang="en-US" dirty="0"/>
              <a:t> </a:t>
            </a:r>
            <a:r>
              <a:rPr lang="en-US" altLang="ko-KR" dirty="0" err="1"/>
              <a:t>LM</a:t>
            </a:r>
            <a:r>
              <a:rPr lang="ko-KR" altLang="en-US" dirty="0"/>
              <a:t>의 성능 유지를 위해 </a:t>
            </a:r>
            <a:r>
              <a:rPr lang="en-US" altLang="ko-KR" dirty="0"/>
              <a:t>pretrain data</a:t>
            </a:r>
            <a:r>
              <a:rPr lang="ko-KR" altLang="en-US" dirty="0"/>
              <a:t>도 </a:t>
            </a:r>
            <a:r>
              <a:rPr lang="en-US" altLang="ko-KR" dirty="0"/>
              <a:t>10%</a:t>
            </a:r>
            <a:r>
              <a:rPr lang="ko-KR" altLang="en-US" dirty="0" err="1"/>
              <a:t>섞어줌</a:t>
            </a:r>
            <a:endParaRPr lang="ko-KR" altLang="en-US" dirty="0"/>
          </a:p>
        </p:txBody>
      </p:sp>
      <p:pic>
        <p:nvPicPr>
          <p:cNvPr id="1032" name="Picture 8" descr="A graphic from ChatGPT showing how GPT-3 was trained">
            <a:extLst>
              <a:ext uri="{FF2B5EF4-FFF2-40B4-BE49-F238E27FC236}">
                <a16:creationId xmlns:a16="http://schemas.microsoft.com/office/drawing/2014/main" id="{D065C600-4ADF-95D2-196B-995AC766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b="2233"/>
          <a:stretch/>
        </p:blipFill>
        <p:spPr bwMode="auto">
          <a:xfrm>
            <a:off x="2030469" y="1969087"/>
            <a:ext cx="8131062" cy="48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44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5868-8306-5D60-9039-3EB4B706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DeepMind Sparrow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F66039-34DA-92B4-2BF1-804B47F9E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401568-6FD7-46BB-4CC3-211882E47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SFT</a:t>
            </a:r>
            <a:r>
              <a:rPr lang="ko-KR" altLang="en-US" dirty="0"/>
              <a:t> 수행한 뒤 </a:t>
            </a:r>
            <a:r>
              <a:rPr lang="en-US" altLang="ko-KR" dirty="0"/>
              <a:t>Preferred </a:t>
            </a:r>
            <a:r>
              <a:rPr lang="ko-KR" altLang="en-US" dirty="0"/>
              <a:t>결과만 가지고 </a:t>
            </a:r>
            <a:r>
              <a:rPr lang="en-US" altLang="ko-KR" dirty="0"/>
              <a:t>FT </a:t>
            </a:r>
            <a:r>
              <a:rPr lang="ko-KR" altLang="en-US" dirty="0"/>
              <a:t>거치고 나서 </a:t>
            </a:r>
            <a:r>
              <a:rPr lang="en-US" altLang="ko-KR" dirty="0" err="1"/>
              <a:t>RLHF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Reward model </a:t>
            </a:r>
            <a:r>
              <a:rPr lang="ko-KR" altLang="en-US" dirty="0" err="1"/>
              <a:t>여러개</a:t>
            </a:r>
            <a:r>
              <a:rPr lang="ko-KR" altLang="en-US" dirty="0"/>
              <a:t> 이용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A67407-1BB8-D926-80FD-AE970356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03" y="2633922"/>
            <a:ext cx="6703763" cy="40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806DBF-E3FB-40A0-434F-95621CC3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666" y="2390631"/>
            <a:ext cx="4157637" cy="40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5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E6B17-BB8A-ACDC-8F6C-D9267F55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 LLAMA-2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FDA86A-58FD-99A9-D05D-6C87E295B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C362C-C678-9FC4-2F40-DA04ED0D6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reward model</a:t>
            </a:r>
            <a:r>
              <a:rPr lang="ko-KR" altLang="en-US" dirty="0"/>
              <a:t>을 따로 둠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PPO </a:t>
            </a:r>
            <a:r>
              <a:rPr lang="ko-KR" altLang="en-US" dirty="0"/>
              <a:t>수행 전 </a:t>
            </a:r>
            <a:r>
              <a:rPr lang="en-US" altLang="ko-KR" dirty="0"/>
              <a:t>on-policy preferred output </a:t>
            </a:r>
            <a:r>
              <a:rPr lang="ko-KR" altLang="en-US" dirty="0"/>
              <a:t>으로 </a:t>
            </a:r>
            <a:r>
              <a:rPr lang="en-US" altLang="ko-KR" dirty="0" err="1"/>
              <a:t>finetuing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0C9BA7-E6E7-F553-4971-B8FE3A6A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85" y="2726858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96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F17E-0AFB-F31E-8263-61851093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DPO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BF96F4-8C19-67E0-AEEF-3B419FF3B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40791-B3D4-F98A-665A-9857C75F7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Reward Model</a:t>
            </a:r>
            <a:r>
              <a:rPr lang="ko-KR" altLang="en-US" dirty="0"/>
              <a:t>을 따로 두지 않고 학습하는 </a:t>
            </a:r>
            <a:r>
              <a:rPr lang="en-US" altLang="ko-KR" dirty="0" err="1"/>
              <a:t>LM</a:t>
            </a:r>
            <a:r>
              <a:rPr lang="ko-KR" altLang="en-US" dirty="0"/>
              <a:t>을 활용</a:t>
            </a:r>
            <a:endParaRPr lang="en-US" altLang="ko-KR" dirty="0"/>
          </a:p>
          <a:p>
            <a:pPr lvl="1"/>
            <a:r>
              <a:rPr lang="en-US" altLang="ko-KR" dirty="0"/>
              <a:t>Reward function</a:t>
            </a:r>
            <a:r>
              <a:rPr lang="ko-KR" altLang="en-US" dirty="0"/>
              <a:t>을 </a:t>
            </a:r>
            <a:r>
              <a:rPr lang="en-US" altLang="ko-KR" dirty="0"/>
              <a:t>loss function</a:t>
            </a:r>
            <a:r>
              <a:rPr lang="ko-KR" altLang="en-US" dirty="0"/>
              <a:t>에 내제되도록 함</a:t>
            </a:r>
            <a:endParaRPr lang="en-US" altLang="ko-KR" dirty="0"/>
          </a:p>
          <a:p>
            <a:pPr lvl="1"/>
            <a:r>
              <a:rPr lang="en-US" altLang="ko-KR" dirty="0"/>
              <a:t>preference </a:t>
            </a:r>
            <a:r>
              <a:rPr lang="ko-KR" altLang="en-US" dirty="0"/>
              <a:t>모델로 바로 최적화</a:t>
            </a:r>
            <a:endParaRPr lang="en-US" altLang="ko-KR" dirty="0"/>
          </a:p>
          <a:p>
            <a:pPr lvl="1"/>
            <a:r>
              <a:rPr lang="ko-KR" altLang="en-US" dirty="0"/>
              <a:t>내제적으로 </a:t>
            </a:r>
            <a:r>
              <a:rPr lang="en-US" altLang="ko-KR" dirty="0"/>
              <a:t>reward model</a:t>
            </a:r>
            <a:r>
              <a:rPr lang="ko-KR" altLang="en-US" dirty="0"/>
              <a:t>로도 기능함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8A71EC-B898-E1B5-A43D-F5A33A2F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3" y="3429000"/>
            <a:ext cx="814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32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91E2-6DDF-F04B-1F29-6F9CAC37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DPO </a:t>
            </a:r>
            <a:r>
              <a:rPr lang="ko-KR" altLang="en-US" dirty="0"/>
              <a:t>학습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2AA94D-98A2-89E5-314A-CB4A46673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BFB9D-D906-FB9A-F92E-123B30AB6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Data format – prompt, chosen, rejected </a:t>
            </a:r>
            <a:r>
              <a:rPr lang="ko-KR" altLang="en-US" dirty="0"/>
              <a:t>세개의 쌍으로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F0C0D-2F12-0941-70DF-26D78CA5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71" y="2004325"/>
            <a:ext cx="5765072" cy="47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3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831C6-526F-AFD2-AB79-16913E2F1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69CB-5A17-D115-9B94-EACF8391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성능 향상 방법론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C651D5-10E2-BA96-2C18-4A23DB08D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2B880-C7A2-1347-A575-C6471D8C7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Adapter</a:t>
            </a:r>
            <a:r>
              <a:rPr lang="ko-KR" altLang="en-US" dirty="0"/>
              <a:t>를 이용한 여러 모델 활용</a:t>
            </a:r>
            <a:endParaRPr lang="en-US" altLang="ko-KR" dirty="0"/>
          </a:p>
          <a:p>
            <a:pPr lvl="1"/>
            <a:r>
              <a:rPr lang="en-US" altLang="ko-KR" dirty="0"/>
              <a:t>Task</a:t>
            </a:r>
            <a:r>
              <a:rPr lang="ko-KR" altLang="en-US" dirty="0"/>
              <a:t>별로 특화되도록 </a:t>
            </a:r>
            <a:r>
              <a:rPr lang="en-US" altLang="ko-KR" dirty="0"/>
              <a:t>Adapter</a:t>
            </a:r>
            <a:r>
              <a:rPr lang="ko-KR" altLang="en-US" dirty="0"/>
              <a:t>를 학습하여</a:t>
            </a:r>
            <a:r>
              <a:rPr lang="en-US" altLang="ko-KR" dirty="0"/>
              <a:t>, Task</a:t>
            </a:r>
            <a:r>
              <a:rPr lang="ko-KR" altLang="en-US" dirty="0"/>
              <a:t>별로 알맞은 </a:t>
            </a:r>
            <a:r>
              <a:rPr lang="en-US" altLang="ko-KR" dirty="0"/>
              <a:t>Adapter</a:t>
            </a:r>
            <a:r>
              <a:rPr lang="ko-KR" altLang="en-US" dirty="0"/>
              <a:t>를 선택하여 추론할 수 있도록 하는 방법</a:t>
            </a:r>
            <a:endParaRPr lang="en-US" altLang="ko-KR" dirty="0"/>
          </a:p>
          <a:p>
            <a:pPr lvl="1"/>
            <a:r>
              <a:rPr lang="ko-KR" altLang="en-US" dirty="0"/>
              <a:t>이 경우 일반화 능력이 하락하지 않도록 </a:t>
            </a:r>
            <a:r>
              <a:rPr lang="ko-KR" altLang="en-US" dirty="0" err="1"/>
              <a:t>주의해야함</a:t>
            </a:r>
            <a:endParaRPr lang="en-US" altLang="ko-KR" dirty="0"/>
          </a:p>
          <a:p>
            <a:r>
              <a:rPr lang="ko-KR" altLang="en-US" dirty="0"/>
              <a:t>앙상블 활용</a:t>
            </a:r>
            <a:endParaRPr lang="en-US" altLang="ko-KR" dirty="0"/>
          </a:p>
          <a:p>
            <a:pPr lvl="1"/>
            <a:r>
              <a:rPr lang="ko-KR" altLang="en-US" dirty="0"/>
              <a:t>여러 모델을 활용하여 결과를 앙상블 하여 사용하면 성능이 향상될 수 있음</a:t>
            </a:r>
            <a:endParaRPr lang="en-US" altLang="ko-KR" dirty="0"/>
          </a:p>
          <a:p>
            <a:pPr lvl="1"/>
            <a:r>
              <a:rPr lang="ko-KR" altLang="en-US" dirty="0"/>
              <a:t>심지어 하나의 모델로 여러 번 추론하여 앙상블 </a:t>
            </a:r>
            <a:r>
              <a:rPr lang="ko-KR" altLang="en-US" dirty="0" err="1"/>
              <a:t>하는것</a:t>
            </a:r>
            <a:r>
              <a:rPr lang="ko-KR" altLang="en-US" dirty="0"/>
              <a:t> 또한 성능 향상에 도움을 줄 수 있음</a:t>
            </a:r>
            <a:endParaRPr lang="en-US" altLang="ko-KR" dirty="0"/>
          </a:p>
          <a:p>
            <a:r>
              <a:rPr lang="en-US" altLang="ko-KR" dirty="0"/>
              <a:t>Data Augmentation</a:t>
            </a:r>
          </a:p>
          <a:p>
            <a:pPr lvl="1"/>
            <a:r>
              <a:rPr lang="ko-KR" altLang="en-US" dirty="0"/>
              <a:t>데이터 증강을 통해 성능 향상</a:t>
            </a:r>
            <a:endParaRPr lang="en-US" altLang="ko-KR" dirty="0"/>
          </a:p>
          <a:p>
            <a:pPr lvl="2"/>
            <a:r>
              <a:rPr lang="ko-KR" altLang="en-US" dirty="0"/>
              <a:t>언어모델을 이용한 데이터 증강 또한 효과가 있음</a:t>
            </a:r>
            <a:endParaRPr lang="en-US" altLang="ko-KR" dirty="0"/>
          </a:p>
          <a:p>
            <a:pPr lvl="2"/>
            <a:r>
              <a:rPr lang="ko-KR" altLang="en-US" dirty="0"/>
              <a:t>이 경우 하나의 언어모델만 </a:t>
            </a:r>
            <a:r>
              <a:rPr lang="ko-KR" altLang="en-US" dirty="0" err="1"/>
              <a:t>이용하는것</a:t>
            </a:r>
            <a:r>
              <a:rPr lang="ko-KR" altLang="en-US" dirty="0"/>
              <a:t> 보다 다양한 언어모델을 함께 활용하는 것이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6570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50383-E146-722C-2594-F6D34C4CF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E2719-A2D4-2294-FF29-5216C5A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성능 향상 방법론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5055FA-FF53-9634-AC6B-1F4599940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EB9D29-B9C9-D81D-1B61-085CBFE412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Self-Distillation</a:t>
            </a:r>
          </a:p>
          <a:p>
            <a:pPr lvl="1"/>
            <a:r>
              <a:rPr lang="ko-KR" altLang="en-US" dirty="0"/>
              <a:t>추론한 결과를 같은 모델에 다시 학습하는 방법</a:t>
            </a:r>
            <a:endParaRPr lang="en-US" altLang="ko-KR" dirty="0"/>
          </a:p>
          <a:p>
            <a:pPr lvl="1"/>
            <a:r>
              <a:rPr lang="ko-KR" altLang="en-US" dirty="0"/>
              <a:t>일반적으로 추론한 결과는 기존 데이터에 비해 부정확할 수 있으니 </a:t>
            </a:r>
            <a:r>
              <a:rPr lang="en-US" altLang="ko-KR" dirty="0"/>
              <a:t>error</a:t>
            </a:r>
            <a:r>
              <a:rPr lang="ko-KR" altLang="en-US" dirty="0"/>
              <a:t>가 누적되는 것 유의</a:t>
            </a:r>
            <a:endParaRPr lang="en-US" altLang="ko-KR" dirty="0"/>
          </a:p>
          <a:p>
            <a:pPr lvl="1"/>
            <a:r>
              <a:rPr lang="ko-KR" altLang="en-US" dirty="0"/>
              <a:t>과적합을 완화시킴</a:t>
            </a:r>
            <a:endParaRPr lang="en-US" altLang="ko-KR" dirty="0"/>
          </a:p>
          <a:p>
            <a:pPr lvl="1"/>
            <a:r>
              <a:rPr lang="en-US" altLang="ko-KR" dirty="0"/>
              <a:t>Label</a:t>
            </a:r>
            <a:r>
              <a:rPr lang="ko-KR" altLang="en-US" dirty="0"/>
              <a:t>이 있는 데이터의 경우 정답 데이터를 선호</a:t>
            </a:r>
            <a:r>
              <a:rPr lang="en-US" altLang="ko-KR" dirty="0"/>
              <a:t>,</a:t>
            </a:r>
            <a:r>
              <a:rPr lang="ko-KR" altLang="en-US" dirty="0"/>
              <a:t> 모델의 추론 결과를 비선호로 두어 </a:t>
            </a:r>
            <a:r>
              <a:rPr lang="en-US" altLang="ko-KR" dirty="0"/>
              <a:t>KTO, DPO</a:t>
            </a:r>
            <a:r>
              <a:rPr lang="ko-KR" altLang="en-US" dirty="0"/>
              <a:t>와 같은 학습 가능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학습 데이터의 일관성과 품질을 높이도록 데이터를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베이스 모델의 변경</a:t>
            </a:r>
            <a:endParaRPr lang="en-US" altLang="ko-KR" dirty="0"/>
          </a:p>
          <a:p>
            <a:pPr lvl="1"/>
            <a:r>
              <a:rPr lang="ko-KR" altLang="en-US" dirty="0"/>
              <a:t>태스크에 더 적합한 베이스 모델로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17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847" y="3074415"/>
            <a:ext cx="4243493" cy="451470"/>
          </a:xfrm>
          <a:prstGeom prst="rect">
            <a:avLst/>
          </a:prstGeom>
          <a:solidFill>
            <a:srgbClr val="7E7E7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자연어처리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4704" y="4100577"/>
            <a:ext cx="2245360" cy="451470"/>
          </a:xfrm>
          <a:prstGeom prst="rect">
            <a:avLst/>
          </a:prstGeom>
          <a:solidFill>
            <a:srgbClr val="BEBEB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심리학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8929" y="4100577"/>
            <a:ext cx="2247900" cy="451470"/>
          </a:xfrm>
          <a:prstGeom prst="rect">
            <a:avLst/>
          </a:prstGeom>
          <a:solidFill>
            <a:srgbClr val="BEBEB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693" algn="ctr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언어학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3153" y="4100577"/>
            <a:ext cx="2249593" cy="451470"/>
          </a:xfrm>
          <a:prstGeom prst="rect">
            <a:avLst/>
          </a:prstGeom>
          <a:solidFill>
            <a:srgbClr val="BEBEB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648529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인공지능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2385" y="4954015"/>
            <a:ext cx="2249593" cy="451470"/>
          </a:xfrm>
          <a:prstGeom prst="rect">
            <a:avLst/>
          </a:prstGeom>
          <a:solidFill>
            <a:srgbClr val="BEBEB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693" algn="ctr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사회학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6753" y="4954015"/>
            <a:ext cx="2249593" cy="451470"/>
          </a:xfrm>
          <a:prstGeom prst="rect">
            <a:avLst/>
          </a:prstGeom>
          <a:solidFill>
            <a:srgbClr val="BEBEB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algn="ctr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통계학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9456" y="4951985"/>
            <a:ext cx="2249593" cy="451470"/>
          </a:xfrm>
          <a:prstGeom prst="rect">
            <a:avLst/>
          </a:prstGeom>
          <a:solidFill>
            <a:srgbClr val="BEBEB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693" algn="ctr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통계학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735" y="4954015"/>
            <a:ext cx="2247900" cy="451470"/>
          </a:xfrm>
          <a:prstGeom prst="rect">
            <a:avLst/>
          </a:prstGeom>
          <a:solidFill>
            <a:srgbClr val="BEBEBE"/>
          </a:solidFill>
          <a:ln w="9144">
            <a:solidFill>
              <a:srgbClr val="8D8D8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646837">
              <a:spcBef>
                <a:spcPts val="1280"/>
              </a:spcBef>
            </a:pPr>
            <a:r>
              <a:rPr sz="1867" dirty="0">
                <a:solidFill>
                  <a:srgbClr val="FFFFFF"/>
                </a:solidFill>
                <a:latin typeface="맑은 고딕"/>
                <a:cs typeface="맑은 고딕"/>
              </a:rPr>
              <a:t>머신러닝</a:t>
            </a:r>
            <a:endParaRPr sz="1867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4503420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자연어처리의 기반</a:t>
            </a:r>
            <a:r>
              <a:rPr spc="-553" dirty="0"/>
              <a:t> </a:t>
            </a:r>
            <a:r>
              <a:rPr spc="-7" dirty="0"/>
              <a:t>기술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183" y="1822450"/>
          <a:ext cx="10407228" cy="315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5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52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종류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관련</a:t>
                      </a:r>
                      <a:r>
                        <a:rPr sz="1900" spc="-12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기술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서비스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도전 기술</a:t>
                      </a:r>
                      <a:r>
                        <a:rPr sz="1900" spc="-25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요소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72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분류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감정 분석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언어</a:t>
                      </a:r>
                      <a:r>
                        <a:rPr sz="1900" spc="-27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spc="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탐지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리뷰</a:t>
                      </a:r>
                      <a:r>
                        <a:rPr sz="1900" spc="-125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어휘</a:t>
                      </a:r>
                      <a:r>
                        <a:rPr sz="1900" spc="-12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어휘 모호성</a:t>
                      </a:r>
                      <a:r>
                        <a:rPr sz="1900" spc="-245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해결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2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추출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토픽 추출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중요 구문</a:t>
                      </a:r>
                      <a:r>
                        <a:rPr sz="1900" spc="-38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추출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검색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어휘</a:t>
                      </a:r>
                      <a:r>
                        <a:rPr sz="1900" spc="-114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2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요약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생성</a:t>
                      </a:r>
                      <a:r>
                        <a:rPr sz="1900" spc="-114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요약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뉴스</a:t>
                      </a:r>
                      <a:r>
                        <a:rPr sz="1900" spc="-114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요약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어휘</a:t>
                      </a:r>
                      <a:r>
                        <a:rPr sz="1900" spc="-114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분석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2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클러스터링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문서</a:t>
                      </a:r>
                      <a:r>
                        <a:rPr sz="1900" spc="-114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군집화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문서</a:t>
                      </a:r>
                      <a:r>
                        <a:rPr sz="1900" spc="-125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클러스터링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어휘</a:t>
                      </a:r>
                      <a:r>
                        <a:rPr sz="1900" spc="-114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900" dirty="0">
                          <a:solidFill>
                            <a:srgbClr val="1C1C1C"/>
                          </a:solidFill>
                          <a:latin typeface="맑은 고딕"/>
                          <a:cs typeface="맑은 고딕"/>
                        </a:rPr>
                        <a:t>추출</a:t>
                      </a:r>
                      <a:endParaRPr sz="1900">
                        <a:latin typeface="맑은 고딕"/>
                        <a:cs typeface="맑은 고딕"/>
                      </a:endParaRPr>
                    </a:p>
                  </a:txBody>
                  <a:tcPr marL="0" marR="0" marT="567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408008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자연어처리 응용</a:t>
            </a:r>
            <a:r>
              <a:rPr spc="-553" dirty="0"/>
              <a:t> </a:t>
            </a:r>
            <a:r>
              <a:rPr spc="-7" dirty="0"/>
              <a:t>영역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34" y="1750060"/>
            <a:ext cx="10839873" cy="32692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473275" algn="l"/>
              </a:tabLst>
            </a:pPr>
            <a:r>
              <a:rPr sz="2400" spc="-7" dirty="0">
                <a:solidFill>
                  <a:srgbClr val="585858"/>
                </a:solidFill>
              </a:rPr>
              <a:t>1.	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자연어는 무한하기에</a:t>
            </a:r>
            <a:r>
              <a:rPr sz="2400" spc="-373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어렵다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  <a:p>
            <a:pPr>
              <a:spcBef>
                <a:spcPts val="47"/>
              </a:spcBef>
            </a:pPr>
            <a:endParaRPr sz="2600">
              <a:latin typeface="Times New Roman"/>
              <a:cs typeface="Times New Roman"/>
            </a:endParaRPr>
          </a:p>
          <a:p>
            <a:pPr marL="473275"/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예</a:t>
            </a:r>
            <a:r>
              <a:rPr sz="2400" dirty="0">
                <a:solidFill>
                  <a:srgbClr val="585858"/>
                </a:solidFill>
              </a:rPr>
              <a:t>)</a:t>
            </a:r>
            <a:r>
              <a:rPr sz="2400" spc="-13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글자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수는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유한하지만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이들을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조합해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생성할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있는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단어</a:t>
            </a:r>
            <a:r>
              <a:rPr sz="2400" dirty="0">
                <a:solidFill>
                  <a:srgbClr val="585858"/>
                </a:solidFill>
              </a:rPr>
              <a:t>,</a:t>
            </a:r>
            <a:r>
              <a:rPr sz="2400" spc="-20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문장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수가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무한</a:t>
            </a:r>
            <a:endParaRPr sz="2400">
              <a:latin typeface="맑은 고딕"/>
              <a:cs typeface="맑은 고딕"/>
            </a:endParaRPr>
          </a:p>
          <a:p>
            <a:pPr marL="473275">
              <a:spcBef>
                <a:spcPts val="1440"/>
              </a:spcBef>
            </a:pP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함</a:t>
            </a:r>
            <a:endParaRPr sz="2400">
              <a:latin typeface="맑은 고딕"/>
              <a:cs typeface="맑은 고딕"/>
            </a:endParaRPr>
          </a:p>
          <a:p>
            <a:pPr>
              <a:spcBef>
                <a:spcPts val="53"/>
              </a:spcBef>
            </a:pPr>
            <a:endParaRPr sz="2600">
              <a:latin typeface="Times New Roman"/>
              <a:cs typeface="Times New Roman"/>
            </a:endParaRPr>
          </a:p>
          <a:p>
            <a:pPr marL="16933">
              <a:tabLst>
                <a:tab pos="473275" algn="l"/>
              </a:tabLst>
            </a:pPr>
            <a:r>
              <a:rPr sz="2400" spc="-7" dirty="0">
                <a:solidFill>
                  <a:srgbClr val="585858"/>
                </a:solidFill>
              </a:rPr>
              <a:t>1.	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모호한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중의성을</a:t>
            </a:r>
            <a:r>
              <a:rPr sz="2400" spc="-20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포함하고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있어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어렵다</a:t>
            </a:r>
            <a:r>
              <a:rPr sz="2400" dirty="0">
                <a:solidFill>
                  <a:srgbClr val="585858"/>
                </a:solidFill>
              </a:rPr>
              <a:t>.</a:t>
            </a:r>
            <a:endParaRPr sz="2400"/>
          </a:p>
          <a:p>
            <a:pPr>
              <a:spcBef>
                <a:spcPts val="53"/>
              </a:spcBef>
            </a:pPr>
            <a:endParaRPr sz="2600">
              <a:latin typeface="Times New Roman"/>
              <a:cs typeface="Times New Roman"/>
            </a:endParaRPr>
          </a:p>
          <a:p>
            <a:pPr marL="473275"/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예</a:t>
            </a:r>
            <a:r>
              <a:rPr sz="2400" spc="-7" dirty="0">
                <a:solidFill>
                  <a:srgbClr val="585858"/>
                </a:solidFill>
              </a:rPr>
              <a:t>)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여러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단어가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문장을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이루면서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중의성이</a:t>
            </a:r>
            <a:r>
              <a:rPr sz="2400" spc="-187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발생할</a:t>
            </a:r>
            <a:r>
              <a:rPr sz="2400" spc="-18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585858"/>
                </a:solidFill>
                <a:latin typeface="맑은 고딕"/>
                <a:cs typeface="맑은 고딕"/>
              </a:rPr>
              <a:t>수</a:t>
            </a:r>
            <a:r>
              <a:rPr sz="2400" spc="-20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2400" spc="-7" dirty="0">
                <a:solidFill>
                  <a:srgbClr val="585858"/>
                </a:solidFill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5893647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자연어처리 처리가 어려운</a:t>
            </a:r>
            <a:r>
              <a:rPr spc="-760" dirty="0"/>
              <a:t> </a:t>
            </a:r>
            <a:r>
              <a:rPr spc="-7" dirty="0"/>
              <a:t>이유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22943" y="1991656"/>
            <a:ext cx="9652329" cy="4031018"/>
          </a:xfrm>
          <a:prstGeom prst="rect">
            <a:avLst/>
          </a:prstGeom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L="585879" marR="6773" indent="-457189">
              <a:lnSpc>
                <a:spcPct val="150000"/>
              </a:lnSpc>
              <a:spcBef>
                <a:spcPts val="133"/>
              </a:spcBef>
              <a:buFont typeface="Arial"/>
              <a:buAutoNum type="arabicPeriod"/>
              <a:tabLst>
                <a:tab pos="585031" algn="l"/>
                <a:tab pos="585879" algn="l"/>
              </a:tabLst>
            </a:pPr>
            <a:r>
              <a:rPr dirty="0">
                <a:latin typeface="맑은 고딕"/>
                <a:cs typeface="맑은 고딕"/>
              </a:rPr>
              <a:t>규칙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기반</a:t>
            </a:r>
            <a:r>
              <a:rPr spc="-20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방식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>
                <a:latin typeface="맑은 고딕"/>
                <a:cs typeface="맑은 고딕"/>
              </a:rPr>
              <a:t>초창기의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연구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방식이였으며</a:t>
            </a:r>
            <a:r>
              <a:rPr dirty="0"/>
              <a:t>,</a:t>
            </a:r>
            <a:r>
              <a:rPr spc="-20" dirty="0"/>
              <a:t> </a:t>
            </a:r>
            <a:r>
              <a:rPr dirty="0">
                <a:latin typeface="맑은 고딕"/>
                <a:cs typeface="맑은 고딕"/>
              </a:rPr>
              <a:t>형태소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분석등을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활용해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의미를  분석</a:t>
            </a:r>
          </a:p>
          <a:p>
            <a:pPr marL="585879" marR="226054" indent="-457189">
              <a:lnSpc>
                <a:spcPts val="4320"/>
              </a:lnSpc>
              <a:spcBef>
                <a:spcPts val="380"/>
              </a:spcBef>
              <a:buFont typeface="Arial"/>
              <a:buAutoNum type="arabicPeriod"/>
              <a:tabLst>
                <a:tab pos="585031" algn="l"/>
                <a:tab pos="585879" algn="l"/>
              </a:tabLst>
            </a:pPr>
            <a:r>
              <a:rPr dirty="0">
                <a:latin typeface="맑은 고딕"/>
                <a:cs typeface="맑은 고딕"/>
              </a:rPr>
              <a:t>통계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기반</a:t>
            </a:r>
            <a:r>
              <a:rPr spc="-200" dirty="0">
                <a:latin typeface="맑은 고딕"/>
                <a:cs typeface="맑은 고딕"/>
              </a:rPr>
              <a:t> </a:t>
            </a:r>
            <a:r>
              <a:rPr dirty="0"/>
              <a:t>:</a:t>
            </a:r>
            <a:r>
              <a:rPr spc="-7" dirty="0"/>
              <a:t> </a:t>
            </a:r>
            <a:r>
              <a:rPr dirty="0">
                <a:latin typeface="맑은 고딕"/>
                <a:cs typeface="맑은 고딕"/>
              </a:rPr>
              <a:t>조건부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확률이라는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수학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개념을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기반으로</a:t>
            </a:r>
            <a:r>
              <a:rPr dirty="0"/>
              <a:t>,</a:t>
            </a:r>
            <a:r>
              <a:rPr spc="-7" dirty="0"/>
              <a:t> </a:t>
            </a:r>
            <a:r>
              <a:rPr dirty="0">
                <a:latin typeface="맑은 고딕"/>
                <a:cs typeface="맑은 고딕"/>
              </a:rPr>
              <a:t>어떤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단어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이후에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등장  할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단어를</a:t>
            </a:r>
            <a:r>
              <a:rPr spc="-193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예측하는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등의</a:t>
            </a:r>
            <a:r>
              <a:rPr spc="-18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처리하는</a:t>
            </a:r>
            <a:r>
              <a:rPr spc="-193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방식</a:t>
            </a:r>
          </a:p>
          <a:p>
            <a:pPr marL="585879" indent="-457189">
              <a:lnSpc>
                <a:spcPct val="100000"/>
              </a:lnSpc>
              <a:spcBef>
                <a:spcPts val="1060"/>
              </a:spcBef>
              <a:buFont typeface="Arial"/>
              <a:buAutoNum type="arabicPeriod"/>
              <a:tabLst>
                <a:tab pos="585031" algn="l"/>
                <a:tab pos="585879" algn="l"/>
              </a:tabLst>
            </a:pPr>
            <a:r>
              <a:rPr dirty="0">
                <a:latin typeface="맑은 고딕"/>
                <a:cs typeface="맑은 고딕"/>
              </a:rPr>
              <a:t>딥러닝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기반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/>
              <a:t>:</a:t>
            </a:r>
            <a:r>
              <a:rPr spc="-7" dirty="0"/>
              <a:t> </a:t>
            </a:r>
            <a:r>
              <a:rPr dirty="0">
                <a:latin typeface="맑은 고딕"/>
                <a:cs typeface="맑은 고딕"/>
              </a:rPr>
              <a:t>데이터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입력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하여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가중치를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학습한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모델을</a:t>
            </a:r>
            <a:r>
              <a:rPr spc="-193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활용을</a:t>
            </a:r>
            <a:r>
              <a:rPr spc="-20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활용하는</a:t>
            </a:r>
            <a:r>
              <a:rPr spc="-187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방식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34" y="688459"/>
            <a:ext cx="4503420" cy="541965"/>
          </a:xfrm>
          <a:prstGeom prst="rect">
            <a:avLst/>
          </a:prstGeom>
        </p:spPr>
        <p:txBody>
          <a:bodyPr spcFirstLastPara="1" vert="horz" wrap="square" lIns="0" tIns="16087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자연어처리 처리의</a:t>
            </a:r>
            <a:r>
              <a:rPr spc="-553" dirty="0"/>
              <a:t> </a:t>
            </a:r>
            <a:r>
              <a:rPr spc="-7" dirty="0"/>
              <a:t>방식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3115</Words>
  <Application>Microsoft Office PowerPoint</Application>
  <PresentationFormat>와이드스크린</PresentationFormat>
  <Paragraphs>472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경기천년제목 Bold</vt:lpstr>
      <vt:lpstr>경기천년제목 Light</vt:lpstr>
      <vt:lpstr>넥슨Lv2고딕</vt:lpstr>
      <vt:lpstr>맑은 고딕</vt:lpstr>
      <vt:lpstr>맑은 고딕</vt:lpstr>
      <vt:lpstr>Arial</vt:lpstr>
      <vt:lpstr>Roboto</vt:lpstr>
      <vt:lpstr>Times New Roman</vt:lpstr>
      <vt:lpstr>Wingdings</vt:lpstr>
      <vt:lpstr>Office 테마</vt:lpstr>
      <vt:lpstr>인공지능 단기강좌</vt:lpstr>
      <vt:lpstr>강사 소개</vt:lpstr>
      <vt:lpstr>강의 목표</vt:lpstr>
      <vt:lpstr>자연어처리 소개</vt:lpstr>
      <vt:lpstr>자연어처리 포지셔닝</vt:lpstr>
      <vt:lpstr>자연어처리의 기반 기술</vt:lpstr>
      <vt:lpstr>자연어처리 응용 영역</vt:lpstr>
      <vt:lpstr>자연어처리 처리가 어려운 이유</vt:lpstr>
      <vt:lpstr>자연어처리 처리의 방식</vt:lpstr>
      <vt:lpstr>자연어처리 용어</vt:lpstr>
      <vt:lpstr>언어학 용어</vt:lpstr>
      <vt:lpstr>텍스트 전처리</vt:lpstr>
      <vt:lpstr>PowerPoint 프레젠테이션</vt:lpstr>
      <vt:lpstr>구문 분석</vt:lpstr>
      <vt:lpstr>의미 분석</vt:lpstr>
      <vt:lpstr>개체명 인식</vt:lpstr>
      <vt:lpstr>언어 모델</vt:lpstr>
      <vt:lpstr>PowerPoint 프레젠테이션</vt:lpstr>
      <vt:lpstr>대화 시스템</vt:lpstr>
      <vt:lpstr>PowerPoint 프레젠테이션</vt:lpstr>
      <vt:lpstr>자연어 처리 방법의 변화</vt:lpstr>
      <vt:lpstr>자연어 처리 방법의 변화</vt:lpstr>
      <vt:lpstr>LLM 기본 개념</vt:lpstr>
      <vt:lpstr>LLM 기본 개념</vt:lpstr>
      <vt:lpstr>LLM 기본 개념</vt:lpstr>
      <vt:lpstr>LLM 기본 개념</vt:lpstr>
      <vt:lpstr>LLM 기본 개념</vt:lpstr>
      <vt:lpstr>LLM 기본 개념</vt:lpstr>
      <vt:lpstr>LLM 기본 개념</vt:lpstr>
      <vt:lpstr>LLM 기본 개념</vt:lpstr>
      <vt:lpstr>최근 LLM은 기본적으로 DECODER 형태</vt:lpstr>
      <vt:lpstr>LLM 을 잘 활용하기 위해서는?</vt:lpstr>
      <vt:lpstr>LLM 을 잘 활용하기 위해서는?</vt:lpstr>
      <vt:lpstr>LLM 을 잘 활용하기 위해서는?</vt:lpstr>
      <vt:lpstr>LLM 모델 성능 향상</vt:lpstr>
      <vt:lpstr>모델의 크기 관점에서의 성능 향상</vt:lpstr>
      <vt:lpstr>모델의 크기 관점에서의 성능 향상</vt:lpstr>
      <vt:lpstr>모델의 크기 관점에서의 성능 향상</vt:lpstr>
      <vt:lpstr>모델의 크기 관점에서의 성능 향상</vt:lpstr>
      <vt:lpstr>모델의 크기 관점에서의 성능 향상</vt:lpstr>
      <vt:lpstr>모델의 입력 관점에서의 성능 향상</vt:lpstr>
      <vt:lpstr>모델의 입력 관점에서의 성능 향상</vt:lpstr>
      <vt:lpstr>모델의 입력 관점에서의 성능 향상</vt:lpstr>
      <vt:lpstr>모델의 입력 관점에서의 성능 향상</vt:lpstr>
      <vt:lpstr>모델의 입력 관점에서의 성능 향상</vt:lpstr>
      <vt:lpstr>모델의 입력 관점에서의 성능 향상</vt:lpstr>
      <vt:lpstr>모델의 입력 관점에서의 성능 향상</vt:lpstr>
      <vt:lpstr>모델의 학습 관점에서의 성능 향상</vt:lpstr>
      <vt:lpstr>모델의 학습 관점에서의 성능 향상</vt:lpstr>
      <vt:lpstr>선호도 학습</vt:lpstr>
      <vt:lpstr>Background - RLHF</vt:lpstr>
      <vt:lpstr>OpenAI GPT3.5</vt:lpstr>
      <vt:lpstr>DeepMind Sparrow</vt:lpstr>
      <vt:lpstr>Meta LLAMA-2</vt:lpstr>
      <vt:lpstr>DPO</vt:lpstr>
      <vt:lpstr>DPO 학습</vt:lpstr>
      <vt:lpstr>기타 성능 향상 방법론</vt:lpstr>
      <vt:lpstr>기타 성능 향상 방법론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용빈 정</dc:creator>
  <cp:lastModifiedBy>용빈 정</cp:lastModifiedBy>
  <cp:revision>40</cp:revision>
  <dcterms:created xsi:type="dcterms:W3CDTF">2024-11-18T10:09:27Z</dcterms:created>
  <dcterms:modified xsi:type="dcterms:W3CDTF">2024-11-19T14:32:35Z</dcterms:modified>
</cp:coreProperties>
</file>