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e4515900b_0_10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2e4515900b_0_10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4515900b_0_10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2e4515900b_0_10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e4515900b_0_5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2e4515900b_0_5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e4515900b_0_6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2e4515900b_0_6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e4515900b_0_10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2e4515900b_0_10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e4515900b_0_10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2e4515900b_0_10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e4515900b_0_1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2e4515900b_0_1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e4515900b_0_7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2e4515900b_0_7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4515900b_0_10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2e4515900b_0_10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e4515900b_0_1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2e4515900b_0_1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4515900b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2e4515900b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e4515900b_0_8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2e4515900b_0_8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e4515900b_0_1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22e4515900b_0_1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e4515900b_0_8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2e4515900b_0_8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e4515900b_0_9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2e4515900b_0_9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4515900b_0_2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2e4515900b_0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4515900b_0_10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2e4515900b_0_10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4515900b_0_10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Языковое моделирование имеет очень естественную и общую постановку задачи: мы говорим и пишем последовательно слово за словом. </a:t>
            </a:r>
            <a:endParaRPr/>
          </a:p>
        </p:txBody>
      </p:sp>
      <p:sp>
        <p:nvSpPr>
          <p:cNvPr id="146" name="Google Shape;146;g22e4515900b_0_10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4515900b_0_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2e4515900b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4515900b_0_4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2e4515900b_0_4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515900b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515900b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4515900b_0_5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2e4515900b_0_5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">
  <p:cSld name="Заголовок и фото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-433387" y="-485775"/>
            <a:ext cx="10029900" cy="6007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52438" y="267176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2884" y="414801"/>
            <a:ext cx="8238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452438" y="4353716"/>
            <a:ext cx="8239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 (вариант)">
  <p:cSld name="Заголовок и фото (вариант)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>
            <p:ph idx="2" type="pic"/>
          </p:nvPr>
        </p:nvSpPr>
        <p:spPr>
          <a:xfrm>
            <a:off x="4114800" y="-76200"/>
            <a:ext cx="4554300" cy="53007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52438" y="476250"/>
            <a:ext cx="3667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2438" y="2647716"/>
            <a:ext cx="3667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2438" y="889861"/>
            <a:ext cx="3667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52438" y="1593189"/>
            <a:ext cx="36672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3" type="pic"/>
          </p:nvPr>
        </p:nvSpPr>
        <p:spPr>
          <a:xfrm>
            <a:off x="4572000" y="-152725"/>
            <a:ext cx="4093800" cy="5458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452438" y="404813"/>
            <a:ext cx="366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">
  <p:cSld name="Раздел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 дня">
  <p:cSld name="Повестка дн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нформационное сообщение">
  <p:cSld name="Информационное сообщение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жный факт">
  <p:cSld name="Важный факт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2438" y="403473"/>
            <a:ext cx="82392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52438" y="3098317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(3 шт.)">
  <p:cSld name="Фото (3 шт.)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>
            <p:ph idx="2" type="pic"/>
          </p:nvPr>
        </p:nvSpPr>
        <p:spPr>
          <a:xfrm>
            <a:off x="5910263" y="381000"/>
            <a:ext cx="2789700" cy="2231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6"/>
          <p:cNvSpPr/>
          <p:nvPr>
            <p:ph idx="3" type="pic"/>
          </p:nvPr>
        </p:nvSpPr>
        <p:spPr>
          <a:xfrm>
            <a:off x="5062538" y="1491853"/>
            <a:ext cx="3914700" cy="455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/>
          <p:nvPr>
            <p:ph idx="4" type="pic"/>
          </p:nvPr>
        </p:nvSpPr>
        <p:spPr>
          <a:xfrm>
            <a:off x="-52387" y="185738"/>
            <a:ext cx="6229500" cy="46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>
            <p:ph idx="2" type="pic"/>
          </p:nvPr>
        </p:nvSpPr>
        <p:spPr>
          <a:xfrm>
            <a:off x="-500062" y="-2071687"/>
            <a:ext cx="10144200" cy="81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en.wikipedia.org/wiki/Turing_te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Языковое моделирование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122" name="Google Shape;12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 языкового моделирования и метрики качества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95" name="Google Shape;195;p38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 rotWithShape="1">
          <a:blip r:embed="rId4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203" name="Google Shape;203;p39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ru"/>
              <a:t>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ы оцениваем вероятность слова </a:t>
            </a:r>
            <a:r>
              <a:rPr lang="ru"/>
              <a:t>w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быть следующим, если нам известны слова </a:t>
            </a:r>
            <a:endParaRPr/>
          </a:p>
        </p:txBody>
      </p:sp>
      <p:pic>
        <p:nvPicPr>
          <p:cNvPr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109" y="3641764"/>
            <a:ext cx="1092994" cy="32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3902463" y="3254594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169692" y="151800"/>
            <a:ext cx="78333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452438" y="221586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 помощью языковой модели мож</a:t>
            </a:r>
            <a:r>
              <a:rPr lang="ru"/>
              <a:t>но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оцен</a:t>
            </a:r>
            <a:r>
              <a:rPr lang="ru"/>
              <a:t>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ть вероятность  конкретного текст</a:t>
            </a:r>
            <a:r>
              <a:rPr lang="ru"/>
              <a:t>а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14" name="Google Shape;214;p40"/>
          <p:cNvSpPr txBox="1"/>
          <p:nvPr/>
        </p:nvSpPr>
        <p:spPr>
          <a:xfrm>
            <a:off x="2714663" y="2860742"/>
            <a:ext cx="371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541" y="3015974"/>
            <a:ext cx="4190795" cy="835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8166" y="2502574"/>
            <a:ext cx="1091403" cy="28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169692" y="151800"/>
            <a:ext cx="8010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22" name="Google Shape;222;p41"/>
          <p:cNvSpPr txBox="1"/>
          <p:nvPr>
            <p:ph idx="2" type="body"/>
          </p:nvPr>
        </p:nvSpPr>
        <p:spPr>
          <a:xfrm>
            <a:off x="452438" y="2197457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практике гораздо удобнее оценивать логарифм вероятности: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434" y="2899328"/>
            <a:ext cx="6765131" cy="68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29" name="Google Shape;229;p42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35" name="Google Shape;235;p43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1" name="Google Shape;241;p44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7" name="Google Shape;247;p45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3" name="Google Shape;253;p46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9" name="Google Shape;259;p47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Тогда логарифм общей вероятности текста: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log[P(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r>
              <a:rPr lang="ru" sz="1700"/>
              <a:t>)] = log(0.4) + log(0.2) + log(0.7) + log(0.3) =-4.08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ru"/>
              <a:t>занятия</a:t>
            </a:r>
            <a:endParaRPr/>
          </a:p>
        </p:txBody>
      </p:sp>
      <p:sp>
        <p:nvSpPr>
          <p:cNvPr id="128" name="Google Shape;128;p3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Понятие я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зыково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го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моделировани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Языковые модели в реальном мире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Формальная постановка задачи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Перплексия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65" name="Google Shape;265;p48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266" name="Google Shape;2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72" name="Google Shape;272;p49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Для примера с прошлого слайда: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1" lang="ru"/>
              <a:t>Важно:</a:t>
            </a:r>
            <a:r>
              <a:rPr lang="ru"/>
              <a:t> чем ниже перплексия, тем лучше.</a:t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575" y="3034601"/>
            <a:ext cx="2042848" cy="63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169701" y="151800"/>
            <a:ext cx="8595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 sz="2400"/>
              <a:t>Почему языковое моделирование — важная задача?</a:t>
            </a:r>
            <a:endParaRPr/>
          </a:p>
        </p:txBody>
      </p:sp>
      <p:sp>
        <p:nvSpPr>
          <p:cNvPr id="280" name="Google Shape;280;p50"/>
          <p:cNvSpPr txBox="1"/>
          <p:nvPr>
            <p:ph idx="2" type="body"/>
          </p:nvPr>
        </p:nvSpPr>
        <p:spPr>
          <a:xfrm>
            <a:off x="169675" y="1227075"/>
            <a:ext cx="77625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8575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являются компонентом многих других задач в NLP, связанных с генерацией или оценкой вероятности текста: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автодополнение текста,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исправление грамматических ошибок,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машинный перевод,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распознавание речи,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…</a:t>
            </a:r>
            <a:endParaRPr/>
          </a:p>
          <a:p>
            <a:pPr indent="-285750" lvl="0" marL="2921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— бенчмарк, который оценивает текущий прогресс в NLP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Итоги занятия</a:t>
            </a:r>
            <a:endParaRPr/>
          </a:p>
        </p:txBody>
      </p:sp>
      <p:sp>
        <p:nvSpPr>
          <p:cNvPr id="286" name="Google Shape;286;p51"/>
          <p:cNvSpPr txBox="1"/>
          <p:nvPr>
            <p:ph idx="2" type="body"/>
          </p:nvPr>
        </p:nvSpPr>
        <p:spPr>
          <a:xfrm>
            <a:off x="169675" y="1368952"/>
            <a:ext cx="85428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Сегодня мы узнали: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ч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 такое языковые модели и для чего они нужны,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к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ак оценивать качество языковых моделей с помощью перплексии,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следующем видео мы поговорим о том, как решать задачу языкового моделирования с помощью </a:t>
            </a:r>
            <a:r>
              <a:rPr lang="ru"/>
              <a:t>N-грамм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35" name="Google Shape;135;p31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1" name="Google Shape;141;p32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32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4944646" y="2612125"/>
            <a:ext cx="850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Книжки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3"/>
          <p:cNvSpPr txBox="1"/>
          <p:nvPr/>
        </p:nvSpPr>
        <p:spPr>
          <a:xfrm>
            <a:off x="4921100" y="3082377"/>
            <a:ext cx="1005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Тетрадки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3"/>
          <p:cNvSpPr txBox="1"/>
          <p:nvPr/>
        </p:nvSpPr>
        <p:spPr>
          <a:xfrm>
            <a:off x="4916894" y="3552629"/>
            <a:ext cx="1014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Ноутбуки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3"/>
          <p:cNvCxnSpPr/>
          <p:nvPr/>
        </p:nvCxnSpPr>
        <p:spPr>
          <a:xfrm flipH="1" rot="10800000">
            <a:off x="3769690" y="2757618"/>
            <a:ext cx="669300" cy="41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5" name="Google Shape;155;p33"/>
          <p:cNvCxnSpPr/>
          <p:nvPr/>
        </p:nvCxnSpPr>
        <p:spPr>
          <a:xfrm>
            <a:off x="3749048" y="3183098"/>
            <a:ext cx="669000" cy="460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" name="Google Shape;156;p33"/>
          <p:cNvCxnSpPr/>
          <p:nvPr/>
        </p:nvCxnSpPr>
        <p:spPr>
          <a:xfrm flipH="1" rot="10800000">
            <a:off x="3769805" y="3176498"/>
            <a:ext cx="666900" cy="6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7" name="Google Shape;157;p33"/>
          <p:cNvSpPr txBox="1"/>
          <p:nvPr/>
        </p:nvSpPr>
        <p:spPr>
          <a:xfrm>
            <a:off x="4365500" y="3088200"/>
            <a:ext cx="666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4429688" y="2671700"/>
            <a:ext cx="538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4476790" y="3608250"/>
            <a:ext cx="4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4801242" y="3993634"/>
            <a:ext cx="1245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Предсказание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/>
              <a:t>Тест Тьюринга</a:t>
            </a:r>
            <a:endParaRPr/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147" y="1743488"/>
            <a:ext cx="2906147" cy="221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/>
        </p:nvSpPr>
        <p:spPr>
          <a:xfrm>
            <a:off x="765291" y="4760681"/>
            <a:ext cx="51258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Википедия, тест Тьюринга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169694" y="151800"/>
            <a:ext cx="84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Языковые модели вокруг нас</a:t>
            </a:r>
            <a:endParaRPr/>
          </a:p>
        </p:txBody>
      </p:sp>
      <p:grpSp>
        <p:nvGrpSpPr>
          <p:cNvPr id="174" name="Google Shape;174;p35"/>
          <p:cNvGrpSpPr/>
          <p:nvPr/>
        </p:nvGrpSpPr>
        <p:grpSpPr>
          <a:xfrm>
            <a:off x="2350425" y="1427407"/>
            <a:ext cx="4014563" cy="3332293"/>
            <a:chOff x="0" y="0"/>
            <a:chExt cx="10705500" cy="8886115"/>
          </a:xfrm>
        </p:grpSpPr>
        <p:pic>
          <p:nvPicPr>
            <p:cNvPr descr="photo_2022-10-27 01.38.28.jpeg" id="175" name="Google Shape;175;p35"/>
            <p:cNvPicPr preferRelativeResize="0"/>
            <p:nvPr/>
          </p:nvPicPr>
          <p:blipFill rotWithShape="1">
            <a:blip r:embed="rId3">
              <a:alphaModFix/>
            </a:blip>
            <a:srcRect b="826" l="0" r="0" t="816"/>
            <a:stretch/>
          </p:blipFill>
          <p:spPr>
            <a:xfrm>
              <a:off x="0" y="0"/>
              <a:ext cx="10705444" cy="82978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5"/>
            <p:cNvSpPr/>
            <p:nvPr/>
          </p:nvSpPr>
          <p:spPr>
            <a:xfrm>
              <a:off x="0" y="8374015"/>
              <a:ext cx="10705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900"/>
                <a:buFont typeface="Helvetica Neue"/>
                <a:buNone/>
              </a:pPr>
              <a:r>
                <a:rPr b="0" i="0" lang="ru" sz="900" u="none" cap="none" strike="noStrik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Пример работы языковой модели в клавиатуре смартфона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257338" y="2895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ChatGPT тоже является языковой моделью </a:t>
            </a: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625" y="1070850"/>
            <a:ext cx="4772752" cy="35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3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