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6858000" cy="9144000"/>
  <p:defaultTextStyle>
    <a:defPPr>
      <a:defRPr lang="zh-TW"/>
    </a:defPPr>
    <a:lvl1pPr marL="0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80"/>
  </p:normalViewPr>
  <p:slideViewPr>
    <p:cSldViewPr snapToGrid="0" snapToObjects="1">
      <p:cViewPr>
        <p:scale>
          <a:sx n="70" d="100"/>
          <a:sy n="70" d="100"/>
        </p:scale>
        <p:origin x="-605" y="-3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B4E46-6490-4B01-ABDF-D0AEB8910D18}" type="datetimeFigureOut">
              <a:rPr lang="zh-TW" altLang="en-US" smtClean="0"/>
              <a:t>2018/5/20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9C93C-7995-4C9F-BDA9-DE5ACC5BE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75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9C93C-7995-4C9F-BDA9-DE5ACC5BED6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8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9C93C-7995-4C9F-BDA9-DE5ACC5BED6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6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9C93C-7995-4C9F-BDA9-DE5ACC5BED6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661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 rot="176073">
            <a:off x="4248163" y="-1427267"/>
            <a:ext cx="7117184" cy="7222766"/>
            <a:chOff x="4348030" y="-1570144"/>
            <a:chExt cx="7117184" cy="7222766"/>
          </a:xfrm>
        </p:grpSpPr>
        <p:sp>
          <p:nvSpPr>
            <p:cNvPr id="8" name="矩形 7"/>
            <p:cNvSpPr/>
            <p:nvPr/>
          </p:nvSpPr>
          <p:spPr>
            <a:xfrm rot="19200000">
              <a:off x="5694786" y="-1570144"/>
              <a:ext cx="3443884" cy="394227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/>
            <p:cNvSpPr/>
            <p:nvPr/>
          </p:nvSpPr>
          <p:spPr>
            <a:xfrm rot="19200000">
              <a:off x="8390727" y="1756102"/>
              <a:ext cx="3074487" cy="389652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FE74"/>
                </a:solidFill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 rot="19187474">
              <a:off x="6678364" y="1060372"/>
              <a:ext cx="282320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800" dirty="0" smtClean="0">
                  <a:solidFill>
                    <a:schemeClr val="bg1"/>
                  </a:solidFill>
                  <a:latin typeface="+mj-lt"/>
                </a:rPr>
                <a:t>RENO</a:t>
              </a:r>
              <a:endParaRPr lang="zh-TW" altLang="en-US" sz="7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3000000">
              <a:off x="7130850" y="3096356"/>
              <a:ext cx="2917273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8800" dirty="0" err="1">
                  <a:solidFill>
                    <a:schemeClr val="bg1"/>
                  </a:solidFill>
                  <a:latin typeface="+mj-lt"/>
                </a:rPr>
                <a:t>V</a:t>
              </a:r>
              <a:r>
                <a:rPr lang="en-US" altLang="zh-TW" sz="8800" smtClean="0">
                  <a:solidFill>
                    <a:schemeClr val="bg1"/>
                  </a:solidFill>
                  <a:latin typeface="+mj-lt"/>
                </a:rPr>
                <a:t>ATIO</a:t>
              </a:r>
              <a:endParaRPr lang="zh-TW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 rot="1284742">
              <a:off x="5749451" y="3090290"/>
              <a:ext cx="18473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sz="8000" dirty="0">
                <a:solidFill>
                  <a:srgbClr val="00B05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19216016">
              <a:off x="6203704" y="1705303"/>
              <a:ext cx="137762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 smtClean="0">
                  <a:solidFill>
                    <a:schemeClr val="bg1"/>
                  </a:solidFill>
                  <a:latin typeface="+mj-lt"/>
                </a:rPr>
                <a:t>PHYSICS</a:t>
              </a:r>
              <a:endParaRPr lang="zh-TW" altLang="en-US" sz="2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19230083">
              <a:off x="6940052" y="-185920"/>
              <a:ext cx="2968761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72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Broadway" panose="04040905080B02020502" pitchFamily="82" charset="0"/>
                </a:rPr>
                <a:t>	</a:t>
              </a:r>
              <a:r>
                <a:rPr lang="en-US" altLang="zh-TW" sz="4000" dirty="0" smtClean="0">
                  <a:solidFill>
                    <a:schemeClr val="bg1"/>
                  </a:solidFill>
                  <a:latin typeface="+mj-lt"/>
                </a:rPr>
                <a:t>BIOLOGY</a:t>
              </a:r>
              <a:endParaRPr lang="zh-TW" altLang="en-US" sz="4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9209022">
              <a:off x="8130852" y="2072490"/>
              <a:ext cx="143103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3600" dirty="0" smtClean="0">
                  <a:solidFill>
                    <a:schemeClr val="bg1"/>
                  </a:solidFill>
                  <a:latin typeface="+mj-lt"/>
                </a:rPr>
                <a:t>EARTH</a:t>
              </a:r>
              <a:endParaRPr lang="zh-TW" altLang="en-US" sz="2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3000000">
              <a:off x="4879405" y="348942"/>
              <a:ext cx="29394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92D050"/>
                  </a:solidFill>
                  <a:latin typeface="Broadway" panose="04040905080B02020502" pitchFamily="82" charset="0"/>
                </a:rPr>
                <a:t>	</a:t>
              </a:r>
              <a:r>
                <a:rPr lang="en-US" altLang="zh-TW" sz="2400" dirty="0" smtClean="0">
                  <a:solidFill>
                    <a:schemeClr val="bg1"/>
                  </a:solidFill>
                  <a:latin typeface="+mj-lt"/>
                </a:rPr>
                <a:t>INFORMATION</a:t>
              </a:r>
              <a:endParaRPr lang="zh-TW" altLang="en-US" sz="3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19200000">
              <a:off x="7596977" y="-189582"/>
              <a:ext cx="18750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 smtClean="0">
                  <a:solidFill>
                    <a:schemeClr val="bg1"/>
                  </a:solidFill>
                  <a:latin typeface="+mj-lt"/>
                </a:rPr>
                <a:t>CHEMISTRY</a:t>
              </a:r>
              <a:endParaRPr lang="zh-TW" altLang="en-US" sz="3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9186615">
              <a:off x="4348030" y="172365"/>
              <a:ext cx="870239" cy="95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 rot="3017047">
              <a:off x="5744934" y="-56044"/>
              <a:ext cx="264130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7200" dirty="0" smtClean="0">
                  <a:solidFill>
                    <a:schemeClr val="bg1"/>
                  </a:solidFill>
                  <a:latin typeface="+mj-lt"/>
                </a:rPr>
                <a:t>CKCOS</a:t>
              </a:r>
              <a:endParaRPr kumimoji="1" lang="zh-TW" altLang="en-US" sz="7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0" name="矩形 19"/>
          <p:cNvSpPr/>
          <p:nvPr userDrawn="1"/>
        </p:nvSpPr>
        <p:spPr>
          <a:xfrm rot="19376073">
            <a:off x="5530392" y="3968734"/>
            <a:ext cx="3074487" cy="38965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FE74"/>
              </a:solidFill>
            </a:endParaRPr>
          </a:p>
        </p:txBody>
      </p:sp>
      <p:sp>
        <p:nvSpPr>
          <p:cNvPr id="23" name="文字方塊 22"/>
          <p:cNvSpPr txBox="1"/>
          <p:nvPr userDrawn="1"/>
        </p:nvSpPr>
        <p:spPr>
          <a:xfrm rot="19218722">
            <a:off x="7276480" y="-287898"/>
            <a:ext cx="8130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6600" dirty="0" smtClean="0">
                <a:solidFill>
                  <a:schemeClr val="bg1"/>
                </a:solidFill>
              </a:rPr>
              <a:t>8</a:t>
            </a:r>
            <a:r>
              <a:rPr kumimoji="1" lang="en-US" altLang="zh-TW" dirty="0" smtClean="0">
                <a:solidFill>
                  <a:schemeClr val="bg1"/>
                </a:solidFill>
              </a:rPr>
              <a:t>th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 userDrawn="1"/>
        </p:nvSpPr>
        <p:spPr>
          <a:xfrm rot="3176073">
            <a:off x="4339485" y="362999"/>
            <a:ext cx="30108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smtClean="0">
                <a:solidFill>
                  <a:schemeClr val="bg1"/>
                </a:solidFill>
                <a:latin typeface="+mj-lt"/>
              </a:rPr>
              <a:t>MATHEMATIC</a:t>
            </a:r>
            <a:endParaRPr lang="zh-TW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文字方塊 24"/>
          <p:cNvSpPr txBox="1"/>
          <p:nvPr userDrawn="1"/>
        </p:nvSpPr>
        <p:spPr>
          <a:xfrm rot="3180000">
            <a:off x="8301438" y="3076927"/>
            <a:ext cx="15758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TW" sz="40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CK</a:t>
            </a:r>
          </a:p>
          <a:p>
            <a:pPr>
              <a:lnSpc>
                <a:spcPct val="70000"/>
              </a:lnSpc>
            </a:pPr>
            <a:r>
              <a:rPr lang="en-US" altLang="zh-TW" sz="40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HS</a:t>
            </a:r>
          </a:p>
        </p:txBody>
      </p:sp>
      <p:sp>
        <p:nvSpPr>
          <p:cNvPr id="26" name="矩形 25"/>
          <p:cNvSpPr/>
          <p:nvPr userDrawn="1"/>
        </p:nvSpPr>
        <p:spPr>
          <a:xfrm rot="19376073">
            <a:off x="-495874" y="-325190"/>
            <a:ext cx="1295260" cy="7741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FE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49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325920" y="4937122"/>
            <a:ext cx="4975138" cy="576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0076DB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676303" y="4937122"/>
            <a:ext cx="57600" cy="57600"/>
          </a:xfrm>
          <a:prstGeom prst="rect">
            <a:avLst/>
          </a:prstGeom>
          <a:solidFill>
            <a:srgbClr val="FF65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0076DB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416596" y="4937122"/>
            <a:ext cx="57600" cy="57600"/>
          </a:xfrm>
          <a:prstGeom prst="rect">
            <a:avLst/>
          </a:prstGeom>
          <a:solidFill>
            <a:srgbClr val="0076D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0076DB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589734" y="4937122"/>
            <a:ext cx="57600" cy="57600"/>
          </a:xfrm>
          <a:prstGeom prst="rect">
            <a:avLst/>
          </a:prstGeom>
          <a:solidFill>
            <a:srgbClr val="00B6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0076DB"/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503165" y="4937122"/>
            <a:ext cx="57600" cy="576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0076DB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330027" y="4937122"/>
            <a:ext cx="57600" cy="576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0076DB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762872" y="4937122"/>
            <a:ext cx="57600" cy="57600"/>
          </a:xfrm>
          <a:prstGeom prst="rect">
            <a:avLst/>
          </a:prstGeom>
          <a:solidFill>
            <a:srgbClr val="9D9D9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0076DB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251520" y="4937122"/>
            <a:ext cx="3074400" cy="57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0076DB"/>
              </a:solidFill>
            </a:endParaRPr>
          </a:p>
        </p:txBody>
      </p:sp>
      <p:pic>
        <p:nvPicPr>
          <p:cNvPr id="19" name="圖片 18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273200"/>
            <a:ext cx="622800" cy="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7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8FEE9-3A05-FB44-AA7E-4B31019A1FA1}" type="datetimeFigureOut">
              <a:rPr kumimoji="1" lang="zh-TW" altLang="en-US" smtClean="0"/>
              <a:t>2018/5/20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CEC7F-32CD-1342-A3EB-8800AC759E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859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17140" y="1604180"/>
            <a:ext cx="50321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5400" b="1" dirty="0" smtClean="0">
                <a:solidFill>
                  <a:srgbClr val="7030A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Heiti TC Light" charset="-120"/>
              </a:rPr>
              <a:t>我</a:t>
            </a:r>
            <a:r>
              <a:rPr kumimoji="1" lang="zh-TW" altLang="en-US" sz="5400" b="1" dirty="0">
                <a:solidFill>
                  <a:srgbClr val="7030A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Heiti TC Light" charset="-120"/>
              </a:rPr>
              <a:t>不會做是非題</a:t>
            </a:r>
          </a:p>
          <a:p>
            <a:endParaRPr kumimoji="1" lang="zh-TW" altLang="en-US" sz="5400" b="1" dirty="0">
              <a:solidFill>
                <a:srgbClr val="7030A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Heiti TC Light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51920" y="2593045"/>
            <a:ext cx="57086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Heiti TC Light" charset="-120"/>
              </a:rPr>
              <a:t>作者</a:t>
            </a:r>
            <a:r>
              <a:rPr kumimoji="1" lang="en-US" altLang="zh-TW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Heiti TC Light" charset="-120"/>
              </a:rPr>
              <a:t>: 22719</a:t>
            </a:r>
            <a:r>
              <a:rPr kumimoji="1"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Heiti TC Light" charset="-120"/>
              </a:rPr>
              <a:t>傅彥綱 </a:t>
            </a:r>
            <a:r>
              <a:rPr kumimoji="1" lang="en-US" altLang="zh-TW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Heiti TC Light" charset="-120"/>
              </a:rPr>
              <a:t>22709</a:t>
            </a:r>
            <a:r>
              <a:rPr kumimoji="1"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Heiti TC Light" charset="-120"/>
              </a:rPr>
              <a:t>林奕帆</a:t>
            </a:r>
          </a:p>
          <a:p>
            <a:r>
              <a:rPr kumimoji="1"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Heiti TC Light" charset="-120"/>
              </a:rPr>
              <a:t>指導老師</a:t>
            </a:r>
            <a:r>
              <a:rPr kumimoji="1" lang="en-US" altLang="zh-TW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Heiti TC Light" charset="-120"/>
              </a:rPr>
              <a:t>: </a:t>
            </a:r>
            <a:r>
              <a:rPr kumimoji="1"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Heiti TC Light" charset="-120"/>
              </a:rPr>
              <a:t>沈朋裕 老師</a:t>
            </a:r>
          </a:p>
          <a:p>
            <a:r>
              <a:rPr kumimoji="1"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Heiti TC Light" charset="-120"/>
              </a:rPr>
              <a:t>指導教授</a:t>
            </a:r>
            <a:r>
              <a:rPr kumimoji="1" lang="en-US" altLang="zh-TW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Heiti TC Light" charset="-120"/>
              </a:rPr>
              <a:t>:</a:t>
            </a:r>
            <a:r>
              <a:rPr kumimoji="1"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Heiti TC Light" charset="-120"/>
              </a:rPr>
              <a:t>國立台灣大學電機工程學系陳和麟 </a:t>
            </a:r>
            <a:r>
              <a:rPr kumimoji="1"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Heiti TC Light" charset="-120"/>
              </a:rPr>
              <a:t>教授</a:t>
            </a:r>
            <a:endParaRPr kumimoji="1" lang="zh-TW" altLang="en-US" sz="2000" b="1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Heiti TC Light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618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內容版面配置區 2"/>
              <p:cNvSpPr txBox="1">
                <a:spLocks/>
              </p:cNvSpPr>
              <p:nvPr/>
            </p:nvSpPr>
            <p:spPr>
              <a:xfrm>
                <a:off x="612000" y="699395"/>
                <a:ext cx="9947448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TW" altLang="en-US" sz="3200" dirty="0" smtClean="0">
                    <a:solidFill>
                      <a:srgbClr val="7030A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遞迴關係</a:t>
                </a:r>
                <a:r>
                  <a:rPr lang="en-US" altLang="zh-TW" sz="3200" dirty="0" smtClean="0">
                    <a:solidFill>
                      <a:srgbClr val="7030A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:r>
                  <a:rPr lang="zh-TW" altLang="en-US" sz="3200" dirty="0" smtClean="0">
                    <a:solidFill>
                      <a:srgbClr val="7030A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endParaRPr lang="en-US" altLang="zh-TW" sz="3200" i="1" dirty="0" smtClean="0">
                  <a:solidFill>
                    <a:srgbClr val="7030A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TW" altLang="en-US" sz="32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3200" i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zh-TW" altLang="zh-TW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/>
                          </a:rPr>
                          <m:t>𝑛</m:t>
                        </m:r>
                        <m:r>
                          <a:rPr lang="en-US" altLang="zh-TW" sz="2800" i="1">
                            <a:latin typeface="Cambria Math"/>
                          </a:rPr>
                          <m:t>,</m:t>
                        </m:r>
                        <m:r>
                          <a:rPr lang="en-US" altLang="zh-TW" sz="2800" i="1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altLang="zh-TW" sz="2800" i="1">
                        <a:latin typeface="Cambria Math"/>
                      </a:rPr>
                      <m:t>≤1+</m:t>
                    </m:r>
                    <m:func>
                      <m:funcPr>
                        <m:ctrlPr>
                          <a:rPr lang="zh-TW" altLang="zh-TW" sz="2800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TW" altLang="zh-TW" sz="28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8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TW" sz="2800" i="1">
                                <a:latin typeface="Cambria Math"/>
                              </a:rPr>
                              <m:t>0≤</m:t>
                            </m:r>
                            <m:r>
                              <a:rPr lang="en-US" altLang="zh-TW" sz="28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sz="2800" i="1">
                                <a:latin typeface="Cambria Math"/>
                              </a:rPr>
                              <m:t>≤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TW" altLang="zh-TW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skw"/>
                                    <m:ctrlPr>
                                      <a:rPr lang="zh-TW" altLang="zh-TW" sz="2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zh-TW" altLang="zh-TW" sz="2800" i="1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zh-TW" altLang="zh-TW" sz="2800" i="1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800"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TW" sz="2800" i="1">
                                    <a:latin typeface="Cambria Math"/>
                                  </a:rPr>
                                  <m:t>0≤</m:t>
                                </m:r>
                                <m:r>
                                  <a:rPr lang="en-US" altLang="zh-TW" sz="2800" i="1"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en-US" altLang="zh-TW" sz="2800" i="1"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en-US" altLang="zh-TW" sz="2800" i="1">
                                    <a:latin typeface="Cambria Math"/>
                                  </a:rPr>
                                  <m:t>𝑑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TW" sz="2800" i="1">
                                <a:latin typeface="Cambria Math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zh-TW" altLang="zh-TW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altLang="zh-TW" sz="28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TW" sz="2800" i="1">
                                    <a:latin typeface="Cambria Math"/>
                                  </a:rPr>
                                  <m:t>𝑙</m:t>
                                </m:r>
                              </m:e>
                            </m:d>
                          </m:e>
                        </m:func>
                        <m:r>
                          <a:rPr lang="en-US" altLang="zh-TW" sz="2800" i="1">
                            <a:latin typeface="Cambria Math"/>
                          </a:rPr>
                          <m:t>+</m:t>
                        </m:r>
                        <m:r>
                          <a:rPr lang="en-US" altLang="zh-TW" sz="2800" i="1">
                            <a:latin typeface="Cambria Math"/>
                          </a:rPr>
                          <m:t>𝐷</m:t>
                        </m:r>
                        <m:r>
                          <a:rPr lang="en-US" altLang="zh-TW" sz="2800" i="1">
                            <a:latin typeface="Cambria Math"/>
                          </a:rPr>
                          <m:t>(</m:t>
                        </m:r>
                        <m:r>
                          <a:rPr lang="en-US" altLang="zh-TW" sz="2800" i="1">
                            <a:latin typeface="Cambria Math"/>
                          </a:rPr>
                          <m:t>𝑛</m:t>
                        </m:r>
                        <m:r>
                          <a:rPr lang="en-US" altLang="zh-TW" sz="2800" i="1">
                            <a:latin typeface="Cambria Math"/>
                          </a:rPr>
                          <m:t>−</m:t>
                        </m:r>
                        <m:r>
                          <a:rPr lang="en-US" altLang="zh-TW" sz="2800" i="1">
                            <a:latin typeface="Cambria Math"/>
                          </a:rPr>
                          <m:t>𝑗</m:t>
                        </m:r>
                        <m:r>
                          <a:rPr lang="en-US" altLang="zh-TW" sz="2800" i="1">
                            <a:latin typeface="Cambria Math"/>
                          </a:rPr>
                          <m:t>,</m:t>
                        </m:r>
                        <m:r>
                          <a:rPr lang="en-US" altLang="zh-TW" sz="2800" i="1">
                            <a:latin typeface="Cambria Math"/>
                          </a:rPr>
                          <m:t>𝑑</m:t>
                        </m:r>
                        <m:r>
                          <a:rPr lang="en-US" altLang="zh-TW" sz="2800" i="1">
                            <a:latin typeface="Cambria Math"/>
                          </a:rPr>
                          <m:t>−</m:t>
                        </m:r>
                        <m:r>
                          <a:rPr lang="en-US" altLang="zh-TW" sz="2800" i="1">
                            <a:latin typeface="Cambria Math"/>
                          </a:rPr>
                          <m:t>𝑙</m:t>
                        </m:r>
                        <m:r>
                          <a:rPr lang="en-US" altLang="zh-TW" sz="28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zh-TW" altLang="zh-TW" sz="32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TW" sz="3200" dirty="0" smtClean="0"/>
                  <a:t>   </a:t>
                </a:r>
                <a:r>
                  <a:rPr lang="zh-TW" altLang="en-US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步驟</a:t>
                </a:r>
                <a:r>
                  <a:rPr lang="en-US" altLang="zh-TW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:r>
                  <a:rPr lang="zh-TW" altLang="en-US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3200" b="1" dirty="0" smtClean="0">
                    <a:solidFill>
                      <a:srgbClr val="7030A0"/>
                    </a:solidFill>
                  </a:rPr>
                  <a:t>A</a:t>
                </a:r>
                <a:r>
                  <a:rPr lang="en-US" altLang="zh-TW" sz="3200" b="1" baseline="-25000" dirty="0" smtClean="0">
                    <a:solidFill>
                      <a:srgbClr val="7030A0"/>
                    </a:solidFill>
                  </a:rPr>
                  <a:t>1</a:t>
                </a:r>
                <a:r>
                  <a:rPr lang="en-US" altLang="zh-TW" sz="3200" b="1" dirty="0" smtClean="0">
                    <a:solidFill>
                      <a:srgbClr val="7030A0"/>
                    </a:solidFill>
                  </a:rPr>
                  <a:t>(a</a:t>
                </a:r>
                <a:r>
                  <a:rPr lang="en-US" altLang="zh-TW" sz="3200" b="1" baseline="-25000" dirty="0" smtClean="0">
                    <a:solidFill>
                      <a:srgbClr val="7030A0"/>
                    </a:solidFill>
                  </a:rPr>
                  <a:t>1</a:t>
                </a:r>
                <a:r>
                  <a:rPr lang="en-US" altLang="zh-TW" sz="3200" b="1" dirty="0" smtClean="0">
                    <a:solidFill>
                      <a:srgbClr val="7030A0"/>
                    </a:solidFill>
                  </a:rPr>
                  <a:t>,a</a:t>
                </a:r>
                <a:r>
                  <a:rPr lang="en-US" altLang="zh-TW" sz="3200" b="1" baseline="-25000" dirty="0" smtClean="0">
                    <a:solidFill>
                      <a:srgbClr val="7030A0"/>
                    </a:solidFill>
                  </a:rPr>
                  <a:t>2</a:t>
                </a:r>
                <a:r>
                  <a:rPr lang="en-US" altLang="zh-TW" sz="3200" b="1" dirty="0" smtClean="0">
                    <a:solidFill>
                      <a:srgbClr val="7030A0"/>
                    </a:solidFill>
                  </a:rPr>
                  <a:t>,…,</a:t>
                </a:r>
                <a:r>
                  <a:rPr lang="en-US" altLang="zh-TW" sz="3200" b="1" dirty="0" err="1" smtClean="0">
                    <a:solidFill>
                      <a:srgbClr val="7030A0"/>
                    </a:solidFill>
                  </a:rPr>
                  <a:t>a</a:t>
                </a:r>
                <a:r>
                  <a:rPr lang="en-US" altLang="zh-TW" sz="3200" b="1" baseline="-25000" dirty="0" err="1" smtClean="0">
                    <a:solidFill>
                      <a:srgbClr val="7030A0"/>
                    </a:solidFill>
                  </a:rPr>
                  <a:t>i</a:t>
                </a:r>
                <a:r>
                  <a:rPr lang="en-US" altLang="zh-TW" sz="3200" b="1" dirty="0" smtClean="0">
                    <a:solidFill>
                      <a:srgbClr val="7030A0"/>
                    </a:solidFill>
                  </a:rPr>
                  <a:t>)</a:t>
                </a:r>
                <a:r>
                  <a:rPr lang="en-US" altLang="zh-TW" sz="3200" dirty="0" smtClean="0"/>
                  <a:t> </a:t>
                </a:r>
                <a:endParaRPr lang="zh-TW" altLang="zh-TW" sz="3200" dirty="0"/>
              </a:p>
              <a:p>
                <a:endParaRPr lang="zh-TW" altLang="en-US" sz="3200" dirty="0"/>
              </a:p>
            </p:txBody>
          </p:sp>
        </mc:Choice>
        <mc:Fallback>
          <p:sp>
            <p:nvSpPr>
              <p:cNvPr id="2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00" y="699395"/>
                <a:ext cx="9947448" cy="3394472"/>
              </a:xfrm>
              <a:prstGeom prst="rect">
                <a:avLst/>
              </a:prstGeom>
              <a:blipFill rotWithShape="1">
                <a:blip r:embed="rId2"/>
                <a:stretch>
                  <a:fillRect l="-1348" t="-37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386178"/>
                  </p:ext>
                </p:extLst>
              </p:nvPr>
            </p:nvGraphicFramePr>
            <p:xfrm>
              <a:off x="511628" y="2703986"/>
              <a:ext cx="8452859" cy="13030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08043"/>
                    <a:gridCol w="1224136"/>
                    <a:gridCol w="1224136"/>
                    <a:gridCol w="1224136"/>
                    <a:gridCol w="1224136"/>
                    <a:gridCol w="1224136"/>
                    <a:gridCol w="1224136"/>
                  </a:tblGrid>
                  <a:tr h="3429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800" dirty="0"/>
                        </a:p>
                      </a:txBody>
                      <a:tcPr marT="34290" marB="3429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smtClean="0">
                                    <a:latin typeface="Cambria Math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zh-TW" altLang="zh-TW" sz="1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smtClean="0">
                                        <a:latin typeface="Cambria Math"/>
                                      </a:rPr>
                                      <m:t>6</m:t>
                                    </m:r>
                                    <m:r>
                                      <a:rPr lang="en-US" altLang="zh-TW" sz="18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zh-TW" sz="1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/>
                        </a:p>
                      </a:txBody>
                      <a:tcPr marT="34290" marB="3429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smtClean="0">
                                    <a:latin typeface="Cambria Math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zh-TW" altLang="zh-TW" sz="1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smtClean="0">
                                        <a:latin typeface="Cambria Math"/>
                                      </a:rPr>
                                      <m:t>7</m:t>
                                    </m:r>
                                    <m:r>
                                      <a:rPr lang="en-US" altLang="zh-TW" sz="18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zh-TW" sz="1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/>
                        </a:p>
                      </a:txBody>
                      <a:tcPr marT="34290" marB="3429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smtClean="0">
                                    <a:latin typeface="Cambria Math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zh-TW" altLang="zh-TW" sz="1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smtClean="0">
                                        <a:latin typeface="Cambria Math"/>
                                      </a:rPr>
                                      <m:t>8</m:t>
                                    </m:r>
                                    <m:r>
                                      <a:rPr lang="en-US" altLang="zh-TW" sz="18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zh-TW" sz="18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/>
                        </a:p>
                      </a:txBody>
                      <a:tcPr marT="34290" marB="3429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smtClean="0">
                                    <a:latin typeface="Cambria Math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zh-TW" altLang="zh-TW" sz="1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smtClean="0">
                                        <a:latin typeface="Cambria Math"/>
                                      </a:rPr>
                                      <m:t>9</m:t>
                                    </m:r>
                                    <m:r>
                                      <a:rPr lang="en-US" altLang="zh-TW" sz="18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zh-TW" sz="18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/>
                        </a:p>
                      </a:txBody>
                      <a:tcPr marT="34290" marB="3429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smtClean="0">
                                    <a:latin typeface="Cambria Math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zh-TW" altLang="zh-TW" sz="1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smtClean="0">
                                        <a:latin typeface="Cambria Math"/>
                                      </a:rPr>
                                      <m:t>10</m:t>
                                    </m:r>
                                    <m:r>
                                      <a:rPr lang="en-US" altLang="zh-TW" sz="18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zh-TW" sz="18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/>
                        </a:p>
                      </a:txBody>
                      <a:tcPr marT="34290" marB="3429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smtClean="0">
                                    <a:latin typeface="Cambria Math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zh-TW" altLang="zh-TW" sz="1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  <m:r>
                                      <a:rPr lang="en-US" altLang="zh-TW" sz="18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zh-TW" sz="18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/>
                        </a:p>
                      </a:txBody>
                      <a:tcPr marT="34290" marB="3429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80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700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遞迴</a:t>
                          </a:r>
                          <a:endParaRPr lang="zh-TW" altLang="en-US" sz="27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5</a:t>
                          </a:r>
                          <a:endParaRPr lang="zh-TW" altLang="en-US" sz="2700" dirty="0"/>
                        </a:p>
                      </a:txBody>
                      <a:tcPr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6</a:t>
                          </a:r>
                          <a:endParaRPr lang="zh-TW" altLang="en-US" sz="2700" dirty="0"/>
                        </a:p>
                      </a:txBody>
                      <a:tcPr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7</a:t>
                          </a:r>
                          <a:endParaRPr lang="zh-TW" altLang="en-US" sz="2700" dirty="0"/>
                        </a:p>
                      </a:txBody>
                      <a:tcPr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8</a:t>
                          </a:r>
                          <a:endParaRPr lang="zh-TW" altLang="en-US" sz="2700" dirty="0"/>
                        </a:p>
                      </a:txBody>
                      <a:tcPr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9</a:t>
                          </a:r>
                          <a:endParaRPr lang="zh-TW" altLang="en-US" sz="2700" dirty="0"/>
                        </a:p>
                      </a:txBody>
                      <a:tcPr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10</a:t>
                          </a:r>
                          <a:endParaRPr lang="zh-TW" altLang="en-US" sz="2700" dirty="0"/>
                        </a:p>
                      </a:txBody>
                      <a:tcPr marT="34290" marB="34290" anchor="ctr"/>
                    </a:tc>
                  </a:tr>
                  <a:tr h="480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700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構造</a:t>
                          </a:r>
                          <a:endParaRPr lang="zh-TW" altLang="en-US" sz="27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4</a:t>
                          </a:r>
                          <a:endParaRPr lang="zh-TW" altLang="en-US" sz="2700" dirty="0"/>
                        </a:p>
                      </a:txBody>
                      <a:tcPr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5</a:t>
                          </a:r>
                          <a:endParaRPr lang="zh-TW" altLang="en-US" sz="2700" dirty="0"/>
                        </a:p>
                      </a:txBody>
                      <a:tcPr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6</a:t>
                          </a:r>
                          <a:endParaRPr lang="zh-TW" altLang="en-US" sz="2700" dirty="0"/>
                        </a:p>
                      </a:txBody>
                      <a:tcPr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6</a:t>
                          </a:r>
                          <a:endParaRPr lang="zh-TW" altLang="en-US" sz="2700" dirty="0"/>
                        </a:p>
                      </a:txBody>
                      <a:tcPr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7</a:t>
                          </a:r>
                          <a:endParaRPr lang="zh-TW" altLang="en-US" sz="2700" dirty="0"/>
                        </a:p>
                      </a:txBody>
                      <a:tcPr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7</a:t>
                          </a:r>
                          <a:endParaRPr lang="zh-TW" altLang="en-US" sz="2700" dirty="0"/>
                        </a:p>
                      </a:txBody>
                      <a:tcPr marT="34290" marB="3429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386178"/>
                  </p:ext>
                </p:extLst>
              </p:nvPr>
            </p:nvGraphicFramePr>
            <p:xfrm>
              <a:off x="511628" y="2703986"/>
              <a:ext cx="8452859" cy="13030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08043"/>
                    <a:gridCol w="1224136"/>
                    <a:gridCol w="1224136"/>
                    <a:gridCol w="1224136"/>
                    <a:gridCol w="1224136"/>
                    <a:gridCol w="1224136"/>
                    <a:gridCol w="1224136"/>
                  </a:tblGrid>
                  <a:tr h="3429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800" dirty="0"/>
                        </a:p>
                      </a:txBody>
                      <a:tcPr marT="34290" marB="3429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T="34290" marB="34290" anchor="ctr">
                        <a:blipFill rotWithShape="1">
                          <a:blip r:embed="rId3"/>
                          <a:stretch>
                            <a:fillRect l="-91045" t="-1786" r="-499502" b="-3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T="34290" marB="34290" anchor="ctr">
                        <a:blipFill rotWithShape="1">
                          <a:blip r:embed="rId3"/>
                          <a:stretch>
                            <a:fillRect l="-191045" t="-1786" r="-399502" b="-3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T="34290" marB="34290" anchor="ctr">
                        <a:blipFill rotWithShape="1">
                          <a:blip r:embed="rId3"/>
                          <a:stretch>
                            <a:fillRect l="-292500" t="-1786" r="-301500" b="-3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T="34290" marB="34290" anchor="ctr">
                        <a:blipFill rotWithShape="1">
                          <a:blip r:embed="rId3"/>
                          <a:stretch>
                            <a:fillRect l="-390547" t="-1786" r="-200000" b="-3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T="34290" marB="34290" anchor="ctr">
                        <a:blipFill rotWithShape="1">
                          <a:blip r:embed="rId3"/>
                          <a:stretch>
                            <a:fillRect l="-490547" t="-1786" r="-100000" b="-3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T="34290" marB="34290" anchor="ctr">
                        <a:blipFill rotWithShape="1">
                          <a:blip r:embed="rId3"/>
                          <a:stretch>
                            <a:fillRect l="-590547" t="-1786" b="-332143"/>
                          </a:stretch>
                        </a:blipFill>
                      </a:tcPr>
                    </a:tc>
                  </a:tr>
                  <a:tr h="480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700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遞迴</a:t>
                          </a:r>
                          <a:endParaRPr lang="zh-TW" altLang="en-US" sz="27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5</a:t>
                          </a:r>
                          <a:endParaRPr lang="zh-TW" altLang="en-US" sz="2700" dirty="0"/>
                        </a:p>
                      </a:txBody>
                      <a:tcPr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6</a:t>
                          </a:r>
                          <a:endParaRPr lang="zh-TW" altLang="en-US" sz="2700" dirty="0"/>
                        </a:p>
                      </a:txBody>
                      <a:tcPr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7</a:t>
                          </a:r>
                          <a:endParaRPr lang="zh-TW" altLang="en-US" sz="2700" dirty="0"/>
                        </a:p>
                      </a:txBody>
                      <a:tcPr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8</a:t>
                          </a:r>
                          <a:endParaRPr lang="zh-TW" altLang="en-US" sz="2700" dirty="0"/>
                        </a:p>
                      </a:txBody>
                      <a:tcPr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9</a:t>
                          </a:r>
                          <a:endParaRPr lang="zh-TW" altLang="en-US" sz="2700" dirty="0"/>
                        </a:p>
                      </a:txBody>
                      <a:tcPr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10</a:t>
                          </a:r>
                          <a:endParaRPr lang="zh-TW" altLang="en-US" sz="2700" dirty="0"/>
                        </a:p>
                      </a:txBody>
                      <a:tcPr marT="34290" marB="34290" anchor="ctr"/>
                    </a:tc>
                  </a:tr>
                  <a:tr h="480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700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構造</a:t>
                          </a:r>
                          <a:endParaRPr lang="zh-TW" altLang="en-US" sz="27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4</a:t>
                          </a:r>
                          <a:endParaRPr lang="zh-TW" altLang="en-US" sz="2700" dirty="0"/>
                        </a:p>
                      </a:txBody>
                      <a:tcPr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5</a:t>
                          </a:r>
                          <a:endParaRPr lang="zh-TW" altLang="en-US" sz="2700" dirty="0"/>
                        </a:p>
                      </a:txBody>
                      <a:tcPr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6</a:t>
                          </a:r>
                          <a:endParaRPr lang="zh-TW" altLang="en-US" sz="2700" dirty="0"/>
                        </a:p>
                      </a:txBody>
                      <a:tcPr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6</a:t>
                          </a:r>
                          <a:endParaRPr lang="zh-TW" altLang="en-US" sz="2700" dirty="0"/>
                        </a:p>
                      </a:txBody>
                      <a:tcPr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7</a:t>
                          </a:r>
                          <a:endParaRPr lang="zh-TW" altLang="en-US" sz="2700" dirty="0"/>
                        </a:p>
                      </a:txBody>
                      <a:tcPr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7</a:t>
                          </a:r>
                          <a:endParaRPr lang="zh-TW" altLang="en-US" sz="2700" dirty="0"/>
                        </a:p>
                      </a:txBody>
                      <a:tcPr marT="34290" marB="3429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弧形 3"/>
          <p:cNvSpPr/>
          <p:nvPr/>
        </p:nvSpPr>
        <p:spPr>
          <a:xfrm rot="1637742">
            <a:off x="1705298" y="3191615"/>
            <a:ext cx="820055" cy="1136016"/>
          </a:xfrm>
          <a:prstGeom prst="arc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弧形 4"/>
          <p:cNvSpPr/>
          <p:nvPr/>
        </p:nvSpPr>
        <p:spPr>
          <a:xfrm rot="1637742">
            <a:off x="5381899" y="3202501"/>
            <a:ext cx="820055" cy="1136016"/>
          </a:xfrm>
          <a:prstGeom prst="arc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rot="1637742">
            <a:off x="7897987" y="3180729"/>
            <a:ext cx="820055" cy="1136016"/>
          </a:xfrm>
          <a:prstGeom prst="arc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927774" y="4000130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差</a:t>
            </a:r>
            <a:r>
              <a:rPr lang="en-US" altLang="zh-TW" sz="3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3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846990" y="4000130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差</a:t>
            </a:r>
            <a:r>
              <a:rPr lang="en-US" altLang="zh-TW" sz="3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3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442582" y="4000130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差</a:t>
            </a:r>
            <a:r>
              <a:rPr lang="en-US" altLang="zh-TW" sz="3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3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505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內容版面配置區 2"/>
              <p:cNvSpPr txBox="1">
                <a:spLocks/>
              </p:cNvSpPr>
              <p:nvPr/>
            </p:nvSpPr>
            <p:spPr>
              <a:xfrm>
                <a:off x="623534" y="873570"/>
                <a:ext cx="8153400" cy="33718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TW" sz="3200" i="1" smtClean="0">
                        <a:solidFill>
                          <a:srgbClr val="7030A0"/>
                        </a:solidFill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zh-TW" altLang="zh-TW" sz="3200" i="1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32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sz="32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,1</m:t>
                        </m:r>
                      </m:e>
                    </m:d>
                    <m:r>
                      <a:rPr lang="en-US" altLang="zh-TW" sz="3200" i="1">
                        <a:solidFill>
                          <a:srgbClr val="7030A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TW" sz="320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zh-TW" altLang="zh-TW" sz="32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zh-TW" altLang="zh-TW" sz="32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320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sz="32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sz="32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zh-TW" altLang="zh-TW" sz="3200" dirty="0">
                  <a:solidFill>
                    <a:srgbClr val="7030A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TW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</a:t>
                </a:r>
                <a:r>
                  <a:rPr lang="zh-TW" altLang="zh-TW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利用</a:t>
                </a:r>
                <a:r>
                  <a:rPr lang="zh-TW" altLang="zh-TW" sz="32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二分法</a:t>
                </a:r>
                <a:r>
                  <a:rPr lang="zh-TW" altLang="zh-TW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求得</a:t>
                </a:r>
                <a:r>
                  <a:rPr lang="en-US" altLang="zh-TW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例</a:t>
                </a:r>
                <a:r>
                  <a:rPr lang="en-US" altLang="zh-TW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zh-TW" altLang="zh-TW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3200" i="1" smtClean="0">
                            <a:latin typeface="Cambria Math"/>
                          </a:rPr>
                          <m:t>8</m:t>
                        </m:r>
                        <m:r>
                          <a:rPr lang="en-US" altLang="zh-TW" sz="3200" i="1">
                            <a:latin typeface="Cambria Math"/>
                          </a:rPr>
                          <m:t>,1</m:t>
                        </m:r>
                      </m:e>
                    </m:d>
                    <m:r>
                      <a:rPr lang="en-US" altLang="zh-TW" sz="3200" i="1" smtClean="0">
                        <a:latin typeface="Cambria Math"/>
                      </a:rPr>
                      <m:t>=3</m:t>
                    </m:r>
                  </m:oMath>
                </a14:m>
                <a:r>
                  <a:rPr lang="en-US" altLang="zh-TW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endParaRPr lang="zh-TW" altLang="zh-TW" sz="3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zh-TW" altLang="en-US" sz="3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2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4" y="873570"/>
                <a:ext cx="8153400" cy="33718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1885228" y="2637529"/>
                <a:ext cx="659828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zh-TW" sz="4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m:t>╳</m:t>
                      </m:r>
                      <m:r>
                        <m:rPr>
                          <m:nor/>
                        </m:rPr>
                        <a:rPr lang="en-US" altLang="zh-TW" sz="4800" b="0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m:t>   </m:t>
                      </m:r>
                      <m:r>
                        <m:rPr>
                          <m:nor/>
                        </m:rPr>
                        <a:rPr lang="zh-TW" altLang="zh-TW" sz="4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m:t>╳</m:t>
                      </m:r>
                      <m:r>
                        <m:rPr>
                          <m:nor/>
                        </m:rPr>
                        <a:rPr lang="en-US" altLang="zh-TW" sz="4800" b="0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m:t>   </m:t>
                      </m:r>
                      <m:r>
                        <m:rPr>
                          <m:nor/>
                        </m:rPr>
                        <a:rPr lang="zh-TW" altLang="zh-TW" sz="4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m:t>╳</m:t>
                      </m:r>
                      <m:r>
                        <m:rPr>
                          <m:nor/>
                        </m:rPr>
                        <a:rPr lang="en-US" altLang="zh-TW" sz="4800" b="0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m:t>   </m:t>
                      </m:r>
                      <m:r>
                        <m:rPr>
                          <m:nor/>
                        </m:rPr>
                        <a:rPr lang="en-US" altLang="zh-TW" sz="4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m:t>○</m:t>
                      </m:r>
                      <m:r>
                        <m:rPr>
                          <m:nor/>
                        </m:rPr>
                        <a:rPr lang="en-US" altLang="zh-TW" sz="4800" b="0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m:t>  </m:t>
                      </m:r>
                      <m:r>
                        <m:rPr>
                          <m:nor/>
                        </m:rPr>
                        <a:rPr lang="zh-TW" altLang="zh-TW" sz="4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m:t>╳</m:t>
                      </m:r>
                      <m:r>
                        <m:rPr>
                          <m:nor/>
                        </m:rPr>
                        <a:rPr lang="en-US" altLang="zh-TW" sz="4800" b="0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m:t>   </m:t>
                      </m:r>
                      <m:r>
                        <m:rPr>
                          <m:nor/>
                        </m:rPr>
                        <a:rPr lang="zh-TW" altLang="zh-TW" sz="4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m:t>╳</m:t>
                      </m:r>
                      <m:r>
                        <m:rPr>
                          <m:nor/>
                        </m:rPr>
                        <a:rPr lang="en-US" altLang="zh-TW" sz="4800" b="0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m:t>   </m:t>
                      </m:r>
                      <m:r>
                        <m:rPr>
                          <m:nor/>
                        </m:rPr>
                        <a:rPr lang="zh-TW" altLang="zh-TW" sz="4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m:t>╳</m:t>
                      </m:r>
                      <m:r>
                        <m:rPr>
                          <m:nor/>
                        </m:rPr>
                        <a:rPr lang="en-US" altLang="zh-TW" sz="4800" b="0" i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m:t>   </m:t>
                      </m:r>
                      <m:r>
                        <m:rPr>
                          <m:nor/>
                        </m:rPr>
                        <a:rPr lang="zh-TW" altLang="zh-TW" sz="4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m:t>╳</m:t>
                      </m:r>
                    </m:oMath>
                  </m:oMathPara>
                </a14:m>
                <a:endParaRPr lang="zh-TW" altLang="en-US" sz="4800" dirty="0"/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228" y="2637529"/>
                <a:ext cx="6598280" cy="8309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013857" y="2362200"/>
            <a:ext cx="3363686" cy="119742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533820" y="2198914"/>
            <a:ext cx="1734866" cy="1486925"/>
          </a:xfrm>
          <a:prstGeom prst="rect">
            <a:avLst/>
          </a:prstGeom>
          <a:noFill/>
          <a:ln w="571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033014" y="3546439"/>
            <a:ext cx="23887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smtClean="0">
                <a:solidFill>
                  <a:srgbClr val="FF0000"/>
                </a:solidFill>
              </a:rPr>
              <a:t>A</a:t>
            </a:r>
            <a:r>
              <a:rPr lang="en-US" altLang="zh-TW" sz="4000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TW" sz="4000" dirty="0" smtClean="0">
                <a:solidFill>
                  <a:srgbClr val="FF0000"/>
                </a:solidFill>
              </a:rPr>
              <a:t>(1,2,3,4)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68686" y="3647920"/>
            <a:ext cx="1494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>
                <a:solidFill>
                  <a:srgbClr val="0070C0"/>
                </a:solidFill>
              </a:rPr>
              <a:t>A</a:t>
            </a:r>
            <a:r>
              <a:rPr lang="en-US" altLang="zh-TW" sz="3600" baseline="-25000" dirty="0" smtClean="0">
                <a:solidFill>
                  <a:srgbClr val="0070C0"/>
                </a:solidFill>
              </a:rPr>
              <a:t>2</a:t>
            </a:r>
            <a:r>
              <a:rPr lang="en-US" altLang="zh-TW" sz="3600" dirty="0" smtClean="0">
                <a:solidFill>
                  <a:srgbClr val="0070C0"/>
                </a:solidFill>
              </a:rPr>
              <a:t>(3,4)</a:t>
            </a:r>
            <a:endParaRPr lang="zh-TW" altLang="en-US" sz="3600" dirty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1810" y="2065660"/>
            <a:ext cx="612558" cy="1834898"/>
          </a:xfrm>
          <a:prstGeom prst="rect">
            <a:avLst/>
          </a:prstGeom>
          <a:noFill/>
          <a:ln w="762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986044" y="3971085"/>
            <a:ext cx="11384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>
                <a:solidFill>
                  <a:srgbClr val="00B050"/>
                </a:solidFill>
              </a:rPr>
              <a:t>A</a:t>
            </a:r>
            <a:r>
              <a:rPr lang="en-US" altLang="zh-TW" sz="3600" baseline="-25000" dirty="0" smtClean="0">
                <a:solidFill>
                  <a:srgbClr val="00B050"/>
                </a:solidFill>
              </a:rPr>
              <a:t>3</a:t>
            </a:r>
            <a:r>
              <a:rPr lang="en-US" altLang="zh-TW" sz="3600" dirty="0" smtClean="0">
                <a:solidFill>
                  <a:srgbClr val="00B050"/>
                </a:solidFill>
              </a:rPr>
              <a:t>(3)</a:t>
            </a:r>
            <a:endParaRPr lang="zh-TW" alt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116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/>
              <p:cNvSpPr txBox="1">
                <a:spLocks/>
              </p:cNvSpPr>
              <p:nvPr/>
            </p:nvSpPr>
            <p:spPr>
              <a:xfrm>
                <a:off x="612648" y="360000"/>
                <a:ext cx="8153400" cy="74295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7500"/>
              </a:bodyPr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zh-TW" altLang="en-US" sz="4400" b="1" dirty="0" smtClean="0">
                    <a:solidFill>
                      <a:srgbClr val="7030A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回到原題</a:t>
                </a:r>
                <a:r>
                  <a:rPr lang="en-US" altLang="zh-TW" sz="4400" b="1" dirty="0" smtClean="0">
                    <a:solidFill>
                      <a:srgbClr val="7030A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en-US" altLang="zh-TW" sz="4400" b="1" dirty="0">
                    <a:solidFill>
                      <a:srgbClr val="7030A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400" b="1" i="1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zh-TW" altLang="en-US" sz="4400" b="1" dirty="0">
                    <a:solidFill>
                      <a:srgbClr val="7030A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未知</a:t>
                </a:r>
              </a:p>
            </p:txBody>
          </p:sp>
        </mc:Choice>
        <mc:Fallback>
          <p:sp>
            <p:nvSpPr>
              <p:cNvPr id="2" name="標題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360000"/>
                <a:ext cx="8153400" cy="742950"/>
              </a:xfrm>
              <a:prstGeom prst="rect">
                <a:avLst/>
              </a:prstGeom>
              <a:blipFill rotWithShape="1">
                <a:blip r:embed="rId2"/>
                <a:stretch>
                  <a:fillRect l="-2992" t="-21311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 txBox="1">
                <a:spLocks/>
              </p:cNvSpPr>
              <p:nvPr/>
            </p:nvSpPr>
            <p:spPr>
              <a:xfrm>
                <a:off x="612000" y="1201500"/>
                <a:ext cx="8748464" cy="33718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TW" altLang="en-US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設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/>
                      </a:rPr>
                      <m:t>𝐷</m:t>
                    </m:r>
                    <m:r>
                      <a:rPr lang="en-US" altLang="zh-TW" sz="3200" i="1">
                        <a:latin typeface="Cambria Math"/>
                      </a:rPr>
                      <m:t>(</m:t>
                    </m:r>
                    <m:r>
                      <a:rPr lang="en-US" altLang="zh-TW" sz="3200" i="1">
                        <a:latin typeface="Cambria Math"/>
                      </a:rPr>
                      <m:t>𝑛</m:t>
                    </m:r>
                    <m:r>
                      <a:rPr lang="en-US" altLang="zh-TW" sz="3200" i="1"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/>
                      </a:rPr>
                      <m:t>𝑑</m:t>
                    </m:r>
                  </m:oMath>
                </a14:m>
                <a:r>
                  <a:rPr lang="zh-TW" altLang="en-US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未知的情況下所需最小次數</a:t>
                </a:r>
                <a:endParaRPr lang="en-US" altLang="zh-TW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TW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1. </a:t>
                </a:r>
                <a14:m>
                  <m:oMath xmlns:m="http://schemas.openxmlformats.org/officeDocument/2006/math">
                    <m:r>
                      <a:rPr lang="en-US" altLang="zh-TW" sz="3200" i="1" smtClean="0">
                        <a:solidFill>
                          <a:srgbClr val="7030A0"/>
                        </a:solidFill>
                        <a:latin typeface="Cambria Math"/>
                      </a:rPr>
                      <m:t>𝐷</m:t>
                    </m:r>
                    <m:r>
                      <a:rPr lang="en-US" altLang="zh-TW" sz="3200" i="1" smtClean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altLang="zh-TW" sz="3200" i="1" smtClean="0">
                        <a:solidFill>
                          <a:srgbClr val="7030A0"/>
                        </a:solidFill>
                        <a:latin typeface="Cambria Math"/>
                      </a:rPr>
                      <m:t>𝑛</m:t>
                    </m:r>
                    <m:r>
                      <a:rPr lang="en-US" altLang="zh-TW" sz="3200" i="1" smtClean="0">
                        <a:solidFill>
                          <a:srgbClr val="7030A0"/>
                        </a:solidFill>
                        <a:latin typeface="Cambria Math"/>
                      </a:rPr>
                      <m:t>)≤</m:t>
                    </m:r>
                  </m:oMath>
                </a14:m>
                <a:r>
                  <a:rPr lang="en-US" altLang="zh-TW" sz="3200" dirty="0">
                    <a:solidFill>
                      <a:srgbClr val="7030A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solidFill>
                          <a:srgbClr val="7030A0"/>
                        </a:solidFill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altLang="zh-TW" sz="3200" i="1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32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sz="320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altLang="zh-TW" sz="320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3200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3200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TW" sz="3200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zh-TW" sz="3200" i="1" smtClean="0">
                        <a:solidFill>
                          <a:srgbClr val="7030A0"/>
                        </a:solidFill>
                        <a:latin typeface="Cambria Math"/>
                      </a:rPr>
                      <m:t>+1</m:t>
                    </m:r>
                  </m:oMath>
                </a14:m>
                <a:endParaRPr lang="en-US" altLang="zh-TW" sz="3200" dirty="0" smtClean="0">
                  <a:solidFill>
                    <a:srgbClr val="7030A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TW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2. </a:t>
                </a:r>
                <a14:m>
                  <m:oMath xmlns:m="http://schemas.openxmlformats.org/officeDocument/2006/math">
                    <m:r>
                      <a:rPr lang="en-US" altLang="zh-TW" sz="3200" i="1" smtClean="0">
                        <a:solidFill>
                          <a:srgbClr val="FF0000"/>
                        </a:solidFill>
                        <a:latin typeface="Cambria Math"/>
                      </a:rPr>
                      <m:t>𝐷</m:t>
                    </m:r>
                    <m:r>
                      <a:rPr lang="en-US" altLang="zh-TW" sz="320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TW" sz="3200" i="1" smtClean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altLang="zh-TW" sz="3200" i="1" smtClean="0">
                        <a:solidFill>
                          <a:srgbClr val="FF0000"/>
                        </a:solidFill>
                        <a:latin typeface="Cambria Math"/>
                      </a:rPr>
                      <m:t>)≤</m:t>
                    </m:r>
                  </m:oMath>
                </a14:m>
                <a:r>
                  <a:rPr lang="en-US" altLang="zh-TW" sz="32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32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𝐷</m:t>
                        </m:r>
                        <m:d>
                          <m:dPr>
                            <m:ctrlPr>
                              <a:rPr lang="en-US" altLang="zh-TW" sz="3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32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2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sz="32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zh-TW" sz="3200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𝐷</m:t>
                        </m:r>
                        <m:d>
                          <m:dPr>
                            <m:ctrlPr>
                              <a:rPr lang="en-US" altLang="zh-TW" sz="3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32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2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sz="320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zh-TW" sz="3200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TW" sz="32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⋯+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𝐷</m:t>
                        </m:r>
                        <m:d>
                          <m:dPr>
                            <m:ctrlPr>
                              <a:rPr lang="en-US" altLang="zh-TW" sz="3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32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2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sz="320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zh-TW" sz="3200" i="1" smtClean="0">
                        <a:solidFill>
                          <a:srgbClr val="FF0000"/>
                        </a:solidFill>
                        <a:latin typeface="Cambria Math"/>
                      </a:rPr>
                      <m:t>+1</m:t>
                    </m:r>
                  </m:oMath>
                </a14:m>
                <a:endParaRPr lang="en-US" altLang="zh-TW" sz="320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TW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</a:t>
                </a:r>
                <a:r>
                  <a:rPr lang="zh-TW" altLang="en-US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320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320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sz="3200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32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320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320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sz="3200" i="1" dirty="0" smtClean="0">
                        <a:latin typeface="Cambria Math"/>
                      </a:rPr>
                      <m:t>+</m:t>
                    </m:r>
                    <m:r>
                      <a:rPr lang="en-US" altLang="zh-TW" sz="3200" i="1" dirty="0" smtClean="0">
                        <a:latin typeface="Cambria Math"/>
                        <a:ea typeface="Cambria Math"/>
                      </a:rPr>
                      <m:t>⋯+</m:t>
                    </m:r>
                    <m:sSub>
                      <m:sSubPr>
                        <m:ctrlPr>
                          <a:rPr lang="en-US" altLang="zh-TW" sz="320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sz="3200" i="1" dirty="0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320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3200" i="1" dirty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TW" sz="3200" i="1" dirty="0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en-US" altLang="zh-TW" sz="3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TW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TW" sz="3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zh-TW" altLang="en-US" sz="3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00" y="1201500"/>
                <a:ext cx="8748464" cy="3371850"/>
              </a:xfrm>
              <a:prstGeom prst="rect">
                <a:avLst/>
              </a:prstGeom>
              <a:blipFill rotWithShape="1">
                <a:blip r:embed="rId3"/>
                <a:stretch>
                  <a:fillRect l="-1532" t="-37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280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內容版面配置區 2"/>
              <p:cNvSpPr txBox="1">
                <a:spLocks/>
              </p:cNvSpPr>
              <p:nvPr/>
            </p:nvSpPr>
            <p:spPr>
              <a:xfrm>
                <a:off x="634420" y="590534"/>
                <a:ext cx="8153400" cy="33718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TW" sz="3200" i="1" smtClean="0">
                        <a:solidFill>
                          <a:srgbClr val="7030A0"/>
                        </a:solidFill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zh-TW" altLang="zh-TW" sz="3200" i="1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32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altLang="zh-TW" sz="3200" i="1">
                        <a:solidFill>
                          <a:srgbClr val="7030A0"/>
                        </a:solidFill>
                        <a:latin typeface="Cambria Math"/>
                      </a:rPr>
                      <m:t>≤</m:t>
                    </m:r>
                    <m:r>
                      <a:rPr lang="en-US" altLang="zh-TW" sz="3200" i="1" smtClean="0">
                        <a:solidFill>
                          <a:srgbClr val="7030A0"/>
                        </a:solidFill>
                        <a:latin typeface="Cambria Math"/>
                      </a:rPr>
                      <m:t>4</m:t>
                    </m:r>
                  </m:oMath>
                </a14:m>
                <a:endParaRPr lang="en-US" altLang="zh-TW" sz="3200" dirty="0" smtClean="0">
                  <a:solidFill>
                    <a:srgbClr val="7030A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zh-TW" altLang="zh-TW" sz="3200" dirty="0"/>
              </a:p>
            </p:txBody>
          </p:sp>
        </mc:Choice>
        <mc:Fallback>
          <p:sp>
            <p:nvSpPr>
              <p:cNvPr id="2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20" y="590534"/>
                <a:ext cx="8153400" cy="33718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57268" y="2600275"/>
            <a:ext cx="1330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A</a:t>
            </a:r>
            <a:r>
              <a:rPr lang="en-US" altLang="zh-TW" sz="3200" baseline="-25000" dirty="0" smtClean="0"/>
              <a:t>2</a:t>
            </a:r>
            <a:r>
              <a:rPr lang="en-US" altLang="zh-TW" sz="3200" dirty="0" smtClean="0"/>
              <a:t>(1,2)</a:t>
            </a:r>
            <a:endParaRPr lang="zh-TW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1971034" y="1639404"/>
            <a:ext cx="11608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A</a:t>
            </a:r>
            <a:r>
              <a:rPr lang="en-US" altLang="zh-TW" sz="3200" baseline="-25000" dirty="0" smtClean="0"/>
              <a:t>2</a:t>
            </a:r>
            <a:r>
              <a:rPr lang="en-US" altLang="zh-TW" sz="3200" dirty="0" smtClean="0"/>
              <a:t> = 2</a:t>
            </a:r>
            <a:endParaRPr lang="zh-TW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1971034" y="2600275"/>
            <a:ext cx="11608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A</a:t>
            </a:r>
            <a:r>
              <a:rPr lang="en-US" altLang="zh-TW" sz="3200" baseline="-25000" dirty="0" smtClean="0"/>
              <a:t>2</a:t>
            </a:r>
            <a:r>
              <a:rPr lang="en-US" altLang="zh-TW" sz="3200" dirty="0" smtClean="0"/>
              <a:t> = 1</a:t>
            </a:r>
            <a:endParaRPr lang="zh-TW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1971034" y="3554658"/>
            <a:ext cx="11608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A</a:t>
            </a:r>
            <a:r>
              <a:rPr lang="en-US" altLang="zh-TW" sz="3200" baseline="-25000" dirty="0" smtClean="0"/>
              <a:t>2</a:t>
            </a:r>
            <a:r>
              <a:rPr lang="en-US" altLang="zh-TW" sz="3200" dirty="0" smtClean="0"/>
              <a:t> = 0</a:t>
            </a:r>
            <a:endParaRPr lang="zh-TW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3799731" y="2600274"/>
            <a:ext cx="1330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A</a:t>
            </a:r>
            <a:r>
              <a:rPr lang="en-US" altLang="zh-TW" sz="3200" baseline="-25000" dirty="0" smtClean="0"/>
              <a:t>3</a:t>
            </a:r>
            <a:r>
              <a:rPr lang="en-US" altLang="zh-TW" sz="3200" dirty="0" smtClean="0"/>
              <a:t>(1,3)</a:t>
            </a:r>
            <a:endParaRPr lang="zh-TW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5798614" y="1585398"/>
            <a:ext cx="11608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A</a:t>
            </a:r>
            <a:r>
              <a:rPr lang="en-US" altLang="zh-TW" sz="3200" baseline="-25000" dirty="0" smtClean="0"/>
              <a:t>3</a:t>
            </a:r>
            <a:r>
              <a:rPr lang="en-US" altLang="zh-TW" sz="3200" dirty="0" smtClean="0"/>
              <a:t> = 2</a:t>
            </a:r>
            <a:endParaRPr lang="zh-TW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5798614" y="2584509"/>
            <a:ext cx="11608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A</a:t>
            </a:r>
            <a:r>
              <a:rPr lang="en-US" altLang="zh-TW" sz="3200" baseline="-25000" dirty="0" smtClean="0"/>
              <a:t>3</a:t>
            </a:r>
            <a:r>
              <a:rPr lang="en-US" altLang="zh-TW" sz="3200" dirty="0" smtClean="0"/>
              <a:t> = 1</a:t>
            </a:r>
            <a:endParaRPr lang="zh-TW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5798614" y="3583620"/>
            <a:ext cx="11608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A</a:t>
            </a:r>
            <a:r>
              <a:rPr lang="en-US" altLang="zh-TW" sz="3200" baseline="-25000" dirty="0" smtClean="0"/>
              <a:t>3</a:t>
            </a:r>
            <a:r>
              <a:rPr lang="en-US" altLang="zh-TW" sz="3200" dirty="0" smtClean="0"/>
              <a:t> = 0</a:t>
            </a:r>
            <a:endParaRPr lang="zh-TW" altLang="en-US" sz="3200" dirty="0"/>
          </a:p>
        </p:txBody>
      </p:sp>
      <p:cxnSp>
        <p:nvCxnSpPr>
          <p:cNvPr id="11" name="直線單箭頭接點 10"/>
          <p:cNvCxnSpPr>
            <a:stCxn id="10" idx="3"/>
            <a:endCxn id="12" idx="1"/>
          </p:cNvCxnSpPr>
          <p:nvPr/>
        </p:nvCxnSpPr>
        <p:spPr>
          <a:xfrm>
            <a:off x="6959509" y="3876008"/>
            <a:ext cx="711521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71030" y="3583620"/>
            <a:ext cx="1330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A</a:t>
            </a:r>
            <a:r>
              <a:rPr lang="en-US" altLang="zh-TW" sz="3200" baseline="-25000" dirty="0" smtClean="0"/>
              <a:t>4</a:t>
            </a:r>
            <a:r>
              <a:rPr lang="en-US" altLang="zh-TW" sz="3200" dirty="0" smtClean="0"/>
              <a:t>(4,5)</a:t>
            </a:r>
            <a:endParaRPr lang="zh-TW" altLang="en-US" sz="3200" dirty="0"/>
          </a:p>
        </p:txBody>
      </p:sp>
      <p:sp>
        <p:nvSpPr>
          <p:cNvPr id="13" name="矩形 12"/>
          <p:cNvSpPr/>
          <p:nvPr/>
        </p:nvSpPr>
        <p:spPr>
          <a:xfrm>
            <a:off x="7671030" y="2581308"/>
            <a:ext cx="1330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A</a:t>
            </a:r>
            <a:r>
              <a:rPr lang="en-US" altLang="zh-TW" sz="3200" baseline="-25000" dirty="0" smtClean="0"/>
              <a:t>4</a:t>
            </a:r>
            <a:r>
              <a:rPr lang="en-US" altLang="zh-TW" sz="3200" dirty="0" smtClean="0"/>
              <a:t>(1,4)</a:t>
            </a:r>
            <a:endParaRPr lang="zh-TW" altLang="en-US" sz="3200" dirty="0"/>
          </a:p>
        </p:txBody>
      </p:sp>
      <p:cxnSp>
        <p:nvCxnSpPr>
          <p:cNvPr id="14" name="直線單箭頭接點 13"/>
          <p:cNvCxnSpPr>
            <a:stCxn id="9" idx="3"/>
            <a:endCxn id="13" idx="1"/>
          </p:cNvCxnSpPr>
          <p:nvPr/>
        </p:nvCxnSpPr>
        <p:spPr>
          <a:xfrm flipV="1">
            <a:off x="6959509" y="2873696"/>
            <a:ext cx="711521" cy="3201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5" idx="3"/>
            <a:endCxn id="7" idx="1"/>
          </p:cNvCxnSpPr>
          <p:nvPr/>
        </p:nvCxnSpPr>
        <p:spPr>
          <a:xfrm flipV="1">
            <a:off x="3131929" y="2892662"/>
            <a:ext cx="667802" cy="1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3808676" y="3554657"/>
                <a:ext cx="145424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i="1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zh-TW" altLang="zh-TW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3200" i="1">
                              <a:latin typeface="Cambria Math"/>
                            </a:rPr>
                            <m:t>3,2</m:t>
                          </m:r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676" y="3554657"/>
                <a:ext cx="1454244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單箭頭接點 16"/>
          <p:cNvCxnSpPr>
            <a:stCxn id="6" idx="3"/>
            <a:endCxn id="16" idx="1"/>
          </p:cNvCxnSpPr>
          <p:nvPr/>
        </p:nvCxnSpPr>
        <p:spPr>
          <a:xfrm flipV="1">
            <a:off x="3131929" y="3847045"/>
            <a:ext cx="676747" cy="1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1234332" y="1584091"/>
            <a:ext cx="83548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600" dirty="0" smtClean="0">
                <a:latin typeface="微軟正黑體 Light"/>
                <a:ea typeface="微軟正黑體 Light"/>
              </a:rPr>
              <a:t>{</a:t>
            </a:r>
            <a:endParaRPr lang="zh-TW" altLang="en-US" sz="166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040932" y="1595629"/>
            <a:ext cx="83548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600" dirty="0" smtClean="0">
                <a:latin typeface="微軟正黑體 Light"/>
                <a:ea typeface="微軟正黑體 Light"/>
              </a:rPr>
              <a:t>{</a:t>
            </a:r>
            <a:endParaRPr lang="zh-TW" altLang="en-US" sz="16600" dirty="0"/>
          </a:p>
        </p:txBody>
      </p:sp>
      <p:sp>
        <p:nvSpPr>
          <p:cNvPr id="20" name="矩形 19"/>
          <p:cNvSpPr/>
          <p:nvPr/>
        </p:nvSpPr>
        <p:spPr>
          <a:xfrm>
            <a:off x="1052653" y="1099343"/>
            <a:ext cx="22637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A</a:t>
            </a:r>
            <a:r>
              <a:rPr lang="en-US" altLang="zh-TW" sz="3200" baseline="-25000" dirty="0" smtClean="0"/>
              <a:t>1</a:t>
            </a:r>
            <a:r>
              <a:rPr lang="en-US" altLang="zh-TW" sz="3200" dirty="0" smtClean="0"/>
              <a:t>(1,2,3,4,5)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62698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2" grpId="0"/>
      <p:bldP spid="13" grpId="0"/>
      <p:bldP spid="16" grpId="0"/>
      <p:bldP spid="18" grpId="0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內容版面配置區 2"/>
              <p:cNvSpPr txBox="1">
                <a:spLocks/>
              </p:cNvSpPr>
              <p:nvPr/>
            </p:nvSpPr>
            <p:spPr>
              <a:xfrm>
                <a:off x="612648" y="884456"/>
                <a:ext cx="8153400" cy="33718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TW" sz="3600" b="0" i="1" smtClean="0">
                        <a:solidFill>
                          <a:srgbClr val="7030A0"/>
                        </a:solidFill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zh-TW" altLang="zh-TW" sz="3600" i="1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3600" b="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altLang="zh-TW" sz="3600" b="0" i="1">
                        <a:solidFill>
                          <a:srgbClr val="7030A0"/>
                        </a:solidFill>
                        <a:latin typeface="Cambria Math"/>
                      </a:rPr>
                      <m:t>≤</m:t>
                    </m:r>
                    <m:r>
                      <a:rPr lang="en-US" altLang="zh-TW" sz="3600" b="0" i="1" smtClean="0">
                        <a:solidFill>
                          <a:srgbClr val="7030A0"/>
                        </a:solidFill>
                        <a:latin typeface="Cambria Math"/>
                      </a:rPr>
                      <m:t>6</m:t>
                    </m:r>
                  </m:oMath>
                </a14:m>
                <a:endParaRPr lang="en-US" altLang="zh-TW" sz="3600" dirty="0" smtClean="0">
                  <a:solidFill>
                    <a:srgbClr val="7030A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3600" b="0" i="1">
                        <a:solidFill>
                          <a:srgbClr val="7030A0"/>
                        </a:solidFill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zh-TW" altLang="zh-TW" sz="3600" i="1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3600" b="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altLang="zh-TW" sz="3600" b="0" i="1">
                        <a:solidFill>
                          <a:srgbClr val="7030A0"/>
                        </a:solidFill>
                        <a:latin typeface="Cambria Math"/>
                      </a:rPr>
                      <m:t>≤</m:t>
                    </m:r>
                    <m:r>
                      <a:rPr lang="en-US" altLang="zh-TW" sz="3600" b="0" i="1" smtClean="0">
                        <a:solidFill>
                          <a:srgbClr val="7030A0"/>
                        </a:solidFill>
                        <a:latin typeface="Cambria Math"/>
                      </a:rPr>
                      <m:t>7</m:t>
                    </m:r>
                  </m:oMath>
                </a14:m>
                <a:endParaRPr lang="en-US" altLang="zh-TW" sz="3600" dirty="0">
                  <a:solidFill>
                    <a:srgbClr val="7030A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3600" b="0" i="1">
                        <a:solidFill>
                          <a:srgbClr val="7030A0"/>
                        </a:solidFill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zh-TW" altLang="zh-TW" sz="3600" i="1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3600" b="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altLang="zh-TW" sz="3600" b="0" i="1">
                        <a:solidFill>
                          <a:srgbClr val="7030A0"/>
                        </a:solidFill>
                        <a:latin typeface="Cambria Math"/>
                      </a:rPr>
                      <m:t>≤</m:t>
                    </m:r>
                    <m:r>
                      <a:rPr lang="en-US" altLang="zh-TW" sz="3600" b="0" i="1" smtClean="0">
                        <a:solidFill>
                          <a:srgbClr val="7030A0"/>
                        </a:solidFill>
                        <a:latin typeface="Cambria Math"/>
                      </a:rPr>
                      <m:t>8</m:t>
                    </m:r>
                  </m:oMath>
                </a14:m>
                <a:endParaRPr lang="zh-TW" altLang="en-US" sz="3600" dirty="0">
                  <a:solidFill>
                    <a:srgbClr val="7030A0"/>
                  </a:solidFill>
                </a:endParaRPr>
              </a:p>
              <a:p>
                <a:endParaRPr lang="en-US" altLang="zh-TW" sz="3600" dirty="0" smtClean="0">
                  <a:solidFill>
                    <a:srgbClr val="7030A0"/>
                  </a:solidFill>
                </a:endParaRPr>
              </a:p>
              <a:p>
                <a:endParaRPr lang="zh-TW" altLang="zh-TW" sz="3600" dirty="0">
                  <a:solidFill>
                    <a:srgbClr val="7030A0"/>
                  </a:solidFill>
                </a:endParaRPr>
              </a:p>
              <a:p>
                <a:endParaRPr lang="zh-TW" altLang="en-US" sz="36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884456"/>
                <a:ext cx="8153400" cy="33718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4771592"/>
                  </p:ext>
                </p:extLst>
              </p:nvPr>
            </p:nvGraphicFramePr>
            <p:xfrm>
              <a:off x="539552" y="2916116"/>
              <a:ext cx="8280924" cy="960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90077"/>
                    <a:gridCol w="690077"/>
                    <a:gridCol w="690077"/>
                    <a:gridCol w="690077"/>
                    <a:gridCol w="690077"/>
                    <a:gridCol w="690077"/>
                    <a:gridCol w="690077"/>
                    <a:gridCol w="690077"/>
                    <a:gridCol w="690077"/>
                    <a:gridCol w="690077"/>
                    <a:gridCol w="690077"/>
                    <a:gridCol w="690077"/>
                  </a:tblGrid>
                  <a:tr h="4800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700" b="0" i="1" smtClean="0">
                                    <a:latin typeface="Cambria Math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zh-TW" altLang="en-US" sz="2700" dirty="0"/>
                        </a:p>
                      </a:txBody>
                      <a:tcPr marT="34290" marB="3429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1</a:t>
                          </a:r>
                          <a:endParaRPr lang="zh-TW" altLang="en-US" sz="2700" dirty="0"/>
                        </a:p>
                      </a:txBody>
                      <a:tcPr marT="34290" marB="3429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2</a:t>
                          </a:r>
                          <a:endParaRPr lang="zh-TW" altLang="en-US" sz="2700" dirty="0"/>
                        </a:p>
                      </a:txBody>
                      <a:tcPr marT="34290" marB="3429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3</a:t>
                          </a:r>
                          <a:endParaRPr lang="zh-TW" altLang="en-US" sz="2700" dirty="0"/>
                        </a:p>
                      </a:txBody>
                      <a:tcPr marT="34290" marB="3429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4</a:t>
                          </a:r>
                          <a:endParaRPr lang="zh-TW" altLang="en-US" sz="2700" dirty="0"/>
                        </a:p>
                      </a:txBody>
                      <a:tcPr marT="34290" marB="3429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5</a:t>
                          </a:r>
                          <a:endParaRPr lang="zh-TW" altLang="en-US" sz="2700" dirty="0"/>
                        </a:p>
                      </a:txBody>
                      <a:tcPr marT="34290" marB="3429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6</a:t>
                          </a:r>
                          <a:endParaRPr lang="zh-TW" altLang="en-US" sz="2700" dirty="0"/>
                        </a:p>
                      </a:txBody>
                      <a:tcPr marT="34290" marB="3429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7</a:t>
                          </a:r>
                          <a:endParaRPr lang="zh-TW" altLang="en-US" sz="2700" dirty="0"/>
                        </a:p>
                      </a:txBody>
                      <a:tcPr marT="34290" marB="3429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8</a:t>
                          </a:r>
                          <a:endParaRPr lang="zh-TW" altLang="en-US" sz="2700" dirty="0"/>
                        </a:p>
                      </a:txBody>
                      <a:tcPr marT="34290" marB="3429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9</a:t>
                          </a:r>
                          <a:endParaRPr lang="zh-TW" altLang="en-US" sz="2700" dirty="0"/>
                        </a:p>
                      </a:txBody>
                      <a:tcPr marT="34290" marB="3429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10</a:t>
                          </a:r>
                          <a:endParaRPr lang="zh-TW" altLang="en-US" sz="2700" dirty="0"/>
                        </a:p>
                      </a:txBody>
                      <a:tcPr marT="34290" marB="3429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11</a:t>
                          </a:r>
                          <a:endParaRPr lang="zh-TW" altLang="en-US" sz="2700" dirty="0"/>
                        </a:p>
                      </a:txBody>
                      <a:tcPr marT="34290" marB="3429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800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500" i="1" smtClean="0">
                                    <a:latin typeface="Cambria Math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zh-TW" altLang="zh-TW" sz="15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5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500" dirty="0"/>
                        </a:p>
                      </a:txBody>
                      <a:tcPr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1</a:t>
                          </a:r>
                          <a:endParaRPr lang="zh-TW" altLang="en-US" sz="2700" dirty="0"/>
                        </a:p>
                      </a:txBody>
                      <a:tcPr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2</a:t>
                          </a:r>
                          <a:endParaRPr lang="zh-TW" altLang="en-US" sz="2700" dirty="0"/>
                        </a:p>
                      </a:txBody>
                      <a:tcPr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3</a:t>
                          </a:r>
                          <a:endParaRPr lang="zh-TW" altLang="en-US" sz="2700" dirty="0"/>
                        </a:p>
                      </a:txBody>
                      <a:tcPr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4</a:t>
                          </a:r>
                          <a:endParaRPr lang="zh-TW" altLang="en-US" sz="2700" dirty="0"/>
                        </a:p>
                      </a:txBody>
                      <a:tcPr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4</a:t>
                          </a:r>
                          <a:endParaRPr lang="zh-TW" altLang="en-US" sz="2700" dirty="0"/>
                        </a:p>
                      </a:txBody>
                      <a:tcPr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5</a:t>
                          </a:r>
                          <a:endParaRPr lang="zh-TW" altLang="en-US" sz="2700" dirty="0"/>
                        </a:p>
                      </a:txBody>
                      <a:tcPr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6</a:t>
                          </a:r>
                          <a:endParaRPr lang="zh-TW" altLang="en-US" sz="2700" dirty="0"/>
                        </a:p>
                      </a:txBody>
                      <a:tcPr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7</a:t>
                          </a:r>
                          <a:endParaRPr lang="zh-TW" altLang="en-US" sz="2700" dirty="0"/>
                        </a:p>
                      </a:txBody>
                      <a:tcPr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7</a:t>
                          </a:r>
                          <a:endParaRPr lang="zh-TW" altLang="en-US" sz="2700" dirty="0"/>
                        </a:p>
                      </a:txBody>
                      <a:tcPr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8</a:t>
                          </a:r>
                          <a:endParaRPr lang="zh-TW" altLang="en-US" sz="2700" dirty="0"/>
                        </a:p>
                      </a:txBody>
                      <a:tcPr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8</a:t>
                          </a:r>
                          <a:endParaRPr lang="zh-TW" altLang="en-US" sz="2700" dirty="0"/>
                        </a:p>
                      </a:txBody>
                      <a:tcPr marT="34290" marB="3429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4771592"/>
                  </p:ext>
                </p:extLst>
              </p:nvPr>
            </p:nvGraphicFramePr>
            <p:xfrm>
              <a:off x="539552" y="2916116"/>
              <a:ext cx="8280924" cy="960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90077"/>
                    <a:gridCol w="690077"/>
                    <a:gridCol w="690077"/>
                    <a:gridCol w="690077"/>
                    <a:gridCol w="690077"/>
                    <a:gridCol w="690077"/>
                    <a:gridCol w="690077"/>
                    <a:gridCol w="690077"/>
                    <a:gridCol w="690077"/>
                    <a:gridCol w="690077"/>
                    <a:gridCol w="690077"/>
                    <a:gridCol w="690077"/>
                  </a:tblGrid>
                  <a:tr h="4800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T="34290" marB="34290" anchor="ctr">
                        <a:blipFill rotWithShape="1">
                          <a:blip r:embed="rId3"/>
                          <a:stretch>
                            <a:fillRect l="-885" t="-12658" r="-1101770" b="-135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1</a:t>
                          </a:r>
                          <a:endParaRPr lang="zh-TW" altLang="en-US" sz="2700" dirty="0"/>
                        </a:p>
                      </a:txBody>
                      <a:tcPr marT="34290" marB="3429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2</a:t>
                          </a:r>
                          <a:endParaRPr lang="zh-TW" altLang="en-US" sz="2700" dirty="0"/>
                        </a:p>
                      </a:txBody>
                      <a:tcPr marT="34290" marB="3429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3</a:t>
                          </a:r>
                          <a:endParaRPr lang="zh-TW" altLang="en-US" sz="2700" dirty="0"/>
                        </a:p>
                      </a:txBody>
                      <a:tcPr marT="34290" marB="3429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4</a:t>
                          </a:r>
                          <a:endParaRPr lang="zh-TW" altLang="en-US" sz="2700" dirty="0"/>
                        </a:p>
                      </a:txBody>
                      <a:tcPr marT="34290" marB="3429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5</a:t>
                          </a:r>
                          <a:endParaRPr lang="zh-TW" altLang="en-US" sz="2700" dirty="0"/>
                        </a:p>
                      </a:txBody>
                      <a:tcPr marT="34290" marB="3429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6</a:t>
                          </a:r>
                          <a:endParaRPr lang="zh-TW" altLang="en-US" sz="2700" dirty="0"/>
                        </a:p>
                      </a:txBody>
                      <a:tcPr marT="34290" marB="3429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7</a:t>
                          </a:r>
                          <a:endParaRPr lang="zh-TW" altLang="en-US" sz="2700" dirty="0"/>
                        </a:p>
                      </a:txBody>
                      <a:tcPr marT="34290" marB="3429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8</a:t>
                          </a:r>
                          <a:endParaRPr lang="zh-TW" altLang="en-US" sz="2700" dirty="0"/>
                        </a:p>
                      </a:txBody>
                      <a:tcPr marT="34290" marB="3429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9</a:t>
                          </a:r>
                          <a:endParaRPr lang="zh-TW" altLang="en-US" sz="2700" dirty="0"/>
                        </a:p>
                      </a:txBody>
                      <a:tcPr marT="34290" marB="3429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10</a:t>
                          </a:r>
                          <a:endParaRPr lang="zh-TW" altLang="en-US" sz="2700" dirty="0"/>
                        </a:p>
                      </a:txBody>
                      <a:tcPr marT="34290" marB="3429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11</a:t>
                          </a:r>
                          <a:endParaRPr lang="zh-TW" altLang="en-US" sz="2700" dirty="0"/>
                        </a:p>
                      </a:txBody>
                      <a:tcPr marT="34290" marB="3429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800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T="34290" marB="34290" anchor="ctr">
                        <a:blipFill rotWithShape="1">
                          <a:blip r:embed="rId3"/>
                          <a:stretch>
                            <a:fillRect l="-885" t="-112658" r="-1101770" b="-35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1</a:t>
                          </a:r>
                          <a:endParaRPr lang="zh-TW" altLang="en-US" sz="2700" dirty="0"/>
                        </a:p>
                      </a:txBody>
                      <a:tcPr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2</a:t>
                          </a:r>
                          <a:endParaRPr lang="zh-TW" altLang="en-US" sz="2700" dirty="0"/>
                        </a:p>
                      </a:txBody>
                      <a:tcPr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3</a:t>
                          </a:r>
                          <a:endParaRPr lang="zh-TW" altLang="en-US" sz="2700" dirty="0"/>
                        </a:p>
                      </a:txBody>
                      <a:tcPr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4</a:t>
                          </a:r>
                          <a:endParaRPr lang="zh-TW" altLang="en-US" sz="2700" dirty="0"/>
                        </a:p>
                      </a:txBody>
                      <a:tcPr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4</a:t>
                          </a:r>
                          <a:endParaRPr lang="zh-TW" altLang="en-US" sz="2700" dirty="0"/>
                        </a:p>
                      </a:txBody>
                      <a:tcPr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5</a:t>
                          </a:r>
                          <a:endParaRPr lang="zh-TW" altLang="en-US" sz="2700" dirty="0"/>
                        </a:p>
                      </a:txBody>
                      <a:tcPr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6</a:t>
                          </a:r>
                          <a:endParaRPr lang="zh-TW" altLang="en-US" sz="2700" dirty="0"/>
                        </a:p>
                      </a:txBody>
                      <a:tcPr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7</a:t>
                          </a:r>
                          <a:endParaRPr lang="zh-TW" altLang="en-US" sz="2700" dirty="0"/>
                        </a:p>
                      </a:txBody>
                      <a:tcPr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7</a:t>
                          </a:r>
                          <a:endParaRPr lang="zh-TW" altLang="en-US" sz="2700" dirty="0"/>
                        </a:p>
                      </a:txBody>
                      <a:tcPr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8</a:t>
                          </a:r>
                          <a:endParaRPr lang="zh-TW" altLang="en-US" sz="2700" dirty="0"/>
                        </a:p>
                      </a:txBody>
                      <a:tcPr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700" dirty="0" smtClean="0"/>
                            <a:t>8</a:t>
                          </a:r>
                          <a:endParaRPr lang="zh-TW" altLang="en-US" sz="2700" dirty="0"/>
                        </a:p>
                      </a:txBody>
                      <a:tcPr marT="34290" marB="3429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21995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/>
          <p:cNvSpPr txBox="1">
            <a:spLocks/>
          </p:cNvSpPr>
          <p:nvPr/>
        </p:nvSpPr>
        <p:spPr>
          <a:xfrm>
            <a:off x="611560" y="360000"/>
            <a:ext cx="8153400" cy="3371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4400" b="1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  <a:r>
              <a:rPr lang="en-US" altLang="zh-TW" sz="4400" b="1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44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0964378"/>
                  </p:ext>
                </p:extLst>
              </p:nvPr>
            </p:nvGraphicFramePr>
            <p:xfrm>
              <a:off x="539552" y="1003880"/>
              <a:ext cx="8208136" cy="37909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4136"/>
                    <a:gridCol w="2340000"/>
                    <a:gridCol w="540000"/>
                    <a:gridCol w="1224000"/>
                    <a:gridCol w="2340000"/>
                    <a:gridCol w="540000"/>
                  </a:tblGrid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mod 11</a:t>
                          </a:r>
                          <a:endParaRPr lang="zh-TW" altLang="en-US" sz="2000" dirty="0"/>
                        </a:p>
                      </a:txBody>
                      <a:tcPr marT="34290" marB="3429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smtClean="0">
                                    <a:latin typeface="Cambria Math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zh-TW" altLang="zh-TW" sz="1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700" dirty="0"/>
                        </a:p>
                      </a:txBody>
                      <a:tcPr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sz="1700" dirty="0"/>
                        </a:p>
                      </a:txBody>
                      <a:tcPr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 smtClean="0"/>
                            <a:t>mod 11</a:t>
                          </a:r>
                          <a:endParaRPr lang="zh-TW" altLang="en-US" sz="2000" dirty="0" smtClean="0"/>
                        </a:p>
                      </a:txBody>
                      <a:tcPr marT="34290" marB="3429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smtClean="0">
                                    <a:latin typeface="Cambria Math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zh-TW" altLang="zh-TW" sz="1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700" dirty="0"/>
                        </a:p>
                      </a:txBody>
                      <a:tcPr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sz="1700" dirty="0"/>
                        </a:p>
                      </a:txBody>
                      <a:tcPr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549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0</a:t>
                          </a:r>
                          <a:endParaRPr lang="zh-TW" altLang="en-US" sz="3200" dirty="0"/>
                        </a:p>
                      </a:txBody>
                      <a:tcPr marT="34290" marB="3429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zh-TW" altLang="zh-TW" sz="17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TW" sz="17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  <m:r>
                                      <a:rPr kumimoji="0" lang="en-US" altLang="zh-TW" sz="17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kumimoji="0" lang="en-US" altLang="zh-TW" sz="17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11</m:t>
                                    </m:r>
                                  </m:den>
                                </m:f>
                                <m:r>
                                  <a:rPr kumimoji="0" lang="en-US" altLang="zh-TW" sz="17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zh-TW" altLang="en-US" sz="1700" dirty="0"/>
                        </a:p>
                      </a:txBody>
                      <a:tcPr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3000" dirty="0" smtClean="0">
                              <a:latin typeface="微軟正黑體 Light"/>
                              <a:ea typeface="微軟正黑體 Light"/>
                            </a:rPr>
                            <a:t>√</a:t>
                          </a:r>
                          <a:endParaRPr lang="zh-TW" altLang="en-US" sz="3000" dirty="0"/>
                        </a:p>
                      </a:txBody>
                      <a:tcPr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6</a:t>
                          </a:r>
                          <a:endParaRPr lang="zh-TW" altLang="en-US" sz="3200" dirty="0"/>
                        </a:p>
                      </a:txBody>
                      <a:tcPr marT="34290" marB="3429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zh-TW" altLang="zh-TW" sz="17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TW" sz="17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  <m:d>
                                      <m:dPr>
                                        <m:ctrlPr>
                                          <a:rPr kumimoji="0" lang="zh-TW" altLang="zh-TW" sz="17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altLang="zh-TW" sz="17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  <m:r>
                                          <a:rPr kumimoji="0" lang="en-US" altLang="zh-TW" sz="17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−6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kumimoji="0" lang="en-US" altLang="zh-TW" sz="17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11</m:t>
                                    </m:r>
                                  </m:den>
                                </m:f>
                                <m:r>
                                  <a:rPr kumimoji="0" lang="en-US" altLang="zh-TW" sz="17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altLang="zh-TW" sz="17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TW" altLang="en-US" sz="1700" dirty="0"/>
                        </a:p>
                      </a:txBody>
                      <a:tcPr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sz="3000" dirty="0"/>
                        </a:p>
                      </a:txBody>
                      <a:tcPr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549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1</a:t>
                          </a:r>
                          <a:endParaRPr lang="zh-TW" altLang="en-US" sz="3200" dirty="0"/>
                        </a:p>
                      </a:txBody>
                      <a:tcPr marT="34290" marB="3429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zh-TW" altLang="zh-TW" sz="17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TW" sz="17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  <m:d>
                                      <m:dPr>
                                        <m:ctrlPr>
                                          <a:rPr kumimoji="0" lang="zh-TW" altLang="zh-TW" sz="17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altLang="zh-TW" sz="17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  <m:r>
                                          <a:rPr kumimoji="0" lang="en-US" altLang="zh-TW" sz="17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kumimoji="0" lang="en-US" altLang="zh-TW" sz="17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11</m:t>
                                    </m:r>
                                  </m:den>
                                </m:f>
                                <m:r>
                                  <a:rPr kumimoji="0" lang="en-US" altLang="zh-TW" sz="17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zh-TW" altLang="en-US" sz="1700" dirty="0"/>
                        </a:p>
                      </a:txBody>
                      <a:tcPr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000" dirty="0" smtClean="0">
                              <a:latin typeface="微軟正黑體 Light"/>
                              <a:ea typeface="微軟正黑體 Light"/>
                            </a:rPr>
                            <a:t>√</a:t>
                          </a:r>
                          <a:endParaRPr lang="zh-TW" altLang="en-US" sz="3000" dirty="0" smtClean="0"/>
                        </a:p>
                      </a:txBody>
                      <a:tcPr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7</a:t>
                          </a:r>
                          <a:endParaRPr lang="zh-TW" altLang="en-US" sz="3200" dirty="0"/>
                        </a:p>
                      </a:txBody>
                      <a:tcPr marT="34290" marB="3429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zh-TW" altLang="zh-TW" sz="17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TW" sz="17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  <m:d>
                                      <m:dPr>
                                        <m:ctrlPr>
                                          <a:rPr kumimoji="0" lang="zh-TW" altLang="zh-TW" sz="17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altLang="zh-TW" sz="17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  <m:r>
                                          <a:rPr kumimoji="0" lang="en-US" altLang="zh-TW" sz="17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−7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kumimoji="0" lang="en-US" altLang="zh-TW" sz="17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11</m:t>
                                    </m:r>
                                  </m:den>
                                </m:f>
                                <m:r>
                                  <a:rPr kumimoji="0" lang="en-US" altLang="zh-TW" sz="17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altLang="zh-TW" sz="17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TW" altLang="en-US" sz="1700" dirty="0"/>
                        </a:p>
                      </a:txBody>
                      <a:tcPr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000" dirty="0" smtClean="0">
                              <a:latin typeface="微軟正黑體 Light"/>
                              <a:ea typeface="微軟正黑體 Light"/>
                            </a:rPr>
                            <a:t>√</a:t>
                          </a:r>
                          <a:endParaRPr lang="zh-TW" altLang="en-US" sz="3000" dirty="0" smtClean="0"/>
                        </a:p>
                      </a:txBody>
                      <a:tcPr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5549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2</a:t>
                          </a:r>
                          <a:endParaRPr lang="zh-TW" altLang="en-US" sz="3200" dirty="0"/>
                        </a:p>
                      </a:txBody>
                      <a:tcPr marT="34290" marB="3429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zh-TW" altLang="zh-TW" sz="17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TW" sz="17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  <m:d>
                                      <m:dPr>
                                        <m:ctrlPr>
                                          <a:rPr kumimoji="0" lang="zh-TW" altLang="zh-TW" sz="17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altLang="zh-TW" sz="17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  <m:r>
                                          <a:rPr kumimoji="0" lang="en-US" altLang="zh-TW" sz="17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−2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kumimoji="0" lang="en-US" altLang="zh-TW" sz="17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11</m:t>
                                    </m:r>
                                  </m:den>
                                </m:f>
                                <m:r>
                                  <a:rPr kumimoji="0" lang="en-US" altLang="zh-TW" sz="17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altLang="zh-TW" sz="17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TW" altLang="en-US" sz="1700" dirty="0"/>
                        </a:p>
                      </a:txBody>
                      <a:tcPr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sz="3000" dirty="0"/>
                        </a:p>
                      </a:txBody>
                      <a:tcPr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8</a:t>
                          </a:r>
                          <a:endParaRPr lang="zh-TW" altLang="en-US" sz="3200" dirty="0"/>
                        </a:p>
                      </a:txBody>
                      <a:tcPr marT="34290" marB="3429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zh-TW" altLang="zh-TW" sz="17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TW" sz="17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  <m:d>
                                      <m:dPr>
                                        <m:ctrlPr>
                                          <a:rPr kumimoji="0" lang="zh-TW" altLang="zh-TW" sz="17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altLang="zh-TW" sz="17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  <m:r>
                                          <a:rPr kumimoji="0" lang="en-US" altLang="zh-TW" sz="17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−8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kumimoji="0" lang="en-US" altLang="zh-TW" sz="17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11</m:t>
                                    </m:r>
                                  </m:den>
                                </m:f>
                                <m:r>
                                  <a:rPr kumimoji="0" lang="en-US" altLang="zh-TW" sz="17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altLang="zh-TW" sz="17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TW" altLang="en-US" sz="1700" dirty="0"/>
                        </a:p>
                      </a:txBody>
                      <a:tcPr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000" dirty="0" smtClean="0">
                              <a:latin typeface="微軟正黑體 Light"/>
                              <a:ea typeface="微軟正黑體 Light"/>
                            </a:rPr>
                            <a:t>√</a:t>
                          </a:r>
                          <a:endParaRPr lang="zh-TW" altLang="en-US" sz="3000" dirty="0" smtClean="0"/>
                        </a:p>
                      </a:txBody>
                      <a:tcPr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5549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3</a:t>
                          </a:r>
                          <a:endParaRPr lang="zh-TW" altLang="en-US" sz="3200" dirty="0"/>
                        </a:p>
                      </a:txBody>
                      <a:tcPr marT="34290" marB="3429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zh-TW" altLang="zh-TW" sz="17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TW" sz="17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  <m:d>
                                      <m:dPr>
                                        <m:ctrlPr>
                                          <a:rPr kumimoji="0" lang="zh-TW" altLang="zh-TW" sz="17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altLang="zh-TW" sz="17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  <m:r>
                                          <a:rPr kumimoji="0" lang="en-US" altLang="zh-TW" sz="17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−3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kumimoji="0" lang="en-US" altLang="zh-TW" sz="17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11</m:t>
                                    </m:r>
                                  </m:den>
                                </m:f>
                                <m:r>
                                  <a:rPr kumimoji="0" lang="en-US" altLang="zh-TW" sz="17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altLang="zh-TW" sz="17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TW" altLang="en-US" sz="1700" dirty="0"/>
                        </a:p>
                      </a:txBody>
                      <a:tcPr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sz="3000" dirty="0"/>
                        </a:p>
                      </a:txBody>
                      <a:tcPr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9</a:t>
                          </a:r>
                          <a:endParaRPr lang="zh-TW" altLang="en-US" sz="3200" dirty="0"/>
                        </a:p>
                      </a:txBody>
                      <a:tcPr marT="34290" marB="3429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zh-TW" altLang="zh-TW" sz="17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TW" sz="17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  <m:d>
                                      <m:dPr>
                                        <m:ctrlPr>
                                          <a:rPr kumimoji="0" lang="zh-TW" altLang="zh-TW" sz="17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altLang="zh-TW" sz="17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  <m:r>
                                          <a:rPr kumimoji="0" lang="en-US" altLang="zh-TW" sz="17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−9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kumimoji="0" lang="en-US" altLang="zh-TW" sz="17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11</m:t>
                                    </m:r>
                                  </m:den>
                                </m:f>
                                <m:r>
                                  <a:rPr kumimoji="0" lang="en-US" altLang="zh-TW" sz="17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altLang="zh-TW" sz="17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TW" altLang="en-US" sz="1700" dirty="0"/>
                        </a:p>
                      </a:txBody>
                      <a:tcPr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000" dirty="0" smtClean="0">
                              <a:latin typeface="微軟正黑體 Light"/>
                              <a:ea typeface="微軟正黑體 Light"/>
                            </a:rPr>
                            <a:t>√</a:t>
                          </a:r>
                          <a:endParaRPr lang="zh-TW" altLang="en-US" sz="3000" dirty="0" smtClean="0"/>
                        </a:p>
                      </a:txBody>
                      <a:tcPr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5549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4</a:t>
                          </a:r>
                          <a:endParaRPr lang="zh-TW" altLang="en-US" sz="3200" dirty="0"/>
                        </a:p>
                      </a:txBody>
                      <a:tcPr marT="34290" marB="3429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zh-TW" altLang="zh-TW" sz="17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TW" sz="17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  <m:d>
                                      <m:dPr>
                                        <m:ctrlPr>
                                          <a:rPr kumimoji="0" lang="zh-TW" altLang="zh-TW" sz="17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altLang="zh-TW" sz="17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  <m:r>
                                          <a:rPr kumimoji="0" lang="en-US" altLang="zh-TW" sz="17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−4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kumimoji="0" lang="en-US" altLang="zh-TW" sz="17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11</m:t>
                                    </m:r>
                                  </m:den>
                                </m:f>
                                <m:r>
                                  <a:rPr kumimoji="0" lang="en-US" altLang="zh-TW" sz="17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altLang="zh-TW" sz="17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TW" altLang="en-US" sz="1700" dirty="0"/>
                        </a:p>
                      </a:txBody>
                      <a:tcPr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000" dirty="0" smtClean="0">
                              <a:latin typeface="微軟正黑體 Light"/>
                              <a:ea typeface="微軟正黑體 Light"/>
                            </a:rPr>
                            <a:t>√</a:t>
                          </a:r>
                          <a:endParaRPr lang="zh-TW" altLang="en-US" sz="3000" dirty="0" smtClean="0"/>
                        </a:p>
                      </a:txBody>
                      <a:tcPr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10</a:t>
                          </a:r>
                          <a:endParaRPr lang="zh-TW" altLang="en-US" sz="3200" dirty="0"/>
                        </a:p>
                      </a:txBody>
                      <a:tcPr marT="34290" marB="3429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zh-TW" altLang="zh-TW" sz="17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TW" sz="17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  <m:d>
                                      <m:dPr>
                                        <m:ctrlPr>
                                          <a:rPr kumimoji="0" lang="zh-TW" altLang="zh-TW" sz="17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altLang="zh-TW" sz="17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  <m:r>
                                          <a:rPr kumimoji="0" lang="en-US" altLang="zh-TW" sz="17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−10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kumimoji="0" lang="en-US" altLang="zh-TW" sz="17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11</m:t>
                                    </m:r>
                                  </m:den>
                                </m:f>
                                <m:r>
                                  <a:rPr kumimoji="0" lang="en-US" altLang="zh-TW" sz="17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altLang="zh-TW" sz="17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zh-TW" altLang="en-US" sz="1700" dirty="0"/>
                        </a:p>
                      </a:txBody>
                      <a:tcPr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000" dirty="0" smtClean="0">
                              <a:latin typeface="微軟正黑體 Light"/>
                              <a:ea typeface="微軟正黑體 Light"/>
                            </a:rPr>
                            <a:t>√</a:t>
                          </a:r>
                          <a:endParaRPr lang="zh-TW" altLang="en-US" sz="3000" dirty="0" smtClean="0"/>
                        </a:p>
                      </a:txBody>
                      <a:tcPr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5549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5</a:t>
                          </a:r>
                          <a:endParaRPr lang="zh-TW" altLang="en-US" sz="3200" dirty="0"/>
                        </a:p>
                      </a:txBody>
                      <a:tcPr marT="34290" marB="3429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zh-TW" altLang="zh-TW" sz="17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TW" sz="17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  <m:d>
                                      <m:dPr>
                                        <m:ctrlPr>
                                          <a:rPr kumimoji="0" lang="zh-TW" altLang="zh-TW" sz="17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altLang="zh-TW" sz="17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  <m:r>
                                          <a:rPr kumimoji="0" lang="en-US" altLang="zh-TW" sz="17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−5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kumimoji="0" lang="en-US" altLang="zh-TW" sz="17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11</m:t>
                                    </m:r>
                                  </m:den>
                                </m:f>
                                <m:r>
                                  <a:rPr kumimoji="0" lang="en-US" altLang="zh-TW" sz="17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altLang="zh-TW" sz="17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TW" altLang="en-US" sz="1700" dirty="0"/>
                        </a:p>
                      </a:txBody>
                      <a:tcPr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000" dirty="0" smtClean="0">
                              <a:latin typeface="微軟正黑體 Light"/>
                              <a:ea typeface="微軟正黑體 Light"/>
                            </a:rPr>
                            <a:t>√</a:t>
                          </a:r>
                          <a:endParaRPr lang="zh-TW" altLang="en-US" sz="3000" dirty="0" smtClean="0"/>
                        </a:p>
                      </a:txBody>
                      <a:tcPr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/>
                        </a:p>
                      </a:txBody>
                      <a:tcPr marT="34290" marB="3429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sz="1700" dirty="0"/>
                        </a:p>
                      </a:txBody>
                      <a:tcPr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sz="1700" dirty="0"/>
                        </a:p>
                      </a:txBody>
                      <a:tcPr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0964378"/>
                  </p:ext>
                </p:extLst>
              </p:nvPr>
            </p:nvGraphicFramePr>
            <p:xfrm>
              <a:off x="539552" y="1003880"/>
              <a:ext cx="8208136" cy="37909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4136"/>
                    <a:gridCol w="2340000"/>
                    <a:gridCol w="540000"/>
                    <a:gridCol w="1224000"/>
                    <a:gridCol w="2340000"/>
                    <a:gridCol w="540000"/>
                  </a:tblGrid>
                  <a:tr h="373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mod 11</a:t>
                          </a:r>
                          <a:endParaRPr lang="zh-TW" altLang="en-US" sz="2000" dirty="0"/>
                        </a:p>
                      </a:txBody>
                      <a:tcPr marT="34290" marB="3429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52742" t="-11475" r="-198956" b="-9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sz="1700" dirty="0"/>
                        </a:p>
                      </a:txBody>
                      <a:tcPr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 smtClean="0"/>
                            <a:t>mod 11</a:t>
                          </a:r>
                          <a:endParaRPr lang="zh-TW" altLang="en-US" sz="2000" dirty="0" smtClean="0"/>
                        </a:p>
                      </a:txBody>
                      <a:tcPr marT="34290" marB="3429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28460" t="-11475" r="-23238" b="-9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sz="1700" dirty="0"/>
                        </a:p>
                      </a:txBody>
                      <a:tcPr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695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0</a:t>
                          </a:r>
                          <a:endParaRPr lang="zh-TW" altLang="en-US" sz="3200" dirty="0"/>
                        </a:p>
                      </a:txBody>
                      <a:tcPr marT="34290" marB="3429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52742" t="-72340" r="-198956" b="-531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3000" dirty="0" smtClean="0">
                              <a:latin typeface="微軟正黑體 Light"/>
                              <a:ea typeface="微軟正黑體 Light"/>
                            </a:rPr>
                            <a:t>√</a:t>
                          </a:r>
                          <a:endParaRPr lang="zh-TW" altLang="en-US" sz="3000" dirty="0"/>
                        </a:p>
                      </a:txBody>
                      <a:tcPr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6</a:t>
                          </a:r>
                          <a:endParaRPr lang="zh-TW" altLang="en-US" sz="3200" dirty="0"/>
                        </a:p>
                      </a:txBody>
                      <a:tcPr marT="34290" marB="3429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28460" t="-72340" r="-23238" b="-531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sz="3000" dirty="0"/>
                        </a:p>
                      </a:txBody>
                      <a:tcPr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695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1</a:t>
                          </a:r>
                          <a:endParaRPr lang="zh-TW" altLang="en-US" sz="3200" dirty="0"/>
                        </a:p>
                      </a:txBody>
                      <a:tcPr marT="34290" marB="3429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52742" t="-174194" r="-198956" b="-437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000" dirty="0" smtClean="0">
                              <a:latin typeface="微軟正黑體 Light"/>
                              <a:ea typeface="微軟正黑體 Light"/>
                            </a:rPr>
                            <a:t>√</a:t>
                          </a:r>
                          <a:endParaRPr lang="zh-TW" altLang="en-US" sz="3000" dirty="0" smtClean="0"/>
                        </a:p>
                      </a:txBody>
                      <a:tcPr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7</a:t>
                          </a:r>
                          <a:endParaRPr lang="zh-TW" altLang="en-US" sz="3200" dirty="0"/>
                        </a:p>
                      </a:txBody>
                      <a:tcPr marT="34290" marB="3429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28460" t="-174194" r="-23238" b="-437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000" dirty="0" smtClean="0">
                              <a:latin typeface="微軟正黑體 Light"/>
                              <a:ea typeface="微軟正黑體 Light"/>
                            </a:rPr>
                            <a:t>√</a:t>
                          </a:r>
                          <a:endParaRPr lang="zh-TW" altLang="en-US" sz="3000" dirty="0" smtClean="0"/>
                        </a:p>
                      </a:txBody>
                      <a:tcPr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5695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2</a:t>
                          </a:r>
                          <a:endParaRPr lang="zh-TW" altLang="en-US" sz="3200" dirty="0"/>
                        </a:p>
                      </a:txBody>
                      <a:tcPr marT="34290" marB="3429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52742" t="-271277" r="-198956" b="-3329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sz="3000" dirty="0"/>
                        </a:p>
                      </a:txBody>
                      <a:tcPr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8</a:t>
                          </a:r>
                          <a:endParaRPr lang="zh-TW" altLang="en-US" sz="3200" dirty="0"/>
                        </a:p>
                      </a:txBody>
                      <a:tcPr marT="34290" marB="3429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28460" t="-271277" r="-23238" b="-3329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000" dirty="0" smtClean="0">
                              <a:latin typeface="微軟正黑體 Light"/>
                              <a:ea typeface="微軟正黑體 Light"/>
                            </a:rPr>
                            <a:t>√</a:t>
                          </a:r>
                          <a:endParaRPr lang="zh-TW" altLang="en-US" sz="3000" dirty="0" smtClean="0"/>
                        </a:p>
                      </a:txBody>
                      <a:tcPr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5695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3</a:t>
                          </a:r>
                          <a:endParaRPr lang="zh-TW" altLang="en-US" sz="3200" dirty="0"/>
                        </a:p>
                      </a:txBody>
                      <a:tcPr marT="34290" marB="3429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52742" t="-375269" r="-198956" b="-2365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sz="3000" dirty="0"/>
                        </a:p>
                      </a:txBody>
                      <a:tcPr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9</a:t>
                          </a:r>
                          <a:endParaRPr lang="zh-TW" altLang="en-US" sz="3200" dirty="0"/>
                        </a:p>
                      </a:txBody>
                      <a:tcPr marT="34290" marB="3429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28460" t="-375269" r="-23238" b="-2365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000" dirty="0" smtClean="0">
                              <a:latin typeface="微軟正黑體 Light"/>
                              <a:ea typeface="微軟正黑體 Light"/>
                            </a:rPr>
                            <a:t>√</a:t>
                          </a:r>
                          <a:endParaRPr lang="zh-TW" altLang="en-US" sz="3000" dirty="0" smtClean="0"/>
                        </a:p>
                      </a:txBody>
                      <a:tcPr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5695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4</a:t>
                          </a:r>
                          <a:endParaRPr lang="zh-TW" altLang="en-US" sz="3200" dirty="0"/>
                        </a:p>
                      </a:txBody>
                      <a:tcPr marT="34290" marB="3429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52742" t="-470213" r="-198956" b="-134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000" dirty="0" smtClean="0">
                              <a:latin typeface="微軟正黑體 Light"/>
                              <a:ea typeface="微軟正黑體 Light"/>
                            </a:rPr>
                            <a:t>√</a:t>
                          </a:r>
                          <a:endParaRPr lang="zh-TW" altLang="en-US" sz="3000" dirty="0" smtClean="0"/>
                        </a:p>
                      </a:txBody>
                      <a:tcPr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10</a:t>
                          </a:r>
                          <a:endParaRPr lang="zh-TW" altLang="en-US" sz="3200" dirty="0"/>
                        </a:p>
                      </a:txBody>
                      <a:tcPr marT="34290" marB="3429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28460" t="-470213" r="-23238" b="-134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000" dirty="0" smtClean="0">
                              <a:latin typeface="微軟正黑體 Light"/>
                              <a:ea typeface="微軟正黑體 Light"/>
                            </a:rPr>
                            <a:t>√</a:t>
                          </a:r>
                          <a:endParaRPr lang="zh-TW" altLang="en-US" sz="3000" dirty="0" smtClean="0"/>
                        </a:p>
                      </a:txBody>
                      <a:tcPr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5695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5</a:t>
                          </a:r>
                          <a:endParaRPr lang="zh-TW" altLang="en-US" sz="3200" dirty="0"/>
                        </a:p>
                      </a:txBody>
                      <a:tcPr marT="34290" marB="3429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52742" t="-576344" r="-198956" b="-3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000" dirty="0" smtClean="0">
                              <a:latin typeface="微軟正黑體 Light"/>
                              <a:ea typeface="微軟正黑體 Light"/>
                            </a:rPr>
                            <a:t>√</a:t>
                          </a:r>
                          <a:endParaRPr lang="zh-TW" altLang="en-US" sz="3000" dirty="0" smtClean="0"/>
                        </a:p>
                      </a:txBody>
                      <a:tcPr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/>
                        </a:p>
                      </a:txBody>
                      <a:tcPr marT="34290" marB="3429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sz="1700" dirty="0"/>
                        </a:p>
                      </a:txBody>
                      <a:tcPr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sz="1700" dirty="0"/>
                        </a:p>
                      </a:txBody>
                      <a:tcPr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2020138" y="218037"/>
                <a:ext cx="2133276" cy="777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1" i="1">
                          <a:solidFill>
                            <a:srgbClr val="7030A0"/>
                          </a:solidFill>
                          <a:latin typeface="Cambria Math"/>
                        </a:rPr>
                        <m:t>𝑫</m:t>
                      </m:r>
                      <m:d>
                        <m:dPr>
                          <m:ctrlPr>
                            <a:rPr lang="zh-TW" altLang="zh-TW" sz="20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0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altLang="zh-TW" sz="2000" b="1" i="1">
                          <a:solidFill>
                            <a:srgbClr val="7030A0"/>
                          </a:solidFill>
                          <a:latin typeface="Cambria Math"/>
                        </a:rPr>
                        <m:t>≤</m:t>
                      </m:r>
                      <m:d>
                        <m:dPr>
                          <m:begChr m:val="⌈"/>
                          <m:endChr m:val="⌉"/>
                          <m:ctrlPr>
                            <a:rPr lang="zh-TW" altLang="zh-TW" sz="20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sz="2000" b="1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sz="2000" b="1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𝟕</m:t>
                              </m:r>
                              <m:r>
                                <a:rPr lang="en-US" altLang="zh-TW" sz="2000" b="1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TW" sz="2000" b="1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𝟏𝟏</m:t>
                              </m:r>
                            </m:den>
                          </m:f>
                        </m:e>
                      </m:d>
                      <m:r>
                        <a:rPr lang="en-US" altLang="zh-TW" sz="2000" b="1" i="1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TW" sz="2000" b="1" i="1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zh-TW" altLang="zh-TW" sz="2000" b="1" dirty="0">
                  <a:solidFill>
                    <a:srgbClr val="7030A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138" y="218037"/>
                <a:ext cx="2133276" cy="7771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337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12648" y="360000"/>
            <a:ext cx="81534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b="1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未來展望</a:t>
            </a:r>
            <a:endParaRPr lang="zh-TW" altLang="en-US" sz="44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 txBox="1">
                <a:spLocks/>
              </p:cNvSpPr>
              <p:nvPr/>
            </p:nvSpPr>
            <p:spPr>
              <a:xfrm>
                <a:off x="612648" y="1200150"/>
                <a:ext cx="8153400" cy="33718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TW" altLang="en-US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嘗試構造出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/>
                      </a:rPr>
                      <m:t>𝑛</m:t>
                    </m:r>
                    <m:r>
                      <a:rPr lang="en-US" altLang="zh-TW" sz="3200" i="1" smtClean="0">
                        <a:latin typeface="Cambria Math"/>
                        <a:ea typeface="Cambria Math"/>
                      </a:rPr>
                      <m:t>&gt;11</m:t>
                    </m:r>
                  </m:oMath>
                </a14:m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時的</a:t>
                </a:r>
                <a:r>
                  <a:rPr lang="zh-TW" altLang="en-US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策略</a:t>
                </a:r>
                <a:endParaRPr lang="en-US" altLang="zh-TW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找出改善遞迴關係的修正式</a:t>
                </a:r>
                <a:endParaRPr lang="en-US" altLang="zh-TW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將</a:t>
                </a:r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是非題改為</a:t>
                </a:r>
                <a:r>
                  <a:rPr lang="zh-TW" altLang="en-US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選擇題來討論</a:t>
                </a:r>
                <a:endParaRPr lang="en-US" altLang="zh-TW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找到更好的演算法</a:t>
                </a:r>
                <a:endParaRPr lang="en-US" altLang="zh-TW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zh-TW" altLang="en-US" sz="3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zh-TW" altLang="en-US" sz="3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1200150"/>
                <a:ext cx="8153400" cy="3371850"/>
              </a:xfrm>
              <a:prstGeom prst="rect">
                <a:avLst/>
              </a:prstGeom>
              <a:blipFill rotWithShape="1">
                <a:blip r:embed="rId2"/>
                <a:stretch>
                  <a:fillRect l="-1720" t="-37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217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12648" y="360000"/>
            <a:ext cx="81534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b="1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致謝</a:t>
            </a:r>
            <a:endParaRPr lang="zh-TW" altLang="en-US" sz="44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612647" y="1200150"/>
            <a:ext cx="8411609" cy="3371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感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沈朋裕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老師的教導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Heiti TC Light" charset="-120"/>
              </a:rPr>
              <a:t>感</a:t>
            </a:r>
            <a:r>
              <a:rPr kumimoji="1"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Heiti TC Light" charset="-120"/>
              </a:rPr>
              <a:t>謝國立</a:t>
            </a:r>
            <a:r>
              <a:rPr kumimoji="1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Heiti TC Light" charset="-120"/>
              </a:rPr>
              <a:t>台灣大學電機工程學系陳和麟 </a:t>
            </a:r>
            <a:r>
              <a:rPr kumimoji="1"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Heiti TC Light" charset="-120"/>
              </a:rPr>
              <a:t>教授的</a:t>
            </a:r>
            <a:r>
              <a:rPr kumimoji="1"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Heiti TC Light" charset="-120"/>
              </a:rPr>
              <a:t>指導</a:t>
            </a:r>
            <a:endParaRPr kumimoji="1"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Heiti TC Light" charset="-120"/>
            </a:endParaRPr>
          </a:p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感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謝父母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支持</a:t>
            </a:r>
            <a:endParaRPr kumimoji="1"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Heiti TC Light" charset="-120"/>
            </a:endParaRPr>
          </a:p>
          <a:p>
            <a:r>
              <a:rPr kumimoji="1"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Heiti TC Light" charset="-120"/>
              </a:rPr>
              <a:t>感</a:t>
            </a:r>
            <a:r>
              <a:rPr kumimoji="1"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Heiti TC Light" charset="-120"/>
              </a:rPr>
              <a:t>謝同學的協助</a:t>
            </a:r>
            <a:endParaRPr kumimoji="1"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  <a:cs typeface="Heiti TC Light" charset="-120"/>
            </a:endParaRPr>
          </a:p>
          <a:p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6325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3"/>
          <p:cNvSpPr txBox="1">
            <a:spLocks/>
          </p:cNvSpPr>
          <p:nvPr/>
        </p:nvSpPr>
        <p:spPr>
          <a:xfrm>
            <a:off x="2754086" y="3766457"/>
            <a:ext cx="813707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dirty="0" smtClean="0">
                <a:solidFill>
                  <a:srgbClr val="7030A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Thanks For Listening!</a:t>
            </a:r>
            <a:endParaRPr lang="zh-TW" altLang="en-US" sz="4800" dirty="0">
              <a:solidFill>
                <a:srgbClr val="7030A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7902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612648" y="360000"/>
            <a:ext cx="81534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b="1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原題</a:t>
            </a:r>
            <a:endParaRPr lang="zh-TW" altLang="en-US" sz="44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612648" y="1276352"/>
            <a:ext cx="8153400" cy="3371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有一張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是非題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考卷</a:t>
            </a:r>
            <a:r>
              <a:rPr lang="zh-TW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可以多次交卷</a:t>
            </a:r>
            <a:r>
              <a:rPr lang="zh-TW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zh-TW" sz="32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每次交卷後</a:t>
            </a:r>
            <a:r>
              <a:rPr lang="zh-TW" altLang="en-US" sz="32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能</a:t>
            </a:r>
            <a:r>
              <a:rPr lang="zh-TW" altLang="zh-TW" sz="32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知道總共對幾題，但是不知道是哪幾題答對</a:t>
            </a:r>
            <a:r>
              <a:rPr lang="zh-TW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，求至少交卷幾次才能保證得知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整張考卷</a:t>
            </a:r>
            <a:r>
              <a:rPr lang="zh-TW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的答案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08315" y="3380152"/>
            <a:ext cx="72906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為獲得最多資訊，不妨在第一次猜測時</a:t>
            </a:r>
            <a:r>
              <a:rPr lang="zh-TW" altLang="en-US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全部填</a:t>
            </a:r>
            <a:r>
              <a:rPr lang="zh-TW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○</a:t>
            </a:r>
            <a:endParaRPr lang="zh-TW" altLang="en-US" sz="3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86609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092992"/>
              </p:ext>
            </p:extLst>
          </p:nvPr>
        </p:nvGraphicFramePr>
        <p:xfrm>
          <a:off x="3025448" y="3590461"/>
          <a:ext cx="284888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776"/>
                <a:gridCol w="569776"/>
                <a:gridCol w="569776"/>
                <a:gridCol w="569776"/>
                <a:gridCol w="569776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3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3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╳</a:t>
                      </a:r>
                      <a:endParaRPr lang="zh-TW" altLang="en-US" sz="3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3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╳</a:t>
                      </a:r>
                      <a:endParaRPr lang="zh-TW" altLang="en-US" sz="3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3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3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3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3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3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3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3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3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3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╳</a:t>
                      </a:r>
                      <a:endParaRPr lang="zh-TW" altLang="en-US" sz="3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╳</a:t>
                      </a:r>
                      <a:endParaRPr lang="zh-TW" altLang="en-US" sz="3200" b="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3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╳</a:t>
                      </a:r>
                      <a:endParaRPr lang="zh-TW" altLang="en-US" sz="3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標題 1"/>
          <p:cNvSpPr txBox="1">
            <a:spLocks/>
          </p:cNvSpPr>
          <p:nvPr/>
        </p:nvSpPr>
        <p:spPr>
          <a:xfrm>
            <a:off x="612648" y="360000"/>
            <a:ext cx="81534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b="1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定義</a:t>
            </a:r>
            <a:endParaRPr lang="zh-TW" altLang="en-US" sz="44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內容版面配置區 2"/>
              <p:cNvSpPr txBox="1">
                <a:spLocks/>
              </p:cNvSpPr>
              <p:nvPr/>
            </p:nvSpPr>
            <p:spPr>
              <a:xfrm>
                <a:off x="612648" y="1200150"/>
                <a:ext cx="8153400" cy="33718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TW" altLang="zh-TW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題</a:t>
                </a:r>
                <a:r>
                  <a:rPr lang="zh-TW" altLang="en-US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目編號</a:t>
                </a:r>
                <a:r>
                  <a:rPr lang="en-US" altLang="zh-TW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:r>
                  <a:rPr lang="zh-TW" altLang="en-US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3200" i="1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微軟正黑體" panose="020B0604030504040204" pitchFamily="34" charset="-120"/>
                      </a:rPr>
                      <m:t>1,2,3,……,</m:t>
                    </m:r>
                    <m:r>
                      <a:rPr lang="en-US" altLang="zh-TW" sz="3200" i="1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微軟正黑體" panose="020B0604030504040204" pitchFamily="34" charset="-120"/>
                      </a:rPr>
                      <m:t>𝑛</m:t>
                    </m:r>
                  </m:oMath>
                </a14:m>
                <a:endParaRPr lang="en-US" altLang="zh-TW" sz="32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微軟正黑體" panose="020B0604030504040204" pitchFamily="34" charset="-120"/>
                </a:endParaRPr>
              </a:p>
              <a:p>
                <a:r>
                  <a:rPr lang="zh-TW" altLang="zh-TW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答案為</a:t>
                </a:r>
                <a:r>
                  <a:rPr lang="zh-TW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○</a:t>
                </a:r>
                <a:r>
                  <a:rPr lang="zh-TW" altLang="en-US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的題數</a:t>
                </a:r>
                <a:r>
                  <a:rPr lang="en-US" altLang="zh-TW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:r>
                  <a:rPr lang="zh-TW" altLang="en-US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3200" i="1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𝑑</m:t>
                    </m:r>
                  </m:oMath>
                </a14:m>
                <a:endParaRPr lang="en-US" altLang="zh-TW" sz="32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/>
                      </a:rPr>
                      <m:t>𝑘</m:t>
                    </m:r>
                  </m:oMath>
                </a14:m>
                <a:r>
                  <a:rPr lang="zh-TW" altLang="en-US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次交卷後得到的答案</a:t>
                </a:r>
                <a:r>
                  <a:rPr lang="en-US" altLang="zh-TW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:r>
                  <a:rPr lang="zh-TW" altLang="en-US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TW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最小</a:t>
                </a:r>
                <a:r>
                  <a:rPr lang="zh-TW" altLang="zh-TW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交卷</a:t>
                </a:r>
                <a:r>
                  <a:rPr lang="zh-TW" altLang="en-US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次數</a:t>
                </a:r>
                <a:r>
                  <a:rPr lang="en-US" altLang="zh-TW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:r>
                  <a:rPr lang="zh-TW" altLang="en-US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3200" i="1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𝐷</m:t>
                    </m:r>
                    <m:r>
                      <a:rPr lang="en-US" altLang="zh-TW" sz="3200" i="1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altLang="zh-TW" sz="3200" i="1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𝑛</m:t>
                    </m:r>
                    <m:r>
                      <a:rPr lang="en-US" altLang="zh-TW" sz="3200" i="1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en-US" altLang="zh-TW" sz="3200" i="1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𝑑</m:t>
                    </m:r>
                    <m:r>
                      <a:rPr lang="en-US" altLang="zh-TW" sz="3200" i="1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TW" sz="32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  <a:p>
                <a:endParaRPr lang="zh-TW" altLang="en-US" sz="3200" dirty="0"/>
              </a:p>
            </p:txBody>
          </p:sp>
        </mc:Choice>
        <mc:Fallback>
          <p:sp>
            <p:nvSpPr>
              <p:cNvPr id="9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1200150"/>
                <a:ext cx="8153400" cy="3371850"/>
              </a:xfrm>
              <a:prstGeom prst="rect">
                <a:avLst/>
              </a:prstGeom>
              <a:blipFill rotWithShape="1">
                <a:blip r:embed="rId3"/>
                <a:stretch>
                  <a:fillRect l="-1720" t="-37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766432" y="3617053"/>
            <a:ext cx="24336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答案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第一次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猜測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198711" y="3642959"/>
            <a:ext cx="490637" cy="105131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12" name="圓角矩形 11"/>
          <p:cNvSpPr/>
          <p:nvPr/>
        </p:nvSpPr>
        <p:spPr>
          <a:xfrm>
            <a:off x="3025448" y="3617053"/>
            <a:ext cx="576064" cy="105131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6228185" y="3458030"/>
                <a:ext cx="182607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altLang="zh-TW" sz="3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TW" sz="3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altLang="zh-TW" sz="3600" b="1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3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3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altLang="zh-TW" sz="3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TW" sz="3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TW" sz="3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zh-TW" altLang="en-US" sz="36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5" y="3458030"/>
                <a:ext cx="1826076" cy="120032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564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 txBox="1">
                <a:spLocks/>
              </p:cNvSpPr>
              <p:nvPr/>
            </p:nvSpPr>
            <p:spPr>
              <a:xfrm>
                <a:off x="612648" y="1200150"/>
                <a:ext cx="8135816" cy="33718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TW" altLang="zh-TW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若將第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en-US" altLang="zh-TW" sz="3200" baseline="-25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,x</a:t>
                </a:r>
                <a:r>
                  <a:rPr lang="en-US" altLang="zh-TW" sz="3200" baseline="-25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,…,</a:t>
                </a:r>
                <a:r>
                  <a:rPr lang="en-US" altLang="zh-TW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zh-TW" altLang="en-US" sz="3200" baseline="-25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𝒑</a:t>
                </a:r>
                <a:r>
                  <a:rPr lang="zh-TW" altLang="zh-TW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題猜</a:t>
                </a:r>
                <a:r>
                  <a:rPr lang="zh-TW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╳ </a:t>
                </a:r>
                <a:r>
                  <a:rPr lang="zh-TW" altLang="zh-TW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:r>
                  <a:rPr lang="zh-TW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其他題猜○</a:t>
                </a:r>
                <a:r>
                  <a:rPr lang="zh-TW" altLang="zh-TW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，則</a:t>
                </a:r>
                <a:r>
                  <a:rPr lang="zh-TW" altLang="en-US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可以從回答中推知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/>
                      </a:rPr>
                      <m:t>𝑝</m:t>
                    </m:r>
                  </m:oMath>
                </a14:m>
                <a:r>
                  <a:rPr lang="zh-TW" altLang="zh-TW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題</a:t>
                </a:r>
                <a:r>
                  <a:rPr lang="zh-TW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中答案</a:t>
                </a:r>
                <a:r>
                  <a:rPr lang="zh-TW" altLang="zh-TW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為○</a:t>
                </a:r>
                <a:r>
                  <a:rPr lang="zh-TW" altLang="zh-TW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</a:t>
                </a:r>
                <a:r>
                  <a:rPr lang="zh-TW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題</a:t>
                </a:r>
                <a:r>
                  <a:rPr lang="zh-TW" altLang="zh-TW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數</a:t>
                </a:r>
                <a:endParaRPr lang="en-US" altLang="zh-TW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TW" altLang="zh-TW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因此</a:t>
                </a:r>
                <a:r>
                  <a:rPr lang="zh-TW" altLang="en-US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將這個步驟</a:t>
                </a:r>
                <a:r>
                  <a:rPr lang="zh-TW" altLang="zh-TW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簡記</a:t>
                </a:r>
                <a:r>
                  <a:rPr lang="zh-TW" altLang="en-US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成 </a:t>
                </a:r>
                <a:r>
                  <a:rPr lang="en-US" altLang="zh-TW" sz="3200" dirty="0" smtClean="0">
                    <a:solidFill>
                      <a:srgbClr val="7030A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</a:t>
                </a:r>
                <a:r>
                  <a:rPr lang="zh-TW" altLang="en-US" sz="3200" baseline="-25000" dirty="0">
                    <a:solidFill>
                      <a:srgbClr val="7030A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𝑘</a:t>
                </a:r>
                <a:r>
                  <a:rPr lang="en-US" altLang="zh-TW" sz="3200" dirty="0" smtClean="0">
                    <a:solidFill>
                      <a:srgbClr val="7030A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(x</a:t>
                </a:r>
                <a:r>
                  <a:rPr lang="en-US" altLang="zh-TW" sz="3200" baseline="-25000" dirty="0" smtClean="0">
                    <a:solidFill>
                      <a:srgbClr val="7030A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r>
                  <a:rPr lang="en-US" altLang="zh-TW" sz="3200" dirty="0" smtClean="0">
                    <a:solidFill>
                      <a:srgbClr val="7030A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,x</a:t>
                </a:r>
                <a:r>
                  <a:rPr lang="en-US" altLang="zh-TW" sz="3200" baseline="-25000" dirty="0" smtClean="0">
                    <a:solidFill>
                      <a:srgbClr val="7030A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en-US" altLang="zh-TW" sz="3200" dirty="0">
                    <a:solidFill>
                      <a:srgbClr val="7030A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,…,</a:t>
                </a:r>
                <a:r>
                  <a:rPr lang="en-US" altLang="zh-TW" sz="3200" dirty="0" smtClean="0">
                    <a:solidFill>
                      <a:srgbClr val="7030A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zh-TW" altLang="en-US" sz="3200" baseline="-25000" dirty="0">
                    <a:solidFill>
                      <a:srgbClr val="7030A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𝒑</a:t>
                </a:r>
                <a:r>
                  <a:rPr lang="en-US" altLang="zh-TW" sz="3200" dirty="0" smtClean="0">
                    <a:solidFill>
                      <a:srgbClr val="7030A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zh-TW" sz="3200" dirty="0" smtClean="0">
                    <a:solidFill>
                      <a:srgbClr val="7030A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:r>
                  <a:rPr lang="zh-TW" altLang="zh-TW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並</a:t>
                </a:r>
                <a:r>
                  <a:rPr lang="zh-TW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令</a:t>
                </a:r>
                <a:r>
                  <a:rPr lang="en-US" altLang="zh-TW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</a:t>
                </a:r>
                <a:r>
                  <a:rPr lang="zh-TW" altLang="en-US" sz="3200" baseline="-25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𝑘</a:t>
                </a:r>
                <a:r>
                  <a:rPr lang="zh-TW" altLang="zh-TW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</a:t>
                </a:r>
                <a:r>
                  <a:rPr lang="zh-TW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這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/>
                      </a:rPr>
                      <m:t>𝑝</m:t>
                    </m:r>
                  </m:oMath>
                </a14:m>
                <a:r>
                  <a:rPr lang="zh-TW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題中答案為○的題數</a:t>
                </a:r>
                <a:endParaRPr lang="zh-TW" altLang="en-US" sz="3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1200150"/>
                <a:ext cx="8135816" cy="3371850"/>
              </a:xfrm>
              <a:prstGeom prst="rect">
                <a:avLst/>
              </a:prstGeom>
              <a:blipFill rotWithShape="1">
                <a:blip r:embed="rId2"/>
                <a:stretch>
                  <a:fillRect l="-1724" t="-1085" r="-12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/>
          <p:cNvSpPr txBox="1">
            <a:spLocks/>
          </p:cNvSpPr>
          <p:nvPr/>
        </p:nvSpPr>
        <p:spPr>
          <a:xfrm>
            <a:off x="612648" y="360000"/>
            <a:ext cx="81534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猜題步驟</a:t>
            </a:r>
            <a:endParaRPr lang="zh-TW" altLang="en-US" sz="44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938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886499"/>
              </p:ext>
            </p:extLst>
          </p:nvPr>
        </p:nvGraphicFramePr>
        <p:xfrm>
          <a:off x="2539548" y="2484660"/>
          <a:ext cx="284888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776"/>
                <a:gridCol w="569776"/>
                <a:gridCol w="569776"/>
                <a:gridCol w="569776"/>
                <a:gridCol w="569776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3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3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3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3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3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3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3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3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3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3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3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3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3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3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╳</a:t>
                      </a:r>
                      <a:endParaRPr lang="zh-TW" altLang="en-US" sz="3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╳</a:t>
                      </a:r>
                      <a:endParaRPr lang="zh-TW" altLang="en-US" sz="3200" b="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3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╳</a:t>
                      </a:r>
                      <a:endParaRPr lang="zh-TW" altLang="en-US" sz="3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/>
              <p:cNvSpPr txBox="1">
                <a:spLocks/>
              </p:cNvSpPr>
              <p:nvPr/>
            </p:nvSpPr>
            <p:spPr>
              <a:xfrm>
                <a:off x="612648" y="171450"/>
                <a:ext cx="8153400" cy="74295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7500"/>
              </a:bodyPr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44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altLang="zh-TW" sz="44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TW" sz="44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𝟓</m:t>
                      </m:r>
                      <m:r>
                        <a:rPr lang="en-US" altLang="zh-TW" sz="44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,</m:t>
                      </m:r>
                      <m:r>
                        <a:rPr lang="en-US" altLang="zh-TW" sz="4400" b="1" i="1">
                          <a:solidFill>
                            <a:srgbClr val="7030A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altLang="zh-TW" sz="44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TW" sz="44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zh-TW" altLang="en-US" sz="4400" b="1" i="1" dirty="0">
                  <a:solidFill>
                    <a:srgbClr val="7030A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2" name="標題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171450"/>
                <a:ext cx="8153400" cy="7429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736234" y="1260268"/>
            <a:ext cx="4918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第一次猜測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○ ○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╳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╳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╳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5583223" y="1232428"/>
                <a:ext cx="164320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altLang="zh-TW" sz="3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TW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TW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zh-TW" altLang="en-US" sz="32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223" y="1232428"/>
                <a:ext cx="1643206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1475656" y="2517342"/>
            <a:ext cx="10999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猜測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猜測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03420" y="2471831"/>
            <a:ext cx="8402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</a:t>
            </a:r>
            <a:r>
              <a:rPr lang="en-US" altLang="zh-TW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3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81648" y="3071275"/>
            <a:ext cx="8402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</a:t>
            </a:r>
            <a:r>
              <a:rPr lang="en-US" altLang="zh-TW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3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弧形 9"/>
          <p:cNvSpPr/>
          <p:nvPr/>
        </p:nvSpPr>
        <p:spPr>
          <a:xfrm rot="1637742">
            <a:off x="5716581" y="2554401"/>
            <a:ext cx="820055" cy="1136016"/>
          </a:xfrm>
          <a:prstGeom prst="arc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3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38284" y="2722697"/>
            <a:ext cx="6078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endParaRPr lang="zh-TW" altLang="en-US" sz="3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52745" y="2429616"/>
            <a:ext cx="1688861" cy="1164944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4106620" y="1785254"/>
            <a:ext cx="0" cy="533404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316279" y="3849734"/>
            <a:ext cx="70679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solidFill>
                  <a:srgbClr val="0076D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改錯</a:t>
            </a:r>
            <a:r>
              <a:rPr lang="en-US" altLang="zh-TW" sz="3200" dirty="0">
                <a:solidFill>
                  <a:srgbClr val="0076D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3200" dirty="0">
                <a:solidFill>
                  <a:srgbClr val="0076D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題改對</a:t>
            </a:r>
            <a:r>
              <a:rPr lang="en-US" altLang="zh-TW" sz="3200" dirty="0">
                <a:solidFill>
                  <a:srgbClr val="0076D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3200" dirty="0">
                <a:solidFill>
                  <a:srgbClr val="0076D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題→有</a:t>
            </a:r>
            <a:r>
              <a:rPr lang="en-US" altLang="zh-TW" sz="3200" dirty="0">
                <a:solidFill>
                  <a:srgbClr val="0076D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3200" dirty="0">
                <a:solidFill>
                  <a:srgbClr val="0076D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r>
              <a:rPr lang="en-US" altLang="zh-TW" sz="3200" dirty="0">
                <a:solidFill>
                  <a:srgbClr val="0076D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"○" </a:t>
            </a:r>
            <a:r>
              <a:rPr lang="zh-TW" altLang="en-US" sz="3200" dirty="0">
                <a:solidFill>
                  <a:srgbClr val="0076D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solidFill>
                  <a:srgbClr val="0076D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3200" dirty="0">
                <a:solidFill>
                  <a:srgbClr val="0076D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r>
              <a:rPr lang="en-US" altLang="zh-TW" sz="3200" dirty="0">
                <a:solidFill>
                  <a:srgbClr val="0076D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"╳"</a:t>
            </a:r>
          </a:p>
        </p:txBody>
      </p:sp>
    </p:spTree>
    <p:extLst>
      <p:ext uri="{BB962C8B-B14F-4D97-AF65-F5344CB8AC3E}">
        <p14:creationId xmlns:p14="http://schemas.microsoft.com/office/powerpoint/2010/main" val="273361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/>
      <p:bldP spid="12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145621"/>
              </p:ext>
            </p:extLst>
          </p:nvPr>
        </p:nvGraphicFramePr>
        <p:xfrm>
          <a:off x="576935" y="964296"/>
          <a:ext cx="735874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735"/>
                <a:gridCol w="1095402"/>
                <a:gridCol w="1095402"/>
                <a:gridCol w="1095402"/>
                <a:gridCol w="1095402"/>
                <a:gridCol w="1095402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TW" altLang="en-US" sz="3200" b="1" dirty="0" smtClean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答案</a:t>
                      </a:r>
                      <a:r>
                        <a:rPr lang="en-US" altLang="zh-TW" sz="3200" b="1" dirty="0" smtClean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endParaRPr lang="zh-TW" altLang="en-US" sz="3200" b="1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?</a:t>
                      </a:r>
                      <a:endParaRPr lang="zh-TW" altLang="en-US" sz="3200" b="1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?</a:t>
                      </a:r>
                      <a:endParaRPr lang="zh-TW" altLang="en-US" sz="3200" b="1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3200" b="1" dirty="0" smtClean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╳</a:t>
                      </a:r>
                      <a:endParaRPr lang="zh-TW" altLang="en-US" sz="3200" b="1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3200" b="1" dirty="0" smtClean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3200" b="1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3200" b="1" dirty="0" smtClean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3200" b="1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TW" altLang="en-US" sz="3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猜測</a:t>
                      </a:r>
                      <a:r>
                        <a:rPr lang="en-US" altLang="zh-TW" sz="3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0:</a:t>
                      </a:r>
                      <a:endParaRPr lang="zh-TW" altLang="en-US" sz="3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3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3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3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3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3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3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3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3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3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3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TW" altLang="en-US" sz="3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猜測</a:t>
                      </a:r>
                      <a:r>
                        <a:rPr lang="en-US" altLang="zh-TW" sz="3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endParaRPr lang="zh-TW" altLang="en-US" sz="3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3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3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3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3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3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╳</a:t>
                      </a:r>
                      <a:endParaRPr lang="zh-TW" altLang="en-US" sz="3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3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╳</a:t>
                      </a:r>
                      <a:endParaRPr lang="zh-TW" altLang="en-US" sz="3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32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╳</a:t>
                      </a:r>
                      <a:endParaRPr lang="zh-TW" altLang="en-US" sz="3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265550" y="3501148"/>
                <a:ext cx="6932860" cy="8983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3600" b="1" dirty="0" smtClean="0">
                    <a:solidFill>
                      <a:srgbClr val="7030A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記成</a:t>
                </a:r>
                <a:r>
                  <a:rPr lang="en-US" altLang="zh-TW" sz="3600" b="1" dirty="0" smtClean="0">
                    <a:solidFill>
                      <a:srgbClr val="7030A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</a:t>
                </a:r>
                <a:r>
                  <a:rPr lang="en-US" altLang="zh-TW" sz="3600" b="1" baseline="-25000" dirty="0" smtClean="0">
                    <a:solidFill>
                      <a:srgbClr val="7030A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r>
                  <a:rPr lang="en-US" altLang="zh-TW" sz="3600" b="1" dirty="0" smtClean="0">
                    <a:solidFill>
                      <a:srgbClr val="7030A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(3,4,5) </a:t>
                </a:r>
                <a:r>
                  <a:rPr lang="zh-TW" altLang="en-US" sz="3600" b="1" dirty="0" smtClean="0">
                    <a:solidFill>
                      <a:srgbClr val="7030A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且</a:t>
                </a:r>
                <a:r>
                  <a:rPr lang="en-US" altLang="zh-TW" sz="3600" b="1" dirty="0" smtClean="0">
                    <a:solidFill>
                      <a:srgbClr val="7030A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</a:t>
                </a:r>
                <a:r>
                  <a:rPr lang="en-US" altLang="zh-TW" sz="3600" b="1" baseline="-25000" dirty="0" smtClean="0">
                    <a:solidFill>
                      <a:srgbClr val="7030A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r>
                  <a:rPr lang="en-US" altLang="zh-TW" sz="3600" b="1" dirty="0">
                    <a:solidFill>
                      <a:srgbClr val="7030A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3600" b="1" dirty="0" smtClean="0">
                    <a:solidFill>
                      <a:srgbClr val="7030A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2 =</a:t>
                </a:r>
                <a:r>
                  <a:rPr lang="zh-TW" altLang="zh-TW" sz="3600" b="1" dirty="0">
                    <a:solidFill>
                      <a:srgbClr val="7030A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36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3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  <m:r>
                          <a:rPr lang="en-US" altLang="zh-TW" sz="36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TW" sz="36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altLang="zh-TW" sz="36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zh-TW" altLang="zh-TW" sz="3600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3600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zh-TW" sz="3600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a:rPr lang="en-US" altLang="zh-TW" sz="36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zh-TW" altLang="en-US" sz="3600" b="1" dirty="0">
                  <a:solidFill>
                    <a:srgbClr val="7030A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550" y="3501148"/>
                <a:ext cx="6932860" cy="898323"/>
              </a:xfrm>
              <a:prstGeom prst="rect">
                <a:avLst/>
              </a:prstGeom>
              <a:blipFill rotWithShape="1">
                <a:blip r:embed="rId2"/>
                <a:stretch>
                  <a:fillRect l="-2726" b="-101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5329845" y="2015541"/>
            <a:ext cx="545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solidFill>
                  <a:srgbClr val="FF0000"/>
                </a:solidFill>
                <a:latin typeface="微軟正黑體 Light"/>
                <a:ea typeface="微軟正黑體 Light"/>
              </a:rPr>
              <a:t>√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385760" y="1471256"/>
            <a:ext cx="545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solidFill>
                  <a:srgbClr val="FF0000"/>
                </a:solidFill>
                <a:latin typeface="微軟正黑體 Light"/>
                <a:ea typeface="微軟正黑體 Light"/>
              </a:rPr>
              <a:t>√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539645" y="1493028"/>
            <a:ext cx="545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solidFill>
                  <a:srgbClr val="FF0000"/>
                </a:solidFill>
                <a:latin typeface="微軟正黑體 Light"/>
                <a:ea typeface="微軟正黑體 Light"/>
              </a:rPr>
              <a:t>√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702628" y="265764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改對</a:t>
            </a:r>
            <a:endParaRPr lang="zh-TW" altLang="en-US" sz="3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875187" y="265764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改錯</a:t>
            </a:r>
            <a:endParaRPr lang="zh-TW" altLang="en-US" sz="3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036943" y="265763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改錯</a:t>
            </a:r>
            <a:endParaRPr lang="zh-TW" altLang="en-US" sz="3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3915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12648" y="360000"/>
            <a:ext cx="81534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b="1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研究步驟</a:t>
            </a:r>
            <a:endParaRPr lang="zh-TW" altLang="en-US" sz="44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612648" y="1243694"/>
            <a:ext cx="8153400" cy="3371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撰寫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C++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構造出可行的策略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1011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12648" y="360000"/>
            <a:ext cx="81534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b="1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研究結果</a:t>
            </a:r>
            <a:endParaRPr lang="zh-TW" altLang="en-US" sz="44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 txBox="1">
                <a:spLocks/>
              </p:cNvSpPr>
              <p:nvPr/>
            </p:nvSpPr>
            <p:spPr>
              <a:xfrm>
                <a:off x="612648" y="1189264"/>
                <a:ext cx="8153400" cy="33718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TW" sz="3200" i="1" smtClean="0">
                        <a:solidFill>
                          <a:srgbClr val="7030A0"/>
                        </a:solidFill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zh-TW" altLang="zh-TW" sz="3200" i="1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32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sz="32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TW" sz="32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altLang="zh-TW" sz="3200" i="1">
                        <a:solidFill>
                          <a:srgbClr val="7030A0"/>
                        </a:solidFill>
                        <a:latin typeface="Cambria Math"/>
                      </a:rPr>
                      <m:t>≤</m:t>
                    </m:r>
                    <m:r>
                      <a:rPr lang="en-US" altLang="zh-TW" sz="3200" i="1">
                        <a:solidFill>
                          <a:srgbClr val="7030A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zh-TW" altLang="zh-TW" sz="3200" dirty="0">
                  <a:solidFill>
                    <a:srgbClr val="7030A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TW" altLang="en-US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步驟</a:t>
                </a:r>
                <a:r>
                  <a:rPr lang="en-US" altLang="zh-TW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:r>
                  <a:rPr lang="zh-TW" altLang="en-US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</a:t>
                </a:r>
                <a:r>
                  <a:rPr lang="zh-TW" altLang="en-US" sz="3200" baseline="-25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𝑘</a:t>
                </a:r>
                <a:r>
                  <a:rPr lang="en-US" altLang="zh-TW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TW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 ,1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/>
                      </a:rPr>
                      <m:t>≤</m:t>
                    </m:r>
                    <m:r>
                      <a:rPr lang="en-US" altLang="zh-TW" sz="3200" i="1">
                        <a:latin typeface="Cambria Math"/>
                      </a:rPr>
                      <m:t>𝑘</m:t>
                    </m:r>
                    <m:r>
                      <a:rPr lang="en-US" altLang="zh-TW" sz="3200" i="1">
                        <a:latin typeface="Cambria Math"/>
                      </a:rPr>
                      <m:t>≤</m:t>
                    </m:r>
                  </m:oMath>
                </a14:m>
                <a:r>
                  <a:rPr lang="en-US" altLang="zh-TW" sz="3200" i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TW" sz="3200" i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1189264"/>
                <a:ext cx="8153400" cy="33718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2017922" y="2279524"/>
            <a:ext cx="47035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3200" baseline="-25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𝑘</a:t>
            </a:r>
            <a:r>
              <a:rPr lang="en-US" altLang="zh-TW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=1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→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第𝑘題答案為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"○"</a:t>
            </a:r>
          </a:p>
          <a:p>
            <a:r>
              <a:rPr lang="en-US" altLang="zh-TW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3200" baseline="-25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𝑘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=0 →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第𝑘題答案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    "</a:t>
            </a:r>
            <a:endParaRPr lang="en-US" altLang="zh-TW" sz="3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80228" y="2771966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╳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76925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內容版面配置區 2"/>
              <p:cNvSpPr txBox="1">
                <a:spLocks/>
              </p:cNvSpPr>
              <p:nvPr/>
            </p:nvSpPr>
            <p:spPr>
              <a:xfrm>
                <a:off x="612648" y="971544"/>
                <a:ext cx="8153400" cy="33718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TW" sz="3200" i="1" smtClean="0">
                        <a:solidFill>
                          <a:srgbClr val="7030A0"/>
                        </a:solidFill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zh-TW" altLang="zh-TW" sz="3200" i="1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32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sz="32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TW" sz="32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altLang="zh-TW" sz="3200" i="1">
                        <a:solidFill>
                          <a:srgbClr val="7030A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sz="3200" i="1">
                        <a:solidFill>
                          <a:srgbClr val="7030A0"/>
                        </a:solidFill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zh-TW" altLang="zh-TW" sz="3200" i="1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32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sz="32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TW" sz="32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sz="32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TW" sz="32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endParaRPr lang="zh-TW" altLang="zh-TW" sz="3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TW" altLang="en-US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</a:t>
                </a:r>
                <a:r>
                  <a:rPr lang="zh-TW" altLang="zh-TW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找</a:t>
                </a:r>
                <a14:m>
                  <m:oMath xmlns:m="http://schemas.openxmlformats.org/officeDocument/2006/math">
                    <m:r>
                      <a:rPr lang="en-US" altLang="zh-TW" sz="320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TW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題中哪</a:t>
                </a:r>
                <a14:m>
                  <m:oMath xmlns:m="http://schemas.openxmlformats.org/officeDocument/2006/math">
                    <m:r>
                      <a:rPr lang="en-US" altLang="zh-TW" sz="3200" i="1" smtClean="0">
                        <a:solidFill>
                          <a:srgbClr val="FF0000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zh-TW" sz="3200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`</a:t>
                </a:r>
                <a:r>
                  <a:rPr lang="zh-TW" altLang="zh-TW" sz="32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題答案</a:t>
                </a:r>
                <a:r>
                  <a:rPr lang="zh-TW" altLang="zh-TW" sz="3200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</a:t>
                </a:r>
                <a:r>
                  <a:rPr lang="zh-TW" altLang="zh-TW" sz="32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○</a:t>
                </a:r>
                <a:r>
                  <a:rPr lang="zh-TW" altLang="zh-TW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</a:t>
                </a:r>
                <a:r>
                  <a:rPr lang="zh-TW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方法</a:t>
                </a:r>
                <a:r>
                  <a:rPr lang="zh-TW" altLang="zh-TW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相當於</a:t>
                </a:r>
                <a:endParaRPr lang="en-US" altLang="zh-TW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</a:t>
                </a:r>
                <a:r>
                  <a:rPr lang="zh-TW" altLang="zh-TW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找</a:t>
                </a:r>
                <a14:m>
                  <m:oMath xmlns:m="http://schemas.openxmlformats.org/officeDocument/2006/math">
                    <m:r>
                      <a:rPr lang="en-US" altLang="zh-TW" sz="320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TW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題</a:t>
                </a:r>
                <a:r>
                  <a:rPr lang="zh-TW" altLang="zh-TW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中哪</a:t>
                </a:r>
                <a14:m>
                  <m:oMath xmlns:m="http://schemas.openxmlformats.org/officeDocument/2006/math">
                    <m:r>
                      <a:rPr lang="en-US" altLang="zh-TW" sz="3200" i="1" smtClean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altLang="zh-TW" sz="3200" i="1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en-US" altLang="zh-TW" sz="3200" i="1" smtClean="0">
                        <a:solidFill>
                          <a:srgbClr val="FF0000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zh-TW" altLang="zh-TW" sz="32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題答案</a:t>
                </a:r>
                <a:r>
                  <a:rPr lang="zh-TW" altLang="zh-TW" sz="3200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</a:t>
                </a:r>
                <a:r>
                  <a:rPr lang="zh-TW" altLang="zh-TW" sz="32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╳</a:t>
                </a:r>
                <a:r>
                  <a:rPr lang="zh-TW" altLang="zh-TW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的方法</a:t>
                </a:r>
                <a:endParaRPr lang="en-US" altLang="zh-TW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TW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3200" i="1" smtClean="0">
                        <a:solidFill>
                          <a:srgbClr val="7030A0"/>
                        </a:solidFill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zh-TW" altLang="zh-TW" sz="3200" i="1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32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sz="32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TW" sz="32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altLang="zh-TW" sz="3200" i="1">
                        <a:solidFill>
                          <a:srgbClr val="7030A0"/>
                        </a:solidFill>
                        <a:latin typeface="Cambria Math"/>
                      </a:rPr>
                      <m:t>≤</m:t>
                    </m:r>
                    <m:r>
                      <a:rPr lang="en-US" altLang="zh-TW" sz="3200" i="1">
                        <a:solidFill>
                          <a:srgbClr val="7030A0"/>
                        </a:solidFill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zh-TW" altLang="zh-TW" sz="3200" i="1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32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sz="32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+1,</m:t>
                        </m:r>
                        <m:r>
                          <a:rPr lang="en-US" altLang="zh-TW" sz="32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altLang="zh-TW" sz="3200" i="1">
                        <a:solidFill>
                          <a:srgbClr val="7030A0"/>
                        </a:solidFill>
                        <a:latin typeface="Cambria Math"/>
                      </a:rPr>
                      <m:t>≤</m:t>
                    </m:r>
                    <m:r>
                      <a:rPr lang="en-US" altLang="zh-TW" sz="3200" i="1">
                        <a:solidFill>
                          <a:srgbClr val="7030A0"/>
                        </a:solidFill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zh-TW" altLang="zh-TW" sz="3200" i="1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32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sz="32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TW" sz="32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altLang="zh-TW" sz="3200" i="1">
                        <a:solidFill>
                          <a:srgbClr val="7030A0"/>
                        </a:solidFill>
                        <a:latin typeface="Cambria Math"/>
                      </a:rPr>
                      <m:t>+1</m:t>
                    </m:r>
                  </m:oMath>
                </a14:m>
                <a:endParaRPr lang="en-US" altLang="zh-TW" sz="3200" dirty="0">
                  <a:solidFill>
                    <a:srgbClr val="7030A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步驟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 </a:t>
                </a:r>
                <a:r>
                  <a:rPr lang="en-US" altLang="zh-TW" sz="32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</a:t>
                </a:r>
                <a:r>
                  <a:rPr lang="zh-TW" altLang="en-US" sz="3200" baseline="-250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𝐷</a:t>
                </a:r>
                <a:r>
                  <a:rPr lang="en-US" altLang="zh-TW" sz="3200" baseline="-250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3200" baseline="-250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𝑛</a:t>
                </a:r>
                <a:r>
                  <a:rPr lang="en-US" altLang="zh-TW" sz="3200" baseline="-250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</a:t>
                </a:r>
                <a:r>
                  <a:rPr lang="zh-TW" altLang="en-US" sz="3200" baseline="-250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𝑑</a:t>
                </a:r>
                <a:r>
                  <a:rPr lang="en-US" altLang="zh-TW" sz="3200" baseline="-250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)+1 </a:t>
                </a:r>
                <a:r>
                  <a:rPr lang="en-US" altLang="zh-TW" sz="32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(n+1)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zh-TW" altLang="zh-TW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zh-TW" altLang="en-US" sz="3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2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971544"/>
                <a:ext cx="8153400" cy="3371850"/>
              </a:xfrm>
              <a:prstGeom prst="rect">
                <a:avLst/>
              </a:prstGeom>
              <a:blipFill rotWithShape="1">
                <a:blip r:embed="rId2"/>
                <a:stretch>
                  <a:fillRect b="-18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8753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模紫">
  <a:themeElements>
    <a:clrScheme name="自訂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7D00A1"/>
      </a:accent4>
      <a:accent5>
        <a:srgbClr val="4472C4"/>
      </a:accent5>
      <a:accent6>
        <a:srgbClr val="7D00A1"/>
      </a:accent6>
      <a:hlink>
        <a:srgbClr val="0563C1"/>
      </a:hlink>
      <a:folHlink>
        <a:srgbClr val="7D00A1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簡報5" id="{75284EA3-7CD5-D948-95DA-D708E883DEA5}" vid="{CBAA5209-B7AB-494F-97C2-D7234681BB0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模紫</Template>
  <TotalTime>183</TotalTime>
  <Words>1009</Words>
  <Application>Microsoft Office PowerPoint</Application>
  <PresentationFormat>如螢幕大小 (16:9)</PresentationFormat>
  <Paragraphs>219</Paragraphs>
  <Slides>18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模紫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ivan</dc:creator>
  <cp:lastModifiedBy>ivan</cp:lastModifiedBy>
  <cp:revision>13</cp:revision>
  <dcterms:created xsi:type="dcterms:W3CDTF">2018-05-14T03:26:39Z</dcterms:created>
  <dcterms:modified xsi:type="dcterms:W3CDTF">2018-05-20T03:20:00Z</dcterms:modified>
</cp:coreProperties>
</file>