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7" r:id="rId2"/>
    <p:sldId id="350" r:id="rId3"/>
    <p:sldId id="385" r:id="rId4"/>
    <p:sldId id="386" r:id="rId5"/>
    <p:sldId id="400" r:id="rId6"/>
    <p:sldId id="261" r:id="rId7"/>
    <p:sldId id="262" r:id="rId8"/>
    <p:sldId id="376" r:id="rId9"/>
    <p:sldId id="367" r:id="rId10"/>
    <p:sldId id="368" r:id="rId11"/>
    <p:sldId id="342" r:id="rId12"/>
    <p:sldId id="401" r:id="rId13"/>
    <p:sldId id="343" r:id="rId14"/>
    <p:sldId id="357" r:id="rId15"/>
    <p:sldId id="390" r:id="rId16"/>
    <p:sldId id="264" r:id="rId17"/>
    <p:sldId id="424" r:id="rId18"/>
    <p:sldId id="427" r:id="rId19"/>
    <p:sldId id="428" r:id="rId20"/>
    <p:sldId id="429" r:id="rId21"/>
    <p:sldId id="265" r:id="rId22"/>
    <p:sldId id="402" r:id="rId23"/>
    <p:sldId id="362" r:id="rId24"/>
    <p:sldId id="431" r:id="rId25"/>
    <p:sldId id="270" r:id="rId26"/>
    <p:sldId id="271" r:id="rId27"/>
    <p:sldId id="273" r:id="rId28"/>
    <p:sldId id="274" r:id="rId29"/>
    <p:sldId id="275" r:id="rId30"/>
    <p:sldId id="276" r:id="rId31"/>
    <p:sldId id="277" r:id="rId32"/>
    <p:sldId id="278" r:id="rId33"/>
    <p:sldId id="363" r:id="rId34"/>
    <p:sldId id="397" r:id="rId35"/>
    <p:sldId id="404" r:id="rId36"/>
    <p:sldId id="394" r:id="rId37"/>
    <p:sldId id="436" r:id="rId38"/>
    <p:sldId id="283" r:id="rId39"/>
    <p:sldId id="291" r:id="rId40"/>
    <p:sldId id="293" r:id="rId41"/>
    <p:sldId id="286" r:id="rId42"/>
    <p:sldId id="284" r:id="rId43"/>
    <p:sldId id="287" r:id="rId44"/>
    <p:sldId id="289" r:id="rId45"/>
    <p:sldId id="290" r:id="rId46"/>
    <p:sldId id="280" r:id="rId47"/>
    <p:sldId id="347" r:id="rId48"/>
    <p:sldId id="437" r:id="rId49"/>
    <p:sldId id="292" r:id="rId50"/>
    <p:sldId id="298" r:id="rId51"/>
    <p:sldId id="312" r:id="rId52"/>
    <p:sldId id="398" r:id="rId53"/>
    <p:sldId id="294" r:id="rId54"/>
    <p:sldId id="295" r:id="rId55"/>
    <p:sldId id="296" r:id="rId56"/>
    <p:sldId id="297" r:id="rId57"/>
    <p:sldId id="299" r:id="rId58"/>
    <p:sldId id="421" r:id="rId59"/>
    <p:sldId id="438" r:id="rId60"/>
    <p:sldId id="422" r:id="rId61"/>
    <p:sldId id="423" r:id="rId62"/>
    <p:sldId id="407" r:id="rId63"/>
    <p:sldId id="408" r:id="rId64"/>
    <p:sldId id="439" r:id="rId65"/>
    <p:sldId id="409" r:id="rId66"/>
    <p:sldId id="410" r:id="rId67"/>
    <p:sldId id="411" r:id="rId68"/>
    <p:sldId id="412" r:id="rId69"/>
    <p:sldId id="413" r:id="rId70"/>
    <p:sldId id="414" r:id="rId71"/>
    <p:sldId id="415" r:id="rId72"/>
    <p:sldId id="305" r:id="rId73"/>
    <p:sldId id="417" r:id="rId74"/>
    <p:sldId id="440" r:id="rId75"/>
    <p:sldId id="307" r:id="rId76"/>
    <p:sldId id="308" r:id="rId77"/>
    <p:sldId id="310" r:id="rId78"/>
    <p:sldId id="309" r:id="rId79"/>
    <p:sldId id="420" r:id="rId80"/>
    <p:sldId id="418" r:id="rId81"/>
    <p:sldId id="315" r:id="rId82"/>
    <p:sldId id="333" r:id="rId83"/>
    <p:sldId id="336" r:id="rId84"/>
    <p:sldId id="389"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
          <p15:clr>
            <a:srgbClr val="A4A3A4"/>
          </p15:clr>
        </p15:guide>
        <p15:guide id="2" orient="horz" pos="3137">
          <p15:clr>
            <a:srgbClr val="A4A3A4"/>
          </p15:clr>
        </p15:guide>
        <p15:guide id="3" pos="288">
          <p15:clr>
            <a:srgbClr val="A4A3A4"/>
          </p15:clr>
        </p15:guide>
        <p15:guide id="4" pos="5473">
          <p15:clr>
            <a:srgbClr val="A4A3A4"/>
          </p15:clr>
        </p15:guide>
        <p15:guide id="5" pos="2890">
          <p15:clr>
            <a:srgbClr val="A4A3A4"/>
          </p15:clr>
        </p15:guide>
        <p15:guide id="6" orient="horz" pos="382">
          <p15:clr>
            <a:srgbClr val="A4A3A4"/>
          </p15:clr>
        </p15:guide>
        <p15:guide id="7" orient="horz" pos="2947">
          <p15:clr>
            <a:srgbClr val="A4A3A4"/>
          </p15:clr>
        </p15:guide>
        <p15:guide id="8" pos="203">
          <p15:clr>
            <a:srgbClr val="A4A3A4"/>
          </p15:clr>
        </p15:guide>
        <p15:guide id="9" pos="28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68" autoAdjust="0"/>
    <p:restoredTop sz="94267" autoAdjust="0"/>
  </p:normalViewPr>
  <p:slideViewPr>
    <p:cSldViewPr snapToGrid="0" showGuides="1">
      <p:cViewPr>
        <p:scale>
          <a:sx n="100" d="100"/>
          <a:sy n="100" d="100"/>
        </p:scale>
        <p:origin x="2448" y="1848"/>
      </p:cViewPr>
      <p:guideLst>
        <p:guide orient="horz" pos="286"/>
        <p:guide orient="horz" pos="3137"/>
        <p:guide pos="288"/>
        <p:guide pos="5473"/>
        <p:guide pos="2890"/>
        <p:guide orient="horz" pos="382"/>
        <p:guide orient="horz" pos="2947"/>
        <p:guide pos="203"/>
        <p:guide pos="2895"/>
      </p:guideLst>
    </p:cSldViewPr>
  </p:slideViewPr>
  <p:outlineViewPr>
    <p:cViewPr>
      <p:scale>
        <a:sx n="33" d="100"/>
        <a:sy n="33" d="100"/>
      </p:scale>
      <p:origin x="0" y="200"/>
    </p:cViewPr>
  </p:outlineViewPr>
  <p:notesTextViewPr>
    <p:cViewPr>
      <p:scale>
        <a:sx n="100" d="100"/>
        <a:sy n="100" d="100"/>
      </p:scale>
      <p:origin x="0" y="0"/>
    </p:cViewPr>
  </p:notesTextViewPr>
  <p:sorterViewPr>
    <p:cViewPr>
      <p:scale>
        <a:sx n="150" d="100"/>
        <a:sy n="150" d="100"/>
      </p:scale>
      <p:origin x="0" y="21472"/>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E1A65-3F52-4A6D-B642-992A44813F11}" type="datetimeFigureOut">
              <a:rPr lang="en-US" smtClean="0"/>
              <a:pPr/>
              <a:t>4/26/17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74B4A7-0093-4E2B-A0DC-511E3526CA65}" type="slidenum">
              <a:rPr lang="en-US" smtClean="0"/>
              <a:pPr/>
              <a:t>‹#›</a:t>
            </a:fld>
            <a:endParaRPr lang="en-US"/>
          </a:p>
        </p:txBody>
      </p:sp>
    </p:spTree>
    <p:extLst>
      <p:ext uri="{BB962C8B-B14F-4D97-AF65-F5344CB8AC3E}">
        <p14:creationId xmlns:p14="http://schemas.microsoft.com/office/powerpoint/2010/main" val="417702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eo-ide.noaa.gov/wiki/index.php?title=Unified_Modeling_Language" TargetMode="External"/><Relationship Id="rId4" Type="http://schemas.openxmlformats.org/officeDocument/2006/relationships/hyperlink" Target="https://geo-ide.noaa.gov/wiki/index.php?title=ISO_Online_Resources" TargetMode="External"/><Relationship Id="rId5" Type="http://schemas.openxmlformats.org/officeDocument/2006/relationships/hyperlink" Target="https://geo-ide.noaa.gov/wiki/index.php?title=ISO_19115_and_19115-2_CodeList_Dictionaries" TargetMode="External"/><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eo-ide.noaa.gov/wiki/index.php?title=Unified_Modeling_Language" TargetMode="External"/><Relationship Id="rId4" Type="http://schemas.openxmlformats.org/officeDocument/2006/relationships/hyperlink" Target="https://geo-ide.noaa.gov/wiki/index.php?title=ISO_Online_Resources" TargetMode="External"/><Relationship Id="rId5" Type="http://schemas.openxmlformats.org/officeDocument/2006/relationships/hyperlink" Target="https://geo-ide.noaa.gov/wiki/index.php?title=ISO_19115_and_19115-2_CodeList_Dictionaries" TargetMode="External"/><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 Id="rId3" Type="http://schemas.openxmlformats.org/officeDocument/2006/relationships/hyperlink" Target="https://geo-ide.noaa.gov/wiki/index.php?title=Disjoint_Dataset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Unified_Modeling_Language" TargetMode="External"/><Relationship Id="rId4" Type="http://schemas.openxmlformats.org/officeDocument/2006/relationships/hyperlink" Target="http://en.wikipedia.org/wiki/Class_diagram"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eo-ide.noaa.gov/wiki/index.php?title=Unified_Modeling_Language" TargetMode="External"/><Relationship Id="rId4" Type="http://schemas.openxmlformats.org/officeDocument/2006/relationships/hyperlink" Target="https://geo-ide.noaa.gov/wiki/index.php?title=ISO_Online_Resources" TargetMode="External"/><Relationship Id="rId5" Type="http://schemas.openxmlformats.org/officeDocument/2006/relationships/hyperlink" Target="https://geo-ide.noaa.gov/wiki/index.php?title=ISO_19115_and_19115-2_CodeList_Dictionaries"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Placeholder 2"/>
          <p:cNvSpPr>
            <a:spLocks noGrp="1" noRot="1" noChangeAspect="1"/>
          </p:cNvSpPr>
          <p:nvPr>
            <p:ph type="sldImg"/>
          </p:nvPr>
        </p:nvSpPr>
        <p:spPr bwMode="auto">
          <a:noFill/>
          <a:ln>
            <a:solidFill>
              <a:srgbClr val="000000"/>
            </a:solidFill>
            <a:miter lim="800000"/>
            <a:headEnd/>
            <a:tailEnd/>
          </a:ln>
        </p:spPr>
      </p:sp>
      <p:sp>
        <p:nvSpPr>
          <p:cNvPr id="3277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CI_OnlineFunctionCode</a:t>
            </a:r>
            <a:r>
              <a:rPr lang="en-US" dirty="0" smtClean="0"/>
              <a:t> </a:t>
            </a:r>
            <a:r>
              <a:rPr lang="en-US" dirty="0" err="1" smtClean="0"/>
              <a:t>codeList</a:t>
            </a:r>
            <a:r>
              <a:rPr lang="en-US" dirty="0" smtClean="0"/>
              <a:t> gives the possible functions for a </a:t>
            </a:r>
            <a:r>
              <a:rPr lang="en-US" dirty="0" err="1" smtClean="0"/>
              <a:t>CI_OnlineResource</a:t>
            </a:r>
            <a:r>
              <a:rPr lang="en-US" dirty="0" smtClean="0"/>
              <a:t>.</a:t>
            </a:r>
            <a:r>
              <a:rPr lang="en-US" baseline="0" dirty="0" smtClean="0"/>
              <a:t>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wikiReference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https://geo-ide.noaa.gov/wiki/index.php?title=ISO_19115_and_19115-2_CodeList_Dictionaries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12</a:t>
            </a:fld>
            <a:endParaRPr lang="en-US"/>
          </a:p>
        </p:txBody>
      </p:sp>
    </p:spTree>
    <p:extLst>
      <p:ext uri="{BB962C8B-B14F-4D97-AF65-F5344CB8AC3E}">
        <p14:creationId xmlns:p14="http://schemas.microsoft.com/office/powerpoint/2010/main" val="864462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CI_RoleCode</a:t>
            </a:r>
            <a:r>
              <a:rPr lang="en-US" dirty="0" smtClean="0"/>
              <a:t> </a:t>
            </a:r>
            <a:r>
              <a:rPr lang="en-US" dirty="0" err="1" smtClean="0"/>
              <a:t>codeList</a:t>
            </a:r>
            <a:r>
              <a:rPr lang="en-US" dirty="0" smtClean="0"/>
              <a:t> gives the possible roles for a </a:t>
            </a:r>
            <a:r>
              <a:rPr lang="en-US" dirty="0" err="1" smtClean="0"/>
              <a:t>CI_ResponsibleParty</a:t>
            </a:r>
            <a:r>
              <a:rPr lang="en-US" dirty="0" smtClean="0"/>
              <a:t>.</a:t>
            </a:r>
            <a:r>
              <a:rPr lang="en-US" baseline="0" dirty="0" smtClean="0"/>
              <a:t> Many of these roles can also be inferred from the position of the </a:t>
            </a:r>
            <a:r>
              <a:rPr lang="en-US" baseline="0" dirty="0" err="1" smtClean="0"/>
              <a:t>CI_responsibleParty</a:t>
            </a:r>
            <a:r>
              <a:rPr lang="en-US" baseline="0" dirty="0" smtClean="0"/>
              <a:t> in the standard. For example, an </a:t>
            </a:r>
            <a:r>
              <a:rPr lang="en-US" baseline="0" dirty="0" err="1" smtClean="0"/>
              <a:t>MD_DistributorContact</a:t>
            </a:r>
            <a:r>
              <a:rPr lang="en-US" baseline="0" dirty="0" smtClean="0"/>
              <a:t> usually has a role = distributor.</a:t>
            </a:r>
          </a:p>
          <a:p>
            <a:endParaRPr lang="en-US" baseline="0" dirty="0" smtClean="0"/>
          </a:p>
          <a:p>
            <a:r>
              <a:rPr lang="en-US" baseline="0" dirty="0" err="1" smtClean="0"/>
              <a:t>wikiReference</a:t>
            </a:r>
            <a:r>
              <a:rPr lang="en-US" baseline="0"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Connecting metadata to resources on the web to web is critical to complete documentation. Including information to make those links useful is also important.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Object is used in the ISO Standards to accomplish these tasks.</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Structure</a:t>
            </a:r>
          </a:p>
          <a:p>
            <a:r>
              <a:rPr lang="en-US" sz="1200" kern="1200" dirty="0" smtClean="0">
                <a:solidFill>
                  <a:schemeClr val="tx1"/>
                </a:solidFill>
                <a:latin typeface="+mn-lt"/>
                <a:ea typeface="+mn-ea"/>
                <a:cs typeface="+mn-cs"/>
              </a:rPr>
              <a:t>The structure of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is shown here as UML (</a:t>
            </a:r>
            <a:r>
              <a:rPr lang="en-US" sz="1200" u="sng" kern="1200" dirty="0" smtClean="0">
                <a:solidFill>
                  <a:schemeClr val="tx1"/>
                </a:solidFill>
                <a:latin typeface="+mn-lt"/>
                <a:ea typeface="+mn-ea"/>
                <a:cs typeface="+mn-cs"/>
                <a:hlinkClick r:id="rId3"/>
              </a:rPr>
              <a:t>wiki</a:t>
            </a:r>
            <a:r>
              <a:rPr lang="en-US" sz="1200" kern="1200" dirty="0" smtClean="0">
                <a:solidFill>
                  <a:schemeClr val="tx1"/>
                </a:solidFill>
                <a:latin typeface="+mn-lt"/>
                <a:ea typeface="+mn-ea"/>
                <a:cs typeface="+mn-cs"/>
              </a:rPr>
              <a:t>) and described in the </a:t>
            </a:r>
            <a:r>
              <a:rPr lang="en-US" sz="1200" u="sng" kern="1200" dirty="0" smtClean="0">
                <a:solidFill>
                  <a:schemeClr val="tx1"/>
                </a:solidFill>
                <a:latin typeface="+mn-lt"/>
                <a:ea typeface="+mn-ea"/>
                <a:cs typeface="+mn-cs"/>
                <a:hlinkClick r:id="rId4"/>
              </a:rPr>
              <a:t>wiki</a:t>
            </a:r>
            <a:r>
              <a:rPr lang="en-US" sz="1200" kern="1200" dirty="0" smtClean="0">
                <a:solidFill>
                  <a:schemeClr val="tx1"/>
                </a:solidFill>
                <a:latin typeface="+mn-lt"/>
                <a:ea typeface="+mn-ea"/>
                <a:cs typeface="+mn-cs"/>
              </a:rPr>
              <a:t>. The only required field is linkage, the URL for the resource. There are five optional elements, each of which can occur just once, that provide more information about the resource that the URL links to. The function, name, and description can provide information to the user about what will happen when they click the link (see </a:t>
            </a:r>
            <a:r>
              <a:rPr lang="en-US" sz="1200" u="sng" kern="1200" dirty="0" smtClean="0">
                <a:solidFill>
                  <a:schemeClr val="tx1"/>
                </a:solidFill>
                <a:latin typeface="+mn-lt"/>
                <a:ea typeface="+mn-ea"/>
                <a:cs typeface="+mn-cs"/>
                <a:hlinkClick r:id="rId5"/>
              </a:rPr>
              <a:t>wiki</a:t>
            </a:r>
            <a:r>
              <a:rPr lang="en-US" sz="1200" kern="1200" dirty="0" smtClean="0">
                <a:solidFill>
                  <a:schemeClr val="tx1"/>
                </a:solidFill>
                <a:latin typeface="+mn-lt"/>
                <a:ea typeface="+mn-ea"/>
                <a:cs typeface="+mn-cs"/>
              </a:rPr>
              <a:t> for choices for the </a:t>
            </a:r>
            <a:r>
              <a:rPr lang="en-US" sz="1200" kern="1200" dirty="0" err="1" smtClean="0">
                <a:solidFill>
                  <a:schemeClr val="tx1"/>
                </a:solidFill>
                <a:latin typeface="+mn-lt"/>
                <a:ea typeface="+mn-ea"/>
                <a:cs typeface="+mn-cs"/>
              </a:rPr>
              <a:t>CI_OnlineFunctionCode</a:t>
            </a:r>
            <a:r>
              <a:rPr lang="en-US" sz="1200" kern="1200" dirty="0" smtClean="0">
                <a:solidFill>
                  <a:schemeClr val="tx1"/>
                </a:solidFill>
                <a:latin typeface="+mn-lt"/>
                <a:ea typeface="+mn-ea"/>
                <a:cs typeface="+mn-cs"/>
              </a:rPr>
              <a:t>). The function and protocol can be used to classify the link in several ways and the </a:t>
            </a:r>
            <a:r>
              <a:rPr lang="en-US" sz="1200" kern="1200" dirty="0" err="1" smtClean="0">
                <a:solidFill>
                  <a:schemeClr val="tx1"/>
                </a:solidFill>
                <a:latin typeface="+mn-lt"/>
                <a:ea typeface="+mn-ea"/>
                <a:cs typeface="+mn-cs"/>
              </a:rPr>
              <a:t>applicationProfile</a:t>
            </a:r>
            <a:r>
              <a:rPr lang="en-US" sz="1200" kern="1200" dirty="0" smtClean="0">
                <a:solidFill>
                  <a:schemeClr val="tx1"/>
                </a:solidFill>
                <a:latin typeface="+mn-lt"/>
                <a:ea typeface="+mn-ea"/>
                <a:cs typeface="+mn-cs"/>
              </a:rPr>
              <a:t> can be used to provide information about applications that might be able to use the link automatically.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wikiReference</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https://geo-ide.noaa.gov/wiki/index.php?title=ISO_Online_Resources</a:t>
            </a:r>
            <a:endParaRPr lang="en-US" dirty="0"/>
          </a:p>
        </p:txBody>
      </p:sp>
      <p:sp>
        <p:nvSpPr>
          <p:cNvPr id="4" name="Slide Number Placeholder 3"/>
          <p:cNvSpPr>
            <a:spLocks noGrp="1"/>
          </p:cNvSpPr>
          <p:nvPr>
            <p:ph type="sldNum" sz="quarter" idx="10"/>
          </p:nvPr>
        </p:nvSpPr>
        <p:spPr/>
        <p:txBody>
          <a:bodyPr/>
          <a:lstStyle/>
          <a:p>
            <a:fld id="{C4B7FC0B-9F8C-4CAF-8161-98CECBE4742C}"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shows the four objects in the ISO Standard that include </a:t>
            </a:r>
            <a:r>
              <a:rPr lang="en-US" dirty="0" err="1" smtClean="0"/>
              <a:t>CI_OnlineResources</a:t>
            </a:r>
            <a:r>
              <a:rPr lang="en-US" dirty="0" smtClean="0"/>
              <a:t>.</a:t>
            </a:r>
          </a:p>
          <a:p>
            <a:endParaRPr lang="en-US" dirty="0" smtClean="0"/>
          </a:p>
          <a:p>
            <a:r>
              <a:rPr lang="en-US" dirty="0" err="1" smtClean="0"/>
              <a:t>wikiReference</a:t>
            </a:r>
            <a:r>
              <a:rPr lang="en-US" dirty="0" smtClean="0"/>
              <a:t>: https://geo-ide.noaa.gov/wiki/index.php?title=Online_Resources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17</a:t>
            </a:fld>
            <a:endParaRPr lang="en-US"/>
          </a:p>
        </p:txBody>
      </p:sp>
    </p:spTree>
    <p:extLst>
      <p:ext uri="{BB962C8B-B14F-4D97-AF65-F5344CB8AC3E}">
        <p14:creationId xmlns:p14="http://schemas.microsoft.com/office/powerpoint/2010/main" val="722088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contact that is included in the MD or </a:t>
            </a:r>
            <a:r>
              <a:rPr lang="en-US" baseline="0" dirty="0" err="1" smtClean="0"/>
              <a:t>MI_Metadata</a:t>
            </a:r>
            <a:r>
              <a:rPr lang="en-US" baseline="0" dirty="0" smtClean="0"/>
              <a:t> object. This is the metadata contact. The first ten attributes of this object, above </a:t>
            </a:r>
            <a:r>
              <a:rPr lang="en-US" baseline="0" dirty="0" err="1" smtClean="0"/>
              <a:t>dataSetURi</a:t>
            </a:r>
            <a:r>
              <a:rPr lang="en-US" baseline="0" dirty="0" smtClean="0"/>
              <a:t> in this diagram, describe characteristics of the metadata record.</a:t>
            </a:r>
          </a:p>
          <a:p>
            <a:endParaRPr lang="en-US" baseline="0" dirty="0" smtClean="0"/>
          </a:p>
          <a:p>
            <a:r>
              <a:rPr lang="en-US" baseline="0" dirty="0" err="1" smtClean="0"/>
              <a:t>wikiReference</a:t>
            </a:r>
            <a:r>
              <a:rPr lang="en-US" baseline="0" dirty="0" smtClean="0"/>
              <a:t>: https://geo-ide.noaa.gov/wiki/index.php?title=ISO_19115_Metadata_Entity_Information </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metadata contact that is included in the </a:t>
            </a:r>
            <a:r>
              <a:rPr lang="en-US" baseline="0" dirty="0" err="1" smtClean="0"/>
              <a:t>MD_Identification</a:t>
            </a:r>
            <a:r>
              <a:rPr lang="en-US" baseline="0" dirty="0" smtClean="0"/>
              <a:t> object. </a:t>
            </a:r>
            <a:r>
              <a:rPr lang="en-US" dirty="0" smtClean="0"/>
              <a:t>The </a:t>
            </a:r>
            <a:r>
              <a:rPr lang="en-US" dirty="0" err="1" smtClean="0"/>
              <a:t>MD_Identification</a:t>
            </a:r>
            <a:r>
              <a:rPr lang="en-US" baseline="0" dirty="0" smtClean="0"/>
              <a:t> </a:t>
            </a:r>
            <a:r>
              <a:rPr lang="en-US" dirty="0" smtClean="0"/>
              <a:t>Object is an Abstract Object that holds general identification information. It is required and there can be any number of these objects in an MD_Metadata container. At present the </a:t>
            </a:r>
            <a:r>
              <a:rPr lang="en-US" dirty="0" err="1" smtClean="0"/>
              <a:t>MD_Identification</a:t>
            </a:r>
            <a:r>
              <a:rPr lang="en-US" dirty="0" smtClean="0"/>
              <a:t> Object can be instantiated either as a MD_DataIdentification Object, for datasets, or a MD_ServiceIdentification Object, for services.</a:t>
            </a:r>
            <a:endParaRPr lang="en-US" baseline="0" dirty="0" smtClean="0"/>
          </a:p>
          <a:p>
            <a:endParaRPr lang="en-US" baseline="0" dirty="0" smtClean="0"/>
          </a:p>
          <a:p>
            <a:r>
              <a:rPr lang="en-US" baseline="0" dirty="0" err="1" smtClean="0"/>
              <a:t>wikiReference</a:t>
            </a:r>
            <a:r>
              <a:rPr lang="en-US" baseline="0" dirty="0" smtClean="0"/>
              <a:t>: https://geo-ide.noaa.gov/wiki/index.php?title=ISO_19115_Identification_Information</a:t>
            </a:r>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C50EB4-74D9-48EE-AC8C-A76DB893D561}" type="slidenum">
              <a:rPr lang="en-US">
                <a:latin typeface="Arial" pitchFamily="34" charset="0"/>
              </a:rPr>
              <a:pPr fontAlgn="base">
                <a:spcBef>
                  <a:spcPct val="0"/>
                </a:spcBef>
                <a:spcAft>
                  <a:spcPct val="0"/>
                </a:spcAft>
              </a:pPr>
              <a:t>4</a:t>
            </a:fld>
            <a:endParaRPr lang="en-US">
              <a:latin typeface="Arial"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a:t>
            </a:r>
            <a:r>
              <a:rPr lang="en-US" baseline="0" dirty="0" err="1" smtClean="0"/>
              <a:t>citedResponsibleParty</a:t>
            </a:r>
            <a:r>
              <a:rPr lang="en-US" baseline="0" dirty="0" smtClean="0"/>
              <a:t> that is included in the CI_Citation object. </a:t>
            </a:r>
            <a:r>
              <a:rPr lang="en-US" dirty="0" smtClean="0"/>
              <a:t>This </a:t>
            </a:r>
            <a:r>
              <a:rPr lang="en-US" dirty="0" err="1" smtClean="0"/>
              <a:t>CI_ResponsibleParty</a:t>
            </a:r>
            <a:r>
              <a:rPr lang="en-US" baseline="0" dirty="0" smtClean="0"/>
              <a:t> describes people or organizations associated with the resource being cited. These contacts typically have roles like author, originator, </a:t>
            </a:r>
            <a:r>
              <a:rPr lang="en-US" baseline="0" dirty="0" err="1" smtClean="0"/>
              <a:t>principleInvestigator</a:t>
            </a:r>
            <a:r>
              <a:rPr lang="en-US" baseline="0" dirty="0" smtClean="0"/>
              <a:t>.</a:t>
            </a:r>
          </a:p>
          <a:p>
            <a:endParaRPr lang="en-US" baseline="0" dirty="0" smtClean="0"/>
          </a:p>
          <a:p>
            <a:r>
              <a:rPr lang="en-US" baseline="0" dirty="0" err="1" smtClean="0"/>
              <a:t>wikiReference</a:t>
            </a:r>
            <a:r>
              <a:rPr lang="en-US" baseline="0" dirty="0" smtClean="0"/>
              <a:t>: https://geo-ide.noaa.gov/wiki/index.php?title=ISO_Citations</a:t>
            </a:r>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a:t>
            </a:r>
            <a:r>
              <a:rPr lang="en-US" baseline="0" dirty="0" err="1" smtClean="0"/>
              <a:t>citedResponsibleParty</a:t>
            </a:r>
            <a:r>
              <a:rPr lang="en-US" baseline="0" dirty="0" smtClean="0"/>
              <a:t> that is included in the </a:t>
            </a:r>
            <a:r>
              <a:rPr lang="en-US" baseline="0" dirty="0" err="1" smtClean="0"/>
              <a:t>MD_Usage</a:t>
            </a:r>
            <a:r>
              <a:rPr lang="en-US" baseline="0" dirty="0" smtClean="0"/>
              <a:t> object. </a:t>
            </a:r>
            <a:r>
              <a:rPr lang="en-US" dirty="0" smtClean="0"/>
              <a:t>This </a:t>
            </a:r>
            <a:r>
              <a:rPr lang="en-US" dirty="0" err="1" smtClean="0"/>
              <a:t>CI_ResponsibleParty</a:t>
            </a:r>
            <a:r>
              <a:rPr lang="en-US" baseline="0" dirty="0" smtClean="0"/>
              <a:t> describes people or organizations that have used the resource.</a:t>
            </a:r>
          </a:p>
          <a:p>
            <a:endParaRPr lang="en-US" baseline="0" dirty="0" smtClean="0"/>
          </a:p>
          <a:p>
            <a:r>
              <a:rPr lang="en-US" baseline="0" dirty="0" err="1" smtClean="0"/>
              <a:t>wikiReference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processor that is included in the LI_ or </a:t>
            </a:r>
            <a:r>
              <a:rPr lang="en-US" baseline="0" dirty="0" err="1" smtClean="0"/>
              <a:t>LE_ProcessStep</a:t>
            </a:r>
            <a:r>
              <a:rPr lang="en-US" baseline="0" dirty="0" smtClean="0"/>
              <a:t> object. </a:t>
            </a:r>
            <a:r>
              <a:rPr lang="en-US" dirty="0" smtClean="0"/>
              <a:t>This </a:t>
            </a:r>
            <a:r>
              <a:rPr lang="en-US" dirty="0" err="1" smtClean="0"/>
              <a:t>CI_ResponsibleParty</a:t>
            </a:r>
            <a:r>
              <a:rPr lang="en-US" baseline="0" dirty="0" smtClean="0"/>
              <a:t> describes people or organizations that process the data. These contacts typically have the processor role.</a:t>
            </a:r>
          </a:p>
          <a:p>
            <a:endParaRPr lang="en-US" baseline="0" dirty="0" smtClean="0"/>
          </a:p>
          <a:p>
            <a:r>
              <a:rPr lang="en-US" baseline="0" dirty="0" err="1" smtClean="0"/>
              <a:t>wikiReference</a:t>
            </a:r>
            <a:r>
              <a:rPr lang="en-US" baseline="0" dirty="0" smtClean="0"/>
              <a:t>: https://geo-ide.noaa.gov/wiki/index.php?title=ISO_Lineage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processor that is included in the </a:t>
            </a:r>
            <a:r>
              <a:rPr lang="en-US" baseline="0" dirty="0" err="1" smtClean="0"/>
              <a:t>MD_ExtensionElementInformation</a:t>
            </a:r>
            <a:r>
              <a:rPr lang="en-US" baseline="0" dirty="0" smtClean="0"/>
              <a:t> object. </a:t>
            </a:r>
            <a:r>
              <a:rPr lang="en-US" dirty="0" smtClean="0"/>
              <a:t>This </a:t>
            </a:r>
            <a:r>
              <a:rPr lang="en-US" dirty="0" err="1" smtClean="0"/>
              <a:t>CI_ResponsibleParty</a:t>
            </a:r>
            <a:r>
              <a:rPr lang="en-US" baseline="0" dirty="0" smtClean="0"/>
              <a:t> describes people or organizations that are responsible for creating extensions to the metadata model. These contacts typically have the </a:t>
            </a:r>
            <a:r>
              <a:rPr lang="en-US" baseline="0" dirty="0" err="1" smtClean="0"/>
              <a:t>pointOfContact</a:t>
            </a:r>
            <a:r>
              <a:rPr lang="en-US" baseline="0" dirty="0" smtClean="0"/>
              <a:t> role.</a:t>
            </a:r>
          </a:p>
          <a:p>
            <a:endParaRPr lang="en-US" baseline="0" dirty="0" smtClean="0"/>
          </a:p>
          <a:p>
            <a:r>
              <a:rPr lang="en-US" baseline="0" dirty="0" err="1" smtClean="0"/>
              <a:t>wikiReference</a:t>
            </a:r>
            <a:r>
              <a:rPr lang="en-US" baseline="0" dirty="0" smtClean="0"/>
              <a:t>: https://geo-ide.noaa.gov/wiki/index.php?title=ISO_Extensions</a:t>
            </a:r>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processor that is included in the </a:t>
            </a:r>
            <a:r>
              <a:rPr lang="en-US" baseline="0" dirty="0" err="1" smtClean="0"/>
              <a:t>MD_Distributor</a:t>
            </a:r>
            <a:r>
              <a:rPr lang="en-US" baseline="0" dirty="0" smtClean="0"/>
              <a:t> object. </a:t>
            </a:r>
            <a:r>
              <a:rPr lang="en-US" dirty="0" smtClean="0"/>
              <a:t>This </a:t>
            </a:r>
            <a:r>
              <a:rPr lang="en-US" dirty="0" err="1" smtClean="0"/>
              <a:t>CI_ResponsibleParty</a:t>
            </a:r>
            <a:r>
              <a:rPr lang="en-US" baseline="0" dirty="0" smtClean="0"/>
              <a:t> describes people or organizations that are responsible for distributing data or resources. These contacts typically have the distributor role.</a:t>
            </a:r>
          </a:p>
          <a:p>
            <a:endParaRPr lang="en-US" baseline="0" dirty="0" smtClean="0"/>
          </a:p>
          <a:p>
            <a:r>
              <a:rPr lang="en-US" baseline="0" dirty="0" err="1" smtClean="0"/>
              <a:t>wikiReference</a:t>
            </a:r>
            <a:r>
              <a:rPr lang="en-US" baseline="0" dirty="0" smtClean="0"/>
              <a:t>: https://geo-ide.noaa.gov/wiki/index.php?title=ISO_Distribution_Information</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Where are people in the ISO Standards?</a:t>
            </a:r>
          </a:p>
          <a:p>
            <a:endParaRPr lang="en-US" dirty="0" smtClean="0"/>
          </a:p>
          <a:p>
            <a:r>
              <a:rPr lang="en-US" dirty="0" smtClean="0"/>
              <a:t>This</a:t>
            </a:r>
            <a:r>
              <a:rPr lang="en-US" baseline="0" dirty="0" smtClean="0"/>
              <a:t> slide shows the processor that is included in the </a:t>
            </a:r>
            <a:r>
              <a:rPr lang="en-US" baseline="0" dirty="0" err="1" smtClean="0"/>
              <a:t>MD_MaintenanceInformation</a:t>
            </a:r>
            <a:r>
              <a:rPr lang="en-US" baseline="0" dirty="0" smtClean="0"/>
              <a:t> object. </a:t>
            </a:r>
            <a:r>
              <a:rPr lang="en-US" dirty="0" smtClean="0"/>
              <a:t>This </a:t>
            </a:r>
            <a:r>
              <a:rPr lang="en-US" dirty="0" err="1" smtClean="0"/>
              <a:t>CI_ResponsibleParty</a:t>
            </a:r>
            <a:r>
              <a:rPr lang="en-US" baseline="0" dirty="0" smtClean="0"/>
              <a:t> describes people or organizations that are responsible for maintaining resources or metadata. These contacts typically have the custodian role.</a:t>
            </a:r>
          </a:p>
          <a:p>
            <a:endParaRPr lang="en-US" baseline="0" dirty="0" smtClean="0"/>
          </a:p>
          <a:p>
            <a:r>
              <a:rPr lang="en-US" baseline="0" dirty="0" err="1" smtClean="0"/>
              <a:t>wikiReference</a:t>
            </a:r>
            <a:r>
              <a:rPr lang="en-US" baseline="0" dirty="0" smtClean="0"/>
              <a:t>: https://geo-ide.noaa.gov/wiki/index.php?title=ISO_19115_Metadata_Maintenance</a:t>
            </a:r>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Many of the XML attributes used in the ISO Standards fall into two groups: identifiers and references. The identifiers </a:t>
            </a:r>
            <a:r>
              <a:rPr lang="en-US" b="1" dirty="0" smtClean="0"/>
              <a:t>id</a:t>
            </a:r>
            <a:r>
              <a:rPr lang="en-US" dirty="0" smtClean="0"/>
              <a:t> and </a:t>
            </a:r>
            <a:r>
              <a:rPr lang="en-US" b="1" dirty="0" err="1" smtClean="0"/>
              <a:t>uuid</a:t>
            </a:r>
            <a:r>
              <a:rPr lang="en-US" dirty="0" smtClean="0"/>
              <a:t> are used to identify objects. They can generally be used with any ISO object (elements that start with two capital letters like MD_, CI_, or EX_). References are used with roles (elements with  </a:t>
            </a:r>
            <a:r>
              <a:rPr lang="en-US" dirty="0" err="1" smtClean="0"/>
              <a:t>camelCase</a:t>
            </a:r>
            <a:r>
              <a:rPr lang="en-US" dirty="0" smtClean="0"/>
              <a:t> names that start with lowercase letters) to refer to the objects that fill those roles.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wikiReference</a:t>
            </a:r>
            <a:r>
              <a:rPr lang="en-US" dirty="0" smtClean="0"/>
              <a:t>: https://geo-ide.noaa.gov/wiki/index.php?title=ISO_XML_Attributes</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Citations are used to provide information about citing the resource being described in the metadata or to refer to resources outside of the metadata record.</a:t>
            </a:r>
          </a:p>
          <a:p>
            <a:endParaRPr lang="en-US" b="1" dirty="0" smtClean="0"/>
          </a:p>
          <a:p>
            <a:r>
              <a:rPr lang="en-US" b="1" dirty="0" smtClean="0"/>
              <a:t>Structure</a:t>
            </a:r>
          </a:p>
          <a:p>
            <a:r>
              <a:rPr lang="en-US" dirty="0" smtClean="0"/>
              <a:t>CI_Citation Object</a:t>
            </a:r>
          </a:p>
          <a:p>
            <a:r>
              <a:rPr lang="en-US" dirty="0" smtClean="0"/>
              <a:t>The CI_Citation includes two required and eleven optional elements and introduces several new objects. The </a:t>
            </a:r>
            <a:r>
              <a:rPr lang="en-US" dirty="0" err="1" smtClean="0"/>
              <a:t>CI_Series</a:t>
            </a:r>
            <a:r>
              <a:rPr lang="en-US" dirty="0" smtClean="0"/>
              <a:t> object gives the name, issue, and page numbers of an article in a periodical. The ISBN and ISSN elements are internationally recognized identifiers for books and periodicals.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wikiReference</a:t>
            </a:r>
            <a:r>
              <a:rPr lang="en-US" baseline="0" dirty="0" smtClean="0"/>
              <a:t>: </a:t>
            </a:r>
            <a:r>
              <a:rPr lang="en-US" dirty="0" smtClean="0"/>
              <a:t>https://geo-ide.noaa.gov/wiki/index.php?title=ISO_Citations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37</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Resource Citation is an important part of the </a:t>
            </a:r>
            <a:r>
              <a:rPr lang="en-US" dirty="0" err="1" smtClean="0"/>
              <a:t>MD_Identification</a:t>
            </a:r>
            <a:r>
              <a:rPr lang="en-US" dirty="0" smtClean="0"/>
              <a:t> object. It includes descriptions of the people involved in the creation of the resource and other information that should be used when citing the resource that is being described by the metadata record.</a:t>
            </a:r>
          </a:p>
          <a:p>
            <a:endParaRPr lang="en-US" dirty="0" smtClean="0"/>
          </a:p>
          <a:p>
            <a:r>
              <a:rPr lang="en-US" dirty="0" smtClean="0"/>
              <a:t>The</a:t>
            </a:r>
            <a:r>
              <a:rPr lang="en-US" baseline="0" dirty="0" smtClean="0"/>
              <a:t> </a:t>
            </a:r>
            <a:r>
              <a:rPr lang="en-US" baseline="0" dirty="0" err="1" smtClean="0"/>
              <a:t>MD_Identification</a:t>
            </a:r>
            <a:r>
              <a:rPr lang="en-US" baseline="0" dirty="0" smtClean="0"/>
              <a:t> object is abstract object that can be instantiated for data and other resources:</a:t>
            </a:r>
            <a:endParaRPr lang="en-US" dirty="0" smtClean="0"/>
          </a:p>
          <a:p>
            <a:r>
              <a:rPr lang="en-US" dirty="0" smtClean="0"/>
              <a:t>/</a:t>
            </a:r>
            <a:r>
              <a:rPr lang="en-US" dirty="0" err="1" smtClean="0"/>
              <a:t>gmi:MI_Metadata</a:t>
            </a:r>
            <a:r>
              <a:rPr lang="en-US" dirty="0" smtClean="0"/>
              <a:t>/</a:t>
            </a:r>
            <a:r>
              <a:rPr lang="en-US" dirty="0" err="1" smtClean="0"/>
              <a:t>gmd:identificationInfo</a:t>
            </a:r>
            <a:r>
              <a:rPr lang="en-US" dirty="0" smtClean="0"/>
              <a:t>/</a:t>
            </a:r>
            <a:r>
              <a:rPr lang="en-US" dirty="0" err="1" smtClean="0"/>
              <a:t>gmd:MD_DataIdentification</a:t>
            </a:r>
            <a:r>
              <a:rPr lang="en-US" dirty="0" smtClean="0"/>
              <a:t>/</a:t>
            </a:r>
            <a:r>
              <a:rPr lang="en-US" dirty="0" err="1" smtClean="0"/>
              <a:t>gmd:citation</a:t>
            </a:r>
            <a:r>
              <a:rPr lang="en-US" dirty="0" smtClean="0"/>
              <a:t> </a:t>
            </a:r>
          </a:p>
          <a:p>
            <a:r>
              <a:rPr lang="en-US" dirty="0" smtClean="0"/>
              <a:t>or for</a:t>
            </a:r>
            <a:r>
              <a:rPr lang="en-US" baseline="0" dirty="0" smtClean="0"/>
              <a:t> services</a:t>
            </a:r>
            <a:endParaRPr lang="en-US" dirty="0" smtClean="0"/>
          </a:p>
          <a:p>
            <a:r>
              <a:rPr lang="en-US" dirty="0" smtClean="0"/>
              <a:t>/</a:t>
            </a:r>
            <a:r>
              <a:rPr lang="en-US" dirty="0" err="1" smtClean="0"/>
              <a:t>gmi:MI_Metadata</a:t>
            </a:r>
            <a:r>
              <a:rPr lang="en-US" dirty="0" smtClean="0"/>
              <a:t>/</a:t>
            </a:r>
            <a:r>
              <a:rPr lang="en-US" dirty="0" err="1" smtClean="0"/>
              <a:t>gmd:identificationInfo</a:t>
            </a:r>
            <a:r>
              <a:rPr lang="en-US" dirty="0" smtClean="0"/>
              <a:t>/</a:t>
            </a:r>
            <a:r>
              <a:rPr lang="en-US" dirty="0" err="1" smtClean="0"/>
              <a:t>srv:ServiceIdentification</a:t>
            </a:r>
            <a:r>
              <a:rPr lang="en-US" dirty="0" smtClean="0"/>
              <a:t>/</a:t>
            </a:r>
            <a:r>
              <a:rPr lang="en-US" dirty="0" err="1" smtClean="0"/>
              <a:t>gmd:citation</a:t>
            </a:r>
            <a:r>
              <a:rPr lang="en-US" dirty="0" smtClean="0"/>
              <a:t> </a:t>
            </a:r>
          </a:p>
          <a:p>
            <a:endParaRPr lang="en-US" dirty="0" smtClean="0"/>
          </a:p>
          <a:p>
            <a:r>
              <a:rPr lang="en-US" dirty="0" err="1" smtClean="0"/>
              <a:t>wikiReference</a:t>
            </a:r>
            <a:r>
              <a:rPr lang="en-US" dirty="0" smtClean="0"/>
              <a:t>: https://geo-ide.noaa.gov/wiki/index.php?title=ISO_19115_Identification_Information </a:t>
            </a:r>
          </a:p>
          <a:p>
            <a:r>
              <a:rPr lang="en-US" dirty="0" smtClean="0"/>
              <a:t>https://geo-ide.noaa.gov/wiki/index.php?title=Unified_Modeling_Language#Abstract_Classes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C50EB4-74D9-48EE-AC8C-A76DB893D561}" type="slidenum">
              <a:rPr lang="en-US">
                <a:latin typeface="Arial" pitchFamily="34" charset="0"/>
              </a:rPr>
              <a:pPr fontAlgn="base">
                <a:spcBef>
                  <a:spcPct val="0"/>
                </a:spcBef>
                <a:spcAft>
                  <a:spcPct val="0"/>
                </a:spcAft>
              </a:pPr>
              <a:t>5</a:t>
            </a:fld>
            <a:endParaRPr lang="en-US">
              <a:latin typeface="Arial"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latin typeface="Arial" pitchFamily="34" charset="0"/>
            </a:endParaRPr>
          </a:p>
        </p:txBody>
      </p:sp>
    </p:spTree>
    <p:extLst>
      <p:ext uri="{BB962C8B-B14F-4D97-AF65-F5344CB8AC3E}">
        <p14:creationId xmlns:p14="http://schemas.microsoft.com/office/powerpoint/2010/main" val="6464123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Many datasets are constructed by combining or processing various sources. These sources are described in the LI_ or </a:t>
            </a:r>
            <a:r>
              <a:rPr lang="en-US" dirty="0" err="1" smtClean="0"/>
              <a:t>LE_Source</a:t>
            </a:r>
            <a:r>
              <a:rPr lang="en-US" dirty="0" smtClean="0"/>
              <a:t> object (</a:t>
            </a:r>
            <a:r>
              <a:rPr lang="en-US" dirty="0" err="1" smtClean="0"/>
              <a:t>LE_Source</a:t>
            </a:r>
            <a:r>
              <a:rPr lang="en-US" dirty="0" smtClean="0"/>
              <a:t> was added in ISO 19115-2). </a:t>
            </a:r>
          </a:p>
          <a:p>
            <a:endParaRPr lang="en-US" dirty="0" smtClean="0"/>
          </a:p>
          <a:p>
            <a:r>
              <a:rPr lang="en-US" dirty="0" err="1" smtClean="0"/>
              <a:t>wikiReference</a:t>
            </a:r>
            <a:r>
              <a:rPr lang="en-US" dirty="0" smtClean="0"/>
              <a:t>: https://geo-ide.noaa.gov/wiki/index.php?title=ISO_Lineage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39</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ISO quality </a:t>
            </a:r>
            <a:r>
              <a:rPr lang="en-US" dirty="0" err="1" smtClean="0"/>
              <a:t>evaluationProceedure</a:t>
            </a:r>
            <a:r>
              <a:rPr lang="en-US" dirty="0" smtClean="0"/>
              <a:t> is used to describe how a particular quality</a:t>
            </a:r>
            <a:r>
              <a:rPr lang="en-US" baseline="0" dirty="0" smtClean="0"/>
              <a:t> measure has been applied to a dataset or resource. It is cited using the </a:t>
            </a:r>
            <a:r>
              <a:rPr lang="en-US" baseline="0" dirty="0" err="1" smtClean="0"/>
              <a:t>DQ_Element</a:t>
            </a:r>
            <a:r>
              <a:rPr lang="en-US" baseline="0" dirty="0" smtClean="0"/>
              <a:t>/</a:t>
            </a:r>
            <a:r>
              <a:rPr lang="en-US" baseline="0" dirty="0" err="1" smtClean="0"/>
              <a:t>evaluationProcedure</a:t>
            </a:r>
            <a:r>
              <a:rPr lang="en-US" baseline="0" dirty="0" smtClean="0"/>
              <a:t> citation.</a:t>
            </a:r>
          </a:p>
          <a:p>
            <a:endParaRPr lang="en-US" dirty="0" smtClean="0"/>
          </a:p>
          <a:p>
            <a:r>
              <a:rPr lang="en-US" dirty="0" err="1" smtClean="0"/>
              <a:t>wikiReference</a:t>
            </a:r>
            <a:r>
              <a:rPr lang="en-US" dirty="0" smtClean="0"/>
              <a:t>: https://geo-ide.noaa.gov/wiki/index.php?title=ISO_Lineage</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a:t>
            </a:r>
            <a:r>
              <a:rPr lang="en-US" dirty="0" err="1" smtClean="0"/>
              <a:t>thesaurusName</a:t>
            </a:r>
            <a:r>
              <a:rPr lang="en-US" dirty="0" smtClean="0"/>
              <a:t> is used to cite the</a:t>
            </a:r>
            <a:r>
              <a:rPr lang="en-US" baseline="0" dirty="0" smtClean="0"/>
              <a:t> source for keywords in the </a:t>
            </a:r>
            <a:r>
              <a:rPr lang="en-US" baseline="0" dirty="0" err="1" smtClean="0"/>
              <a:t>MD_Keywords</a:t>
            </a:r>
            <a:r>
              <a:rPr lang="en-US" baseline="0" dirty="0" smtClean="0"/>
              <a:t> object.</a:t>
            </a:r>
          </a:p>
          <a:p>
            <a:endParaRPr lang="en-US" dirty="0" smtClean="0"/>
          </a:p>
          <a:p>
            <a:r>
              <a:rPr lang="en-US" dirty="0" err="1" smtClean="0"/>
              <a:t>wikiReference</a:t>
            </a:r>
            <a:r>
              <a:rPr lang="en-US" dirty="0" smtClean="0"/>
              <a:t>: https://geo-ide.noaa.gov/wiki/index.php?title=ISO_Components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a:t>
            </a:r>
            <a:r>
              <a:rPr lang="en-US" dirty="0" err="1" smtClean="0"/>
              <a:t>LE_Algorithm</a:t>
            </a:r>
            <a:r>
              <a:rPr lang="en-US" dirty="0" smtClean="0"/>
              <a:t>/citation is used to cite algorithms used in the processing of a resource</a:t>
            </a:r>
            <a:r>
              <a:rPr lang="en-US" baseline="0" dirty="0" smtClean="0"/>
              <a:t>. It is part of the extended lineage (LE) model added as part of ISO 19115-2.</a:t>
            </a:r>
          </a:p>
          <a:p>
            <a:endParaRPr lang="en-US" dirty="0" smtClean="0"/>
          </a:p>
          <a:p>
            <a:r>
              <a:rPr lang="en-US" dirty="0" err="1" smtClean="0"/>
              <a:t>wikiReference</a:t>
            </a:r>
            <a:r>
              <a:rPr lang="en-US" dirty="0" smtClean="0"/>
              <a:t>: https://geo-ide.noaa.gov/wiki/index.php?title=ISO_Lineage</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42</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ISO standards make it possible to</a:t>
            </a:r>
            <a:r>
              <a:rPr lang="en-US" baseline="0" dirty="0" smtClean="0"/>
              <a:t> report results of conformance tests for standards that the dataset or resource is compliant with. </a:t>
            </a:r>
            <a:r>
              <a:rPr lang="en-US" dirty="0" smtClean="0"/>
              <a:t>The </a:t>
            </a:r>
            <a:r>
              <a:rPr lang="en-US" dirty="0" err="1" smtClean="0"/>
              <a:t>DQ_ConformanceResult</a:t>
            </a:r>
            <a:r>
              <a:rPr lang="en-US" dirty="0" smtClean="0"/>
              <a:t>/specification is used to cite specifications</a:t>
            </a:r>
            <a:r>
              <a:rPr lang="en-US" baseline="0" dirty="0" smtClean="0"/>
              <a:t> of those standards.</a:t>
            </a:r>
          </a:p>
          <a:p>
            <a:endParaRPr lang="en-US" dirty="0" smtClean="0"/>
          </a:p>
          <a:p>
            <a:r>
              <a:rPr lang="en-US" dirty="0" err="1" smtClean="0"/>
              <a:t>wikiReference</a:t>
            </a:r>
            <a:r>
              <a:rPr lang="en-US" dirty="0" smtClean="0"/>
              <a:t>: https://geo-ide.noaa.gov/wiki/index.php?title=ISO_Data_Quality</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43</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The ISO 19110 Standard provides a model for describing types</a:t>
            </a:r>
            <a:r>
              <a:rPr lang="en-US" baseline="0" dirty="0" smtClean="0"/>
              <a:t> of features that exist in a dataset. This information can be cited from the metadata record that describes the resource as a </a:t>
            </a:r>
            <a:r>
              <a:rPr lang="en-US" baseline="0" dirty="0" err="1" smtClean="0"/>
              <a:t>featureCatalogCitation</a:t>
            </a:r>
            <a:r>
              <a:rPr lang="en-US" baseline="0" dirty="0" smtClean="0"/>
              <a:t>.</a:t>
            </a:r>
          </a:p>
          <a:p>
            <a:endParaRPr lang="en-US" dirty="0" smtClean="0"/>
          </a:p>
          <a:p>
            <a:r>
              <a:rPr lang="en-US" dirty="0" err="1" smtClean="0"/>
              <a:t>wikiReference</a:t>
            </a:r>
            <a:r>
              <a:rPr lang="en-US" dirty="0" smtClean="0"/>
              <a:t>:</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Where are citations in the ISO Standards?</a:t>
            </a:r>
          </a:p>
          <a:p>
            <a:endParaRPr lang="en-US" dirty="0" smtClean="0"/>
          </a:p>
          <a:p>
            <a:r>
              <a:rPr lang="en-US" dirty="0" smtClean="0"/>
              <a:t>Application schemas</a:t>
            </a:r>
            <a:r>
              <a:rPr lang="en-US" baseline="0" dirty="0" smtClean="0"/>
              <a:t> are UML models that support </a:t>
            </a:r>
            <a:r>
              <a:rPr lang="en-US" dirty="0" smtClean="0"/>
              <a:t>domain- or community-specific data interoperability. The ISO standards make it possible to</a:t>
            </a:r>
            <a:r>
              <a:rPr lang="en-US" baseline="0" dirty="0" smtClean="0"/>
              <a:t> cite application schemas that are supported by a dataset or resource. This is done using the </a:t>
            </a:r>
            <a:r>
              <a:rPr lang="en-US" baseline="0" dirty="0" err="1" smtClean="0"/>
              <a:t>MD_ApplicationSchemaInformation</a:t>
            </a:r>
            <a:r>
              <a:rPr lang="en-US" baseline="0" dirty="0" smtClean="0"/>
              <a:t>/name.</a:t>
            </a:r>
          </a:p>
          <a:p>
            <a:endParaRPr lang="en-US" dirty="0" smtClean="0"/>
          </a:p>
          <a:p>
            <a:r>
              <a:rPr lang="en-US" dirty="0" err="1" smtClean="0"/>
              <a:t>wikiReference</a:t>
            </a:r>
            <a:r>
              <a:rPr lang="en-US" dirty="0" smtClean="0"/>
              <a:t>:</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need for identifiers in metadata records was first recognized in the DIF Standard and FGDC Remote Sensing Extensions. ISO 19115 extends this idea in several important ways. First, ISO uses a MD_Identifier object. This object includes a </a:t>
            </a:r>
            <a:r>
              <a:rPr lang="en-US" dirty="0" err="1" smtClean="0"/>
              <a:t>codeSpace</a:t>
            </a:r>
            <a:r>
              <a:rPr lang="en-US" dirty="0" smtClean="0"/>
              <a:t> that references the namespace for the identifier along with the identifier itself. The identifier is guaranteed to be unique in that namespace.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wikiReference</a:t>
            </a:r>
            <a:r>
              <a:rPr lang="en-US" dirty="0" smtClean="0"/>
              <a:t>: https://geo-ide.noaa.gov/wiki/index.php?title=ISO_Identifiers</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49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Connecting metadata to resources on the web to web is critical to complete documentation. Including information to make those links useful is also important.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Object is used in the ISO Standards to accomplish these tasks.</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Structure</a:t>
            </a:r>
          </a:p>
          <a:p>
            <a:r>
              <a:rPr lang="en-US" sz="1200" kern="1200" dirty="0" smtClean="0">
                <a:solidFill>
                  <a:schemeClr val="tx1"/>
                </a:solidFill>
                <a:latin typeface="+mn-lt"/>
                <a:ea typeface="+mn-ea"/>
                <a:cs typeface="+mn-cs"/>
              </a:rPr>
              <a:t>The structure of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is shown here as UML (</a:t>
            </a:r>
            <a:r>
              <a:rPr lang="en-US" sz="1200" u="sng" kern="1200" dirty="0" smtClean="0">
                <a:solidFill>
                  <a:schemeClr val="tx1"/>
                </a:solidFill>
                <a:latin typeface="+mn-lt"/>
                <a:ea typeface="+mn-ea"/>
                <a:cs typeface="+mn-cs"/>
                <a:hlinkClick r:id="rId3"/>
              </a:rPr>
              <a:t>wiki</a:t>
            </a:r>
            <a:r>
              <a:rPr lang="en-US" sz="1200" kern="1200" dirty="0" smtClean="0">
                <a:solidFill>
                  <a:schemeClr val="tx1"/>
                </a:solidFill>
                <a:latin typeface="+mn-lt"/>
                <a:ea typeface="+mn-ea"/>
                <a:cs typeface="+mn-cs"/>
              </a:rPr>
              <a:t>) and described in the </a:t>
            </a:r>
            <a:r>
              <a:rPr lang="en-US" sz="1200" u="sng" kern="1200" dirty="0" smtClean="0">
                <a:solidFill>
                  <a:schemeClr val="tx1"/>
                </a:solidFill>
                <a:latin typeface="+mn-lt"/>
                <a:ea typeface="+mn-ea"/>
                <a:cs typeface="+mn-cs"/>
                <a:hlinkClick r:id="rId4"/>
              </a:rPr>
              <a:t>wiki</a:t>
            </a:r>
            <a:r>
              <a:rPr lang="en-US" sz="1200" kern="1200" dirty="0" smtClean="0">
                <a:solidFill>
                  <a:schemeClr val="tx1"/>
                </a:solidFill>
                <a:latin typeface="+mn-lt"/>
                <a:ea typeface="+mn-ea"/>
                <a:cs typeface="+mn-cs"/>
              </a:rPr>
              <a:t>. The only required field is linkage, the URL for the resource. There are five optional elements, each of which can occur just once, that provide more information about the resource that the URL links to. The function, name, and description can provide information to the user about what will happen when they click the link (see </a:t>
            </a:r>
            <a:r>
              <a:rPr lang="en-US" sz="1200" u="sng" kern="1200" dirty="0" smtClean="0">
                <a:solidFill>
                  <a:schemeClr val="tx1"/>
                </a:solidFill>
                <a:latin typeface="+mn-lt"/>
                <a:ea typeface="+mn-ea"/>
                <a:cs typeface="+mn-cs"/>
                <a:hlinkClick r:id="rId5"/>
              </a:rPr>
              <a:t>wiki</a:t>
            </a:r>
            <a:r>
              <a:rPr lang="en-US" sz="1200" kern="1200" dirty="0" smtClean="0">
                <a:solidFill>
                  <a:schemeClr val="tx1"/>
                </a:solidFill>
                <a:latin typeface="+mn-lt"/>
                <a:ea typeface="+mn-ea"/>
                <a:cs typeface="+mn-cs"/>
              </a:rPr>
              <a:t> for choices for the </a:t>
            </a:r>
            <a:r>
              <a:rPr lang="en-US" sz="1200" kern="1200" dirty="0" err="1" smtClean="0">
                <a:solidFill>
                  <a:schemeClr val="tx1"/>
                </a:solidFill>
                <a:latin typeface="+mn-lt"/>
                <a:ea typeface="+mn-ea"/>
                <a:cs typeface="+mn-cs"/>
              </a:rPr>
              <a:t>CI_OnlineFunctionCode</a:t>
            </a:r>
            <a:r>
              <a:rPr lang="en-US" sz="1200" kern="1200" dirty="0" smtClean="0">
                <a:solidFill>
                  <a:schemeClr val="tx1"/>
                </a:solidFill>
                <a:latin typeface="+mn-lt"/>
                <a:ea typeface="+mn-ea"/>
                <a:cs typeface="+mn-cs"/>
              </a:rPr>
              <a:t>). The function and protocol can be used to classify the link in several ways and the </a:t>
            </a:r>
            <a:r>
              <a:rPr lang="en-US" sz="1200" kern="1200" dirty="0" err="1" smtClean="0">
                <a:solidFill>
                  <a:schemeClr val="tx1"/>
                </a:solidFill>
                <a:latin typeface="+mn-lt"/>
                <a:ea typeface="+mn-ea"/>
                <a:cs typeface="+mn-cs"/>
              </a:rPr>
              <a:t>applicationProfile</a:t>
            </a:r>
            <a:r>
              <a:rPr lang="en-US" sz="1200" kern="1200" dirty="0" smtClean="0">
                <a:solidFill>
                  <a:schemeClr val="tx1"/>
                </a:solidFill>
                <a:latin typeface="+mn-lt"/>
                <a:ea typeface="+mn-ea"/>
                <a:cs typeface="+mn-cs"/>
              </a:rPr>
              <a:t> can be used to provide information about applications that might be able to use the link automatically.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wikiReference</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https://geo-ide.noaa.gov/wiki/index.php?title=ISO_Online_Resources</a:t>
            </a:r>
            <a:endParaRPr lang="en-US" dirty="0"/>
          </a:p>
        </p:txBody>
      </p:sp>
      <p:sp>
        <p:nvSpPr>
          <p:cNvPr id="4" name="Slide Number Placeholder 3"/>
          <p:cNvSpPr>
            <a:spLocks noGrp="1"/>
          </p:cNvSpPr>
          <p:nvPr>
            <p:ph type="sldNum" sz="quarter" idx="10"/>
          </p:nvPr>
        </p:nvSpPr>
        <p:spPr/>
        <p:txBody>
          <a:bodyPr/>
          <a:lstStyle/>
          <a:p>
            <a:fld id="{C4B7FC0B-9F8C-4CAF-8161-98CECBE4742C}"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 </a:t>
            </a:r>
            <a:r>
              <a:rPr lang="en-US" baseline="0" dirty="0" smtClean="0"/>
              <a:t>MD_Identifier is included in the </a:t>
            </a:r>
            <a:r>
              <a:rPr lang="en-US" baseline="0" dirty="0" err="1" smtClean="0"/>
              <a:t>MI_Objective</a:t>
            </a:r>
            <a:r>
              <a:rPr lang="en-US" baseline="0" dirty="0" smtClean="0"/>
              <a:t> object which was introduced in the MI_AcquisitionInformation section of ISO 19115-2.  An </a:t>
            </a:r>
            <a:r>
              <a:rPr lang="en-US" baseline="0" dirty="0" err="1" smtClean="0"/>
              <a:t>MI_Objective</a:t>
            </a:r>
            <a:r>
              <a:rPr lang="en-US" sz="1200" kern="1200" baseline="0" dirty="0" smtClean="0">
                <a:solidFill>
                  <a:schemeClr val="tx1"/>
                </a:solidFill>
                <a:latin typeface="+mn-lt"/>
                <a:ea typeface="+mn-ea"/>
                <a:cs typeface="+mn-cs"/>
              </a:rPr>
              <a:t> identifies of the area or object to be sensed by an observing event or operation. It is similar to the </a:t>
            </a:r>
            <a:r>
              <a:rPr lang="en-US" sz="1200" kern="1200" baseline="0" dirty="0" err="1" smtClean="0">
                <a:solidFill>
                  <a:schemeClr val="tx1"/>
                </a:solidFill>
                <a:latin typeface="+mn-lt"/>
                <a:ea typeface="+mn-ea"/>
                <a:cs typeface="+mn-cs"/>
              </a:rPr>
              <a:t>featureOfInterest</a:t>
            </a:r>
            <a:r>
              <a:rPr lang="en-US" sz="1200" kern="1200" baseline="0" dirty="0" smtClean="0">
                <a:solidFill>
                  <a:schemeClr val="tx1"/>
                </a:solidFill>
                <a:latin typeface="+mn-lt"/>
                <a:ea typeface="+mn-ea"/>
                <a:cs typeface="+mn-cs"/>
              </a:rPr>
              <a:t> in the Observations and Measurements specifications.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a:t>
            </a:r>
            <a:r>
              <a:rPr lang="en-US" baseline="0" dirty="0" err="1" smtClean="0"/>
              <a:t>MD_AggregateInformation</a:t>
            </a:r>
            <a:r>
              <a:rPr lang="en-US" baseline="0" dirty="0" smtClean="0"/>
              <a:t> object which is used to identify and cite aggregates that the resource or dataset is part of.</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a:t>
            </a:r>
            <a:r>
              <a:rPr lang="en-US" baseline="0" dirty="0" err="1" smtClean="0"/>
              <a:t>MD_AggregateInformation</a:t>
            </a:r>
            <a:r>
              <a:rPr lang="en-US" baseline="0" dirty="0" smtClean="0"/>
              <a:t> object which is used to identify and cite aggregates that the resource or dataset is part of.</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a:t>
            </a:r>
            <a:r>
              <a:rPr lang="en-US" baseline="0" dirty="0" err="1" smtClean="0"/>
              <a:t>MI_Platform</a:t>
            </a:r>
            <a:r>
              <a:rPr lang="en-US" baseline="0" dirty="0" smtClean="0"/>
              <a:t> object which was introduced in the MI_AcquisitionInformation section of ISO 19115-2. </a:t>
            </a:r>
            <a:r>
              <a:rPr lang="en-US" dirty="0" smtClean="0"/>
              <a:t>Most of the observations used to characterize and understand our environment are made using instruments that are mounted on some sort of station or platform. These platforms can change over time so it is important to document them in order to avoid misunderstanding. </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a:t>
            </a:r>
            <a:r>
              <a:rPr lang="en-US" baseline="0" dirty="0" err="1" smtClean="0"/>
              <a:t>MI_Instrument</a:t>
            </a:r>
            <a:r>
              <a:rPr lang="en-US" baseline="0" dirty="0" smtClean="0"/>
              <a:t> object which was introduced in the MI_AcquisitionInformation section of ISO 19115-2. </a:t>
            </a:r>
            <a:r>
              <a:rPr lang="en-US" dirty="0" smtClean="0"/>
              <a:t>Most of the observations used to characterize and understand our environment are made using instruments that have specific characteristics. These instruments and characteristics can change over time so it is important to document them in order to avoid misunderstanding. Generally the required content is a set of instrument attributes with definitions, units and values. </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a:t>
            </a:r>
            <a:r>
              <a:rPr lang="en-US" baseline="0" dirty="0" err="1" smtClean="0"/>
              <a:t>MI_Operation</a:t>
            </a:r>
            <a:r>
              <a:rPr lang="en-US" baseline="0" dirty="0" smtClean="0"/>
              <a:t> object which was introduced in the MI_AcquisitionInformation section of ISO 19115-2.  An </a:t>
            </a:r>
            <a:r>
              <a:rPr lang="en-US" baseline="0" dirty="0" err="1" smtClean="0"/>
              <a:t>MI_Operation</a:t>
            </a:r>
            <a:r>
              <a:rPr lang="en-US" baseline="0" dirty="0" smtClean="0"/>
              <a:t> provides </a:t>
            </a:r>
            <a:r>
              <a:rPr lang="en-US" sz="1200" kern="1200" baseline="0" dirty="0" smtClean="0">
                <a:solidFill>
                  <a:schemeClr val="tx1"/>
                </a:solidFill>
                <a:latin typeface="+mn-lt"/>
                <a:ea typeface="+mn-ea"/>
                <a:cs typeface="+mn-cs"/>
              </a:rPr>
              <a:t>general information about an identifiable activity which provided the data. In the satellite data community this is termed a Mission. </a:t>
            </a:r>
            <a:endParaRPr lang="en-US" dirty="0" smtClean="0"/>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CI_Citation</a:t>
            </a:r>
            <a:r>
              <a:rPr lang="en-US" baseline="0" dirty="0" smtClean="0"/>
              <a:t> and a MD_Identifier are included in the MI_Requirement object which was introduced in the MI_AcquisitionInformation section of ISO 19115-2.</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59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64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ISO 19115 combines spatial and temporal extents into a single object, called an </a:t>
            </a:r>
            <a:r>
              <a:rPr lang="en-US" dirty="0" err="1" smtClean="0"/>
              <a:t>EX_Extent</a:t>
            </a:r>
            <a:r>
              <a:rPr lang="en-US" dirty="0" smtClean="0"/>
              <a:t>, that includes temporal, vertical, and geographic extents. Dataset descriptions in ISO can include </a:t>
            </a:r>
            <a:r>
              <a:rPr lang="en-US" dirty="0" smtClean="0">
                <a:hlinkClick r:id="rId3" tooltip="Disjoint Datasets"/>
              </a:rPr>
              <a:t>multiple extents</a:t>
            </a:r>
            <a:r>
              <a:rPr lang="en-US" dirty="0" smtClean="0"/>
              <a:t>. </a:t>
            </a:r>
          </a:p>
          <a:p>
            <a:endParaRPr lang="en-US" dirty="0" smtClean="0"/>
          </a:p>
          <a:p>
            <a:r>
              <a:rPr lang="en-US" dirty="0" smtClean="0"/>
              <a:t>The temporal and vertical extents are simple descriptions of temporal or vertical ranges. </a:t>
            </a:r>
          </a:p>
          <a:p>
            <a:endParaRPr lang="en-US" dirty="0" smtClean="0"/>
          </a:p>
          <a:p>
            <a:r>
              <a:rPr lang="en-US" dirty="0" smtClean="0"/>
              <a:t>The geographic extent can be described in three ways: The first option is a simple bounding box which works quite well in some simple situations. This is similar to the bounding box in the FGDC Metadata Standard, except that the FGDC box described the spatial extent of the entire dataset and this Extent object gives the spatial extent of a specific quality report. </a:t>
            </a:r>
          </a:p>
          <a:p>
            <a:endParaRPr lang="en-US" dirty="0" smtClean="0"/>
          </a:p>
          <a:p>
            <a:r>
              <a:rPr lang="en-US" dirty="0" smtClean="0"/>
              <a:t>The second option generalizes the bounding box to a bounding polygon. This covers a large number of cases which might involve natural shapes, such as watersheds, or political shapes, like county forecast zones, rather than rectangles. In the FGDC Standard this is similar to the G-Ring option for the spatial extent, except that it applies only to a specific quality report. </a:t>
            </a:r>
          </a:p>
          <a:p>
            <a:endParaRPr lang="en-US" dirty="0" smtClean="0"/>
          </a:p>
          <a:p>
            <a:r>
              <a:rPr lang="en-US" dirty="0" smtClean="0"/>
              <a:t>The final option allows specification of an identifier of a geographic region. This identifier includes a namespace and a name and allows the use of named spatial objects, like counties, to describe spatial extents. This is similar to the spatial keyword element of the FGDC Metadata Standard. </a:t>
            </a:r>
          </a:p>
          <a:p>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72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smtClean="0">
                <a:hlinkClick r:id="rId3"/>
              </a:rPr>
              <a:t>Unified Modeling Language</a:t>
            </a:r>
            <a:r>
              <a:rPr lang="en-US" dirty="0" smtClean="0"/>
              <a:t> (UML), is a standardized general-purpose modeling language from the field of software engineering that is used to provide graphical representation of ISO and many other standards. Most of the ISO pictures are UML </a:t>
            </a:r>
            <a:r>
              <a:rPr lang="en-US" dirty="0" smtClean="0">
                <a:hlinkClick r:id="rId4"/>
              </a:rPr>
              <a:t>Class Diagrams</a:t>
            </a:r>
            <a:r>
              <a:rPr lang="en-US" dirty="0" smtClean="0"/>
              <a:t> that describe the structure of a metadata by showing the classes, their attributes, and the relationships between the classes.</a:t>
            </a:r>
            <a:r>
              <a:rPr lang="en-US" baseline="0" dirty="0" smtClean="0"/>
              <a:t> </a:t>
            </a:r>
            <a:r>
              <a:rPr lang="en-US" dirty="0" smtClean="0"/>
              <a:t>The key to understanding UML Diagrams is learning to "read" the diagrams into sentences that describe the objects and relationships being modeled.</a:t>
            </a:r>
          </a:p>
          <a:p>
            <a:endParaRPr lang="en-US" dirty="0" smtClean="0"/>
          </a:p>
          <a:p>
            <a:r>
              <a:rPr lang="en-US" dirty="0" smtClean="0"/>
              <a:t>This</a:t>
            </a:r>
            <a:r>
              <a:rPr lang="en-US" baseline="0" dirty="0" smtClean="0"/>
              <a:t> slide shows the three parts of a class diagram: the class type, attributes, and operations. The type is made up of a package abbreviation and a type. The attributes give roles, number of occurrences, and type. Operations are not generally used in ISO.</a:t>
            </a:r>
          </a:p>
          <a:p>
            <a:endParaRPr lang="en-US" baseline="0" dirty="0" smtClean="0"/>
          </a:p>
          <a:p>
            <a:r>
              <a:rPr lang="en-US" baseline="0" dirty="0" err="1" smtClean="0"/>
              <a:t>wikiReference</a:t>
            </a:r>
            <a:r>
              <a:rPr lang="en-US" baseline="0" dirty="0" smtClean="0"/>
              <a:t>: https://geo-ide.noaa.gov/wiki/index.php?title=Unified_Modeling_Language</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C4B7FC0B-9F8C-4CAF-8161-98CECBE4742C}" type="slidenum">
              <a:rPr lang="en-US" smtClean="0"/>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ISO standard offers a new and very powerful approach for attaching organizations and people to metadata records. The </a:t>
            </a:r>
            <a:r>
              <a:rPr lang="en-US" dirty="0" err="1" smtClean="0"/>
              <a:t>CI_ResponsibleParty</a:t>
            </a:r>
            <a:r>
              <a:rPr lang="en-US" dirty="0" smtClean="0"/>
              <a:t> object describes people and organizations that are related to a resource and their roles. It is used throughout the ISO Standards to describe and provide contact information for people and organizations.</a:t>
            </a:r>
          </a:p>
          <a:p>
            <a:endParaRPr lang="en-US" dirty="0" smtClean="0"/>
          </a:p>
          <a:p>
            <a:r>
              <a:rPr lang="en-US" dirty="0" smtClean="0"/>
              <a:t>The simple UML for the object is shown here. It includes one required element and four optional elements each of which can occur once.</a:t>
            </a:r>
            <a:r>
              <a:rPr lang="en-US" baseline="0" dirty="0" smtClean="0"/>
              <a:t> </a:t>
            </a:r>
            <a:r>
              <a:rPr lang="en-US" dirty="0" smtClean="0"/>
              <a:t>The </a:t>
            </a:r>
            <a:r>
              <a:rPr lang="en-US" dirty="0" err="1" smtClean="0"/>
              <a:t>CI_Contact</a:t>
            </a:r>
            <a:r>
              <a:rPr lang="en-US" dirty="0" smtClean="0"/>
              <a:t> includes information about physical and electronic addresses as well as a </a:t>
            </a:r>
            <a:r>
              <a:rPr lang="en-US" dirty="0" err="1" smtClean="0"/>
              <a:t>CI_OnlineResource</a:t>
            </a:r>
            <a:r>
              <a:rPr lang="en-US" dirty="0" smtClean="0"/>
              <a:t> as part of the contact information. </a:t>
            </a:r>
          </a:p>
          <a:p>
            <a:r>
              <a:rPr lang="en-US" dirty="0" smtClean="0"/>
              <a:t/>
            </a:r>
            <a:br>
              <a:rPr lang="en-US" dirty="0" smtClean="0"/>
            </a:br>
            <a:r>
              <a:rPr lang="en-US" dirty="0" smtClean="0"/>
              <a:t>ISO Citations can include any number of organizations or people (</a:t>
            </a:r>
            <a:r>
              <a:rPr lang="en-US" dirty="0" err="1" smtClean="0"/>
              <a:t>citedResponsibleParties</a:t>
            </a:r>
            <a:r>
              <a:rPr lang="en-US" dirty="0" smtClean="0"/>
              <a:t>), each with one of the following roles: </a:t>
            </a:r>
            <a:r>
              <a:rPr lang="en-US" dirty="0" err="1" smtClean="0"/>
              <a:t>resourceProvider</a:t>
            </a:r>
            <a:r>
              <a:rPr lang="en-US" dirty="0" smtClean="0"/>
              <a:t>, custodian, owner, user, distributor, originator, </a:t>
            </a:r>
            <a:r>
              <a:rPr lang="en-US" dirty="0" err="1" smtClean="0"/>
              <a:t>pointOfContact</a:t>
            </a:r>
            <a:r>
              <a:rPr lang="en-US" dirty="0" smtClean="0"/>
              <a:t>, </a:t>
            </a:r>
            <a:r>
              <a:rPr lang="en-US" dirty="0" err="1" smtClean="0"/>
              <a:t>principalInvestigator</a:t>
            </a:r>
            <a:r>
              <a:rPr lang="en-US" dirty="0" smtClean="0"/>
              <a:t>, processor, publisher, or author. For example, the principle citation for a metadata record, in the </a:t>
            </a:r>
            <a:r>
              <a:rPr lang="en-US" dirty="0" err="1" smtClean="0"/>
              <a:t>MD_Identification</a:t>
            </a:r>
            <a:r>
              <a:rPr lang="en-US" dirty="0" smtClean="0"/>
              <a:t> section, can include an author, a publisher, and any number of principal investigators. This is very different than the FGDC approach, where the </a:t>
            </a:r>
            <a:r>
              <a:rPr lang="en-US" dirty="0" err="1" smtClean="0"/>
              <a:t>idinfo</a:t>
            </a:r>
            <a:r>
              <a:rPr lang="en-US" dirty="0" smtClean="0"/>
              <a:t> section has a citation that can include, but not differentiate roles for, many originators and a single point of contact with no clear role definition.</a:t>
            </a:r>
          </a:p>
          <a:p>
            <a:endParaRPr lang="en-US" dirty="0" smtClean="0"/>
          </a:p>
          <a:p>
            <a:r>
              <a:rPr lang="en-US" dirty="0" err="1" smtClean="0"/>
              <a:t>wikiReference</a:t>
            </a:r>
            <a:r>
              <a:rPr lang="en-US" dirty="0" smtClean="0"/>
              <a:t>: https://geo-ide.noaa.gov/wiki/index.php?title=ISO_People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74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Connecting metadata to resources on the web to web is critical to complete documentation. Including information to make those links useful is also important.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Object is used in the ISO Standards to accomplish these tasks.</a:t>
            </a:r>
          </a:p>
          <a:p>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Structure</a:t>
            </a:r>
          </a:p>
          <a:p>
            <a:r>
              <a:rPr lang="en-US" sz="1200" kern="1200" dirty="0" smtClean="0">
                <a:solidFill>
                  <a:schemeClr val="tx1"/>
                </a:solidFill>
                <a:latin typeface="+mn-lt"/>
                <a:ea typeface="+mn-ea"/>
                <a:cs typeface="+mn-cs"/>
              </a:rPr>
              <a:t>The structure of the </a:t>
            </a:r>
            <a:r>
              <a:rPr lang="en-US" sz="1200" kern="1200" dirty="0" err="1" smtClean="0">
                <a:solidFill>
                  <a:schemeClr val="tx1"/>
                </a:solidFill>
                <a:latin typeface="+mn-lt"/>
                <a:ea typeface="+mn-ea"/>
                <a:cs typeface="+mn-cs"/>
              </a:rPr>
              <a:t>CI_OnlineResource</a:t>
            </a:r>
            <a:r>
              <a:rPr lang="en-US" sz="1200" kern="1200" dirty="0" smtClean="0">
                <a:solidFill>
                  <a:schemeClr val="tx1"/>
                </a:solidFill>
                <a:latin typeface="+mn-lt"/>
                <a:ea typeface="+mn-ea"/>
                <a:cs typeface="+mn-cs"/>
              </a:rPr>
              <a:t> is shown here as UML (</a:t>
            </a:r>
            <a:r>
              <a:rPr lang="en-US" sz="1200" u="sng" kern="1200" dirty="0" smtClean="0">
                <a:solidFill>
                  <a:schemeClr val="tx1"/>
                </a:solidFill>
                <a:latin typeface="+mn-lt"/>
                <a:ea typeface="+mn-ea"/>
                <a:cs typeface="+mn-cs"/>
                <a:hlinkClick r:id="rId3"/>
              </a:rPr>
              <a:t>wiki</a:t>
            </a:r>
            <a:r>
              <a:rPr lang="en-US" sz="1200" kern="1200" dirty="0" smtClean="0">
                <a:solidFill>
                  <a:schemeClr val="tx1"/>
                </a:solidFill>
                <a:latin typeface="+mn-lt"/>
                <a:ea typeface="+mn-ea"/>
                <a:cs typeface="+mn-cs"/>
              </a:rPr>
              <a:t>) and described in the </a:t>
            </a:r>
            <a:r>
              <a:rPr lang="en-US" sz="1200" u="sng" kern="1200" dirty="0" smtClean="0">
                <a:solidFill>
                  <a:schemeClr val="tx1"/>
                </a:solidFill>
                <a:latin typeface="+mn-lt"/>
                <a:ea typeface="+mn-ea"/>
                <a:cs typeface="+mn-cs"/>
                <a:hlinkClick r:id="rId4"/>
              </a:rPr>
              <a:t>wiki</a:t>
            </a:r>
            <a:r>
              <a:rPr lang="en-US" sz="1200" kern="1200" dirty="0" smtClean="0">
                <a:solidFill>
                  <a:schemeClr val="tx1"/>
                </a:solidFill>
                <a:latin typeface="+mn-lt"/>
                <a:ea typeface="+mn-ea"/>
                <a:cs typeface="+mn-cs"/>
              </a:rPr>
              <a:t>. The only required field is linkage, the URL for the resource. There are five optional elements, each of which can occur just once, that provide more information about the resource that the URL links to. The function, name, and description can provide information to the user about what will happen when they click the link (see </a:t>
            </a:r>
            <a:r>
              <a:rPr lang="en-US" sz="1200" u="sng" kern="1200" dirty="0" smtClean="0">
                <a:solidFill>
                  <a:schemeClr val="tx1"/>
                </a:solidFill>
                <a:latin typeface="+mn-lt"/>
                <a:ea typeface="+mn-ea"/>
                <a:cs typeface="+mn-cs"/>
                <a:hlinkClick r:id="rId5"/>
              </a:rPr>
              <a:t>wiki</a:t>
            </a:r>
            <a:r>
              <a:rPr lang="en-US" sz="1200" kern="1200" dirty="0" smtClean="0">
                <a:solidFill>
                  <a:schemeClr val="tx1"/>
                </a:solidFill>
                <a:latin typeface="+mn-lt"/>
                <a:ea typeface="+mn-ea"/>
                <a:cs typeface="+mn-cs"/>
              </a:rPr>
              <a:t> for choices for the </a:t>
            </a:r>
            <a:r>
              <a:rPr lang="en-US" sz="1200" kern="1200" dirty="0" err="1" smtClean="0">
                <a:solidFill>
                  <a:schemeClr val="tx1"/>
                </a:solidFill>
                <a:latin typeface="+mn-lt"/>
                <a:ea typeface="+mn-ea"/>
                <a:cs typeface="+mn-cs"/>
              </a:rPr>
              <a:t>CI_OnlineFunctionCode</a:t>
            </a:r>
            <a:r>
              <a:rPr lang="en-US" sz="1200" kern="1200" dirty="0" smtClean="0">
                <a:solidFill>
                  <a:schemeClr val="tx1"/>
                </a:solidFill>
                <a:latin typeface="+mn-lt"/>
                <a:ea typeface="+mn-ea"/>
                <a:cs typeface="+mn-cs"/>
              </a:rPr>
              <a:t>). The function and protocol can be used to classify the link in several ways and the </a:t>
            </a:r>
            <a:r>
              <a:rPr lang="en-US" sz="1200" kern="1200" dirty="0" err="1" smtClean="0">
                <a:solidFill>
                  <a:schemeClr val="tx1"/>
                </a:solidFill>
                <a:latin typeface="+mn-lt"/>
                <a:ea typeface="+mn-ea"/>
                <a:cs typeface="+mn-cs"/>
              </a:rPr>
              <a:t>applicationProfile</a:t>
            </a:r>
            <a:r>
              <a:rPr lang="en-US" sz="1200" kern="1200" dirty="0" smtClean="0">
                <a:solidFill>
                  <a:schemeClr val="tx1"/>
                </a:solidFill>
                <a:latin typeface="+mn-lt"/>
                <a:ea typeface="+mn-ea"/>
                <a:cs typeface="+mn-cs"/>
              </a:rPr>
              <a:t> can be used to provide information about applications that might be able to use the link automatically. </a:t>
            </a: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wikiReference</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https://geo-ide.noaa.gov/wiki/index.php?title=ISO_Online_Resources</a:t>
            </a:r>
            <a:endParaRPr lang="en-US" dirty="0"/>
          </a:p>
        </p:txBody>
      </p:sp>
      <p:sp>
        <p:nvSpPr>
          <p:cNvPr id="4" name="Slide Number Placeholder 3"/>
          <p:cNvSpPr>
            <a:spLocks noGrp="1"/>
          </p:cNvSpPr>
          <p:nvPr>
            <p:ph type="sldNum" sz="quarter" idx="10"/>
          </p:nvPr>
        </p:nvSpPr>
        <p:spPr/>
        <p:txBody>
          <a:bodyPr/>
          <a:lstStyle/>
          <a:p>
            <a:fld id="{C4B7FC0B-9F8C-4CAF-8161-98CECBE4742C}"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open empty</a:t>
            </a:r>
            <a:r>
              <a:rPr lang="en-US" baseline="0" dirty="0" smtClean="0"/>
              <a:t> </a:t>
            </a:r>
            <a:r>
              <a:rPr lang="en-US" baseline="0" dirty="0" err="1" smtClean="0"/>
              <a:t>CI_OnlineResource</a:t>
            </a:r>
            <a:r>
              <a:rPr lang="en-US" baseline="0" dirty="0" smtClean="0"/>
              <a:t> file here.</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Find</a:t>
            </a:r>
            <a:r>
              <a:rPr lang="en-US" baseline="0" smtClean="0"/>
              <a:t> namespaces in your xml example…</a:t>
            </a:r>
            <a:endParaRPr lang="en-US"/>
          </a:p>
        </p:txBody>
      </p:sp>
      <p:sp>
        <p:nvSpPr>
          <p:cNvPr id="4" name="Slide Number Placeholder 3"/>
          <p:cNvSpPr>
            <a:spLocks noGrp="1"/>
          </p:cNvSpPr>
          <p:nvPr>
            <p:ph type="sldNum" sz="quarter" idx="10"/>
          </p:nvPr>
        </p:nvSpPr>
        <p:spPr/>
        <p:txBody>
          <a:bodyPr/>
          <a:lstStyle/>
          <a:p>
            <a:fld id="{E174B4A7-0093-4E2B-A0DC-511E3526CA65}"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shows how </a:t>
            </a:r>
            <a:r>
              <a:rPr lang="en-US" dirty="0" err="1" smtClean="0"/>
              <a:t>codeLists</a:t>
            </a:r>
            <a:r>
              <a:rPr lang="en-US" dirty="0" smtClean="0"/>
              <a:t> are written</a:t>
            </a:r>
            <a:r>
              <a:rPr lang="en-US" baseline="0" dirty="0" smtClean="0"/>
              <a:t> in ISO-compliant XML. The first XML snippet shows where the various pieces are written. The second and third snippets are examples from </a:t>
            </a:r>
            <a:r>
              <a:rPr lang="en-US" baseline="0" dirty="0" err="1" smtClean="0"/>
              <a:t>CI_ResponsibleParty</a:t>
            </a:r>
            <a:r>
              <a:rPr lang="en-US" baseline="0" dirty="0" smtClean="0"/>
              <a:t> and </a:t>
            </a:r>
            <a:r>
              <a:rPr lang="en-US" baseline="0" dirty="0" err="1" smtClean="0"/>
              <a:t>CI_OnlineResource</a:t>
            </a:r>
            <a:r>
              <a:rPr lang="en-US" baseline="0" dirty="0" smtClean="0"/>
              <a:t>.</a:t>
            </a:r>
          </a:p>
          <a:p>
            <a:endParaRPr lang="en-US" baseline="0" dirty="0" smtClean="0"/>
          </a:p>
          <a:p>
            <a:r>
              <a:rPr lang="en-US" dirty="0" err="1" smtClean="0"/>
              <a:t>wikiReference</a:t>
            </a:r>
            <a:r>
              <a:rPr lang="en-US" dirty="0" smtClean="0"/>
              <a:t>: https://geo-ide.noaa.gov/wiki/index.php?title=ISO_19115_and_19115-2_CodeList_Dictionaries</a:t>
            </a:r>
            <a:endParaRPr lang="en-US" dirty="0"/>
          </a:p>
        </p:txBody>
      </p:sp>
      <p:sp>
        <p:nvSpPr>
          <p:cNvPr id="4" name="Slide Number Placeholder 3"/>
          <p:cNvSpPr>
            <a:spLocks noGrp="1"/>
          </p:cNvSpPr>
          <p:nvPr>
            <p:ph type="sldNum" sz="quarter" idx="10"/>
          </p:nvPr>
        </p:nvSpPr>
        <p:spPr/>
        <p:txBody>
          <a:bodyPr/>
          <a:lstStyle/>
          <a:p>
            <a:fld id="{E174B4A7-0093-4E2B-A0DC-511E3526CA65}"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0CFA98-73D0-422A-B463-9EEA497A9CE5}" type="datetimeFigureOut">
              <a:rPr lang="en-US" smtClean="0"/>
              <a:pPr/>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CFA98-73D0-422A-B463-9EEA497A9CE5}" type="datetimeFigureOut">
              <a:rPr lang="en-US" smtClean="0"/>
              <a:pPr/>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CFA98-73D0-422A-B463-9EEA497A9CE5}" type="datetimeFigureOut">
              <a:rPr lang="en-US" smtClean="0"/>
              <a:pPr/>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5440" y="284798"/>
            <a:ext cx="8229600" cy="578802"/>
          </a:xfrm>
        </p:spPr>
        <p:txBody>
          <a:bodyPr>
            <a:normAutofit/>
          </a:bodyPr>
          <a:lstStyle>
            <a:lvl1pPr algn="l">
              <a:defRPr sz="3200"/>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D30CFA98-73D0-422A-B463-9EEA497A9CE5}" type="datetimeFigureOut">
              <a:rPr lang="en-US" smtClean="0"/>
              <a:pPr/>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0CFA98-73D0-422A-B463-9EEA497A9CE5}" type="datetimeFigureOut">
              <a:rPr lang="en-US" smtClean="0"/>
              <a:pPr/>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0CFA98-73D0-422A-B463-9EEA497A9CE5}" type="datetimeFigureOut">
              <a:rPr lang="en-US" smtClean="0"/>
              <a:pPr/>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6672" y="274638"/>
            <a:ext cx="8229600" cy="559375"/>
          </a:xfrm>
          <a:prstGeom prst="rect">
            <a:avLst/>
          </a:prstGeom>
        </p:spPr>
        <p:txBody>
          <a:bodyPr/>
          <a:lstStyle>
            <a:lvl1pPr algn="l">
              <a:defRPr sz="3200"/>
            </a:lvl1pPr>
          </a:lstStyle>
          <a:p>
            <a:r>
              <a:rPr lang="en-US" dirty="0" smtClean="0"/>
              <a:t>Click to edit Master title style</a:t>
            </a:r>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4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CFA98-73D0-422A-B463-9EEA497A9CE5}" type="datetimeFigureOut">
              <a:rPr lang="en-US" smtClean="0"/>
              <a:pPr/>
              <a:t>4/26/17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0CFA98-73D0-422A-B463-9EEA497A9CE5}" type="datetimeFigureOut">
              <a:rPr lang="en-US" smtClean="0"/>
              <a:pPr/>
              <a:t>4/26/17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0CFA98-73D0-422A-B463-9EEA497A9CE5}" type="datetimeFigureOut">
              <a:rPr lang="en-US" smtClean="0"/>
              <a:pPr/>
              <a:t>4/26/17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CFA98-73D0-422A-B463-9EEA497A9CE5}" type="datetimeFigureOut">
              <a:rPr lang="en-US" smtClean="0"/>
              <a:pPr/>
              <a:t>4/26/17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CFA98-73D0-422A-B463-9EEA497A9CE5}" type="datetimeFigureOut">
              <a:rPr lang="en-US" smtClean="0"/>
              <a:pPr/>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CFA98-73D0-422A-B463-9EEA497A9CE5}" type="datetimeFigureOut">
              <a:rPr lang="en-US" smtClean="0"/>
              <a:pPr/>
              <a:t>4/26/17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E5B3C-5F81-4439-BE72-1D7AF4C488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CFA98-73D0-422A-B463-9EEA497A9CE5}" type="datetimeFigureOut">
              <a:rPr lang="en-US" smtClean="0"/>
              <a:pPr/>
              <a:t>4/26/17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4E5B3C-5F81-4439-BE72-1D7AF4C488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9" r:id="rId25"/>
    <p:sldLayoutId id="2147483680" r:id="rId26"/>
    <p:sldLayoutId id="2147483682" r:id="rId27"/>
    <p:sldLayoutId id="2147483683" r:id="rId28"/>
    <p:sldLayoutId id="2147483685" r:id="rId29"/>
    <p:sldLayoutId id="2147483686" r:id="rId30"/>
    <p:sldLayoutId id="2147483687" r:id="rId31"/>
    <p:sldLayoutId id="2147483688" r:id="rId32"/>
    <p:sldLayoutId id="2147483689" r:id="rId33"/>
    <p:sldLayoutId id="2147483690" r:id="rId34"/>
    <p:sldLayoutId id="2147483691" r:id="rId35"/>
    <p:sldLayoutId id="2147483692" r:id="rId36"/>
    <p:sldLayoutId id="2147483693" r:id="rId37"/>
    <p:sldLayoutId id="2147483694" r:id="rId38"/>
    <p:sldLayoutId id="2147483697" r:id="rId39"/>
    <p:sldLayoutId id="2147483699" r:id="rId40"/>
    <p:sldLayoutId id="2147483700" r:id="rId41"/>
    <p:sldLayoutId id="2147483701" r:id="rId42"/>
    <p:sldLayoutId id="2147483702" r:id="rId43"/>
    <p:sldLayoutId id="2147483704" r:id="rId44"/>
    <p:sldLayoutId id="2147483707" r:id="rId45"/>
    <p:sldLayoutId id="2147483713" r:id="rId46"/>
    <p:sldLayoutId id="2147483714" r:id="rId47"/>
    <p:sldLayoutId id="2147483715" r:id="rId4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eo-ide.noaa.gov/wiki/index.php?title=ISO_Namespaces" TargetMode="External"/><Relationship Id="rId4"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hyperlink" Target="http://www.ngdc.noaa.gov/metadata/published/xsd/schema/resources/Codelist/gmxCodelists.xml" TargetMode="External"/><Relationship Id="rId4" Type="http://schemas.openxmlformats.org/officeDocument/2006/relationships/hyperlink" Target="http://www.isotc211.org/2005/resources/Codelist/gmxCodelists.xml" TargetMode="External"/><Relationship Id="rId5" Type="http://schemas.openxmlformats.org/officeDocument/2006/relationships/hyperlink" Target="https://geo-ide.noaa.gov/wiki/index.php?title=ISO_19115_and_19115-2_CodeList_Dictionaries" TargetMode="External"/><Relationship Id="rId6" Type="http://schemas.openxmlformats.org/officeDocument/2006/relationships/image" Target="../media/image1.jpeg"/><Relationship Id="rId1" Type="http://schemas.openxmlformats.org/officeDocument/2006/relationships/slideLayout" Target="../slideLayouts/slideLayout4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4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hyperlink" Target="https://geo-ide.noaa.gov/wiki/index.php?title=ISO_Online_Resources" TargetMode="External"/><Relationship Id="rId4"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hyperlink" Target="https://geo-ide.noaa.gov/wiki/index.php?title=ISO_Online_Resources" TargetMode="External"/><Relationship Id="rId4" Type="http://schemas.openxmlformats.org/officeDocument/2006/relationships/image" Target="../media/image1.jpeg"/><Relationship Id="rId1" Type="http://schemas.openxmlformats.org/officeDocument/2006/relationships/slideLayout" Target="../slideLayouts/slideLayout22.xml"/><Relationship Id="rId2"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hyperlink" Target="https://geo-ide.noaa.gov/wiki/index.php?title=Online_Resources" TargetMode="External"/><Relationship Id="rId4" Type="http://schemas.openxmlformats.org/officeDocument/2006/relationships/image" Target="../media/image1.jpeg"/><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2.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s://geo-ide.noaa.gov/wiki/index.php?title=Main_Pag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5" Type="http://schemas.openxmlformats.org/officeDocument/2006/relationships/image" Target="../media/image23.png"/><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s://geo-ide.noaa.gov/wiki/index.php?title=ISO_19115_and_19115-2_CodeList_Dictionaries" TargetMode="External"/><Relationship Id="rId3"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3" Type="http://schemas.openxmlformats.org/officeDocument/2006/relationships/hyperlink" Target="https://geo-ide.noaa.gov/wiki/index.php?title=ISO_19115_Metadata_Entity_Information" TargetMode="External"/><Relationship Id="rId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3" Type="http://schemas.openxmlformats.org/officeDocument/2006/relationships/hyperlink" Target="https://geo-ide.noaa.gov/wiki/index.php?title=ISO_Citations" TargetMode="External"/><Relationship Id="rId4" Type="http://schemas.openxmlformats.org/officeDocument/2006/relationships/image" Target="../media/image1.jpeg"/><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3" Type="http://schemas.openxmlformats.org/officeDocument/2006/relationships/hyperlink" Target="https://geo-ide.noaa.gov/wiki/index.php?title=ISO_Lineage" TargetMode="External"/><Relationship Id="rId4" Type="http://schemas.openxmlformats.org/officeDocument/2006/relationships/image" Target="../media/image1.jpeg"/><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 Type="http://schemas.openxmlformats.org/officeDocument/2006/relationships/slideLayout" Target="../slideLayouts/slideLayout48.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hyperlink" Target="https://geo-ide.noaa.gov/wiki/index.php?title=ISO_Extensions" TargetMode="External"/><Relationship Id="rId4" Type="http://schemas.openxmlformats.org/officeDocument/2006/relationships/image" Target="../media/image1.jpeg"/><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3" Type="http://schemas.openxmlformats.org/officeDocument/2006/relationships/hyperlink" Target="https://geo-ide.noaa.gov/wiki/index.php?title=ISO_Distribution_Information" TargetMode="External"/><Relationship Id="rId4" Type="http://schemas.openxmlformats.org/officeDocument/2006/relationships/image" Target="../media/image1.jpeg"/><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3" Type="http://schemas.openxmlformats.org/officeDocument/2006/relationships/hyperlink" Target="https://geo-ide.noaa.gov/wiki/index.php?title=ISO_19115_Metadata_Maintenance" TargetMode="External"/><Relationship Id="rId4" Type="http://schemas.openxmlformats.org/officeDocument/2006/relationships/image" Target="../media/image1.jpeg"/><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eo-ide.noaa.gov/wiki/index.php?title=ISO_XML_Attributes" TargetMode="External"/><Relationship Id="rId4" Type="http://schemas.openxmlformats.org/officeDocument/2006/relationships/image" Target="../media/image1.jpeg"/><Relationship Id="rId1" Type="http://schemas.openxmlformats.org/officeDocument/2006/relationships/slideLayout" Target="../slideLayouts/slideLayout39.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3" Type="http://schemas.openxmlformats.org/officeDocument/2006/relationships/hyperlink" Target="https://geo-ide.noaa.gov/wiki/index.php?title=ISO_Citations" TargetMode="External"/><Relationship Id="rId4"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s://geo-ide.noaa.gov/wiki/index.php?title=ISO_People" TargetMode="External"/><Relationship Id="rId3"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3" Type="http://schemas.openxmlformats.org/officeDocument/2006/relationships/hyperlink" Target="https://geo-ide.noaa.gov/wiki/index.php?title=ISO_19115_Identification_Information" TargetMode="External"/><Relationship Id="rId4" Type="http://schemas.openxmlformats.org/officeDocument/2006/relationships/image" Target="../media/image1.jpeg"/><Relationship Id="rId5" Type="http://schemas.openxmlformats.org/officeDocument/2006/relationships/hyperlink" Target="https://geo-ide.noaa.gov/wiki/index.php?title=Unified_Modeling_Language" TargetMode="External"/><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3" Type="http://schemas.openxmlformats.org/officeDocument/2006/relationships/hyperlink" Target="https://geo-ide.noaa.gov/wiki/index.php?title=ISO_Lineage" TargetMode="External"/><Relationship Id="rId4" Type="http://schemas.openxmlformats.org/officeDocument/2006/relationships/image" Target="../media/image1.jpeg"/><Relationship Id="rId1" Type="http://schemas.openxmlformats.org/officeDocument/2006/relationships/slideLayout" Target="../slideLayouts/slideLayout3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3" Type="http://schemas.openxmlformats.org/officeDocument/2006/relationships/hyperlink" Target="https://geo-ide.noaa.gov/wiki/index.php?title=ISO_Lineage" TargetMode="External"/><Relationship Id="rId4" Type="http://schemas.openxmlformats.org/officeDocument/2006/relationships/image" Target="../media/image1.jpeg"/><Relationship Id="rId1" Type="http://schemas.openxmlformats.org/officeDocument/2006/relationships/slideLayout" Target="../slideLayouts/slideLayout3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3" Type="http://schemas.openxmlformats.org/officeDocument/2006/relationships/hyperlink" Target="https://geo-ide.noaa.gov/wiki/index.php?title=ISO_Components" TargetMode="External"/><Relationship Id="rId4" Type="http://schemas.openxmlformats.org/officeDocument/2006/relationships/image" Target="../media/image1.jpeg"/><Relationship Id="rId1" Type="http://schemas.openxmlformats.org/officeDocument/2006/relationships/slideLayout" Target="../slideLayouts/slideLayout27.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3" Type="http://schemas.openxmlformats.org/officeDocument/2006/relationships/hyperlink" Target="https://geo-ide.noaa.gov/wiki/index.php?title=ISO_Lineage" TargetMode="External"/><Relationship Id="rId4" Type="http://schemas.openxmlformats.org/officeDocument/2006/relationships/image" Target="../media/image1.jpeg"/><Relationship Id="rId1" Type="http://schemas.openxmlformats.org/officeDocument/2006/relationships/slideLayout" Target="../slideLayouts/slideLayout26.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3" Type="http://schemas.openxmlformats.org/officeDocument/2006/relationships/hyperlink" Target="https://geo-ide.noaa.gov/wiki/index.php?title=ISO_Data_Quality" TargetMode="External"/><Relationship Id="rId4" Type="http://schemas.openxmlformats.org/officeDocument/2006/relationships/image" Target="../media/image1.jpeg"/><Relationship Id="rId1" Type="http://schemas.openxmlformats.org/officeDocument/2006/relationships/slideLayout" Target="../slideLayouts/slideLayout28.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3" Type="http://schemas.openxmlformats.org/officeDocument/2006/relationships/hyperlink" Target="https://geo-ide.noaa.gov/wiki/index.php?title=ISO_Identifiers" TargetMode="External"/><Relationship Id="rId4" Type="http://schemas.openxmlformats.org/officeDocument/2006/relationships/image" Target="../media/image1.jpeg"/><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s://geo-ide.noaa.gov/wiki/index.php?title=ISO_People" TargetMode="External"/><Relationship Id="rId3" Type="http://schemas.openxmlformats.org/officeDocument/2006/relationships/image" Target="../media/image1.jpeg"/></Relationships>
</file>

<file path=ppt/slides/_rels/slide48.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3" Type="http://schemas.openxmlformats.org/officeDocument/2006/relationships/hyperlink" Target="https://geo-ide.noaa.gov/wiki/index.php?title=ISO_Data_Quality" TargetMode="External"/><Relationship Id="rId4" Type="http://schemas.openxmlformats.org/officeDocument/2006/relationships/image" Target="../media/image1.jpeg"/><Relationship Id="rId1" Type="http://schemas.openxmlformats.org/officeDocument/2006/relationships/slideLayout" Target="../slideLayouts/slideLayout3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3" Type="http://schemas.openxmlformats.org/officeDocument/2006/relationships/hyperlink" Target="https://geo-ide.noaa.gov/wiki/index.php?title=ISO_Acquisition_Details" TargetMode="External"/><Relationship Id="rId4" Type="http://schemas.openxmlformats.org/officeDocument/2006/relationships/image" Target="../media/image1.jpeg"/><Relationship Id="rId1" Type="http://schemas.openxmlformats.org/officeDocument/2006/relationships/slideLayout" Target="../slideLayouts/slideLayout37.xml"/><Relationship Id="rId2" Type="http://schemas.openxmlformats.org/officeDocument/2006/relationships/notesSlide" Target="../notesSlides/notesSlide40.xml"/></Relationships>
</file>

<file path=ppt/slides/_rels/slide51.xml.rels><?xml version="1.0" encoding="UTF-8" standalone="yes"?>
<Relationships xmlns="http://schemas.openxmlformats.org/package/2006/relationships"><Relationship Id="rId3" Type="http://schemas.openxmlformats.org/officeDocument/2006/relationships/hyperlink" Target="https://geo-ide.noaa.gov/wiki/index.php?title=ISO_AggregationInformation" TargetMode="External"/><Relationship Id="rId4" Type="http://schemas.openxmlformats.org/officeDocument/2006/relationships/image" Target="../media/image1.jpeg"/><Relationship Id="rId1" Type="http://schemas.openxmlformats.org/officeDocument/2006/relationships/slideLayout" Target="../slideLayouts/slideLayout44.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3" Type="http://schemas.openxmlformats.org/officeDocument/2006/relationships/hyperlink" Target="https://geo-ide.noaa.gov/wiki/index.php?title=ISO_AggregationInformation" TargetMode="External"/><Relationship Id="rId4" Type="http://schemas.openxmlformats.org/officeDocument/2006/relationships/image" Target="../media/image1.jpeg"/><Relationship Id="rId1" Type="http://schemas.openxmlformats.org/officeDocument/2006/relationships/slideLayout" Target="../slideLayouts/slideLayout44.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3" Type="http://schemas.openxmlformats.org/officeDocument/2006/relationships/hyperlink" Target="https://geo-ide.noaa.gov/wiki/index.php?title=ISO_Platforms" TargetMode="External"/><Relationship Id="rId4" Type="http://schemas.openxmlformats.org/officeDocument/2006/relationships/image" Target="../media/image1.jpeg"/><Relationship Id="rId1" Type="http://schemas.openxmlformats.org/officeDocument/2006/relationships/slideLayout" Target="../slideLayouts/slideLayout33.xml"/><Relationship Id="rId2" Type="http://schemas.openxmlformats.org/officeDocument/2006/relationships/notesSlide" Target="../notesSlides/notesSlide43.xml"/></Relationships>
</file>

<file path=ppt/slides/_rels/slide54.xml.rels><?xml version="1.0" encoding="UTF-8" standalone="yes"?>
<Relationships xmlns="http://schemas.openxmlformats.org/package/2006/relationships"><Relationship Id="rId3" Type="http://schemas.openxmlformats.org/officeDocument/2006/relationships/hyperlink" Target="https://geo-ide.noaa.gov/wiki/index.php?title=ISO_Instruments" TargetMode="External"/><Relationship Id="rId4" Type="http://schemas.openxmlformats.org/officeDocument/2006/relationships/image" Target="../media/image1.jpeg"/><Relationship Id="rId1" Type="http://schemas.openxmlformats.org/officeDocument/2006/relationships/slideLayout" Target="../slideLayouts/slideLayout34.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3" Type="http://schemas.openxmlformats.org/officeDocument/2006/relationships/hyperlink" Target="https://geo-ide.noaa.gov/wiki/index.php?title=ISO_Acquisition_Details" TargetMode="External"/><Relationship Id="rId4" Type="http://schemas.openxmlformats.org/officeDocument/2006/relationships/image" Target="../media/image1.jpeg"/><Relationship Id="rId1" Type="http://schemas.openxmlformats.org/officeDocument/2006/relationships/slideLayout" Target="../slideLayouts/slideLayout35.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3" Type="http://schemas.openxmlformats.org/officeDocument/2006/relationships/hyperlink" Target="https://geo-ide.noaa.gov/wiki/index.php?title=ISO_Acquisition_Details" TargetMode="External"/><Relationship Id="rId4" Type="http://schemas.openxmlformats.org/officeDocument/2006/relationships/image" Target="../media/image1.jpeg"/><Relationship Id="rId1" Type="http://schemas.openxmlformats.org/officeDocument/2006/relationships/slideLayout" Target="../slideLayouts/slideLayout36.xml"/><Relationship Id="rId2" Type="http://schemas.openxmlformats.org/officeDocument/2006/relationships/notesSlide" Target="../notesSlides/notesSlide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59.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47.xml"/></Relationships>
</file>

<file path=ppt/slides/_rels/slide6.xml.rels><?xml version="1.0" encoding="UTF-8" standalone="yes"?>
<Relationships xmlns="http://schemas.openxmlformats.org/package/2006/relationships"><Relationship Id="rId3" Type="http://schemas.openxmlformats.org/officeDocument/2006/relationships/hyperlink" Target="https://geo-ide.noaa.gov/wiki/index.php?title=ISO_Online_Resources" TargetMode="External"/><Relationship Id="rId4" Type="http://schemas.openxmlformats.org/officeDocument/2006/relationships/image" Target="../media/image1.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hyperlink" Target="https://geo-ide.noaa.gov/wiki/index.php?title=ISO_Identification_Information" TargetMode="External"/><Relationship Id="rId3" Type="http://schemas.openxmlformats.org/officeDocument/2006/relationships/image" Target="../media/image1.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hyperlink" Target="https://geo-ide.noaa.gov/wiki/index.php?title=ISO_Identification_Information" TargetMode="External"/><Relationship Id="rId3" Type="http://schemas.openxmlformats.org/officeDocument/2006/relationships/image" Target="../media/image1.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s://geo-ide.noaa.gov/wiki/index.php?title=ISO_People" TargetMode="External"/><Relationship Id="rId3" Type="http://schemas.openxmlformats.org/officeDocument/2006/relationships/image" Target="../media/image1.jpeg"/></Relationships>
</file>

<file path=ppt/slides/_rels/slide64.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hyperlink" Target="https://geo-ide.noaa.gov/wiki/index.php?title=Unified_Modeling_Language" TargetMode="External"/><Relationship Id="rId4" Type="http://schemas.openxmlformats.org/officeDocument/2006/relationships/image" Target="../media/image1.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72.xml.rels><?xml version="1.0" encoding="UTF-8" standalone="yes"?>
<Relationships xmlns="http://schemas.openxmlformats.org/package/2006/relationships"><Relationship Id="rId3" Type="http://schemas.openxmlformats.org/officeDocument/2006/relationships/hyperlink" Target="https://geo-ide.noaa.gov/wiki/index.php?title=ISO_Extents" TargetMode="External"/><Relationship Id="rId4" Type="http://schemas.openxmlformats.org/officeDocument/2006/relationships/image" Target="../media/image1.jpeg"/><Relationship Id="rId5" Type="http://schemas.openxmlformats.org/officeDocument/2006/relationships/hyperlink" Target="https://geo-ide.noaa.gov/wiki/index.php?title=Disjoint_Datasets" TargetMode="External"/><Relationship Id="rId6" Type="http://schemas.openxmlformats.org/officeDocument/2006/relationships/hyperlink" Target="https://geo-ide.noaa.gov/wiki/index.php?title=Unified_Modeling_Language" TargetMode="External"/><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hyperlink" Target="https://geo-ide.noaa.gov/wiki/index.php?title=ISO_People" TargetMode="External"/><Relationship Id="rId3" Type="http://schemas.openxmlformats.org/officeDocument/2006/relationships/image" Target="../media/image1.jpeg"/></Relationships>
</file>

<file path=ppt/slides/_rels/slide74.xml.rels><?xml version="1.0" encoding="UTF-8" standalone="yes"?>
<Relationships xmlns="http://schemas.openxmlformats.org/package/2006/relationships"><Relationship Id="rId3" Type="http://schemas.openxmlformats.org/officeDocument/2006/relationships/hyperlink" Target="https://geo-ide.noaa.gov/wiki/index.php?title=ISO_People" TargetMode="External"/><Relationship Id="rId4" Type="http://schemas.openxmlformats.org/officeDocument/2006/relationships/image" Target="../media/image1.jpeg"/><Relationship Id="rId1" Type="http://schemas.openxmlformats.org/officeDocument/2006/relationships/slideLayout" Target="../slideLayouts/slideLayout15.xml"/><Relationship Id="rId2" Type="http://schemas.openxmlformats.org/officeDocument/2006/relationships/notesSlide" Target="../notesSlides/notesSlide5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hyperlink" Target="https://geo-ide.noaa.gov/wiki/index.php?title=ISO_Identification_Information" TargetMode="External"/><Relationship Id="rId3" Type="http://schemas.openxmlformats.org/officeDocument/2006/relationships/image" Target="../media/image1.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hyperlink" Target="https://geo-ide.noaa.gov/wiki/index.php?title=ISO_Identification_Information" TargetMode="External"/><Relationship Id="rId3" Type="http://schemas.openxmlformats.org/officeDocument/2006/relationships/image" Target="../media/image1.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hyperlink" Target="https://geo-ide.noaa.gov/wiki/index.php?title=ISO_Extents" TargetMode="External"/><Relationship Id="rId3" Type="http://schemas.openxmlformats.org/officeDocument/2006/relationships/image" Target="../media/image1.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hyperlink" Target="https://geo-ide.noaa.gov/wiki/index.php?title=ISO_Lineage" TargetMode="External"/><Relationship Id="rId3"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hyperlink" Target="https://geo-ide.noaa.gov/wiki/index.php?title=ISO_Online_Resources" TargetMode="External"/><Relationship Id="rId4"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hyperlink" Target="https://geo-ide.noaa.gov/wiki/index.php?title=ISO_Extents" TargetMode="External"/><Relationship Id="rId3" Type="http://schemas.openxmlformats.org/officeDocument/2006/relationships/image" Target="../media/image1.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eo-ide.noaa.gov/wiki/index.php?title=ISO_Boilerplate" TargetMode="External"/><Relationship Id="rId3" Type="http://schemas.openxmlformats.org/officeDocument/2006/relationships/image" Target="../media/image1.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eo-ide.noaa.gov/wiki/index.php?title=ISO_Boilerplate" TargetMode="External"/><Relationship Id="rId3" Type="http://schemas.openxmlformats.org/officeDocument/2006/relationships/image" Target="../media/image1.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eo-ide.noaa.gov/wiki/index.php?title=ISO_Boilerplate" TargetMode="External"/><Relationship Id="rId3" Type="http://schemas.openxmlformats.org/officeDocument/2006/relationships/image" Target="../media/image1.jpeg"/></Relationships>
</file>

<file path=ppt/slides/_rels/slide8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hyperlink" Target="https://geo-ide.noaa.gov/wiki/index.php?title=ISO_Lineage" TargetMode="External"/><Relationship Id="rId5" Type="http://schemas.openxmlformats.org/officeDocument/2006/relationships/hyperlink" Target="https://geo-ide.noaa.gov/wiki/index.php?title=Use_Cases_to_CRUD" TargetMode="External"/><Relationship Id="rId6" Type="http://schemas.openxmlformats.org/officeDocument/2006/relationships/hyperlink" Target="https://geo-ide.noaa.gov/wiki/index.php?title=Web_Accessible_Folder" TargetMode="External"/><Relationship Id="rId7" Type="http://schemas.openxmlformats.org/officeDocument/2006/relationships/hyperlink" Target="https://geo-ide.noaa.gov/wiki/index.php?title=ISO_Components" TargetMode="External"/><Relationship Id="rId8" Type="http://schemas.openxmlformats.org/officeDocument/2006/relationships/hyperlink" Target="https://geo-ide.noaa.gov/wiki/index.php?title=Web_Accessible_Folder_and_DS_Series" TargetMode="External"/><Relationship Id="rId9" Type="http://schemas.openxmlformats.org/officeDocument/2006/relationships/hyperlink" Target="https://geo-ide.noaa.gov/wiki/index.php?title=Special:Categories" TargetMode="External"/><Relationship Id="rId1" Type="http://schemas.openxmlformats.org/officeDocument/2006/relationships/slideLayout" Target="../slideLayouts/slideLayout45.xml"/><Relationship Id="rId2" Type="http://schemas.openxmlformats.org/officeDocument/2006/relationships/hyperlink" Target="https://geo-ide.noaa.gov/wiki/index.php?title=Metadata_Hierarchi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eo-ide.noaa.gov/wiki/index.php?title=ISO_FAQ" TargetMode="External"/><Relationship Id="rId4"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96163" y="1062577"/>
            <a:ext cx="6023610" cy="739457"/>
          </a:xfrm>
          <a:prstGeom prst="rect">
            <a:avLst/>
          </a:prstGeom>
        </p:spPr>
        <p:txBody>
          <a:bodyPr vert="horz" lIns="91440" tIns="45720" rIns="91440" bIns="45720" rtlCol="0"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itle 3"/>
          <p:cNvSpPr>
            <a:spLocks noGrp="1"/>
          </p:cNvSpPr>
          <p:nvPr>
            <p:ph type="title"/>
          </p:nvPr>
        </p:nvSpPr>
        <p:spPr>
          <a:xfrm>
            <a:off x="314618" y="315620"/>
            <a:ext cx="8229600" cy="578802"/>
          </a:xfrm>
        </p:spPr>
        <p:txBody>
          <a:bodyPr>
            <a:noAutofit/>
          </a:bodyPr>
          <a:lstStyle/>
          <a:p>
            <a:pPr lvl="0"/>
            <a:r>
              <a:rPr lang="en-US" sz="4400" dirty="0" smtClean="0"/>
              <a:t>Documentation Building Blocks</a:t>
            </a:r>
            <a:endParaRPr lang="en-US" sz="4400" dirty="0"/>
          </a:p>
        </p:txBody>
      </p:sp>
      <p:sp>
        <p:nvSpPr>
          <p:cNvPr id="5" name="TextBox 4"/>
          <p:cNvSpPr txBox="1"/>
          <p:nvPr/>
        </p:nvSpPr>
        <p:spPr>
          <a:xfrm>
            <a:off x="349320" y="1479479"/>
            <a:ext cx="4705647" cy="954107"/>
          </a:xfrm>
          <a:prstGeom prst="rect">
            <a:avLst/>
          </a:prstGeom>
          <a:noFill/>
        </p:spPr>
        <p:txBody>
          <a:bodyPr wrap="none" rtlCol="0">
            <a:spAutoFit/>
          </a:bodyPr>
          <a:lstStyle/>
          <a:p>
            <a:r>
              <a:rPr lang="en-US" sz="2800" dirty="0" smtClean="0"/>
              <a:t>Ted Habermann, John </a:t>
            </a:r>
            <a:r>
              <a:rPr lang="en-US" sz="2800" dirty="0" err="1" smtClean="0"/>
              <a:t>Kozimor</a:t>
            </a:r>
            <a:r>
              <a:rPr lang="en-US" sz="2800" dirty="0" smtClean="0"/>
              <a:t> </a:t>
            </a:r>
          </a:p>
          <a:p>
            <a:r>
              <a:rPr lang="en-US" sz="2800" dirty="0" smtClean="0"/>
              <a:t>The HDF Group</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91890"/>
            <a:ext cx="8229600" cy="559375"/>
          </a:xfrm>
        </p:spPr>
        <p:txBody>
          <a:bodyPr>
            <a:noAutofit/>
          </a:bodyPr>
          <a:lstStyle/>
          <a:p>
            <a:r>
              <a:rPr lang="en-US" dirty="0" smtClean="0"/>
              <a:t>XML Namespaces</a:t>
            </a:r>
            <a:endParaRPr lang="en-US" dirty="0"/>
          </a:p>
        </p:txBody>
      </p:sp>
      <p:sp>
        <p:nvSpPr>
          <p:cNvPr id="3" name="TextBox 1"/>
          <p:cNvSpPr txBox="1">
            <a:spLocks noChangeArrowheads="1"/>
          </p:cNvSpPr>
          <p:nvPr/>
        </p:nvSpPr>
        <p:spPr bwMode="auto">
          <a:xfrm>
            <a:off x="356862" y="2752785"/>
            <a:ext cx="7877355" cy="1477328"/>
          </a:xfrm>
          <a:prstGeom prst="rect">
            <a:avLst/>
          </a:prstGeom>
          <a:solidFill>
            <a:schemeClr val="bg1"/>
          </a:solidFill>
          <a:ln w="9525" cap="rnd">
            <a:noFill/>
            <a:miter lim="800000"/>
            <a:headEnd/>
            <a:tailEnd/>
          </a:ln>
        </p:spPr>
        <p:txBody>
          <a:bodyPr wrap="square">
            <a:spAutoFit/>
          </a:bodyPr>
          <a:lstStyle/>
          <a:p>
            <a:r>
              <a:rPr lang="en-US" dirty="0" smtClean="0">
                <a:latin typeface="Calibri" pitchFamily="34" charset="0"/>
              </a:rPr>
              <a:t>Complete XML elements include an identifier for the namespace where they are defined:</a:t>
            </a:r>
          </a:p>
          <a:p>
            <a:r>
              <a:rPr lang="en-US" dirty="0" smtClean="0">
                <a:latin typeface="Calibri" pitchFamily="34" charset="0"/>
              </a:rPr>
              <a:t>&lt;</a:t>
            </a:r>
            <a:r>
              <a:rPr lang="en-US" dirty="0" err="1" smtClean="0">
                <a:solidFill>
                  <a:srgbClr val="FF0000"/>
                </a:solidFill>
                <a:latin typeface="Calibri" pitchFamily="34" charset="0"/>
              </a:rPr>
              <a:t>gmi</a:t>
            </a:r>
            <a:r>
              <a:rPr lang="en-US" dirty="0" err="1" smtClean="0">
                <a:latin typeface="Calibri" pitchFamily="34" charset="0"/>
              </a:rPr>
              <a:t>:MI_Metadata</a:t>
            </a:r>
            <a:r>
              <a:rPr lang="en-US" dirty="0" smtClean="0">
                <a:latin typeface="Calibri" pitchFamily="34" charset="0"/>
              </a:rPr>
              <a:t>&gt; is the </a:t>
            </a:r>
            <a:r>
              <a:rPr lang="en-US" dirty="0" err="1" smtClean="0">
                <a:latin typeface="Calibri" pitchFamily="34" charset="0"/>
              </a:rPr>
              <a:t>MI_Metadata</a:t>
            </a:r>
            <a:r>
              <a:rPr lang="en-US" dirty="0" smtClean="0">
                <a:latin typeface="Calibri" pitchFamily="34" charset="0"/>
              </a:rPr>
              <a:t> element defined in the </a:t>
            </a:r>
            <a:r>
              <a:rPr lang="en-US" dirty="0" err="1" smtClean="0">
                <a:latin typeface="Calibri" pitchFamily="34" charset="0"/>
              </a:rPr>
              <a:t>gmi</a:t>
            </a:r>
            <a:r>
              <a:rPr lang="en-US" dirty="0" smtClean="0">
                <a:latin typeface="Calibri" pitchFamily="34" charset="0"/>
              </a:rPr>
              <a:t> namespace</a:t>
            </a:r>
          </a:p>
          <a:p>
            <a:r>
              <a:rPr lang="en-US" dirty="0" smtClean="0">
                <a:latin typeface="Calibri" pitchFamily="34" charset="0"/>
              </a:rPr>
              <a:t>&lt;</a:t>
            </a:r>
            <a:r>
              <a:rPr lang="en-US" dirty="0" err="1" smtClean="0">
                <a:solidFill>
                  <a:srgbClr val="FF0000"/>
                </a:solidFill>
                <a:latin typeface="Calibri" pitchFamily="34" charset="0"/>
              </a:rPr>
              <a:t>gmd</a:t>
            </a:r>
            <a:r>
              <a:rPr lang="en-US" dirty="0" err="1" smtClean="0">
                <a:latin typeface="Calibri" pitchFamily="34" charset="0"/>
              </a:rPr>
              <a:t>:fileIdentifier</a:t>
            </a:r>
            <a:r>
              <a:rPr lang="en-US" dirty="0" smtClean="0">
                <a:latin typeface="Calibri" pitchFamily="34" charset="0"/>
              </a:rPr>
              <a:t>&gt; is the </a:t>
            </a:r>
            <a:r>
              <a:rPr lang="en-US" dirty="0" err="1" smtClean="0">
                <a:latin typeface="Calibri" pitchFamily="34" charset="0"/>
              </a:rPr>
              <a:t>fileIdentifier</a:t>
            </a:r>
            <a:r>
              <a:rPr lang="en-US" dirty="0" smtClean="0">
                <a:latin typeface="Calibri" pitchFamily="34" charset="0"/>
              </a:rPr>
              <a:t> element defined in the </a:t>
            </a:r>
            <a:r>
              <a:rPr lang="en-US" dirty="0" err="1" smtClean="0">
                <a:latin typeface="Calibri" pitchFamily="34" charset="0"/>
              </a:rPr>
              <a:t>gmd</a:t>
            </a:r>
            <a:r>
              <a:rPr lang="en-US" dirty="0" smtClean="0">
                <a:latin typeface="Calibri" pitchFamily="34" charset="0"/>
              </a:rPr>
              <a:t> namespace</a:t>
            </a:r>
          </a:p>
          <a:p>
            <a:r>
              <a:rPr lang="en-US" dirty="0" smtClean="0">
                <a:latin typeface="Calibri" pitchFamily="34" charset="0"/>
              </a:rPr>
              <a:t>&lt;</a:t>
            </a:r>
            <a:r>
              <a:rPr lang="en-US" dirty="0" err="1" smtClean="0">
                <a:solidFill>
                  <a:srgbClr val="FF0000"/>
                </a:solidFill>
                <a:latin typeface="Calibri" pitchFamily="34" charset="0"/>
              </a:rPr>
              <a:t>gco</a:t>
            </a:r>
            <a:r>
              <a:rPr lang="en-US" dirty="0" err="1" smtClean="0">
                <a:latin typeface="Calibri" pitchFamily="34" charset="0"/>
              </a:rPr>
              <a:t>:CharacterString</a:t>
            </a:r>
            <a:r>
              <a:rPr lang="en-US" dirty="0" smtClean="0">
                <a:latin typeface="Calibri" pitchFamily="34" charset="0"/>
              </a:rPr>
              <a:t>&gt; is the </a:t>
            </a:r>
            <a:r>
              <a:rPr lang="en-US" dirty="0" err="1" smtClean="0">
                <a:latin typeface="Calibri" pitchFamily="34" charset="0"/>
              </a:rPr>
              <a:t>fileIdentifier</a:t>
            </a:r>
            <a:r>
              <a:rPr lang="en-US" dirty="0" smtClean="0">
                <a:latin typeface="Calibri" pitchFamily="34" charset="0"/>
              </a:rPr>
              <a:t> element defined in the </a:t>
            </a:r>
            <a:r>
              <a:rPr lang="en-US" dirty="0" err="1" smtClean="0">
                <a:latin typeface="Calibri" pitchFamily="34" charset="0"/>
              </a:rPr>
              <a:t>gco</a:t>
            </a:r>
            <a:r>
              <a:rPr lang="en-US" dirty="0" smtClean="0">
                <a:latin typeface="Calibri" pitchFamily="34" charset="0"/>
              </a:rPr>
              <a:t> namespace</a:t>
            </a:r>
            <a:endParaRPr lang="en-US" dirty="0">
              <a:latin typeface="Calibri" pitchFamily="34" charset="0"/>
            </a:endParaRPr>
          </a:p>
        </p:txBody>
      </p:sp>
      <p:sp>
        <p:nvSpPr>
          <p:cNvPr id="4" name="TextBox 2"/>
          <p:cNvSpPr txBox="1">
            <a:spLocks noChangeArrowheads="1"/>
          </p:cNvSpPr>
          <p:nvPr/>
        </p:nvSpPr>
        <p:spPr bwMode="auto">
          <a:xfrm>
            <a:off x="356862" y="4556657"/>
            <a:ext cx="8269553" cy="1200329"/>
          </a:xfrm>
          <a:prstGeom prst="rect">
            <a:avLst/>
          </a:prstGeom>
          <a:noFill/>
          <a:ln w="9525">
            <a:noFill/>
            <a:miter lim="800000"/>
            <a:headEnd/>
            <a:tailEnd/>
          </a:ln>
        </p:spPr>
        <p:txBody>
          <a:bodyPr wrap="square">
            <a:spAutoFit/>
          </a:bodyPr>
          <a:lstStyle/>
          <a:p>
            <a:r>
              <a:rPr lang="en-US" dirty="0" smtClean="0">
                <a:latin typeface="Calibri" pitchFamily="34" charset="0"/>
              </a:rPr>
              <a:t>Namespace locations must be listed in the first (root) element of each XML document:</a:t>
            </a:r>
          </a:p>
          <a:p>
            <a:r>
              <a:rPr lang="en-US" dirty="0" err="1" smtClean="0">
                <a:latin typeface="Calibri" pitchFamily="34" charset="0"/>
              </a:rPr>
              <a:t>xmlns:gmi</a:t>
            </a:r>
            <a:r>
              <a:rPr lang="en-US" dirty="0">
                <a:latin typeface="Calibri" pitchFamily="34" charset="0"/>
              </a:rPr>
              <a:t>=“http://www.isotc211.org/2005/gmi”</a:t>
            </a:r>
          </a:p>
          <a:p>
            <a:r>
              <a:rPr lang="en-US" dirty="0" err="1">
                <a:latin typeface="Calibri" pitchFamily="34" charset="0"/>
              </a:rPr>
              <a:t>xmlns:gmd</a:t>
            </a:r>
            <a:r>
              <a:rPr lang="en-US" dirty="0">
                <a:latin typeface="Calibri" pitchFamily="34" charset="0"/>
              </a:rPr>
              <a:t>=“http://www.isotc211.org/2005/gmd”</a:t>
            </a:r>
          </a:p>
          <a:p>
            <a:r>
              <a:rPr lang="en-US" dirty="0" err="1">
                <a:latin typeface="Calibri" pitchFamily="34" charset="0"/>
              </a:rPr>
              <a:t>xmlns:gco</a:t>
            </a:r>
            <a:r>
              <a:rPr lang="en-US" dirty="0">
                <a:latin typeface="Calibri" pitchFamily="34" charset="0"/>
              </a:rPr>
              <a:t>="http://www.isotc211.org/2005/gco"</a:t>
            </a:r>
          </a:p>
        </p:txBody>
      </p:sp>
      <p:sp>
        <p:nvSpPr>
          <p:cNvPr id="5" name="TextBox 5"/>
          <p:cNvSpPr txBox="1">
            <a:spLocks noChangeArrowheads="1"/>
          </p:cNvSpPr>
          <p:nvPr/>
        </p:nvSpPr>
        <p:spPr bwMode="auto">
          <a:xfrm>
            <a:off x="356862" y="948912"/>
            <a:ext cx="8191915" cy="1754326"/>
          </a:xfrm>
          <a:prstGeom prst="rect">
            <a:avLst/>
          </a:prstGeom>
          <a:noFill/>
          <a:ln w="9525">
            <a:noFill/>
            <a:miter lim="800000"/>
            <a:headEnd/>
            <a:tailEnd/>
          </a:ln>
        </p:spPr>
        <p:txBody>
          <a:bodyPr wrap="square">
            <a:spAutoFit/>
          </a:bodyPr>
          <a:lstStyle/>
          <a:p>
            <a:r>
              <a:rPr lang="en-US" dirty="0" smtClean="0">
                <a:latin typeface="Calibri" pitchFamily="34" charset="0"/>
              </a:rPr>
              <a:t>A term may exist in multiple contexts with different definitions. For example, the definition of the term </a:t>
            </a:r>
            <a:r>
              <a:rPr lang="en-US" i="1" dirty="0" smtClean="0">
                <a:latin typeface="Calibri" pitchFamily="34" charset="0"/>
              </a:rPr>
              <a:t>court</a:t>
            </a:r>
            <a:r>
              <a:rPr lang="en-US" dirty="0" smtClean="0">
                <a:latin typeface="Calibri" pitchFamily="34" charset="0"/>
              </a:rPr>
              <a:t> depends on the context. A </a:t>
            </a:r>
            <a:r>
              <a:rPr lang="en-US" dirty="0">
                <a:latin typeface="Calibri" pitchFamily="34" charset="0"/>
              </a:rPr>
              <a:t>namespace </a:t>
            </a:r>
            <a:r>
              <a:rPr lang="en-US" dirty="0" smtClean="0">
                <a:latin typeface="Calibri" pitchFamily="34" charset="0"/>
              </a:rPr>
              <a:t>provides context and definitions </a:t>
            </a:r>
            <a:r>
              <a:rPr lang="en-US" dirty="0">
                <a:latin typeface="Calibri" pitchFamily="34" charset="0"/>
              </a:rPr>
              <a:t>for </a:t>
            </a:r>
            <a:r>
              <a:rPr lang="en-US" dirty="0" smtClean="0">
                <a:latin typeface="Calibri" pitchFamily="34" charset="0"/>
              </a:rPr>
              <a:t>terms. </a:t>
            </a:r>
          </a:p>
          <a:p>
            <a:endParaRPr lang="en-US" dirty="0" smtClean="0">
              <a:latin typeface="Calibri" pitchFamily="34" charset="0"/>
            </a:endParaRPr>
          </a:p>
          <a:p>
            <a:r>
              <a:rPr lang="en-US" dirty="0" err="1" smtClean="0">
                <a:latin typeface="Calibri" pitchFamily="34" charset="0"/>
              </a:rPr>
              <a:t>tennis:court</a:t>
            </a:r>
            <a:r>
              <a:rPr lang="en-US" dirty="0" smtClean="0">
                <a:latin typeface="Calibri" pitchFamily="34" charset="0"/>
              </a:rPr>
              <a:t> is a place to play tennis</a:t>
            </a:r>
          </a:p>
          <a:p>
            <a:r>
              <a:rPr lang="en-US" dirty="0" err="1" smtClean="0">
                <a:latin typeface="Calibri" pitchFamily="34" charset="0"/>
              </a:rPr>
              <a:t>legal:court</a:t>
            </a:r>
            <a:r>
              <a:rPr lang="en-US" dirty="0" smtClean="0">
                <a:latin typeface="Calibri" pitchFamily="34" charset="0"/>
              </a:rPr>
              <a:t> is a place for trials</a:t>
            </a:r>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85775" y="6317048"/>
            <a:ext cx="357797" cy="3577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86513"/>
            <a:ext cx="8229600" cy="559375"/>
          </a:xfrm>
        </p:spPr>
        <p:txBody>
          <a:bodyPr>
            <a:noAutofit/>
          </a:bodyPr>
          <a:lstStyle/>
          <a:p>
            <a:r>
              <a:rPr lang="en-US" dirty="0" err="1" smtClean="0"/>
              <a:t>CodeLists</a:t>
            </a:r>
            <a:endParaRPr lang="en-US" dirty="0"/>
          </a:p>
        </p:txBody>
      </p:sp>
      <p:sp>
        <p:nvSpPr>
          <p:cNvPr id="4" name="TextBox 3"/>
          <p:cNvSpPr txBox="1"/>
          <p:nvPr/>
        </p:nvSpPr>
        <p:spPr>
          <a:xfrm>
            <a:off x="349190" y="975658"/>
            <a:ext cx="8327129" cy="1323439"/>
          </a:xfrm>
          <a:prstGeom prst="rect">
            <a:avLst/>
          </a:prstGeom>
          <a:noFill/>
        </p:spPr>
        <p:txBody>
          <a:bodyPr wrap="square" rtlCol="0">
            <a:spAutoFit/>
          </a:bodyPr>
          <a:lstStyle/>
          <a:p>
            <a:r>
              <a:rPr lang="en-US" sz="1600" dirty="0" smtClean="0">
                <a:latin typeface="+mn-lt"/>
              </a:rPr>
              <a:t>&lt;role&gt;</a:t>
            </a:r>
          </a:p>
          <a:p>
            <a:pPr lvl="1"/>
            <a:r>
              <a:rPr lang="en-US" sz="1600" dirty="0" smtClean="0">
                <a:latin typeface="+mn-lt"/>
              </a:rPr>
              <a:t>&lt;</a:t>
            </a:r>
            <a:r>
              <a:rPr lang="en-US" sz="1600" dirty="0" err="1" smtClean="0">
                <a:latin typeface="+mn-lt"/>
              </a:rPr>
              <a:t>codeListName</a:t>
            </a:r>
            <a:endParaRPr lang="en-US" sz="1600" dirty="0" smtClean="0">
              <a:latin typeface="+mn-lt"/>
            </a:endParaRPr>
          </a:p>
          <a:p>
            <a:pPr lvl="2"/>
            <a:r>
              <a:rPr lang="en-US" sz="1600" dirty="0" err="1" smtClean="0">
                <a:latin typeface="+mn-lt"/>
              </a:rPr>
              <a:t>codeList</a:t>
            </a:r>
            <a:r>
              <a:rPr lang="en-US" sz="1600" dirty="0" smtClean="0">
                <a:latin typeface="+mn-lt"/>
              </a:rPr>
              <a:t>="</a:t>
            </a:r>
            <a:r>
              <a:rPr lang="en-US" sz="1600" dirty="0" err="1" smtClean="0">
                <a:latin typeface="+mn-lt"/>
              </a:rPr>
              <a:t>Location#CodeListIdentifier</a:t>
            </a:r>
            <a:r>
              <a:rPr lang="en-US" sz="1600" dirty="0" smtClean="0">
                <a:latin typeface="+mn-lt"/>
              </a:rPr>
              <a:t>"</a:t>
            </a:r>
          </a:p>
          <a:p>
            <a:pPr lvl="2"/>
            <a:r>
              <a:rPr lang="en-US" sz="1600" dirty="0" err="1" smtClean="0">
                <a:latin typeface="+mn-lt"/>
              </a:rPr>
              <a:t>codeListValue</a:t>
            </a:r>
            <a:r>
              <a:rPr lang="en-US" sz="1600" dirty="0" smtClean="0">
                <a:latin typeface="+mn-lt"/>
              </a:rPr>
              <a:t>="</a:t>
            </a:r>
            <a:r>
              <a:rPr lang="en-US" sz="1600" dirty="0" err="1" smtClean="0">
                <a:latin typeface="+mn-lt"/>
              </a:rPr>
              <a:t>CodeListValue</a:t>
            </a:r>
            <a:r>
              <a:rPr lang="en-US" sz="1600" dirty="0" smtClean="0">
                <a:latin typeface="+mn-lt"/>
              </a:rPr>
              <a:t>"&gt;</a:t>
            </a:r>
            <a:r>
              <a:rPr lang="en-US" sz="1600" dirty="0" err="1" smtClean="0">
                <a:latin typeface="+mn-lt"/>
              </a:rPr>
              <a:t>CodeListValue</a:t>
            </a:r>
            <a:r>
              <a:rPr lang="en-US" sz="1600" dirty="0" smtClean="0">
                <a:latin typeface="+mn-lt"/>
              </a:rPr>
              <a:t>&lt;/</a:t>
            </a:r>
            <a:r>
              <a:rPr lang="en-US" sz="1600" dirty="0" err="1" smtClean="0">
                <a:latin typeface="+mn-lt"/>
              </a:rPr>
              <a:t>codeListName</a:t>
            </a:r>
            <a:r>
              <a:rPr lang="en-US" sz="1600" dirty="0" smtClean="0">
                <a:latin typeface="+mn-lt"/>
              </a:rPr>
              <a:t>&gt;</a:t>
            </a:r>
          </a:p>
          <a:p>
            <a:r>
              <a:rPr lang="en-US" sz="1600" dirty="0" smtClean="0">
                <a:latin typeface="+mn-lt"/>
              </a:rPr>
              <a:t>&lt;/role&gt;</a:t>
            </a:r>
            <a:endParaRPr lang="en-US" sz="1600" dirty="0">
              <a:latin typeface="+mn-lt"/>
            </a:endParaRPr>
          </a:p>
        </p:txBody>
      </p:sp>
      <p:sp>
        <p:nvSpPr>
          <p:cNvPr id="5" name="TextBox 4">
            <a:hlinkClick r:id="rId3"/>
          </p:cNvPr>
          <p:cNvSpPr txBox="1"/>
          <p:nvPr/>
        </p:nvSpPr>
        <p:spPr>
          <a:xfrm>
            <a:off x="349190" y="4432598"/>
            <a:ext cx="6492226" cy="1569660"/>
          </a:xfrm>
          <a:prstGeom prst="rect">
            <a:avLst/>
          </a:prstGeom>
          <a:noFill/>
        </p:spPr>
        <p:txBody>
          <a:bodyPr wrap="none" rtlCol="0">
            <a:spAutoFit/>
          </a:bodyPr>
          <a:lstStyle/>
          <a:p>
            <a:r>
              <a:rPr lang="en-US" sz="1600" dirty="0" smtClean="0">
                <a:latin typeface="+mn-lt"/>
              </a:rPr>
              <a:t>&lt;</a:t>
            </a:r>
            <a:r>
              <a:rPr lang="en-US" sz="1600" dirty="0" err="1" smtClean="0">
                <a:latin typeface="+mn-lt"/>
              </a:rPr>
              <a:t>gmd:function</a:t>
            </a:r>
            <a:r>
              <a:rPr lang="en-US" sz="1600" dirty="0" smtClean="0">
                <a:latin typeface="+mn-lt"/>
              </a:rPr>
              <a:t>&gt;</a:t>
            </a:r>
          </a:p>
          <a:p>
            <a:r>
              <a:rPr lang="en-US" sz="1600" dirty="0" smtClean="0">
                <a:latin typeface="+mn-lt"/>
              </a:rPr>
              <a:t>   &lt;</a:t>
            </a:r>
            <a:r>
              <a:rPr lang="en-US" sz="1600" dirty="0" err="1">
                <a:latin typeface="+mn-lt"/>
              </a:rPr>
              <a:t>gmd:CI_OnLineFunctionCode</a:t>
            </a:r>
            <a:r>
              <a:rPr lang="en-US" sz="1600" dirty="0">
                <a:latin typeface="+mn-lt"/>
              </a:rPr>
              <a:t> </a:t>
            </a:r>
            <a:endParaRPr lang="en-US" sz="1600" dirty="0" smtClean="0">
              <a:latin typeface="+mn-lt"/>
            </a:endParaRPr>
          </a:p>
          <a:p>
            <a:r>
              <a:rPr lang="en-US" sz="1600" dirty="0" smtClean="0">
                <a:latin typeface="+mn-lt"/>
              </a:rPr>
              <a:t>      </a:t>
            </a:r>
            <a:r>
              <a:rPr lang="en-US" sz="1600" dirty="0" err="1" smtClean="0">
                <a:latin typeface="+mn-lt"/>
              </a:rPr>
              <a:t>codeList</a:t>
            </a:r>
            <a:r>
              <a:rPr lang="en-US" sz="1600" dirty="0">
                <a:latin typeface="+mn-lt"/>
              </a:rPr>
              <a:t>="http://www.ngdc.noaa.gov/metadata/published/xsd/schema</a:t>
            </a:r>
            <a:r>
              <a:rPr lang="en-US" sz="1600" dirty="0" smtClean="0">
                <a:latin typeface="+mn-lt"/>
              </a:rPr>
              <a:t>/</a:t>
            </a:r>
          </a:p>
          <a:p>
            <a:r>
              <a:rPr lang="en-US" sz="1600" dirty="0" smtClean="0">
                <a:latin typeface="+mn-lt"/>
              </a:rPr>
              <a:t>      resources/</a:t>
            </a:r>
            <a:r>
              <a:rPr lang="en-US" sz="1600" dirty="0" err="1" smtClean="0">
                <a:latin typeface="+mn-lt"/>
              </a:rPr>
              <a:t>Codelist</a:t>
            </a:r>
            <a:r>
              <a:rPr lang="en-US" sz="1600" dirty="0" smtClean="0">
                <a:latin typeface="+mn-lt"/>
              </a:rPr>
              <a:t>/</a:t>
            </a:r>
            <a:r>
              <a:rPr lang="en-US" sz="1600" dirty="0" err="1" smtClean="0">
                <a:latin typeface="+mn-lt"/>
              </a:rPr>
              <a:t>gmxCodelists.xml#gmd:CI_OnLineFunctionCode</a:t>
            </a:r>
            <a:r>
              <a:rPr lang="en-US" sz="1600" dirty="0">
                <a:latin typeface="+mn-lt"/>
              </a:rPr>
              <a:t>" </a:t>
            </a:r>
            <a:endParaRPr lang="en-US" sz="1600" dirty="0" smtClean="0">
              <a:latin typeface="+mn-lt"/>
            </a:endParaRPr>
          </a:p>
          <a:p>
            <a:r>
              <a:rPr lang="en-US" sz="1600" dirty="0" smtClean="0">
                <a:latin typeface="+mn-lt"/>
              </a:rPr>
              <a:t>      </a:t>
            </a:r>
            <a:r>
              <a:rPr lang="en-US" sz="1600" dirty="0" err="1" smtClean="0">
                <a:latin typeface="+mn-lt"/>
              </a:rPr>
              <a:t>codeListValue</a:t>
            </a:r>
            <a:r>
              <a:rPr lang="en-US" sz="1600" dirty="0">
                <a:latin typeface="+mn-lt"/>
              </a:rPr>
              <a:t>="download"&gt;</a:t>
            </a:r>
            <a:r>
              <a:rPr lang="en-US" sz="1600" dirty="0" smtClean="0">
                <a:latin typeface="+mn-lt"/>
              </a:rPr>
              <a:t>download&lt;/</a:t>
            </a:r>
            <a:r>
              <a:rPr lang="en-US" sz="1600" dirty="0" err="1">
                <a:latin typeface="+mn-lt"/>
              </a:rPr>
              <a:t>gmd:CI_OnLineFunctionCode</a:t>
            </a:r>
            <a:r>
              <a:rPr lang="en-US" sz="1600" dirty="0" smtClean="0">
                <a:latin typeface="+mn-lt"/>
              </a:rPr>
              <a:t>&gt;</a:t>
            </a:r>
          </a:p>
          <a:p>
            <a:r>
              <a:rPr lang="en-US" sz="1600" dirty="0" smtClean="0">
                <a:latin typeface="+mn-lt"/>
              </a:rPr>
              <a:t>&lt;/</a:t>
            </a:r>
            <a:r>
              <a:rPr lang="en-US" sz="1600" dirty="0" err="1">
                <a:latin typeface="+mn-lt"/>
              </a:rPr>
              <a:t>gmd:function</a:t>
            </a:r>
            <a:r>
              <a:rPr lang="en-US" sz="1600" dirty="0" smtClean="0">
                <a:latin typeface="+mn-lt"/>
              </a:rPr>
              <a:t>&gt;</a:t>
            </a:r>
            <a:endParaRPr lang="en-US" sz="1600" dirty="0">
              <a:latin typeface="+mn-lt"/>
            </a:endParaRPr>
          </a:p>
        </p:txBody>
      </p:sp>
      <p:sp>
        <p:nvSpPr>
          <p:cNvPr id="6" name="TextBox 5">
            <a:hlinkClick r:id="rId4"/>
          </p:cNvPr>
          <p:cNvSpPr txBox="1"/>
          <p:nvPr/>
        </p:nvSpPr>
        <p:spPr>
          <a:xfrm>
            <a:off x="349190" y="2583180"/>
            <a:ext cx="6257739" cy="1569660"/>
          </a:xfrm>
          <a:prstGeom prst="rect">
            <a:avLst/>
          </a:prstGeom>
          <a:noFill/>
        </p:spPr>
        <p:txBody>
          <a:bodyPr wrap="none" rtlCol="0">
            <a:spAutoFit/>
          </a:bodyPr>
          <a:lstStyle/>
          <a:p>
            <a:r>
              <a:rPr lang="en-US" sz="1600" dirty="0" smtClean="0">
                <a:latin typeface="+mn-lt"/>
              </a:rPr>
              <a:t>&lt;</a:t>
            </a:r>
            <a:r>
              <a:rPr lang="en-US" sz="1600" dirty="0" err="1" smtClean="0">
                <a:latin typeface="+mn-lt"/>
              </a:rPr>
              <a:t>gmd:role</a:t>
            </a:r>
            <a:r>
              <a:rPr lang="en-US" sz="1600" dirty="0" smtClean="0">
                <a:latin typeface="+mn-lt"/>
              </a:rPr>
              <a:t>&gt;</a:t>
            </a:r>
          </a:p>
          <a:p>
            <a:pPr lvl="1"/>
            <a:r>
              <a:rPr lang="en-US" sz="1600" dirty="0" smtClean="0">
                <a:latin typeface="+mn-lt"/>
              </a:rPr>
              <a:t>&lt;</a:t>
            </a:r>
            <a:r>
              <a:rPr lang="en-US" sz="1600" dirty="0" err="1" smtClean="0">
                <a:latin typeface="+mn-lt"/>
              </a:rPr>
              <a:t>gmd:CI_RoleCode</a:t>
            </a:r>
            <a:endParaRPr lang="en-US" sz="1600" dirty="0" smtClean="0">
              <a:latin typeface="+mn-lt"/>
            </a:endParaRPr>
          </a:p>
          <a:p>
            <a:pPr lvl="2"/>
            <a:r>
              <a:rPr lang="en-US" sz="1600" dirty="0" err="1" smtClean="0">
                <a:latin typeface="+mn-lt"/>
              </a:rPr>
              <a:t>codeList</a:t>
            </a:r>
            <a:r>
              <a:rPr lang="en-US" sz="1600" dirty="0" smtClean="0">
                <a:latin typeface="+mn-lt"/>
              </a:rPr>
              <a:t>="http://www.isotc211.org/2005/resources/Codelist/</a:t>
            </a:r>
          </a:p>
          <a:p>
            <a:pPr lvl="2"/>
            <a:r>
              <a:rPr lang="en-US" sz="1600" dirty="0" err="1" smtClean="0">
                <a:latin typeface="+mn-lt"/>
              </a:rPr>
              <a:t>gmxCodelists.xml#CI_RoleCode</a:t>
            </a:r>
            <a:r>
              <a:rPr lang="en-US" sz="1600" dirty="0" smtClean="0">
                <a:latin typeface="+mn-lt"/>
              </a:rPr>
              <a:t>"</a:t>
            </a:r>
          </a:p>
          <a:p>
            <a:pPr lvl="2"/>
            <a:r>
              <a:rPr lang="en-US" sz="1600" dirty="0" err="1" smtClean="0">
                <a:latin typeface="+mn-lt"/>
              </a:rPr>
              <a:t>codeListValue</a:t>
            </a:r>
            <a:r>
              <a:rPr lang="en-US" sz="1600" dirty="0" smtClean="0">
                <a:latin typeface="+mn-lt"/>
              </a:rPr>
              <a:t>="processor"&gt;processor&lt;/</a:t>
            </a:r>
            <a:r>
              <a:rPr lang="en-US" sz="1600" dirty="0" err="1" smtClean="0">
                <a:latin typeface="+mn-lt"/>
              </a:rPr>
              <a:t>gmd:CI_RoleCode</a:t>
            </a:r>
            <a:r>
              <a:rPr lang="en-US" sz="1600" dirty="0" smtClean="0">
                <a:latin typeface="+mn-lt"/>
              </a:rPr>
              <a:t>&gt;</a:t>
            </a:r>
          </a:p>
          <a:p>
            <a:r>
              <a:rPr lang="en-US" sz="1600" dirty="0" smtClean="0">
                <a:latin typeface="+mn-lt"/>
              </a:rPr>
              <a:t>&lt;/</a:t>
            </a:r>
            <a:r>
              <a:rPr lang="en-US" sz="1600" dirty="0" err="1" smtClean="0">
                <a:latin typeface="+mn-lt"/>
              </a:rPr>
              <a:t>gmd:role</a:t>
            </a:r>
            <a:r>
              <a:rPr lang="en-US" sz="1600" dirty="0" smtClean="0">
                <a:latin typeface="+mn-lt"/>
              </a:rPr>
              <a:t>&gt;</a:t>
            </a:r>
            <a:endParaRPr lang="en-US" sz="1600" dirty="0">
              <a:latin typeface="+mn-lt"/>
            </a:endParaRPr>
          </a:p>
        </p:txBody>
      </p:sp>
      <p:pic>
        <p:nvPicPr>
          <p:cNvPr id="7" name="Picture 6" descr="information_logo.jpg">
            <a:hlinkClick r:id="rId5"/>
          </p:cNvPr>
          <p:cNvPicPr>
            <a:picLocks noChangeAspect="1"/>
          </p:cNvPicPr>
          <p:nvPr/>
        </p:nvPicPr>
        <p:blipFill>
          <a:blip r:embed="rId6"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963390" y="6273612"/>
            <a:ext cx="1434139" cy="372256"/>
          </a:xfrm>
          <a:prstGeom prst="rect">
            <a:avLst/>
          </a:prstGeom>
          <a:noFill/>
        </p:spPr>
        <p:txBody>
          <a:bodyPr wrap="square" rtlCol="0">
            <a:spAutoFit/>
          </a:bodyPr>
          <a:lstStyle/>
          <a:p>
            <a:r>
              <a:rPr lang="en-US" dirty="0" smtClean="0">
                <a:hlinkClick r:id="rId5"/>
              </a:rPr>
              <a:t>Info</a:t>
            </a: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left)">
                                      <p:cBhvr>
                                        <p:cTn id="13" dur="500"/>
                                        <p:tgtEl>
                                          <p:spTgt spid="4">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left)">
                                      <p:cBhvr>
                                        <p:cTn id="16" dur="500"/>
                                        <p:tgtEl>
                                          <p:spTgt spid="4">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left)">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left)">
                                      <p:cBhvr>
                                        <p:cTn id="34" dur="500"/>
                                        <p:tgtEl>
                                          <p:spTgt spid="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wipe(left)">
                                      <p:cBhvr>
                                        <p:cTn id="39" dur="500"/>
                                        <p:tgtEl>
                                          <p:spTgt spid="6">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Effect transition="in" filter="wipe(left)">
                                      <p:cBhvr>
                                        <p:cTn id="49" dur="500"/>
                                        <p:tgtEl>
                                          <p:spTgt spid="6">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
                                            <p:txEl>
                                              <p:pRg st="0" end="0"/>
                                            </p:txEl>
                                          </p:spTgt>
                                        </p:tgtEl>
                                        <p:attrNameLst>
                                          <p:attrName>style.visibility</p:attrName>
                                        </p:attrNameLst>
                                      </p:cBhvr>
                                      <p:to>
                                        <p:strVal val="visible"/>
                                      </p:to>
                                    </p:set>
                                    <p:animEffect transition="in" filter="wipe(left)">
                                      <p:cBhvr>
                                        <p:cTn id="54" dur="500"/>
                                        <p:tgtEl>
                                          <p:spTgt spid="5">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animEffect transition="in" filter="wipe(left)">
                                      <p:cBhvr>
                                        <p:cTn id="59" dur="500"/>
                                        <p:tgtEl>
                                          <p:spTgt spid="5">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
                                            <p:txEl>
                                              <p:pRg st="2" end="2"/>
                                            </p:txEl>
                                          </p:spTgt>
                                        </p:tgtEl>
                                        <p:attrNameLst>
                                          <p:attrName>style.visibility</p:attrName>
                                        </p:attrNameLst>
                                      </p:cBhvr>
                                      <p:to>
                                        <p:strVal val="visible"/>
                                      </p:to>
                                    </p:set>
                                    <p:animEffect transition="in" filter="wipe(left)">
                                      <p:cBhvr>
                                        <p:cTn id="64" dur="500"/>
                                        <p:tgtEl>
                                          <p:spTgt spid="5">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wipe(left)">
                                      <p:cBhvr>
                                        <p:cTn id="69" dur="500"/>
                                        <p:tgtEl>
                                          <p:spTgt spid="5">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
                                            <p:txEl>
                                              <p:pRg st="4" end="4"/>
                                            </p:txEl>
                                          </p:spTgt>
                                        </p:tgtEl>
                                        <p:attrNameLst>
                                          <p:attrName>style.visibility</p:attrName>
                                        </p:attrNameLst>
                                      </p:cBhvr>
                                      <p:to>
                                        <p:strVal val="visible"/>
                                      </p:to>
                                    </p:set>
                                    <p:animEffect transition="in" filter="wipe(left)">
                                      <p:cBhvr>
                                        <p:cTn id="74" dur="500"/>
                                        <p:tgtEl>
                                          <p:spTgt spid="5">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animEffect transition="in" filter="wipe(left)">
                                      <p:cBhvr>
                                        <p:cTn id="7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946855" y="2049131"/>
            <a:ext cx="5282040" cy="3317878"/>
            <a:chOff x="397" y="1089"/>
            <a:chExt cx="4997" cy="2090"/>
          </a:xfrm>
          <a:solidFill>
            <a:schemeClr val="bg1"/>
          </a:solidFill>
          <a:effectLst>
            <a:outerShdw blurRad="50800" dist="63500" dir="2700000" algn="ctr" rotWithShape="0">
              <a:srgbClr val="000000">
                <a:alpha val="40000"/>
              </a:srgbClr>
            </a:outerShdw>
          </a:effectLst>
        </p:grpSpPr>
        <p:sp>
          <p:nvSpPr>
            <p:cNvPr id="2051" name="Text Box 5"/>
            <p:cNvSpPr txBox="1">
              <a:spLocks noChangeArrowheads="1"/>
            </p:cNvSpPr>
            <p:nvPr/>
          </p:nvSpPr>
          <p:spPr bwMode="auto">
            <a:xfrm>
              <a:off x="397" y="1089"/>
              <a:ext cx="4997" cy="523"/>
            </a:xfrm>
            <a:prstGeom prst="rect">
              <a:avLst/>
            </a:prstGeom>
            <a:grpFill/>
            <a:ln w="9525">
              <a:solidFill>
                <a:schemeClr val="tx1"/>
              </a:solidFill>
              <a:miter lim="800000"/>
              <a:headEnd/>
              <a:tailEnd/>
            </a:ln>
          </p:spPr>
          <p:txBody>
            <a:bodyPr>
              <a:spAutoFit/>
            </a:bodyPr>
            <a:lstStyle/>
            <a:p>
              <a:pPr algn="ctr"/>
              <a:r>
                <a:rPr lang="en-US" sz="2400" dirty="0">
                  <a:latin typeface="Calibri" pitchFamily="34" charset="0"/>
                  <a:ea typeface="ＭＳ Ｐゴシック" pitchFamily="1" charset="-128"/>
                </a:rPr>
                <a:t>&lt;&lt;</a:t>
              </a:r>
              <a:r>
                <a:rPr lang="en-US" sz="2400" dirty="0" err="1">
                  <a:latin typeface="Calibri" pitchFamily="34" charset="0"/>
                  <a:ea typeface="ＭＳ Ｐゴシック" pitchFamily="1" charset="-128"/>
                </a:rPr>
                <a:t>CodeList</a:t>
              </a:r>
              <a:r>
                <a:rPr lang="en-US" sz="2400" dirty="0">
                  <a:latin typeface="Calibri" pitchFamily="34" charset="0"/>
                  <a:ea typeface="ＭＳ Ｐゴシック" pitchFamily="1" charset="-128"/>
                </a:rPr>
                <a:t>&gt;&gt;</a:t>
              </a:r>
            </a:p>
            <a:p>
              <a:pPr algn="ctr"/>
              <a:r>
                <a:rPr lang="en-US" sz="2400" dirty="0" err="1">
                  <a:latin typeface="Calibri" pitchFamily="34" charset="0"/>
                  <a:ea typeface="ＭＳ Ｐゴシック" pitchFamily="1" charset="-128"/>
                </a:rPr>
                <a:t>CI_OnLineFunctionCode</a:t>
              </a:r>
              <a:endParaRPr lang="en-US" sz="2400" dirty="0">
                <a:latin typeface="Calibri" pitchFamily="34" charset="0"/>
                <a:ea typeface="ＭＳ Ｐゴシック" pitchFamily="1" charset="-128"/>
              </a:endParaRPr>
            </a:p>
          </p:txBody>
        </p:sp>
        <p:sp>
          <p:nvSpPr>
            <p:cNvPr id="2052" name="Text Box 6"/>
            <p:cNvSpPr txBox="1">
              <a:spLocks noChangeArrowheads="1"/>
            </p:cNvSpPr>
            <p:nvPr/>
          </p:nvSpPr>
          <p:spPr bwMode="auto">
            <a:xfrm>
              <a:off x="397" y="1612"/>
              <a:ext cx="4997" cy="1454"/>
            </a:xfrm>
            <a:prstGeom prst="rect">
              <a:avLst/>
            </a:prstGeom>
            <a:grpFill/>
            <a:ln w="9525">
              <a:solidFill>
                <a:schemeClr val="tx1"/>
              </a:solidFill>
              <a:miter lim="800000"/>
              <a:headEnd/>
              <a:tailEnd/>
            </a:ln>
          </p:spPr>
          <p:txBody>
            <a:bodyPr>
              <a:spAutoFit/>
            </a:bodyPr>
            <a:lstStyle/>
            <a:p>
              <a:r>
                <a:rPr lang="en-US" sz="2400" dirty="0">
                  <a:latin typeface="Calibri" pitchFamily="34" charset="0"/>
                  <a:ea typeface="ＭＳ Ｐゴシック" pitchFamily="1" charset="-128"/>
                </a:rPr>
                <a:t>+ download		</a:t>
              </a:r>
              <a:r>
                <a:rPr lang="en-US" sz="2400" dirty="0" smtClean="0">
                  <a:solidFill>
                    <a:srgbClr val="00B050"/>
                  </a:solidFill>
                  <a:latin typeface="Calibri" pitchFamily="34" charset="0"/>
                  <a:ea typeface="ＭＳ Ｐゴシック" pitchFamily="1" charset="-128"/>
                </a:rPr>
                <a:t>+ </a:t>
              </a:r>
              <a:r>
                <a:rPr lang="en-US" sz="2400" dirty="0" err="1" smtClean="0">
                  <a:solidFill>
                    <a:srgbClr val="00B050"/>
                  </a:solidFill>
                  <a:latin typeface="Calibri" pitchFamily="34" charset="0"/>
                  <a:ea typeface="ＭＳ Ｐゴシック" pitchFamily="1" charset="-128"/>
                </a:rPr>
                <a:t>browseGraphic</a:t>
              </a:r>
              <a:endParaRPr lang="en-US" sz="2400" dirty="0">
                <a:solidFill>
                  <a:srgbClr val="00B050"/>
                </a:solidFill>
                <a:latin typeface="Calibri" pitchFamily="34" charset="0"/>
                <a:ea typeface="ＭＳ Ｐゴシック" pitchFamily="1" charset="-128"/>
              </a:endParaRPr>
            </a:p>
            <a:p>
              <a:r>
                <a:rPr lang="en-US" sz="2400" dirty="0">
                  <a:latin typeface="Calibri" pitchFamily="34" charset="0"/>
                  <a:ea typeface="ＭＳ Ｐゴシック" pitchFamily="1" charset="-128"/>
                </a:rPr>
                <a:t>+ information		</a:t>
              </a:r>
              <a:r>
                <a:rPr lang="en-US" sz="2400" dirty="0" smtClean="0">
                  <a:solidFill>
                    <a:srgbClr val="00B050"/>
                  </a:solidFill>
                  <a:latin typeface="Calibri" pitchFamily="34" charset="0"/>
                  <a:ea typeface="ＭＳ Ｐゴシック" pitchFamily="1" charset="-128"/>
                </a:rPr>
                <a:t>+ upload</a:t>
              </a:r>
              <a:endParaRPr lang="en-US" sz="2400" dirty="0">
                <a:solidFill>
                  <a:srgbClr val="00B050"/>
                </a:solidFill>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smtClean="0">
                  <a:latin typeface="Calibri" pitchFamily="34" charset="0"/>
                  <a:ea typeface="ＭＳ Ｐゴシック" pitchFamily="1" charset="-128"/>
                </a:rPr>
                <a:t>offlineAccess</a:t>
              </a:r>
              <a:r>
                <a:rPr lang="en-US" sz="2400" dirty="0" smtClean="0">
                  <a:latin typeface="Calibri" pitchFamily="34" charset="0"/>
                  <a:ea typeface="ＭＳ Ｐゴシック" pitchFamily="1" charset="-128"/>
                </a:rPr>
                <a:t>	</a:t>
              </a:r>
              <a:r>
                <a:rPr lang="en-US" sz="2400" dirty="0" smtClean="0">
                  <a:solidFill>
                    <a:srgbClr val="00B050"/>
                  </a:solidFill>
                  <a:latin typeface="Calibri" pitchFamily="34" charset="0"/>
                  <a:ea typeface="ＭＳ Ｐゴシック" pitchFamily="1" charset="-128"/>
                </a:rPr>
                <a:t>+ </a:t>
              </a:r>
              <a:r>
                <a:rPr lang="en-US" sz="2400" dirty="0" err="1" smtClean="0">
                  <a:solidFill>
                    <a:srgbClr val="00B050"/>
                  </a:solidFill>
                  <a:latin typeface="Calibri" pitchFamily="34" charset="0"/>
                  <a:ea typeface="ＭＳ Ｐゴシック" pitchFamily="1" charset="-128"/>
                </a:rPr>
                <a:t>emailService</a:t>
              </a:r>
              <a:endParaRPr lang="en-US" sz="2400" dirty="0" smtClean="0">
                <a:solidFill>
                  <a:srgbClr val="00B050"/>
                </a:solidFill>
                <a:latin typeface="Calibri" pitchFamily="34" charset="0"/>
                <a:ea typeface="ＭＳ Ｐゴシック" pitchFamily="1" charset="-128"/>
              </a:endParaRPr>
            </a:p>
            <a:p>
              <a:r>
                <a:rPr lang="en-US" sz="2400" dirty="0" smtClean="0">
                  <a:latin typeface="Calibri" pitchFamily="34" charset="0"/>
                  <a:ea typeface="ＭＳ Ｐゴシック" pitchFamily="1" charset="-128"/>
                </a:rPr>
                <a:t>+ order			</a:t>
              </a:r>
              <a:r>
                <a:rPr lang="en-US" sz="2400" dirty="0" smtClean="0">
                  <a:solidFill>
                    <a:srgbClr val="00B050"/>
                  </a:solidFill>
                  <a:latin typeface="Calibri" pitchFamily="34" charset="0"/>
                  <a:ea typeface="ＭＳ Ｐゴシック" pitchFamily="1" charset="-128"/>
                </a:rPr>
                <a:t>+ browsing</a:t>
              </a:r>
            </a:p>
            <a:p>
              <a:r>
                <a:rPr lang="en-US" sz="2400" dirty="0" smtClean="0">
                  <a:latin typeface="Calibri" pitchFamily="34" charset="0"/>
                  <a:ea typeface="ＭＳ Ｐゴシック" pitchFamily="1" charset="-128"/>
                </a:rPr>
                <a:t>+ search		</a:t>
              </a:r>
              <a:r>
                <a:rPr lang="en-US" sz="2400" dirty="0" smtClean="0">
                  <a:solidFill>
                    <a:srgbClr val="00B050"/>
                  </a:solidFill>
                  <a:latin typeface="Calibri" pitchFamily="34" charset="0"/>
                  <a:ea typeface="ＭＳ Ｐゴシック" pitchFamily="1" charset="-128"/>
                </a:rPr>
                <a:t>+ </a:t>
              </a:r>
              <a:r>
                <a:rPr lang="en-US" sz="2400" dirty="0" err="1" smtClean="0">
                  <a:solidFill>
                    <a:srgbClr val="00B050"/>
                  </a:solidFill>
                  <a:latin typeface="Calibri" pitchFamily="34" charset="0"/>
                  <a:ea typeface="ＭＳ Ｐゴシック" pitchFamily="1" charset="-128"/>
                </a:rPr>
                <a:t>fileAccess</a:t>
              </a:r>
              <a:endParaRPr lang="en-US" sz="2400" dirty="0" smtClean="0">
                <a:solidFill>
                  <a:srgbClr val="00B050"/>
                </a:solidFill>
                <a:latin typeface="Calibri" pitchFamily="34" charset="0"/>
                <a:ea typeface="ＭＳ Ｐゴシック" pitchFamily="1" charset="-128"/>
              </a:endParaRPr>
            </a:p>
            <a:p>
              <a:r>
                <a:rPr lang="en-US" sz="2400" dirty="0" smtClean="0">
                  <a:solidFill>
                    <a:srgbClr val="00B050"/>
                  </a:solidFill>
                  <a:latin typeface="Calibri" pitchFamily="34" charset="0"/>
                  <a:ea typeface="ＭＳ Ｐゴシック" pitchFamily="1" charset="-128"/>
                </a:rPr>
                <a:t>+ </a:t>
              </a:r>
              <a:r>
                <a:rPr lang="en-US" sz="2400" dirty="0" err="1" smtClean="0">
                  <a:solidFill>
                    <a:srgbClr val="00B050"/>
                  </a:solidFill>
                  <a:latin typeface="Calibri" pitchFamily="34" charset="0"/>
                  <a:ea typeface="ＭＳ Ｐゴシック" pitchFamily="1" charset="-128"/>
                </a:rPr>
                <a:t>completeMetadata</a:t>
              </a:r>
              <a:endParaRPr lang="en-US" sz="2400" dirty="0">
                <a:solidFill>
                  <a:srgbClr val="00B050"/>
                </a:solidFill>
                <a:latin typeface="Calibri" pitchFamily="34" charset="0"/>
                <a:ea typeface="ＭＳ Ｐゴシック" pitchFamily="1" charset="-128"/>
              </a:endParaRPr>
            </a:p>
          </p:txBody>
        </p:sp>
        <p:sp>
          <p:nvSpPr>
            <p:cNvPr id="2053" name="Rectangle 7"/>
            <p:cNvSpPr>
              <a:spLocks noChangeArrowheads="1"/>
            </p:cNvSpPr>
            <p:nvPr/>
          </p:nvSpPr>
          <p:spPr bwMode="auto">
            <a:xfrm>
              <a:off x="397" y="3066"/>
              <a:ext cx="4997" cy="113"/>
            </a:xfrm>
            <a:prstGeom prst="rect">
              <a:avLst/>
            </a:prstGeom>
            <a:grpFill/>
            <a:ln w="9525">
              <a:solidFill>
                <a:schemeClr val="tx1"/>
              </a:solidFill>
              <a:miter lim="800000"/>
              <a:headEnd/>
              <a:tailEnd/>
            </a:ln>
          </p:spPr>
          <p:txBody>
            <a:bodyPr wrap="none" anchor="ctr"/>
            <a:lstStyle/>
            <a:p>
              <a:endParaRPr lang="en-US" sz="1200">
                <a:latin typeface="Calibri" pitchFamily="34" charset="0"/>
              </a:endParaRPr>
            </a:p>
          </p:txBody>
        </p:sp>
      </p:grpSp>
      <p:sp>
        <p:nvSpPr>
          <p:cNvPr id="6" name="Title 5"/>
          <p:cNvSpPr>
            <a:spLocks noGrp="1"/>
          </p:cNvSpPr>
          <p:nvPr>
            <p:ph type="title"/>
          </p:nvPr>
        </p:nvSpPr>
        <p:spPr>
          <a:xfrm>
            <a:off x="346672" y="285789"/>
            <a:ext cx="8229600" cy="559375"/>
          </a:xfrm>
        </p:spPr>
        <p:txBody>
          <a:bodyPr>
            <a:noAutofit/>
          </a:bodyPr>
          <a:lstStyle/>
          <a:p>
            <a:pPr rtl="0" fontAlgn="base"/>
            <a:r>
              <a:rPr lang="en-US" kern="1200" dirty="0" err="1" smtClean="0">
                <a:solidFill>
                  <a:schemeClr val="tx1"/>
                </a:solidFill>
                <a:latin typeface="Calibri"/>
                <a:ea typeface="ＭＳ Ｐゴシック"/>
                <a:cs typeface="+mn-cs"/>
              </a:rPr>
              <a:t>CI_OnLineFunctionCode</a:t>
            </a:r>
            <a:endParaRPr lang="en-US" kern="1200" dirty="0" smtClean="0">
              <a:solidFill>
                <a:schemeClr val="tx1"/>
              </a:solidFill>
              <a:latin typeface="Calibri"/>
              <a:ea typeface="ＭＳ Ｐゴシック"/>
              <a:cs typeface="+mn-cs"/>
            </a:endParaRPr>
          </a:p>
        </p:txBody>
      </p:sp>
    </p:spTree>
    <p:extLst>
      <p:ext uri="{BB962C8B-B14F-4D97-AF65-F5344CB8AC3E}">
        <p14:creationId xmlns:p14="http://schemas.microsoft.com/office/powerpoint/2010/main" val="1745688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788035" y="1934785"/>
            <a:ext cx="7599680" cy="3267075"/>
            <a:chOff x="352" y="769"/>
            <a:chExt cx="5058" cy="2058"/>
          </a:xfrm>
          <a:solidFill>
            <a:schemeClr val="bg1"/>
          </a:solidFill>
          <a:effectLst>
            <a:outerShdw blurRad="50800" dist="63500" dir="2700000" algn="ctr" rotWithShape="0">
              <a:srgbClr val="000000">
                <a:alpha val="40000"/>
              </a:srgbClr>
            </a:outerShdw>
          </a:effectLst>
        </p:grpSpPr>
        <p:sp>
          <p:nvSpPr>
            <p:cNvPr id="4099" name="Text Box 5"/>
            <p:cNvSpPr txBox="1">
              <a:spLocks noChangeArrowheads="1"/>
            </p:cNvSpPr>
            <p:nvPr/>
          </p:nvSpPr>
          <p:spPr bwMode="auto">
            <a:xfrm>
              <a:off x="353" y="769"/>
              <a:ext cx="5057" cy="523"/>
            </a:xfrm>
            <a:prstGeom prst="rect">
              <a:avLst/>
            </a:prstGeom>
            <a:grpFill/>
            <a:ln w="9525">
              <a:solidFill>
                <a:schemeClr val="tx1"/>
              </a:solidFill>
              <a:miter lim="800000"/>
              <a:headEnd/>
              <a:tailEnd/>
            </a:ln>
          </p:spPr>
          <p:txBody>
            <a:bodyPr>
              <a:spAutoFit/>
            </a:bodyPr>
            <a:lstStyle/>
            <a:p>
              <a:pPr algn="ctr"/>
              <a:r>
                <a:rPr lang="en-US" sz="2400" dirty="0">
                  <a:latin typeface="Calibri" pitchFamily="34" charset="0"/>
                  <a:ea typeface="ＭＳ Ｐゴシック" pitchFamily="1" charset="-128"/>
                </a:rPr>
                <a:t>&lt;&lt;</a:t>
              </a:r>
              <a:r>
                <a:rPr lang="en-US" sz="2400" dirty="0" err="1">
                  <a:latin typeface="Calibri" pitchFamily="34" charset="0"/>
                  <a:ea typeface="ＭＳ Ｐゴシック" pitchFamily="1" charset="-128"/>
                </a:rPr>
                <a:t>CodeList</a:t>
              </a:r>
              <a:r>
                <a:rPr lang="en-US" sz="2400" dirty="0">
                  <a:latin typeface="Calibri" pitchFamily="34" charset="0"/>
                  <a:ea typeface="ＭＳ Ｐゴシック" pitchFamily="1" charset="-128"/>
                </a:rPr>
                <a:t>&gt;&gt;</a:t>
              </a:r>
            </a:p>
            <a:p>
              <a:pPr algn="ctr"/>
              <a:r>
                <a:rPr lang="en-US" sz="2400" dirty="0" err="1">
                  <a:latin typeface="Calibri" pitchFamily="34" charset="0"/>
                  <a:ea typeface="ＭＳ Ｐゴシック" pitchFamily="1" charset="-128"/>
                </a:rPr>
                <a:t>CI_RoleCode</a:t>
              </a:r>
              <a:endParaRPr lang="en-US" sz="2400" dirty="0">
                <a:latin typeface="Calibri" pitchFamily="34" charset="0"/>
                <a:ea typeface="ＭＳ Ｐゴシック" pitchFamily="1" charset="-128"/>
              </a:endParaRPr>
            </a:p>
          </p:txBody>
        </p:sp>
        <p:sp>
          <p:nvSpPr>
            <p:cNvPr id="4100" name="Text Box 6"/>
            <p:cNvSpPr txBox="1">
              <a:spLocks noChangeArrowheads="1"/>
            </p:cNvSpPr>
            <p:nvPr/>
          </p:nvSpPr>
          <p:spPr bwMode="auto">
            <a:xfrm>
              <a:off x="352" y="1292"/>
              <a:ext cx="5057" cy="1415"/>
            </a:xfrm>
            <a:prstGeom prst="rect">
              <a:avLst/>
            </a:prstGeom>
            <a:grpFill/>
            <a:ln w="9525">
              <a:solidFill>
                <a:schemeClr val="tx1"/>
              </a:solidFill>
              <a:miter lim="800000"/>
              <a:headEnd/>
              <a:tailEnd/>
            </a:ln>
          </p:spPr>
          <p:txBody>
            <a:bodyPr>
              <a:spAutoFit/>
            </a:bodyPr>
            <a:lstStyle/>
            <a:p>
              <a:r>
                <a:rPr lang="en-US" sz="2000" dirty="0">
                  <a:latin typeface="Calibri" pitchFamily="34" charset="0"/>
                  <a:ea typeface="ＭＳ Ｐゴシック" pitchFamily="1" charset="-128"/>
                </a:rPr>
                <a:t>+ </a:t>
              </a:r>
              <a:r>
                <a:rPr lang="en-US" sz="2000" dirty="0" err="1" smtClean="0">
                  <a:latin typeface="Calibri" pitchFamily="34" charset="0"/>
                  <a:ea typeface="ＭＳ Ｐゴシック" pitchFamily="1" charset="-128"/>
                </a:rPr>
                <a:t>resourceProvider</a:t>
              </a:r>
              <a:r>
                <a:rPr lang="en-US" sz="2000" dirty="0">
                  <a:latin typeface="Calibri" pitchFamily="34" charset="0"/>
                  <a:ea typeface="ＭＳ Ｐゴシック" pitchFamily="1" charset="-128"/>
                </a:rPr>
                <a:t>	</a:t>
              </a:r>
              <a:r>
                <a:rPr lang="en-US" sz="2000" dirty="0" smtClean="0">
                  <a:latin typeface="Calibri" pitchFamily="34" charset="0"/>
                </a:rPr>
                <a:t>+ </a:t>
              </a:r>
              <a:r>
                <a:rPr lang="en-US" sz="2000" dirty="0" err="1" smtClean="0">
                  <a:latin typeface="Calibri" pitchFamily="34" charset="0"/>
                </a:rPr>
                <a:t>principalInvestigator</a:t>
              </a:r>
              <a:r>
                <a:rPr lang="en-US" sz="2000" dirty="0" smtClean="0">
                  <a:latin typeface="Calibri" pitchFamily="34" charset="0"/>
                </a:rPr>
                <a:t>	+ editor</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custodian	 	</a:t>
              </a:r>
              <a:r>
                <a:rPr lang="en-US" sz="2000" dirty="0">
                  <a:latin typeface="Calibri" pitchFamily="34" charset="0"/>
                </a:rPr>
                <a:t>+ </a:t>
              </a:r>
              <a:r>
                <a:rPr lang="en-US" sz="2000" dirty="0" smtClean="0">
                  <a:latin typeface="Calibri" pitchFamily="34" charset="0"/>
                </a:rPr>
                <a:t>processor		+ mediator</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owner	 		</a:t>
              </a:r>
              <a:r>
                <a:rPr lang="en-US" sz="2000" dirty="0">
                  <a:latin typeface="Calibri" pitchFamily="34" charset="0"/>
                </a:rPr>
                <a:t>+ </a:t>
              </a:r>
              <a:r>
                <a:rPr lang="en-US" sz="2000" dirty="0" smtClean="0">
                  <a:latin typeface="Calibri" pitchFamily="34" charset="0"/>
                </a:rPr>
                <a:t>publisher		+ </a:t>
              </a:r>
              <a:r>
                <a:rPr lang="en-US" sz="2000" dirty="0" err="1" smtClean="0">
                  <a:latin typeface="Calibri" pitchFamily="34" charset="0"/>
                </a:rPr>
                <a:t>rightsHolder</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user			</a:t>
              </a:r>
              <a:r>
                <a:rPr lang="en-US" sz="2000" dirty="0">
                  <a:latin typeface="Calibri" pitchFamily="34" charset="0"/>
                </a:rPr>
                <a:t>+ </a:t>
              </a:r>
              <a:r>
                <a:rPr lang="en-US" sz="2000" dirty="0" smtClean="0">
                  <a:latin typeface="Calibri" pitchFamily="34" charset="0"/>
                </a:rPr>
                <a:t>author			+ contributor</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distributor	 	</a:t>
              </a:r>
              <a:r>
                <a:rPr lang="en-US" sz="2000" dirty="0">
                  <a:latin typeface="Calibri" pitchFamily="34" charset="0"/>
                </a:rPr>
                <a:t>+ </a:t>
              </a:r>
              <a:r>
                <a:rPr lang="en-US" sz="2000" dirty="0" smtClean="0">
                  <a:latin typeface="Calibri" pitchFamily="34" charset="0"/>
                </a:rPr>
                <a:t>sponsor		+ funder</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a:t>
              </a:r>
              <a:r>
                <a:rPr lang="en-US" sz="2000" dirty="0" smtClean="0">
                  <a:latin typeface="Calibri" pitchFamily="34" charset="0"/>
                  <a:ea typeface="ＭＳ Ｐゴシック" pitchFamily="1" charset="-128"/>
                </a:rPr>
                <a:t>originator		</a:t>
              </a:r>
              <a:r>
                <a:rPr lang="en-US" sz="2000" dirty="0" smtClean="0">
                  <a:latin typeface="Calibri" pitchFamily="34" charset="0"/>
                </a:rPr>
                <a:t>+ </a:t>
              </a:r>
              <a:r>
                <a:rPr lang="en-US" sz="2000" dirty="0" err="1" smtClean="0">
                  <a:latin typeface="Calibri" pitchFamily="34" charset="0"/>
                </a:rPr>
                <a:t>coAuthor</a:t>
              </a:r>
              <a:r>
                <a:rPr lang="en-US" sz="2000" dirty="0" smtClean="0">
                  <a:latin typeface="Calibri" pitchFamily="34" charset="0"/>
                </a:rPr>
                <a:t>		+ stakeholder</a:t>
              </a:r>
              <a:endParaRPr lang="en-US" sz="2000" dirty="0" smtClean="0">
                <a:latin typeface="Calibri" pitchFamily="34" charset="0"/>
                <a:ea typeface="ＭＳ Ｐゴシック" pitchFamily="1" charset="-128"/>
              </a:endParaRPr>
            </a:p>
            <a:p>
              <a:r>
                <a:rPr lang="en-US" sz="2000" dirty="0" smtClean="0">
                  <a:latin typeface="Calibri" pitchFamily="34" charset="0"/>
                  <a:ea typeface="ＭＳ Ｐゴシック" pitchFamily="1" charset="-128"/>
                </a:rPr>
                <a:t>+ </a:t>
              </a:r>
              <a:r>
                <a:rPr lang="en-US" sz="2000" dirty="0" err="1" smtClean="0">
                  <a:latin typeface="Calibri" pitchFamily="34" charset="0"/>
                  <a:ea typeface="ＭＳ Ｐゴシック" pitchFamily="1" charset="-128"/>
                </a:rPr>
                <a:t>pointOfContact</a:t>
              </a:r>
              <a:r>
                <a:rPr lang="en-US" sz="2000" dirty="0" smtClean="0">
                  <a:latin typeface="Calibri" pitchFamily="34" charset="0"/>
                  <a:ea typeface="ＭＳ Ｐゴシック" pitchFamily="1" charset="-128"/>
                </a:rPr>
                <a:t>	</a:t>
              </a:r>
              <a:r>
                <a:rPr lang="en-US" sz="2000" dirty="0">
                  <a:latin typeface="Calibri" pitchFamily="34" charset="0"/>
                </a:rPr>
                <a:t> </a:t>
              </a:r>
              <a:r>
                <a:rPr lang="en-US" sz="2000" dirty="0" smtClean="0">
                  <a:latin typeface="Calibri" pitchFamily="34" charset="0"/>
                </a:rPr>
                <a:t>	+ </a:t>
              </a:r>
              <a:r>
                <a:rPr lang="en-US" sz="2000" dirty="0">
                  <a:latin typeface="Calibri" pitchFamily="34" charset="0"/>
                </a:rPr>
                <a:t>collaborator</a:t>
              </a:r>
              <a:endParaRPr lang="en-US" sz="2000" dirty="0" smtClean="0">
                <a:latin typeface="Calibri" pitchFamily="34" charset="0"/>
                <a:ea typeface="ＭＳ Ｐゴシック" pitchFamily="1" charset="-128"/>
              </a:endParaRPr>
            </a:p>
          </p:txBody>
        </p:sp>
        <p:sp>
          <p:nvSpPr>
            <p:cNvPr id="4101" name="Rectangle 7"/>
            <p:cNvSpPr>
              <a:spLocks noChangeArrowheads="1"/>
            </p:cNvSpPr>
            <p:nvPr/>
          </p:nvSpPr>
          <p:spPr bwMode="auto">
            <a:xfrm>
              <a:off x="352" y="2707"/>
              <a:ext cx="5057" cy="120"/>
            </a:xfrm>
            <a:prstGeom prst="rect">
              <a:avLst/>
            </a:prstGeom>
            <a:grpFill/>
            <a:ln w="9525">
              <a:solidFill>
                <a:schemeClr val="tx1"/>
              </a:solidFill>
              <a:miter lim="800000"/>
              <a:headEnd/>
              <a:tailEnd/>
            </a:ln>
            <a:effectLst>
              <a:outerShdw blurRad="50800" dist="63500" dir="2700000" algn="ctr" rotWithShape="0">
                <a:srgbClr val="000000">
                  <a:alpha val="39000"/>
                </a:srgbClr>
              </a:outerShdw>
            </a:effectLst>
          </p:spPr>
          <p:txBody>
            <a:bodyPr wrap="none" anchor="ctr"/>
            <a:lstStyle/>
            <a:p>
              <a:endParaRPr lang="en-US" sz="1200">
                <a:latin typeface="Calibri" pitchFamily="34" charset="0"/>
              </a:endParaRPr>
            </a:p>
          </p:txBody>
        </p:sp>
      </p:grpSp>
      <p:sp>
        <p:nvSpPr>
          <p:cNvPr id="6" name="Title 5"/>
          <p:cNvSpPr>
            <a:spLocks noGrp="1"/>
          </p:cNvSpPr>
          <p:nvPr>
            <p:ph type="title"/>
          </p:nvPr>
        </p:nvSpPr>
        <p:spPr>
          <a:xfrm>
            <a:off x="346672" y="285623"/>
            <a:ext cx="8229600" cy="559375"/>
          </a:xfrm>
        </p:spPr>
        <p:txBody>
          <a:bodyPr>
            <a:noAutofit/>
          </a:bodyPr>
          <a:lstStyle/>
          <a:p>
            <a:pPr rtl="0" fontAlgn="base"/>
            <a:r>
              <a:rPr lang="en-US" kern="1200" dirty="0" err="1" smtClean="0">
                <a:solidFill>
                  <a:schemeClr val="tx1"/>
                </a:solidFill>
                <a:latin typeface="Calibri"/>
                <a:ea typeface="ＭＳ Ｐゴシック"/>
                <a:cs typeface="+mn-cs"/>
              </a:rPr>
              <a:t>CI_RoleCode</a:t>
            </a:r>
            <a:endParaRPr lang="en-US" kern="1200" dirty="0" smtClean="0">
              <a:solidFill>
                <a:schemeClr val="tx1"/>
              </a:solidFill>
              <a:latin typeface="Calibri"/>
              <a:ea typeface="ＭＳ Ｐゴシック"/>
              <a:cs typeface="+mn-cs"/>
            </a:endParaRPr>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1341664" y="1540668"/>
            <a:ext cx="6460671" cy="4221934"/>
            <a:chOff x="673100" y="1127125"/>
            <a:chExt cx="7769225" cy="4221934"/>
          </a:xfrm>
          <a:solidFill>
            <a:schemeClr val="bg1"/>
          </a:solidFill>
          <a:effectLst>
            <a:outerShdw blurRad="50800" dist="63500" dir="2700000" algn="tl" rotWithShape="0">
              <a:prstClr val="black">
                <a:alpha val="40000"/>
              </a:prstClr>
            </a:outerShdw>
          </a:effectLst>
        </p:grpSpPr>
        <p:sp>
          <p:nvSpPr>
            <p:cNvPr id="1027" name="Text Box 9"/>
            <p:cNvSpPr txBox="1">
              <a:spLocks noChangeArrowheads="1"/>
            </p:cNvSpPr>
            <p:nvPr/>
          </p:nvSpPr>
          <p:spPr bwMode="auto">
            <a:xfrm>
              <a:off x="673100" y="1127125"/>
              <a:ext cx="7769225" cy="957263"/>
            </a:xfrm>
            <a:prstGeom prst="rect">
              <a:avLst/>
            </a:prstGeom>
            <a:grpFill/>
            <a:ln w="9525">
              <a:solidFill>
                <a:schemeClr val="tx1"/>
              </a:solidFill>
              <a:miter lim="800000"/>
              <a:headEnd/>
              <a:tailEnd/>
            </a:ln>
          </p:spPr>
          <p:txBody>
            <a:bodyPr>
              <a:spAutoFit/>
            </a:bodyPr>
            <a:lstStyle/>
            <a:p>
              <a:pPr algn="ctr"/>
              <a:r>
                <a:rPr lang="en-US" sz="2800" dirty="0">
                  <a:latin typeface="Calibri" pitchFamily="34" charset="0"/>
                  <a:ea typeface="ＭＳ Ｐゴシック" pitchFamily="1" charset="-128"/>
                </a:rPr>
                <a:t>&lt;&lt;</a:t>
              </a:r>
              <a:r>
                <a:rPr lang="en-US" sz="2800" dirty="0" err="1">
                  <a:latin typeface="Calibri" pitchFamily="34" charset="0"/>
                  <a:ea typeface="ＭＳ Ｐゴシック" pitchFamily="1" charset="-128"/>
                </a:rPr>
                <a:t>DataType</a:t>
              </a:r>
              <a:r>
                <a:rPr lang="en-US" sz="2800" dirty="0">
                  <a:latin typeface="Calibri" pitchFamily="34" charset="0"/>
                  <a:ea typeface="ＭＳ Ｐゴシック" pitchFamily="1" charset="-128"/>
                </a:rPr>
                <a:t>&gt;&gt;</a:t>
              </a:r>
            </a:p>
            <a:p>
              <a:pPr algn="ctr"/>
              <a:r>
                <a:rPr lang="en-US" sz="2800" dirty="0" err="1">
                  <a:latin typeface="Calibri" pitchFamily="34" charset="0"/>
                  <a:ea typeface="ＭＳ Ｐゴシック" pitchFamily="1" charset="-128"/>
                </a:rPr>
                <a:t>CI_OnlineResource</a:t>
              </a:r>
              <a:endParaRPr lang="en-US" sz="2800" dirty="0">
                <a:latin typeface="Calibri" pitchFamily="34" charset="0"/>
                <a:ea typeface="ＭＳ Ｐゴシック" pitchFamily="1" charset="-128"/>
              </a:endParaRPr>
            </a:p>
          </p:txBody>
        </p:sp>
        <p:sp>
          <p:nvSpPr>
            <p:cNvPr id="1028" name="Text Box 10"/>
            <p:cNvSpPr txBox="1">
              <a:spLocks noChangeArrowheads="1"/>
            </p:cNvSpPr>
            <p:nvPr/>
          </p:nvSpPr>
          <p:spPr bwMode="auto">
            <a:xfrm>
              <a:off x="673100" y="2081213"/>
              <a:ext cx="7769225" cy="3108543"/>
            </a:xfrm>
            <a:prstGeom prst="rect">
              <a:avLst/>
            </a:prstGeom>
            <a:grpFill/>
            <a:ln w="9525">
              <a:solidFill>
                <a:schemeClr val="tx1"/>
              </a:solidFill>
              <a:miter lim="800000"/>
              <a:headEnd/>
              <a:tailEnd/>
            </a:ln>
          </p:spPr>
          <p:txBody>
            <a:bodyPr>
              <a:spAutoFit/>
            </a:bodyPr>
            <a:lstStyle/>
            <a:p>
              <a:r>
                <a:rPr lang="en-US" sz="2800" dirty="0">
                  <a:latin typeface="Calibri" pitchFamily="34" charset="0"/>
                  <a:ea typeface="ＭＳ Ｐゴシック" pitchFamily="1" charset="-128"/>
                </a:rPr>
                <a:t>+ linkage : URL</a:t>
              </a:r>
            </a:p>
            <a:p>
              <a:r>
                <a:rPr lang="en-US" sz="2800" dirty="0">
                  <a:latin typeface="Calibri" pitchFamily="34" charset="0"/>
                  <a:ea typeface="ＭＳ Ｐゴシック" pitchFamily="1" charset="-128"/>
                </a:rPr>
                <a:t>+ protocol [0..1] : </a:t>
              </a:r>
              <a:r>
                <a:rPr lang="en-US" sz="2800" dirty="0" err="1">
                  <a:latin typeface="Calibri" pitchFamily="34" charset="0"/>
                  <a:ea typeface="ＭＳ Ｐゴシック" pitchFamily="1" charset="-128"/>
                </a:rPr>
                <a:t>CharacterString</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a:t>
              </a:r>
              <a:r>
                <a:rPr lang="en-US" sz="2800" dirty="0" err="1">
                  <a:latin typeface="Calibri" pitchFamily="34" charset="0"/>
                  <a:ea typeface="ＭＳ Ｐゴシック" pitchFamily="1" charset="-128"/>
                </a:rPr>
                <a:t>applicationProfile</a:t>
              </a:r>
              <a:r>
                <a:rPr lang="en-US" sz="2800" dirty="0">
                  <a:latin typeface="Calibri" pitchFamily="34" charset="0"/>
                  <a:ea typeface="ＭＳ Ｐゴシック" pitchFamily="1" charset="-128"/>
                </a:rPr>
                <a:t> [0..1] : </a:t>
              </a:r>
              <a:r>
                <a:rPr lang="en-US" sz="2800" dirty="0" err="1">
                  <a:latin typeface="Calibri" pitchFamily="34" charset="0"/>
                  <a:ea typeface="ＭＳ Ｐゴシック" pitchFamily="1" charset="-128"/>
                </a:rPr>
                <a:t>CharacterString</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name [0..1] : </a:t>
              </a:r>
              <a:r>
                <a:rPr lang="en-US" sz="2800" dirty="0" err="1">
                  <a:latin typeface="Calibri" pitchFamily="34" charset="0"/>
                  <a:ea typeface="ＭＳ Ｐゴシック" pitchFamily="1" charset="-128"/>
                </a:rPr>
                <a:t>CharacterString</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description [0..1] : </a:t>
              </a:r>
              <a:r>
                <a:rPr lang="en-US" sz="2800" dirty="0" err="1">
                  <a:latin typeface="Calibri" pitchFamily="34" charset="0"/>
                  <a:ea typeface="ＭＳ Ｐゴシック" pitchFamily="1" charset="-128"/>
                </a:rPr>
                <a:t>CharacterString</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function [0..1] : </a:t>
              </a:r>
              <a:r>
                <a:rPr lang="en-US" sz="2800" dirty="0" err="1" smtClean="0">
                  <a:latin typeface="Calibri" pitchFamily="34" charset="0"/>
                  <a:ea typeface="ＭＳ Ｐゴシック" pitchFamily="1" charset="-128"/>
                </a:rPr>
                <a:t>CI_OnLineFunctionCode</a:t>
              </a:r>
              <a:endParaRPr lang="en-US" sz="2800" dirty="0" smtClean="0">
                <a:latin typeface="Calibri" pitchFamily="34" charset="0"/>
                <a:ea typeface="ＭＳ Ｐゴシック" pitchFamily="1" charset="-128"/>
              </a:endParaRPr>
            </a:p>
            <a:p>
              <a:r>
                <a:rPr lang="en-US" sz="2800" dirty="0">
                  <a:solidFill>
                    <a:srgbClr val="00B050"/>
                  </a:solidFill>
                  <a:latin typeface="Calibri" pitchFamily="34" charset="0"/>
                  <a:ea typeface="ＭＳ Ｐゴシック" pitchFamily="1" charset="-128"/>
                </a:rPr>
                <a:t>+ </a:t>
              </a:r>
              <a:r>
                <a:rPr lang="en-US" sz="2800" dirty="0" err="1">
                  <a:solidFill>
                    <a:srgbClr val="00B050"/>
                  </a:solidFill>
                  <a:latin typeface="Calibri" pitchFamily="34" charset="0"/>
                  <a:ea typeface="ＭＳ Ｐゴシック" pitchFamily="1" charset="-128"/>
                </a:rPr>
                <a:t>protocolRequest</a:t>
              </a:r>
              <a:r>
                <a:rPr lang="en-US" sz="2800" dirty="0">
                  <a:solidFill>
                    <a:srgbClr val="00B050"/>
                  </a:solidFill>
                  <a:latin typeface="Calibri" pitchFamily="34" charset="0"/>
                  <a:ea typeface="ＭＳ Ｐゴシック" pitchFamily="1" charset="-128"/>
                </a:rPr>
                <a:t> : </a:t>
              </a:r>
              <a:r>
                <a:rPr lang="en-US" sz="2800" dirty="0" err="1">
                  <a:solidFill>
                    <a:srgbClr val="00B050"/>
                  </a:solidFill>
                  <a:latin typeface="Calibri" pitchFamily="34" charset="0"/>
                  <a:ea typeface="ＭＳ Ｐゴシック" pitchFamily="1" charset="-128"/>
                </a:rPr>
                <a:t>CharacterString</a:t>
              </a:r>
              <a:r>
                <a:rPr lang="en-US" sz="2800" dirty="0">
                  <a:solidFill>
                    <a:srgbClr val="00B050"/>
                  </a:solidFill>
                  <a:latin typeface="Calibri" pitchFamily="34" charset="0"/>
                  <a:ea typeface="ＭＳ Ｐゴシック" pitchFamily="1" charset="-128"/>
                </a:rPr>
                <a:t> [0..1</a:t>
              </a:r>
              <a:r>
                <a:rPr lang="en-US" sz="2800" dirty="0" smtClean="0">
                  <a:solidFill>
                    <a:srgbClr val="00B050"/>
                  </a:solidFill>
                  <a:latin typeface="Calibri" pitchFamily="34" charset="0"/>
                  <a:ea typeface="ＭＳ Ｐゴシック" pitchFamily="1" charset="-128"/>
                </a:rPr>
                <a:t>]</a:t>
              </a:r>
              <a:endParaRPr lang="en-US" sz="2800" dirty="0">
                <a:solidFill>
                  <a:srgbClr val="00B050"/>
                </a:solidFill>
                <a:latin typeface="Calibri" pitchFamily="34" charset="0"/>
                <a:ea typeface="ＭＳ Ｐゴシック" pitchFamily="1" charset="-128"/>
              </a:endParaRPr>
            </a:p>
          </p:txBody>
        </p:sp>
        <p:sp>
          <p:nvSpPr>
            <p:cNvPr id="1029" name="Rectangle 11"/>
            <p:cNvSpPr>
              <a:spLocks noChangeArrowheads="1"/>
            </p:cNvSpPr>
            <p:nvPr/>
          </p:nvSpPr>
          <p:spPr bwMode="auto">
            <a:xfrm>
              <a:off x="673100" y="5198246"/>
              <a:ext cx="7769225" cy="150813"/>
            </a:xfrm>
            <a:prstGeom prst="rect">
              <a:avLst/>
            </a:prstGeom>
            <a:grpFill/>
            <a:ln w="9525">
              <a:solidFill>
                <a:schemeClr val="tx1"/>
              </a:solidFill>
              <a:miter lim="800000"/>
              <a:headEnd/>
              <a:tailEnd/>
            </a:ln>
          </p:spPr>
          <p:txBody>
            <a:bodyPr wrap="none" anchor="ctr"/>
            <a:lstStyle/>
            <a:p>
              <a:endParaRPr lang="en-US">
                <a:latin typeface="Calibri" pitchFamily="34" charset="0"/>
              </a:endParaRPr>
            </a:p>
          </p:txBody>
        </p:sp>
      </p:grpSp>
      <p:sp>
        <p:nvSpPr>
          <p:cNvPr id="6" name="Title 5"/>
          <p:cNvSpPr>
            <a:spLocks noGrp="1"/>
          </p:cNvSpPr>
          <p:nvPr>
            <p:ph type="title"/>
          </p:nvPr>
        </p:nvSpPr>
        <p:spPr>
          <a:xfrm>
            <a:off x="346672" y="297498"/>
            <a:ext cx="8229600" cy="559375"/>
          </a:xfrm>
        </p:spPr>
        <p:txBody>
          <a:bodyPr>
            <a:normAutofit fontScale="90000"/>
          </a:bodyPr>
          <a:lstStyle/>
          <a:p>
            <a:r>
              <a:rPr lang="en-US" dirty="0" err="1" smtClean="0"/>
              <a:t>CI_OnlineResource</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87701"/>
            <a:ext cx="8229600" cy="559375"/>
          </a:xfrm>
        </p:spPr>
        <p:txBody>
          <a:bodyPr>
            <a:noAutofit/>
          </a:bodyPr>
          <a:lstStyle/>
          <a:p>
            <a:r>
              <a:rPr lang="en-US" dirty="0" smtClean="0"/>
              <a:t>Where Are </a:t>
            </a:r>
            <a:r>
              <a:rPr lang="en-US" dirty="0" err="1" smtClean="0"/>
              <a:t>CI_OnlineResources</a:t>
            </a:r>
            <a:r>
              <a:rPr lang="en-US" dirty="0" smtClean="0"/>
              <a:t>?</a:t>
            </a:r>
            <a:endParaRPr lang="en-US" dirty="0"/>
          </a:p>
        </p:txBody>
      </p:sp>
      <p:sp>
        <p:nvSpPr>
          <p:cNvPr id="3" name="Folded Corner 2"/>
          <p:cNvSpPr/>
          <p:nvPr/>
        </p:nvSpPr>
        <p:spPr>
          <a:xfrm>
            <a:off x="4099964" y="3209849"/>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grpSp>
        <p:nvGrpSpPr>
          <p:cNvPr id="73" name="Group 72"/>
          <p:cNvGrpSpPr/>
          <p:nvPr/>
        </p:nvGrpSpPr>
        <p:grpSpPr>
          <a:xfrm>
            <a:off x="501390" y="4194066"/>
            <a:ext cx="2579232" cy="1457745"/>
            <a:chOff x="841200" y="2693987"/>
            <a:chExt cx="2579232" cy="1457745"/>
          </a:xfrm>
        </p:grpSpPr>
        <p:sp>
          <p:nvSpPr>
            <p:cNvPr id="74" name="TextBox 73"/>
            <p:cNvSpPr txBox="1"/>
            <p:nvPr/>
          </p:nvSpPr>
          <p:spPr>
            <a:xfrm>
              <a:off x="841200" y="3782400"/>
              <a:ext cx="2579232" cy="369332"/>
            </a:xfrm>
            <a:prstGeom prst="rect">
              <a:avLst/>
            </a:prstGeom>
            <a:noFill/>
          </p:spPr>
          <p:txBody>
            <a:bodyPr wrap="none" rtlCol="0">
              <a:spAutoFit/>
            </a:bodyPr>
            <a:lstStyle/>
            <a:p>
              <a:pPr algn="ctr"/>
              <a:r>
                <a:rPr lang="en-US" smtClean="0">
                  <a:ea typeface="ＭＳ Ｐゴシック" pitchFamily="1" charset="-128"/>
                </a:rPr>
                <a:t>service connection points</a:t>
              </a:r>
              <a:endParaRPr lang="en-US" dirty="0">
                <a:ea typeface="ＭＳ Ｐゴシック" pitchFamily="1" charset="-128"/>
              </a:endParaRPr>
            </a:p>
          </p:txBody>
        </p:sp>
        <p:pic>
          <p:nvPicPr>
            <p:cNvPr id="72" name="Picture 71"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grpSp>
        <p:nvGrpSpPr>
          <p:cNvPr id="80" name="Group 79"/>
          <p:cNvGrpSpPr/>
          <p:nvPr/>
        </p:nvGrpSpPr>
        <p:grpSpPr>
          <a:xfrm>
            <a:off x="3488610" y="4978194"/>
            <a:ext cx="2148538" cy="1457745"/>
            <a:chOff x="1056551" y="2693987"/>
            <a:chExt cx="2148538" cy="1457745"/>
          </a:xfrm>
        </p:grpSpPr>
        <p:sp>
          <p:nvSpPr>
            <p:cNvPr id="81" name="TextBox 80"/>
            <p:cNvSpPr txBox="1"/>
            <p:nvPr/>
          </p:nvSpPr>
          <p:spPr>
            <a:xfrm>
              <a:off x="1056551" y="3782400"/>
              <a:ext cx="2148538" cy="369332"/>
            </a:xfrm>
            <a:prstGeom prst="rect">
              <a:avLst/>
            </a:prstGeom>
            <a:noFill/>
          </p:spPr>
          <p:txBody>
            <a:bodyPr wrap="none" rtlCol="0">
              <a:spAutoFit/>
            </a:bodyPr>
            <a:lstStyle/>
            <a:p>
              <a:pPr algn="ctr"/>
              <a:r>
                <a:rPr lang="en-US" smtClean="0">
                  <a:ea typeface="ＭＳ Ｐゴシック" pitchFamily="1" charset="-128"/>
                </a:rPr>
                <a:t>metadata extensions</a:t>
              </a:r>
              <a:endParaRPr lang="en-US" dirty="0">
                <a:ea typeface="ＭＳ Ｐゴシック" pitchFamily="1" charset="-128"/>
              </a:endParaRPr>
            </a:p>
          </p:txBody>
        </p:sp>
        <p:pic>
          <p:nvPicPr>
            <p:cNvPr id="88" name="Picture 87"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grpSp>
        <p:nvGrpSpPr>
          <p:cNvPr id="89" name="Group 88"/>
          <p:cNvGrpSpPr/>
          <p:nvPr/>
        </p:nvGrpSpPr>
        <p:grpSpPr>
          <a:xfrm>
            <a:off x="799104" y="2096125"/>
            <a:ext cx="2041777" cy="1457745"/>
            <a:chOff x="1109937" y="2693987"/>
            <a:chExt cx="2041777" cy="1457745"/>
          </a:xfrm>
        </p:grpSpPr>
        <p:sp>
          <p:nvSpPr>
            <p:cNvPr id="96" name="TextBox 95"/>
            <p:cNvSpPr txBox="1"/>
            <p:nvPr/>
          </p:nvSpPr>
          <p:spPr>
            <a:xfrm>
              <a:off x="1109937" y="3782400"/>
              <a:ext cx="2041777" cy="369332"/>
            </a:xfrm>
            <a:prstGeom prst="rect">
              <a:avLst/>
            </a:prstGeom>
            <a:noFill/>
          </p:spPr>
          <p:txBody>
            <a:bodyPr wrap="none" rtlCol="0">
              <a:spAutoFit/>
            </a:bodyPr>
            <a:lstStyle/>
            <a:p>
              <a:pPr algn="ctr"/>
              <a:r>
                <a:rPr lang="en-US" dirty="0" smtClean="0">
                  <a:ea typeface="ＭＳ Ｐゴシック" pitchFamily="1" charset="-128"/>
                </a:rPr>
                <a:t>contact information</a:t>
              </a:r>
              <a:endParaRPr lang="en-US" dirty="0">
                <a:ea typeface="ＭＳ Ｐゴシック" pitchFamily="1" charset="-128"/>
              </a:endParaRPr>
            </a:p>
          </p:txBody>
        </p:sp>
        <p:pic>
          <p:nvPicPr>
            <p:cNvPr id="97" name="Picture 96"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grpSp>
        <p:nvGrpSpPr>
          <p:cNvPr id="104" name="Group 103"/>
          <p:cNvGrpSpPr/>
          <p:nvPr/>
        </p:nvGrpSpPr>
        <p:grpSpPr>
          <a:xfrm>
            <a:off x="3692032" y="1206768"/>
            <a:ext cx="1741695" cy="1457745"/>
            <a:chOff x="1259976" y="2693987"/>
            <a:chExt cx="1741695" cy="1457745"/>
          </a:xfrm>
        </p:grpSpPr>
        <p:sp>
          <p:nvSpPr>
            <p:cNvPr id="105" name="TextBox 104"/>
            <p:cNvSpPr txBox="1"/>
            <p:nvPr/>
          </p:nvSpPr>
          <p:spPr>
            <a:xfrm>
              <a:off x="1259976" y="3782400"/>
              <a:ext cx="1741695" cy="369332"/>
            </a:xfrm>
            <a:prstGeom prst="rect">
              <a:avLst/>
            </a:prstGeom>
            <a:noFill/>
          </p:spPr>
          <p:txBody>
            <a:bodyPr wrap="none" rtlCol="0">
              <a:spAutoFit/>
            </a:bodyPr>
            <a:lstStyle/>
            <a:p>
              <a:pPr algn="ctr"/>
              <a:r>
                <a:rPr lang="en-US" dirty="0" smtClean="0">
                  <a:ea typeface="ＭＳ Ｐゴシック" pitchFamily="1" charset="-128"/>
                </a:rPr>
                <a:t>data distribution</a:t>
              </a:r>
              <a:endParaRPr lang="en-US" dirty="0">
                <a:ea typeface="ＭＳ Ｐゴシック" pitchFamily="1" charset="-128"/>
              </a:endParaRPr>
            </a:p>
          </p:txBody>
        </p:sp>
        <p:pic>
          <p:nvPicPr>
            <p:cNvPr id="106" name="Picture 105"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grpSp>
        <p:nvGrpSpPr>
          <p:cNvPr id="17" name="Group 16"/>
          <p:cNvGrpSpPr/>
          <p:nvPr/>
        </p:nvGrpSpPr>
        <p:grpSpPr>
          <a:xfrm>
            <a:off x="6509611" y="2096125"/>
            <a:ext cx="1614353" cy="1457745"/>
            <a:chOff x="1323649" y="2693987"/>
            <a:chExt cx="1614353" cy="1457745"/>
          </a:xfrm>
        </p:grpSpPr>
        <p:sp>
          <p:nvSpPr>
            <p:cNvPr id="18" name="TextBox 17"/>
            <p:cNvSpPr txBox="1"/>
            <p:nvPr/>
          </p:nvSpPr>
          <p:spPr>
            <a:xfrm>
              <a:off x="1323649" y="3782400"/>
              <a:ext cx="1614353" cy="369332"/>
            </a:xfrm>
            <a:prstGeom prst="rect">
              <a:avLst/>
            </a:prstGeom>
            <a:noFill/>
          </p:spPr>
          <p:txBody>
            <a:bodyPr wrap="none" rtlCol="0">
              <a:spAutoFit/>
            </a:bodyPr>
            <a:lstStyle/>
            <a:p>
              <a:pPr algn="ctr"/>
              <a:r>
                <a:rPr lang="en-US" dirty="0" smtClean="0">
                  <a:ea typeface="ＭＳ Ｐゴシック" pitchFamily="1" charset="-128"/>
                </a:rPr>
                <a:t>browse graphic</a:t>
              </a:r>
              <a:endParaRPr lang="en-US" dirty="0">
                <a:ea typeface="ＭＳ Ｐゴシック" pitchFamily="1" charset="-128"/>
              </a:endParaRPr>
            </a:p>
          </p:txBody>
        </p:sp>
        <p:pic>
          <p:nvPicPr>
            <p:cNvPr id="19" name="Picture 18"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grpSp>
        <p:nvGrpSpPr>
          <p:cNvPr id="20" name="Group 19"/>
          <p:cNvGrpSpPr/>
          <p:nvPr/>
        </p:nvGrpSpPr>
        <p:grpSpPr>
          <a:xfrm>
            <a:off x="6651948" y="4194066"/>
            <a:ext cx="1329679" cy="1457745"/>
            <a:chOff x="1465977" y="2693987"/>
            <a:chExt cx="1329679" cy="1457745"/>
          </a:xfrm>
        </p:grpSpPr>
        <p:sp>
          <p:nvSpPr>
            <p:cNvPr id="21" name="TextBox 20"/>
            <p:cNvSpPr txBox="1"/>
            <p:nvPr/>
          </p:nvSpPr>
          <p:spPr>
            <a:xfrm>
              <a:off x="1640207" y="3782400"/>
              <a:ext cx="981231" cy="369332"/>
            </a:xfrm>
            <a:prstGeom prst="rect">
              <a:avLst/>
            </a:prstGeom>
            <a:noFill/>
          </p:spPr>
          <p:txBody>
            <a:bodyPr wrap="none" rtlCol="0">
              <a:spAutoFit/>
            </a:bodyPr>
            <a:lstStyle/>
            <a:p>
              <a:pPr algn="ctr"/>
              <a:r>
                <a:rPr lang="en-US" dirty="0" smtClean="0">
                  <a:ea typeface="ＭＳ Ｐゴシック" pitchFamily="1" charset="-128"/>
                </a:rPr>
                <a:t>citations</a:t>
              </a:r>
              <a:endParaRPr lang="en-US" dirty="0">
                <a:ea typeface="ＭＳ Ｐゴシック" pitchFamily="1" charset="-128"/>
              </a:endParaRPr>
            </a:p>
          </p:txBody>
        </p:sp>
        <p:pic>
          <p:nvPicPr>
            <p:cNvPr id="22" name="Picture 21" descr="World-Wide-Web-logo.jpeg"/>
            <p:cNvPicPr>
              <a:picLocks noChangeAspect="1"/>
            </p:cNvPicPr>
            <p:nvPr/>
          </p:nvPicPr>
          <p:blipFill>
            <a:blip r:embed="rId2" cstate="print"/>
            <a:stretch>
              <a:fillRect/>
            </a:stretch>
          </p:blipFill>
          <p:spPr>
            <a:xfrm>
              <a:off x="1465977" y="2693987"/>
              <a:ext cx="1329679" cy="977900"/>
            </a:xfrm>
            <a:prstGeom prst="rect">
              <a:avLst/>
            </a:prstGeom>
          </p:spPr>
        </p:pic>
      </p:grpSp>
      <p:sp>
        <p:nvSpPr>
          <p:cNvPr id="4" name="Rectangle 3"/>
          <p:cNvSpPr/>
          <p:nvPr/>
        </p:nvSpPr>
        <p:spPr>
          <a:xfrm>
            <a:off x="6088743" y="1632857"/>
            <a:ext cx="2423886" cy="4433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75531" y="5731120"/>
            <a:ext cx="957313" cy="369332"/>
          </a:xfrm>
          <a:prstGeom prst="rect">
            <a:avLst/>
          </a:prstGeom>
          <a:noFill/>
        </p:spPr>
        <p:txBody>
          <a:bodyPr wrap="none" rtlCol="0">
            <a:spAutoFit/>
          </a:bodyPr>
          <a:lstStyle/>
          <a:p>
            <a:r>
              <a:rPr lang="en-US" dirty="0" smtClean="0">
                <a:solidFill>
                  <a:srgbClr val="FF0000"/>
                </a:solidFill>
              </a:rPr>
              <a:t>19115-1</a:t>
            </a:r>
            <a:endParaRPr lang="en-US" dirty="0">
              <a:solidFill>
                <a:srgbClr val="FF0000"/>
              </a:solidFill>
            </a:endParaRPr>
          </a:p>
        </p:txBody>
      </p:sp>
      <p:pic>
        <p:nvPicPr>
          <p:cNvPr id="25" name="Picture 24"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extLst>
      <p:ext uri="{BB962C8B-B14F-4D97-AF65-F5344CB8AC3E}">
        <p14:creationId xmlns:p14="http://schemas.microsoft.com/office/powerpoint/2010/main" val="470122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95186"/>
            <a:ext cx="8229600" cy="559375"/>
          </a:xfrm>
        </p:spPr>
        <p:txBody>
          <a:bodyPr>
            <a:noAutofit/>
          </a:bodyPr>
          <a:lstStyle/>
          <a:p>
            <a:r>
              <a:rPr lang="en-US" dirty="0" smtClean="0"/>
              <a:t>Where Are </a:t>
            </a:r>
            <a:r>
              <a:rPr lang="en-US" dirty="0" err="1" smtClean="0"/>
              <a:t>CI_OnlineResources</a:t>
            </a:r>
            <a:r>
              <a:rPr lang="en-US" dirty="0" smtClean="0"/>
              <a:t>?</a:t>
            </a:r>
            <a:endParaRPr lang="en-US" dirty="0"/>
          </a:p>
        </p:txBody>
      </p:sp>
      <p:grpSp>
        <p:nvGrpSpPr>
          <p:cNvPr id="3" name="Group 40"/>
          <p:cNvGrpSpPr/>
          <p:nvPr/>
        </p:nvGrpSpPr>
        <p:grpSpPr>
          <a:xfrm>
            <a:off x="2320981" y="5537773"/>
            <a:ext cx="4719582" cy="734825"/>
            <a:chOff x="2210622" y="4899271"/>
            <a:chExt cx="4719582" cy="734825"/>
          </a:xfrm>
          <a:effectLst>
            <a:outerShdw blurRad="50800" dist="76200" dir="2700000" algn="tl" rotWithShape="0">
              <a:prstClr val="black">
                <a:alpha val="40000"/>
              </a:prstClr>
            </a:outerShdw>
          </a:effectLst>
        </p:grpSpPr>
        <p:sp>
          <p:nvSpPr>
            <p:cNvPr id="5" name="Text Box 5"/>
            <p:cNvSpPr txBox="1">
              <a:spLocks noChangeArrowheads="1"/>
            </p:cNvSpPr>
            <p:nvPr/>
          </p:nvSpPr>
          <p:spPr bwMode="auto">
            <a:xfrm>
              <a:off x="2210622" y="4899271"/>
              <a:ext cx="4719582" cy="338554"/>
            </a:xfrm>
            <a:prstGeom prst="rect">
              <a:avLst/>
            </a:prstGeom>
            <a:solidFill>
              <a:schemeClr val="bg1"/>
            </a:solidFill>
            <a:ln w="9525">
              <a:solidFill>
                <a:schemeClr val="tx1"/>
              </a:solidFill>
              <a:miter lim="800000"/>
              <a:headEnd/>
              <a:tailEnd/>
            </a:ln>
          </p:spPr>
          <p:txBody>
            <a:bodyPr>
              <a:spAutoFit/>
            </a:bodyPr>
            <a:lstStyle/>
            <a:p>
              <a:pPr algn="ctr"/>
              <a:r>
                <a:rPr lang="en-US" sz="1600" dirty="0" err="1">
                  <a:latin typeface="Calibri" pitchFamily="34" charset="0"/>
                  <a:ea typeface="ＭＳ Ｐゴシック" pitchFamily="1" charset="-128"/>
                </a:rPr>
                <a:t>MD_MetadataExtensionInformation</a:t>
              </a:r>
              <a:endParaRPr lang="en-US" sz="1600" dirty="0">
                <a:latin typeface="Calibri" pitchFamily="34" charset="0"/>
                <a:ea typeface="ＭＳ Ｐゴシック" pitchFamily="1" charset="-128"/>
              </a:endParaRPr>
            </a:p>
          </p:txBody>
        </p:sp>
        <p:sp>
          <p:nvSpPr>
            <p:cNvPr id="6" name="Text Box 6"/>
            <p:cNvSpPr txBox="1">
              <a:spLocks noChangeArrowheads="1"/>
            </p:cNvSpPr>
            <p:nvPr/>
          </p:nvSpPr>
          <p:spPr bwMode="auto">
            <a:xfrm>
              <a:off x="2210622" y="5239372"/>
              <a:ext cx="4719582" cy="338554"/>
            </a:xfrm>
            <a:prstGeom prst="rect">
              <a:avLst/>
            </a:prstGeom>
            <a:solidFill>
              <a:schemeClr val="bg1"/>
            </a:solidFill>
            <a:ln w="9525">
              <a:solidFill>
                <a:schemeClr val="tx1"/>
              </a:solidFill>
              <a:miter lim="800000"/>
              <a:headEnd/>
              <a:tailEnd/>
            </a:ln>
          </p:spPr>
          <p:txBody>
            <a:bodyPr>
              <a:spAutoFit/>
            </a:bodyPr>
            <a:lstStyle/>
            <a:p>
              <a:r>
                <a:rPr lang="en-US" sz="1600" b="1" dirty="0">
                  <a:latin typeface="Calibri" pitchFamily="34" charset="0"/>
                  <a:ea typeface="ＭＳ Ｐゴシック" pitchFamily="1" charset="-128"/>
                </a:rPr>
                <a:t>+ </a:t>
              </a:r>
              <a:r>
                <a:rPr lang="en-US" sz="1600" b="1" dirty="0" err="1">
                  <a:latin typeface="Calibri" pitchFamily="34" charset="0"/>
                  <a:ea typeface="ＭＳ Ｐゴシック" pitchFamily="1" charset="-128"/>
                </a:rPr>
                <a:t>extensionOnLineResource</a:t>
              </a:r>
              <a:r>
                <a:rPr lang="en-US" sz="1600" b="1" dirty="0">
                  <a:latin typeface="Calibri" pitchFamily="34" charset="0"/>
                  <a:ea typeface="ＭＳ Ｐゴシック" pitchFamily="1" charset="-128"/>
                </a:rPr>
                <a:t> [0..1]: </a:t>
              </a:r>
              <a:r>
                <a:rPr lang="en-US" sz="1600" b="1" dirty="0" err="1">
                  <a:latin typeface="Calibri" pitchFamily="34" charset="0"/>
                  <a:ea typeface="ＭＳ Ｐゴシック" pitchFamily="1" charset="-128"/>
                </a:rPr>
                <a:t>CI_OnlineResource</a:t>
              </a:r>
              <a:endParaRPr lang="en-US" sz="1600" b="1" dirty="0">
                <a:latin typeface="Calibri" pitchFamily="34" charset="0"/>
                <a:ea typeface="ＭＳ Ｐゴシック" pitchFamily="1" charset="-128"/>
              </a:endParaRPr>
            </a:p>
          </p:txBody>
        </p:sp>
        <p:sp>
          <p:nvSpPr>
            <p:cNvPr id="7" name="Rectangle 7"/>
            <p:cNvSpPr>
              <a:spLocks noChangeArrowheads="1"/>
            </p:cNvSpPr>
            <p:nvPr/>
          </p:nvSpPr>
          <p:spPr bwMode="auto">
            <a:xfrm>
              <a:off x="2210622" y="5574724"/>
              <a:ext cx="4719582" cy="59372"/>
            </a:xfrm>
            <a:prstGeom prst="rect">
              <a:avLst/>
            </a:prstGeom>
            <a:solidFill>
              <a:schemeClr val="bg1"/>
            </a:solidFill>
            <a:ln w="9525">
              <a:solidFill>
                <a:schemeClr val="tx1"/>
              </a:solidFill>
              <a:miter lim="800000"/>
              <a:headEnd/>
              <a:tailEnd/>
            </a:ln>
          </p:spPr>
          <p:txBody>
            <a:bodyPr wrap="none" anchor="ctr"/>
            <a:lstStyle/>
            <a:p>
              <a:endParaRPr lang="en-US" sz="1600">
                <a:latin typeface="Calibri" pitchFamily="34" charset="0"/>
              </a:endParaRPr>
            </a:p>
          </p:txBody>
        </p:sp>
      </p:grpSp>
      <p:grpSp>
        <p:nvGrpSpPr>
          <p:cNvPr id="4" name="Group 26"/>
          <p:cNvGrpSpPr/>
          <p:nvPr/>
        </p:nvGrpSpPr>
        <p:grpSpPr>
          <a:xfrm>
            <a:off x="2655277" y="1322786"/>
            <a:ext cx="4250161" cy="1997402"/>
            <a:chOff x="460375" y="1167829"/>
            <a:chExt cx="3830271" cy="1997402"/>
          </a:xfrm>
          <a:effectLst>
            <a:outerShdw blurRad="50800" dist="76200" dir="2700000" algn="tl" rotWithShape="0">
              <a:prstClr val="black">
                <a:alpha val="40000"/>
              </a:prstClr>
            </a:outerShdw>
          </a:effectLst>
        </p:grpSpPr>
        <p:sp>
          <p:nvSpPr>
            <p:cNvPr id="14" name="Text Box 5"/>
            <p:cNvSpPr txBox="1">
              <a:spLocks noChangeArrowheads="1"/>
            </p:cNvSpPr>
            <p:nvPr/>
          </p:nvSpPr>
          <p:spPr bwMode="auto">
            <a:xfrm>
              <a:off x="460375" y="1167829"/>
              <a:ext cx="3830271" cy="584775"/>
            </a:xfrm>
            <a:prstGeom prst="rect">
              <a:avLst/>
            </a:prstGeom>
            <a:solidFill>
              <a:schemeClr val="bg1"/>
            </a:solidFill>
            <a:ln w="9525">
              <a:solidFill>
                <a:schemeClr val="tx1"/>
              </a:solidFill>
              <a:miter lim="800000"/>
              <a:headEnd/>
              <a:tailEnd/>
            </a:ln>
          </p:spPr>
          <p:txBody>
            <a:bodyPr>
              <a:spAutoFit/>
            </a:bodyPr>
            <a:lstStyle/>
            <a:p>
              <a:pPr algn="ctr"/>
              <a:r>
                <a:rPr lang="en-US" sz="1600" dirty="0">
                  <a:latin typeface="Calibri" pitchFamily="34" charset="0"/>
                  <a:ea typeface="ＭＳ Ｐゴシック" pitchFamily="1" charset="-128"/>
                </a:rPr>
                <a:t>&lt;&lt;</a:t>
              </a:r>
              <a:r>
                <a:rPr lang="en-US" sz="1600" dirty="0" err="1">
                  <a:latin typeface="Calibri" pitchFamily="34" charset="0"/>
                  <a:ea typeface="ＭＳ Ｐゴシック" pitchFamily="1" charset="-128"/>
                </a:rPr>
                <a:t>DataType</a:t>
              </a:r>
              <a:r>
                <a:rPr lang="en-US" sz="1600" dirty="0">
                  <a:latin typeface="Calibri" pitchFamily="34" charset="0"/>
                  <a:ea typeface="ＭＳ Ｐゴシック" pitchFamily="1" charset="-128"/>
                </a:rPr>
                <a:t>&gt;&gt;</a:t>
              </a:r>
            </a:p>
            <a:p>
              <a:pPr algn="ctr"/>
              <a:r>
                <a:rPr lang="en-US" sz="1600" dirty="0" err="1">
                  <a:latin typeface="Calibri" pitchFamily="34" charset="0"/>
                  <a:ea typeface="ＭＳ Ｐゴシック" pitchFamily="1" charset="-128"/>
                </a:rPr>
                <a:t>CI_Contact</a:t>
              </a:r>
              <a:endParaRPr lang="en-US" sz="1600" dirty="0">
                <a:latin typeface="Calibri" pitchFamily="34" charset="0"/>
                <a:ea typeface="ＭＳ Ｐゴシック" pitchFamily="1" charset="-128"/>
              </a:endParaRPr>
            </a:p>
          </p:txBody>
        </p:sp>
        <p:sp>
          <p:nvSpPr>
            <p:cNvPr id="15" name="Text Box 6"/>
            <p:cNvSpPr txBox="1">
              <a:spLocks noChangeArrowheads="1"/>
            </p:cNvSpPr>
            <p:nvPr/>
          </p:nvSpPr>
          <p:spPr bwMode="auto">
            <a:xfrm>
              <a:off x="460375" y="1761739"/>
              <a:ext cx="3830271" cy="1323439"/>
            </a:xfrm>
            <a:prstGeom prst="rect">
              <a:avLst/>
            </a:prstGeom>
            <a:solidFill>
              <a:schemeClr val="bg1"/>
            </a:solidFill>
            <a:ln w="9525">
              <a:solidFill>
                <a:schemeClr val="tx1"/>
              </a:solidFill>
              <a:miter lim="800000"/>
              <a:headEnd/>
              <a:tailEnd/>
            </a:ln>
          </p:spPr>
          <p:txBody>
            <a:bodyPr>
              <a:spAutoFit/>
            </a:bodyPr>
            <a:lstStyle/>
            <a:p>
              <a:r>
                <a:rPr lang="en-US" sz="1600" dirty="0">
                  <a:latin typeface="Calibri" pitchFamily="34" charset="0"/>
                  <a:ea typeface="ＭＳ Ｐゴシック" pitchFamily="1" charset="-128"/>
                </a:rPr>
                <a:t>+ phone [0..1]: </a:t>
              </a:r>
              <a:r>
                <a:rPr lang="en-US" sz="1600" dirty="0" err="1">
                  <a:latin typeface="Calibri" pitchFamily="34" charset="0"/>
                  <a:ea typeface="ＭＳ Ｐゴシック" pitchFamily="1" charset="-128"/>
                </a:rPr>
                <a:t>CI_Telephone</a:t>
              </a:r>
              <a:endParaRPr lang="en-US" sz="1600" dirty="0">
                <a:latin typeface="Calibri" pitchFamily="34" charset="0"/>
                <a:ea typeface="ＭＳ Ｐゴシック" pitchFamily="1" charset="-128"/>
              </a:endParaRPr>
            </a:p>
            <a:p>
              <a:r>
                <a:rPr lang="en-US" sz="1600" dirty="0">
                  <a:latin typeface="Calibri" pitchFamily="34" charset="0"/>
                  <a:ea typeface="ＭＳ Ｐゴシック" pitchFamily="1" charset="-128"/>
                </a:rPr>
                <a:t>+ address [0..1]: </a:t>
              </a:r>
              <a:r>
                <a:rPr lang="en-US" sz="1600" dirty="0" err="1">
                  <a:latin typeface="Calibri" pitchFamily="34" charset="0"/>
                  <a:ea typeface="ＭＳ Ｐゴシック" pitchFamily="1" charset="-128"/>
                </a:rPr>
                <a:t>CI_Address</a:t>
              </a:r>
              <a:endParaRPr lang="en-US" sz="1600" dirty="0">
                <a:latin typeface="Calibri" pitchFamily="34" charset="0"/>
                <a:ea typeface="ＭＳ Ｐゴシック" pitchFamily="1" charset="-128"/>
              </a:endParaRPr>
            </a:p>
            <a:p>
              <a:r>
                <a:rPr lang="en-US" sz="1600" b="1" dirty="0">
                  <a:latin typeface="Calibri" pitchFamily="34" charset="0"/>
                  <a:ea typeface="ＭＳ Ｐゴシック" pitchFamily="1" charset="-128"/>
                </a:rPr>
                <a:t>+ </a:t>
              </a:r>
              <a:r>
                <a:rPr lang="en-US" sz="1600" b="1" dirty="0" err="1">
                  <a:latin typeface="Calibri" pitchFamily="34" charset="0"/>
                  <a:ea typeface="ＭＳ Ｐゴシック" pitchFamily="1" charset="-128"/>
                </a:rPr>
                <a:t>onlineResource</a:t>
              </a:r>
              <a:r>
                <a:rPr lang="en-US" sz="1600" b="1" dirty="0">
                  <a:latin typeface="Calibri" pitchFamily="34" charset="0"/>
                  <a:ea typeface="ＭＳ Ｐゴシック" pitchFamily="1" charset="-128"/>
                </a:rPr>
                <a:t> [0..1]: </a:t>
              </a:r>
              <a:r>
                <a:rPr lang="en-US" sz="1600" b="1" dirty="0" err="1">
                  <a:latin typeface="Calibri" pitchFamily="34" charset="0"/>
                  <a:ea typeface="ＭＳ Ｐゴシック" pitchFamily="1" charset="-128"/>
                </a:rPr>
                <a:t>CI_OnlineResource</a:t>
              </a:r>
              <a:endParaRPr lang="en-US" sz="1600" b="1" dirty="0">
                <a:latin typeface="Calibri" pitchFamily="34" charset="0"/>
                <a:ea typeface="ＭＳ Ｐゴシック" pitchFamily="1" charset="-128"/>
              </a:endParaRPr>
            </a:p>
            <a:p>
              <a:r>
                <a:rPr lang="en-US" sz="1600" dirty="0">
                  <a:latin typeface="Calibri" pitchFamily="34" charset="0"/>
                  <a:ea typeface="ＭＳ Ｐゴシック" pitchFamily="1" charset="-128"/>
                </a:rPr>
                <a:t>+ </a:t>
              </a:r>
              <a:r>
                <a:rPr lang="en-US" sz="1600" dirty="0" err="1">
                  <a:latin typeface="Calibri" pitchFamily="34" charset="0"/>
                  <a:ea typeface="ＭＳ Ｐゴシック" pitchFamily="1" charset="-128"/>
                </a:rPr>
                <a:t>hoursOfService</a:t>
              </a:r>
              <a:r>
                <a:rPr lang="en-US" sz="1600" dirty="0">
                  <a:latin typeface="Calibri" pitchFamily="34" charset="0"/>
                  <a:ea typeface="ＭＳ Ｐゴシック" pitchFamily="1" charset="-128"/>
                </a:rPr>
                <a:t> [0..1] : </a:t>
              </a:r>
              <a:r>
                <a:rPr lang="en-US" sz="1600" dirty="0" err="1">
                  <a:latin typeface="Calibri" pitchFamily="34" charset="0"/>
                  <a:ea typeface="ＭＳ Ｐゴシック" pitchFamily="1" charset="-128"/>
                </a:rPr>
                <a:t>CharacterString</a:t>
              </a:r>
              <a:endParaRPr lang="en-US" sz="1600" dirty="0">
                <a:latin typeface="Calibri" pitchFamily="34" charset="0"/>
                <a:ea typeface="ＭＳ Ｐゴシック" pitchFamily="1" charset="-128"/>
              </a:endParaRPr>
            </a:p>
            <a:p>
              <a:r>
                <a:rPr lang="en-US" sz="1600" dirty="0">
                  <a:latin typeface="Calibri" pitchFamily="34" charset="0"/>
                  <a:ea typeface="ＭＳ Ｐゴシック" pitchFamily="1" charset="-128"/>
                </a:rPr>
                <a:t>+ </a:t>
              </a:r>
              <a:r>
                <a:rPr lang="en-US" sz="1600" dirty="0" err="1">
                  <a:latin typeface="Calibri" pitchFamily="34" charset="0"/>
                  <a:ea typeface="ＭＳ Ｐゴシック" pitchFamily="1" charset="-128"/>
                </a:rPr>
                <a:t>contactInstructions</a:t>
              </a:r>
              <a:r>
                <a:rPr lang="en-US" sz="1600" dirty="0">
                  <a:latin typeface="Calibri" pitchFamily="34" charset="0"/>
                  <a:ea typeface="ＭＳ Ｐゴシック" pitchFamily="1" charset="-128"/>
                </a:rPr>
                <a:t> [0..1] : </a:t>
              </a:r>
              <a:r>
                <a:rPr lang="en-US" sz="1600" dirty="0" err="1">
                  <a:latin typeface="Calibri" pitchFamily="34" charset="0"/>
                  <a:ea typeface="ＭＳ Ｐゴシック" pitchFamily="1" charset="-128"/>
                </a:rPr>
                <a:t>CharacterString</a:t>
              </a:r>
              <a:endParaRPr lang="en-US" sz="1600" dirty="0">
                <a:latin typeface="Calibri" pitchFamily="34" charset="0"/>
                <a:ea typeface="ＭＳ Ｐゴシック" pitchFamily="1" charset="-128"/>
              </a:endParaRPr>
            </a:p>
          </p:txBody>
        </p:sp>
        <p:sp>
          <p:nvSpPr>
            <p:cNvPr id="16" name="Rectangle 7"/>
            <p:cNvSpPr>
              <a:spLocks noChangeArrowheads="1"/>
            </p:cNvSpPr>
            <p:nvPr/>
          </p:nvSpPr>
          <p:spPr bwMode="auto">
            <a:xfrm>
              <a:off x="460375" y="3091092"/>
              <a:ext cx="3830271" cy="74139"/>
            </a:xfrm>
            <a:prstGeom prst="rect">
              <a:avLst/>
            </a:prstGeom>
            <a:solidFill>
              <a:schemeClr val="bg1"/>
            </a:solidFill>
            <a:ln w="9525">
              <a:solidFill>
                <a:schemeClr val="tx1"/>
              </a:solidFill>
              <a:miter lim="800000"/>
              <a:headEnd/>
              <a:tailEnd/>
            </a:ln>
          </p:spPr>
          <p:txBody>
            <a:bodyPr wrap="none" anchor="ctr"/>
            <a:lstStyle/>
            <a:p>
              <a:endParaRPr lang="en-US" sz="1600">
                <a:latin typeface="Calibri" pitchFamily="34" charset="0"/>
              </a:endParaRPr>
            </a:p>
          </p:txBody>
        </p:sp>
      </p:grpSp>
      <p:grpSp>
        <p:nvGrpSpPr>
          <p:cNvPr id="8" name="Group 22"/>
          <p:cNvGrpSpPr/>
          <p:nvPr/>
        </p:nvGrpSpPr>
        <p:grpSpPr>
          <a:xfrm>
            <a:off x="4814787" y="3605869"/>
            <a:ext cx="4031127" cy="1714994"/>
            <a:chOff x="1124197" y="2100263"/>
            <a:chExt cx="4031127" cy="1714994"/>
          </a:xfrm>
          <a:effectLst>
            <a:outerShdw blurRad="50800" dist="76200" dir="2700000" algn="tl" rotWithShape="0">
              <a:prstClr val="black">
                <a:alpha val="40000"/>
              </a:prstClr>
            </a:outerShdw>
          </a:effectLst>
        </p:grpSpPr>
        <p:sp>
          <p:nvSpPr>
            <p:cNvPr id="20" name="Text Box 11"/>
            <p:cNvSpPr txBox="1">
              <a:spLocks noChangeArrowheads="1"/>
            </p:cNvSpPr>
            <p:nvPr/>
          </p:nvSpPr>
          <p:spPr bwMode="auto">
            <a:xfrm>
              <a:off x="1124197" y="2100263"/>
              <a:ext cx="4031127" cy="338554"/>
            </a:xfrm>
            <a:prstGeom prst="rect">
              <a:avLst/>
            </a:prstGeom>
            <a:solidFill>
              <a:schemeClr val="bg1"/>
            </a:solidFill>
            <a:ln w="9525">
              <a:solidFill>
                <a:schemeClr val="tx1"/>
              </a:solidFill>
              <a:miter lim="800000"/>
              <a:headEnd/>
              <a:tailEnd/>
            </a:ln>
          </p:spPr>
          <p:txBody>
            <a:bodyPr>
              <a:spAutoFit/>
            </a:bodyPr>
            <a:lstStyle/>
            <a:p>
              <a:pPr algn="ctr"/>
              <a:r>
                <a:rPr lang="en-US" sz="1600" dirty="0" err="1" smtClean="0">
                  <a:latin typeface="+mn-lt"/>
                  <a:ea typeface="ＭＳ Ｐゴシック" pitchFamily="1" charset="-128"/>
                </a:rPr>
                <a:t>SV_OperationMetadata</a:t>
              </a:r>
              <a:endParaRPr lang="en-US" sz="1600" dirty="0">
                <a:latin typeface="+mn-lt"/>
                <a:ea typeface="ＭＳ Ｐゴシック" pitchFamily="1" charset="-128"/>
              </a:endParaRPr>
            </a:p>
          </p:txBody>
        </p:sp>
        <p:sp>
          <p:nvSpPr>
            <p:cNvPr id="21" name="Text Box 12"/>
            <p:cNvSpPr txBox="1">
              <a:spLocks noChangeArrowheads="1"/>
            </p:cNvSpPr>
            <p:nvPr/>
          </p:nvSpPr>
          <p:spPr bwMode="auto">
            <a:xfrm>
              <a:off x="1124197" y="2436102"/>
              <a:ext cx="4031127" cy="1323439"/>
            </a:xfrm>
            <a:prstGeom prst="rect">
              <a:avLst/>
            </a:prstGeom>
            <a:solidFill>
              <a:schemeClr val="bg1"/>
            </a:solidFill>
            <a:ln w="9525">
              <a:solidFill>
                <a:schemeClr val="tx1"/>
              </a:solidFill>
              <a:miter lim="800000"/>
              <a:headEnd/>
              <a:tailEnd/>
            </a:ln>
          </p:spPr>
          <p:txBody>
            <a:bodyPr>
              <a:spAutoFit/>
            </a:bodyPr>
            <a:lstStyle/>
            <a:p>
              <a:r>
                <a:rPr lang="en-US" sz="1600" dirty="0">
                  <a:latin typeface="+mn-lt"/>
                  <a:ea typeface="ＭＳ Ｐゴシック" pitchFamily="1" charset="-128"/>
                </a:rPr>
                <a:t>+ </a:t>
              </a:r>
              <a:r>
                <a:rPr lang="en-US" sz="1600" dirty="0" err="1" smtClean="0">
                  <a:latin typeface="+mn-lt"/>
                  <a:ea typeface="ＭＳ Ｐゴシック" pitchFamily="1" charset="-128"/>
                </a:rPr>
                <a:t>operationName</a:t>
              </a:r>
              <a:r>
                <a:rPr lang="en-US" sz="1600" dirty="0" smtClean="0">
                  <a:latin typeface="+mn-lt"/>
                  <a:ea typeface="ＭＳ Ｐゴシック" pitchFamily="1" charset="-128"/>
                </a:rPr>
                <a:t> </a:t>
              </a:r>
              <a:r>
                <a:rPr lang="en-US" sz="1600" dirty="0">
                  <a:latin typeface="+mn-lt"/>
                  <a:ea typeface="ＭＳ Ｐゴシック" pitchFamily="1" charset="-128"/>
                </a:rPr>
                <a:t>: </a:t>
              </a:r>
              <a:r>
                <a:rPr lang="en-US" sz="1600" dirty="0" err="1">
                  <a:latin typeface="+mn-lt"/>
                  <a:ea typeface="ＭＳ Ｐゴシック" pitchFamily="1" charset="-128"/>
                </a:rPr>
                <a:t>CharacterString</a:t>
              </a:r>
              <a:endParaRPr lang="en-US" sz="1600" dirty="0">
                <a:latin typeface="+mn-lt"/>
                <a:ea typeface="ＭＳ Ｐゴシック" pitchFamily="1" charset="-128"/>
              </a:endParaRPr>
            </a:p>
            <a:p>
              <a:r>
                <a:rPr lang="en-US" sz="1600" dirty="0">
                  <a:latin typeface="+mn-lt"/>
                  <a:ea typeface="ＭＳ Ｐゴシック" pitchFamily="1" charset="-128"/>
                </a:rPr>
                <a:t>+ </a:t>
              </a:r>
              <a:r>
                <a:rPr lang="en-US" sz="1600" dirty="0" smtClean="0">
                  <a:latin typeface="+mn-lt"/>
                  <a:ea typeface="ＭＳ Ｐゴシック" pitchFamily="1" charset="-128"/>
                </a:rPr>
                <a:t>DCP [1..*] </a:t>
              </a:r>
              <a:r>
                <a:rPr lang="en-US" sz="1600" dirty="0">
                  <a:latin typeface="+mn-lt"/>
                  <a:ea typeface="ＭＳ Ｐゴシック" pitchFamily="1" charset="-128"/>
                </a:rPr>
                <a:t>: </a:t>
              </a:r>
              <a:r>
                <a:rPr lang="en-US" sz="1600" dirty="0" err="1" smtClean="0">
                  <a:latin typeface="+mn-lt"/>
                  <a:ea typeface="ＭＳ Ｐゴシック" pitchFamily="1" charset="-128"/>
                </a:rPr>
                <a:t>DCPList</a:t>
              </a:r>
              <a:endParaRPr lang="en-US" sz="1600" dirty="0">
                <a:latin typeface="+mn-lt"/>
                <a:ea typeface="ＭＳ Ｐゴシック" pitchFamily="1" charset="-128"/>
              </a:endParaRPr>
            </a:p>
            <a:p>
              <a:r>
                <a:rPr lang="en-US" sz="1600" dirty="0" smtClean="0">
                  <a:latin typeface="+mn-lt"/>
                  <a:ea typeface="ＭＳ Ｐゴシック" pitchFamily="1" charset="-128"/>
                </a:rPr>
                <a:t>+ </a:t>
              </a:r>
              <a:r>
                <a:rPr lang="en-US" sz="1600" dirty="0" err="1" smtClean="0">
                  <a:latin typeface="+mn-lt"/>
                  <a:ea typeface="ＭＳ Ｐゴシック" pitchFamily="1" charset="-128"/>
                </a:rPr>
                <a:t>operationDescription</a:t>
              </a:r>
              <a:r>
                <a:rPr lang="en-US" sz="1600" dirty="0" smtClean="0">
                  <a:latin typeface="+mn-lt"/>
                  <a:ea typeface="ＭＳ Ｐゴシック" pitchFamily="1" charset="-128"/>
                </a:rPr>
                <a:t> [0..1] : </a:t>
              </a:r>
              <a:r>
                <a:rPr lang="en-US" sz="1600" dirty="0" err="1" smtClean="0">
                  <a:latin typeface="+mn-lt"/>
                  <a:ea typeface="ＭＳ Ｐゴシック" pitchFamily="1" charset="-128"/>
                </a:rPr>
                <a:t>CharacterString</a:t>
              </a:r>
              <a:endParaRPr lang="en-US" sz="1600" dirty="0" smtClean="0">
                <a:latin typeface="+mn-lt"/>
                <a:ea typeface="ＭＳ Ｐゴシック" pitchFamily="1" charset="-128"/>
              </a:endParaRPr>
            </a:p>
            <a:p>
              <a:r>
                <a:rPr lang="en-US" sz="1600" dirty="0" smtClean="0">
                  <a:latin typeface="+mn-lt"/>
                  <a:ea typeface="ＭＳ Ｐゴシック" pitchFamily="1" charset="-128"/>
                </a:rPr>
                <a:t>+ </a:t>
              </a:r>
              <a:r>
                <a:rPr lang="en-US" sz="1600" dirty="0" err="1" smtClean="0">
                  <a:latin typeface="+mn-lt"/>
                  <a:ea typeface="ＭＳ Ｐゴシック" pitchFamily="1" charset="-128"/>
                </a:rPr>
                <a:t>invocationName</a:t>
              </a:r>
              <a:r>
                <a:rPr lang="en-US" sz="1600" dirty="0" smtClean="0">
                  <a:latin typeface="+mn-lt"/>
                  <a:ea typeface="ＭＳ Ｐゴシック" pitchFamily="1" charset="-128"/>
                </a:rPr>
                <a:t> [0..1] : </a:t>
              </a:r>
              <a:r>
                <a:rPr lang="en-US" sz="1600" dirty="0" err="1" smtClean="0">
                  <a:latin typeface="+mn-lt"/>
                  <a:ea typeface="ＭＳ Ｐゴシック" pitchFamily="1" charset="-128"/>
                </a:rPr>
                <a:t>CharacterString</a:t>
              </a:r>
              <a:endParaRPr lang="en-US" sz="1600" dirty="0" smtClean="0">
                <a:latin typeface="+mn-lt"/>
                <a:ea typeface="ＭＳ Ｐゴシック" pitchFamily="1" charset="-128"/>
              </a:endParaRPr>
            </a:p>
            <a:p>
              <a:r>
                <a:rPr lang="en-US" sz="1600" b="1" dirty="0" smtClean="0">
                  <a:latin typeface="+mn-lt"/>
                  <a:ea typeface="ＭＳ Ｐゴシック" pitchFamily="1" charset="-128"/>
                </a:rPr>
                <a:t>+ </a:t>
              </a:r>
              <a:r>
                <a:rPr lang="en-US" sz="1600" b="1" dirty="0" err="1" smtClean="0">
                  <a:latin typeface="+mn-lt"/>
                  <a:ea typeface="ＭＳ Ｐゴシック" pitchFamily="1" charset="-128"/>
                </a:rPr>
                <a:t>connectPoint</a:t>
              </a:r>
              <a:r>
                <a:rPr lang="en-US" sz="1600" b="1" dirty="0" smtClean="0">
                  <a:latin typeface="+mn-lt"/>
                  <a:ea typeface="ＭＳ Ｐゴシック" pitchFamily="1" charset="-128"/>
                </a:rPr>
                <a:t> </a:t>
              </a:r>
              <a:r>
                <a:rPr lang="en-US" sz="1600" b="1" dirty="0">
                  <a:latin typeface="+mn-lt"/>
                  <a:ea typeface="ＭＳ Ｐゴシック" pitchFamily="1" charset="-128"/>
                </a:rPr>
                <a:t>: </a:t>
              </a:r>
              <a:r>
                <a:rPr lang="en-US" sz="1600" b="1" dirty="0" smtClean="0">
                  <a:latin typeface="+mn-lt"/>
                  <a:ea typeface="ＭＳ Ｐゴシック" pitchFamily="1" charset="-128"/>
                </a:rPr>
                <a:t>[1..*] </a:t>
              </a:r>
              <a:r>
                <a:rPr lang="en-US" sz="1600" b="1" dirty="0">
                  <a:latin typeface="+mn-lt"/>
                  <a:ea typeface="ＭＳ Ｐゴシック" pitchFamily="1" charset="-128"/>
                </a:rPr>
                <a:t>: </a:t>
              </a:r>
              <a:r>
                <a:rPr lang="en-US" sz="1600" b="1" dirty="0" err="1" smtClean="0">
                  <a:latin typeface="+mn-lt"/>
                  <a:ea typeface="ＭＳ Ｐゴシック" pitchFamily="1" charset="-128"/>
                </a:rPr>
                <a:t>CI_OnlineResource</a:t>
              </a:r>
              <a:endParaRPr lang="en-US" sz="1600" b="1" dirty="0">
                <a:latin typeface="+mn-lt"/>
                <a:ea typeface="ＭＳ Ｐゴシック" pitchFamily="1" charset="-128"/>
              </a:endParaRPr>
            </a:p>
          </p:txBody>
        </p:sp>
        <p:sp>
          <p:nvSpPr>
            <p:cNvPr id="22" name="Rectangle 13"/>
            <p:cNvSpPr>
              <a:spLocks noChangeArrowheads="1"/>
            </p:cNvSpPr>
            <p:nvPr/>
          </p:nvSpPr>
          <p:spPr bwMode="auto">
            <a:xfrm>
              <a:off x="1124197" y="3761775"/>
              <a:ext cx="4031127" cy="53482"/>
            </a:xfrm>
            <a:prstGeom prst="rect">
              <a:avLst/>
            </a:prstGeom>
            <a:solidFill>
              <a:schemeClr val="bg1"/>
            </a:solidFill>
            <a:ln w="9525">
              <a:solidFill>
                <a:schemeClr val="tx1"/>
              </a:solidFill>
              <a:miter lim="800000"/>
              <a:headEnd/>
              <a:tailEnd/>
            </a:ln>
          </p:spPr>
          <p:txBody>
            <a:bodyPr wrap="none" anchor="ctr"/>
            <a:lstStyle/>
            <a:p>
              <a:endParaRPr lang="en-US" sz="1600">
                <a:latin typeface="+mn-lt"/>
              </a:endParaRPr>
            </a:p>
          </p:txBody>
        </p:sp>
      </p:grpSp>
      <p:grpSp>
        <p:nvGrpSpPr>
          <p:cNvPr id="9" name="Group 23"/>
          <p:cNvGrpSpPr/>
          <p:nvPr/>
        </p:nvGrpSpPr>
        <p:grpSpPr>
          <a:xfrm>
            <a:off x="400844" y="3556263"/>
            <a:ext cx="4173015" cy="1682108"/>
            <a:chOff x="460374" y="1926842"/>
            <a:chExt cx="3819526" cy="1473583"/>
          </a:xfrm>
          <a:effectLst>
            <a:outerShdw blurRad="50800" dist="76200" dir="2700000" algn="tl" rotWithShape="0">
              <a:prstClr val="black">
                <a:alpha val="40000"/>
              </a:prstClr>
            </a:outerShdw>
          </a:effectLst>
        </p:grpSpPr>
        <p:sp>
          <p:nvSpPr>
            <p:cNvPr id="25" name="Text Box 11"/>
            <p:cNvSpPr txBox="1">
              <a:spLocks noChangeArrowheads="1"/>
            </p:cNvSpPr>
            <p:nvPr/>
          </p:nvSpPr>
          <p:spPr bwMode="auto">
            <a:xfrm>
              <a:off x="460375" y="1926842"/>
              <a:ext cx="3819525" cy="338554"/>
            </a:xfrm>
            <a:prstGeom prst="rect">
              <a:avLst/>
            </a:prstGeom>
            <a:solidFill>
              <a:schemeClr val="bg1"/>
            </a:solidFill>
            <a:ln w="9525">
              <a:solidFill>
                <a:schemeClr val="tx1"/>
              </a:solidFill>
              <a:miter lim="800000"/>
              <a:headEnd/>
              <a:tailEnd/>
            </a:ln>
          </p:spPr>
          <p:txBody>
            <a:bodyPr wrap="square">
              <a:spAutoFit/>
            </a:bodyPr>
            <a:lstStyle/>
            <a:p>
              <a:pPr algn="ctr"/>
              <a:r>
                <a:rPr lang="en-US" sz="1600" dirty="0" err="1" smtClean="0">
                  <a:latin typeface="+mj-lt"/>
                </a:rPr>
                <a:t>MD_DigitalTransferOptions</a:t>
              </a:r>
              <a:endParaRPr lang="en-US" sz="1600" dirty="0">
                <a:latin typeface="+mj-lt"/>
              </a:endParaRPr>
            </a:p>
          </p:txBody>
        </p:sp>
        <p:sp>
          <p:nvSpPr>
            <p:cNvPr id="26" name="Text Box 12"/>
            <p:cNvSpPr txBox="1">
              <a:spLocks noChangeArrowheads="1"/>
            </p:cNvSpPr>
            <p:nvPr/>
          </p:nvSpPr>
          <p:spPr bwMode="auto">
            <a:xfrm>
              <a:off x="460374" y="2258679"/>
              <a:ext cx="3819525" cy="1077218"/>
            </a:xfrm>
            <a:prstGeom prst="rect">
              <a:avLst/>
            </a:prstGeom>
            <a:solidFill>
              <a:schemeClr val="bg1"/>
            </a:solidFill>
            <a:ln w="9525">
              <a:solidFill>
                <a:schemeClr val="tx1"/>
              </a:solidFill>
              <a:miter lim="800000"/>
              <a:headEnd/>
              <a:tailEnd/>
            </a:ln>
          </p:spPr>
          <p:txBody>
            <a:bodyPr wrap="square">
              <a:spAutoFit/>
            </a:bodyPr>
            <a:lstStyle/>
            <a:p>
              <a:r>
                <a:rPr lang="en-US" sz="1600" dirty="0" smtClean="0">
                  <a:latin typeface="+mj-lt"/>
                </a:rPr>
                <a:t>+ </a:t>
              </a:r>
              <a:r>
                <a:rPr lang="en-US" sz="1600" dirty="0" err="1" smtClean="0">
                  <a:latin typeface="+mj-lt"/>
                </a:rPr>
                <a:t>unitsOfDistribution</a:t>
              </a:r>
              <a:r>
                <a:rPr lang="en-US" sz="1600" dirty="0" smtClean="0">
                  <a:latin typeface="+mj-lt"/>
                </a:rPr>
                <a:t> [0..1] : </a:t>
              </a:r>
              <a:r>
                <a:rPr lang="en-US" sz="1600" dirty="0" err="1" smtClean="0">
                  <a:latin typeface="+mj-lt"/>
                </a:rPr>
                <a:t>CharacterString</a:t>
              </a:r>
              <a:endParaRPr lang="en-US" sz="1600" dirty="0" smtClean="0">
                <a:latin typeface="+mj-lt"/>
              </a:endParaRPr>
            </a:p>
            <a:p>
              <a:r>
                <a:rPr lang="en-US" sz="1600" dirty="0" smtClean="0">
                  <a:latin typeface="+mj-lt"/>
                </a:rPr>
                <a:t>+ </a:t>
              </a:r>
              <a:r>
                <a:rPr lang="en-US" sz="1600" dirty="0" err="1" smtClean="0">
                  <a:latin typeface="+mj-lt"/>
                </a:rPr>
                <a:t>transferSize</a:t>
              </a:r>
              <a:r>
                <a:rPr lang="en-US" sz="1600" dirty="0" smtClean="0">
                  <a:latin typeface="+mj-lt"/>
                </a:rPr>
                <a:t> [0..1] : Real</a:t>
              </a:r>
            </a:p>
            <a:p>
              <a:r>
                <a:rPr lang="en-US" sz="1600" b="1" dirty="0" smtClean="0">
                  <a:latin typeface="+mj-lt"/>
                </a:rPr>
                <a:t>+ </a:t>
              </a:r>
              <a:r>
                <a:rPr lang="en-US" sz="1600" b="1" dirty="0" err="1" smtClean="0">
                  <a:latin typeface="+mj-lt"/>
                </a:rPr>
                <a:t>onLine</a:t>
              </a:r>
              <a:r>
                <a:rPr lang="en-US" sz="1600" b="1" dirty="0" smtClean="0">
                  <a:latin typeface="+mj-lt"/>
                </a:rPr>
                <a:t> [0..*] : </a:t>
              </a:r>
              <a:r>
                <a:rPr lang="en-US" sz="1600" b="1" dirty="0" err="1" smtClean="0">
                  <a:latin typeface="+mj-lt"/>
                </a:rPr>
                <a:t>CI_OnlineResource</a:t>
              </a:r>
              <a:endParaRPr lang="en-US" sz="1600" b="1" dirty="0" smtClean="0">
                <a:latin typeface="+mj-lt"/>
              </a:endParaRPr>
            </a:p>
            <a:p>
              <a:r>
                <a:rPr lang="en-US" sz="1600" dirty="0" smtClean="0">
                  <a:latin typeface="+mj-lt"/>
                </a:rPr>
                <a:t>+ </a:t>
              </a:r>
              <a:r>
                <a:rPr lang="en-US" sz="1600" dirty="0" err="1" smtClean="0">
                  <a:latin typeface="+mj-lt"/>
                </a:rPr>
                <a:t>offLine</a:t>
              </a:r>
              <a:r>
                <a:rPr lang="en-US" sz="1600" dirty="0" smtClean="0">
                  <a:latin typeface="+mj-lt"/>
                </a:rPr>
                <a:t> [0..1] : </a:t>
              </a:r>
              <a:r>
                <a:rPr lang="en-US" sz="1600" dirty="0" err="1" smtClean="0">
                  <a:latin typeface="+mj-lt"/>
                </a:rPr>
                <a:t>MD_Medium</a:t>
              </a:r>
              <a:endParaRPr lang="en-US" sz="1600" dirty="0">
                <a:latin typeface="+mj-lt"/>
              </a:endParaRPr>
            </a:p>
          </p:txBody>
        </p:sp>
        <p:sp>
          <p:nvSpPr>
            <p:cNvPr id="28" name="Rectangle 13"/>
            <p:cNvSpPr>
              <a:spLocks noChangeArrowheads="1"/>
            </p:cNvSpPr>
            <p:nvPr/>
          </p:nvSpPr>
          <p:spPr bwMode="auto">
            <a:xfrm>
              <a:off x="460374" y="3334870"/>
              <a:ext cx="3819525" cy="65555"/>
            </a:xfrm>
            <a:prstGeom prst="rect">
              <a:avLst/>
            </a:prstGeom>
            <a:solidFill>
              <a:schemeClr val="bg1"/>
            </a:solidFill>
            <a:ln w="9525">
              <a:solidFill>
                <a:schemeClr val="tx1"/>
              </a:solidFill>
              <a:miter lim="800000"/>
              <a:headEnd/>
              <a:tailEnd/>
            </a:ln>
          </p:spPr>
          <p:txBody>
            <a:bodyPr wrap="none" anchor="ctr"/>
            <a:lstStyle/>
            <a:p>
              <a:endParaRPr lang="en-US" sz="1600">
                <a:latin typeface="+mj-lt"/>
              </a:endParaRPr>
            </a:p>
          </p:txBody>
        </p:sp>
      </p:grpSp>
      <p:pic>
        <p:nvPicPr>
          <p:cNvPr id="19" name="Picture 18"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338138"/>
            <a:ext cx="8229600" cy="559375"/>
          </a:xfrm>
        </p:spPr>
        <p:txBody>
          <a:bodyPr>
            <a:normAutofit fontScale="90000"/>
          </a:bodyPr>
          <a:lstStyle/>
          <a:p>
            <a:r>
              <a:rPr lang="en-US" dirty="0" smtClean="0"/>
              <a:t/>
            </a:r>
            <a:br>
              <a:rPr lang="en-US" dirty="0" smtClean="0"/>
            </a:br>
            <a:r>
              <a:rPr lang="en-US" dirty="0" smtClean="0"/>
              <a:t>Where are </a:t>
            </a:r>
            <a:r>
              <a:rPr lang="en-US" dirty="0" err="1" smtClean="0"/>
              <a:t>OnlineResource</a:t>
            </a:r>
            <a:r>
              <a:rPr lang="en-US" dirty="0" smtClean="0"/>
              <a:t> objects in the ISO 19115-1 Metadata Model?</a:t>
            </a:r>
            <a:br>
              <a:rPr lang="en-US" dirty="0" smtClean="0"/>
            </a:br>
            <a:endParaRPr lang="en-US" sz="2200" dirty="0"/>
          </a:p>
        </p:txBody>
      </p:sp>
      <p:pic>
        <p:nvPicPr>
          <p:cNvPr id="3" name="Picture 2" descr="Screen Shot 2017-04-17 at 10.33.0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876800"/>
            <a:ext cx="7435275" cy="1319162"/>
          </a:xfrm>
          <a:prstGeom prst="rect">
            <a:avLst/>
          </a:prstGeom>
          <a:ln>
            <a:solidFill>
              <a:srgbClr val="000000"/>
            </a:solidFill>
          </a:ln>
        </p:spPr>
      </p:pic>
      <p:sp>
        <p:nvSpPr>
          <p:cNvPr id="4" name="TextBox 3"/>
          <p:cNvSpPr txBox="1"/>
          <p:nvPr/>
        </p:nvSpPr>
        <p:spPr>
          <a:xfrm>
            <a:off x="419101" y="1473200"/>
            <a:ext cx="4800600" cy="3108543"/>
          </a:xfrm>
          <a:prstGeom prst="rect">
            <a:avLst/>
          </a:prstGeom>
          <a:noFill/>
        </p:spPr>
        <p:txBody>
          <a:bodyPr wrap="square" rtlCol="0">
            <a:spAutoFit/>
          </a:bodyPr>
          <a:lstStyle/>
          <a:p>
            <a:r>
              <a:rPr lang="en-US" sz="2000" dirty="0" smtClean="0"/>
              <a:t>Find </a:t>
            </a:r>
            <a:r>
              <a:rPr lang="en-US" sz="2000" dirty="0" err="1" smtClean="0"/>
              <a:t>OnlineResource</a:t>
            </a:r>
            <a:r>
              <a:rPr lang="en-US" sz="2000" dirty="0" smtClean="0"/>
              <a:t> Objects:</a:t>
            </a:r>
          </a:p>
          <a:p>
            <a:pPr marL="285750" indent="-285750">
              <a:buFont typeface="Arial"/>
              <a:buChar char="•"/>
            </a:pPr>
            <a:r>
              <a:rPr lang="en-US" sz="1600" dirty="0" smtClean="0"/>
              <a:t>Open </a:t>
            </a:r>
            <a:r>
              <a:rPr lang="en-US" sz="1600" dirty="0" err="1" smtClean="0"/>
              <a:t>findBBObjects.xlsx</a:t>
            </a:r>
            <a:endParaRPr lang="en-US" sz="1600" dirty="0" smtClean="0"/>
          </a:p>
          <a:p>
            <a:pPr marL="285750" indent="-285750">
              <a:buFont typeface="Arial"/>
              <a:buChar char="•"/>
            </a:pPr>
            <a:r>
              <a:rPr lang="en-US" sz="1600" dirty="0" smtClean="0"/>
              <a:t>Make </a:t>
            </a:r>
            <a:r>
              <a:rPr lang="en-US" sz="1600" dirty="0" err="1" smtClean="0"/>
              <a:t>PropertyType</a:t>
            </a:r>
            <a:r>
              <a:rPr lang="en-US" sz="1600" dirty="0" smtClean="0"/>
              <a:t> field active</a:t>
            </a:r>
          </a:p>
          <a:p>
            <a:pPr marL="285750" indent="-285750">
              <a:buFont typeface="Arial"/>
              <a:buChar char="•"/>
            </a:pPr>
            <a:r>
              <a:rPr lang="en-US" sz="1600" dirty="0" smtClean="0"/>
              <a:t>Select the Filter button in the excel toolbar</a:t>
            </a:r>
          </a:p>
          <a:p>
            <a:pPr marL="285750" indent="-285750">
              <a:buFont typeface="Arial"/>
              <a:buChar char="•"/>
            </a:pPr>
            <a:endParaRPr lang="en-US" sz="1600" dirty="0"/>
          </a:p>
          <a:p>
            <a:pPr marL="285750" indent="-285750">
              <a:buFont typeface="Arial"/>
              <a:buChar char="•"/>
            </a:pPr>
            <a:endParaRPr lang="en-US" sz="1600" dirty="0" smtClean="0"/>
          </a:p>
          <a:p>
            <a:pPr marL="285750" indent="-285750">
              <a:buFont typeface="Arial"/>
              <a:buChar char="•"/>
            </a:pPr>
            <a:r>
              <a:rPr lang="en-US" sz="1600" dirty="0" smtClean="0"/>
              <a:t>Click down error in </a:t>
            </a:r>
            <a:r>
              <a:rPr lang="en-US" sz="1600" dirty="0" err="1" smtClean="0"/>
              <a:t>PropertyType</a:t>
            </a:r>
            <a:r>
              <a:rPr lang="en-US" sz="1600" dirty="0" smtClean="0"/>
              <a:t> field</a:t>
            </a:r>
          </a:p>
          <a:p>
            <a:endParaRPr lang="en-US" sz="1600" dirty="0" smtClean="0"/>
          </a:p>
          <a:p>
            <a:endParaRPr lang="en-US" sz="1600" dirty="0" smtClean="0"/>
          </a:p>
          <a:p>
            <a:pPr marL="285750" indent="-285750">
              <a:buFont typeface="Arial"/>
              <a:buChar char="•"/>
            </a:pPr>
            <a:r>
              <a:rPr lang="en-US" sz="1600" dirty="0" smtClean="0"/>
              <a:t>Type </a:t>
            </a:r>
            <a:r>
              <a:rPr lang="en-US" sz="1600" dirty="0" err="1" smtClean="0"/>
              <a:t>onlineResource</a:t>
            </a:r>
            <a:r>
              <a:rPr lang="en-US" sz="1600" dirty="0" smtClean="0"/>
              <a:t> into the filter search box</a:t>
            </a:r>
          </a:p>
          <a:p>
            <a:pPr marL="285750" indent="-285750">
              <a:buFont typeface="Arial"/>
              <a:buChar char="•"/>
            </a:pPr>
            <a:r>
              <a:rPr lang="en-US" sz="1600" dirty="0" smtClean="0"/>
              <a:t>See where </a:t>
            </a:r>
            <a:r>
              <a:rPr lang="en-US" sz="1600" dirty="0" err="1" smtClean="0"/>
              <a:t>OnlineResource</a:t>
            </a:r>
            <a:r>
              <a:rPr lang="en-US" sz="1600" dirty="0" smtClean="0"/>
              <a:t> object exists in the </a:t>
            </a:r>
          </a:p>
          <a:p>
            <a:r>
              <a:rPr lang="en-US" sz="1600" dirty="0"/>
              <a:t> </a:t>
            </a:r>
            <a:r>
              <a:rPr lang="en-US" sz="1600" dirty="0" smtClean="0"/>
              <a:t>     ISO 19115-1 metadata model.</a:t>
            </a:r>
          </a:p>
        </p:txBody>
      </p:sp>
      <p:pic>
        <p:nvPicPr>
          <p:cNvPr id="5" name="Picture 4" descr="Screen Shot 2017-04-17 at 10.36.51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926" y="2609850"/>
            <a:ext cx="482600" cy="368300"/>
          </a:xfrm>
          <a:prstGeom prst="rect">
            <a:avLst/>
          </a:prstGeom>
        </p:spPr>
      </p:pic>
      <p:sp>
        <p:nvSpPr>
          <p:cNvPr id="7" name="TextBox 6"/>
          <p:cNvSpPr txBox="1"/>
          <p:nvPr/>
        </p:nvSpPr>
        <p:spPr>
          <a:xfrm>
            <a:off x="368300" y="6146800"/>
            <a:ext cx="6642100" cy="276999"/>
          </a:xfrm>
          <a:prstGeom prst="rect">
            <a:avLst/>
          </a:prstGeom>
          <a:noFill/>
        </p:spPr>
        <p:txBody>
          <a:bodyPr wrap="square" rtlCol="0">
            <a:spAutoFit/>
          </a:bodyPr>
          <a:lstStyle/>
          <a:p>
            <a:r>
              <a:rPr lang="en-US" sz="1200" dirty="0" smtClean="0"/>
              <a:t>ISO Building Blocks Explorer</a:t>
            </a:r>
            <a:endParaRPr lang="en-US" sz="1200" dirty="0"/>
          </a:p>
        </p:txBody>
      </p:sp>
      <p:pic>
        <p:nvPicPr>
          <p:cNvPr id="8" name="Picture 7" descr="Screen Shot 2017-04-17 at 11.59.26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600" y="3441700"/>
            <a:ext cx="1625600" cy="177800"/>
          </a:xfrm>
          <a:prstGeom prst="rect">
            <a:avLst/>
          </a:prstGeom>
        </p:spPr>
      </p:pic>
      <p:pic>
        <p:nvPicPr>
          <p:cNvPr id="13" name="Picture 12" descr="Screen Shot 2017-04-17 at 6.04.2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7398" y="1066800"/>
            <a:ext cx="3728901" cy="3346450"/>
          </a:xfrm>
          <a:prstGeom prst="rect">
            <a:avLst/>
          </a:prstGeom>
        </p:spPr>
      </p:pic>
    </p:spTree>
    <p:extLst>
      <p:ext uri="{BB962C8B-B14F-4D97-AF65-F5344CB8AC3E}">
        <p14:creationId xmlns:p14="http://schemas.microsoft.com/office/powerpoint/2010/main" val="1862465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338138"/>
            <a:ext cx="8229600" cy="559375"/>
          </a:xfrm>
        </p:spPr>
        <p:txBody>
          <a:bodyPr>
            <a:normAutofit fontScale="90000"/>
          </a:bodyPr>
          <a:lstStyle/>
          <a:p>
            <a:r>
              <a:rPr lang="en-US" dirty="0"/>
              <a:t/>
            </a:r>
            <a:br>
              <a:rPr lang="en-US" dirty="0"/>
            </a:br>
            <a:r>
              <a:rPr lang="en-US" dirty="0" smtClean="0"/>
              <a:t>How are </a:t>
            </a:r>
            <a:r>
              <a:rPr lang="en-US" dirty="0" err="1" smtClean="0"/>
              <a:t>OnlineResource</a:t>
            </a:r>
            <a:r>
              <a:rPr lang="en-US" dirty="0" smtClean="0"/>
              <a:t> objects used in the Common Metadata Repository?</a:t>
            </a:r>
            <a:br>
              <a:rPr lang="en-US" dirty="0" smtClean="0"/>
            </a:br>
            <a:endParaRPr lang="en-US" sz="2200" dirty="0"/>
          </a:p>
        </p:txBody>
      </p:sp>
      <p:sp>
        <p:nvSpPr>
          <p:cNvPr id="4" name="TextBox 3"/>
          <p:cNvSpPr txBox="1"/>
          <p:nvPr/>
        </p:nvSpPr>
        <p:spPr>
          <a:xfrm>
            <a:off x="508001" y="1468961"/>
            <a:ext cx="4800600" cy="3108543"/>
          </a:xfrm>
          <a:prstGeom prst="rect">
            <a:avLst/>
          </a:prstGeom>
          <a:noFill/>
        </p:spPr>
        <p:txBody>
          <a:bodyPr wrap="square" rtlCol="0">
            <a:spAutoFit/>
          </a:bodyPr>
          <a:lstStyle/>
          <a:p>
            <a:r>
              <a:rPr lang="en-US" sz="2000" dirty="0" smtClean="0"/>
              <a:t>Identify </a:t>
            </a:r>
            <a:r>
              <a:rPr lang="en-US" sz="2000" dirty="0" err="1" smtClean="0"/>
              <a:t>OnlineResource</a:t>
            </a:r>
            <a:r>
              <a:rPr lang="en-US" sz="2000" dirty="0" smtClean="0"/>
              <a:t> Usage:</a:t>
            </a:r>
          </a:p>
          <a:p>
            <a:pPr marL="285750" indent="-285750">
              <a:buFont typeface="Arial"/>
              <a:buChar char="•"/>
            </a:pPr>
            <a:r>
              <a:rPr lang="en-US" sz="1600" dirty="0" smtClean="0"/>
              <a:t>Open CMR-QuickEvaluation_2017.xlsx</a:t>
            </a:r>
          </a:p>
          <a:p>
            <a:pPr marL="285750" indent="-285750">
              <a:buFont typeface="Arial"/>
              <a:buChar char="•"/>
            </a:pPr>
            <a:r>
              <a:rPr lang="en-US" sz="1600" dirty="0" smtClean="0"/>
              <a:t>Make Path Elements field active</a:t>
            </a:r>
          </a:p>
          <a:p>
            <a:pPr marL="285750" indent="-285750">
              <a:buFont typeface="Arial"/>
              <a:buChar char="•"/>
            </a:pPr>
            <a:r>
              <a:rPr lang="en-US" sz="1600" dirty="0" smtClean="0"/>
              <a:t>Click the Filter button in the excel toolbar</a:t>
            </a:r>
          </a:p>
          <a:p>
            <a:pPr marL="285750" indent="-285750">
              <a:buFont typeface="Arial"/>
              <a:buChar char="•"/>
            </a:pPr>
            <a:endParaRPr lang="en-US" sz="1600" dirty="0" smtClean="0"/>
          </a:p>
          <a:p>
            <a:endParaRPr lang="en-US" sz="1600" dirty="0"/>
          </a:p>
          <a:p>
            <a:pPr marL="285750" indent="-285750">
              <a:buFont typeface="Arial"/>
              <a:buChar char="•"/>
            </a:pPr>
            <a:r>
              <a:rPr lang="en-US" sz="1600" dirty="0" smtClean="0"/>
              <a:t>Click down arrow in Path Element field</a:t>
            </a:r>
          </a:p>
          <a:p>
            <a:endParaRPr lang="en-US" sz="1600" dirty="0" smtClean="0"/>
          </a:p>
          <a:p>
            <a:pPr marL="285750" indent="-285750">
              <a:buFont typeface="Arial"/>
              <a:buChar char="•"/>
            </a:pPr>
            <a:r>
              <a:rPr lang="en-US" sz="1600" dirty="0" smtClean="0"/>
              <a:t>Select Not Contains = @</a:t>
            </a:r>
          </a:p>
          <a:p>
            <a:pPr marL="285750" indent="-285750">
              <a:buFont typeface="Arial"/>
              <a:buChar char="•"/>
            </a:pPr>
            <a:r>
              <a:rPr lang="en-US" sz="1600" dirty="0" smtClean="0"/>
              <a:t>Select Contains = linkage</a:t>
            </a:r>
          </a:p>
          <a:p>
            <a:pPr marL="285750" indent="-285750">
              <a:buFont typeface="Arial"/>
              <a:buChar char="•"/>
            </a:pPr>
            <a:r>
              <a:rPr lang="en-US" sz="1600" dirty="0" smtClean="0"/>
              <a:t>See where </a:t>
            </a:r>
            <a:r>
              <a:rPr lang="en-US" sz="1600" dirty="0" err="1" smtClean="0"/>
              <a:t>OnlineResource</a:t>
            </a:r>
            <a:r>
              <a:rPr lang="en-US" sz="1600" dirty="0" smtClean="0"/>
              <a:t> fields are used in</a:t>
            </a:r>
          </a:p>
          <a:p>
            <a:r>
              <a:rPr lang="en-US" sz="1600" dirty="0"/>
              <a:t> </a:t>
            </a:r>
            <a:r>
              <a:rPr lang="en-US" sz="1600" dirty="0" smtClean="0"/>
              <a:t>      CMR metadata collections</a:t>
            </a:r>
          </a:p>
        </p:txBody>
      </p:sp>
      <p:pic>
        <p:nvPicPr>
          <p:cNvPr id="5" name="Picture 4" descr="Screen Shot 2017-04-17 at 10.36.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6" y="2631011"/>
            <a:ext cx="482600" cy="368300"/>
          </a:xfrm>
          <a:prstGeom prst="rect">
            <a:avLst/>
          </a:prstGeom>
        </p:spPr>
      </p:pic>
      <p:sp>
        <p:nvSpPr>
          <p:cNvPr id="7" name="TextBox 6"/>
          <p:cNvSpPr txBox="1"/>
          <p:nvPr/>
        </p:nvSpPr>
        <p:spPr>
          <a:xfrm>
            <a:off x="368300" y="6464300"/>
            <a:ext cx="6642100" cy="276999"/>
          </a:xfrm>
          <a:prstGeom prst="rect">
            <a:avLst/>
          </a:prstGeom>
          <a:noFill/>
        </p:spPr>
        <p:txBody>
          <a:bodyPr wrap="square" rtlCol="0">
            <a:spAutoFit/>
          </a:bodyPr>
          <a:lstStyle/>
          <a:p>
            <a:r>
              <a:rPr lang="en-US" sz="1200" dirty="0" smtClean="0"/>
              <a:t>CMR Quick Evaluation Report</a:t>
            </a:r>
            <a:endParaRPr lang="en-US" sz="1200" dirty="0"/>
          </a:p>
        </p:txBody>
      </p:sp>
      <p:pic>
        <p:nvPicPr>
          <p:cNvPr id="12" name="Picture 11" descr="Screen Shot 2017-04-17 at 11.48.1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0" y="3331627"/>
            <a:ext cx="1549400" cy="177800"/>
          </a:xfrm>
          <a:prstGeom prst="rect">
            <a:avLst/>
          </a:prstGeom>
        </p:spPr>
      </p:pic>
      <p:pic>
        <p:nvPicPr>
          <p:cNvPr id="13" name="Picture 12" descr="Screen Shot 2017-04-17 at 11.33.30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000" y="4536847"/>
            <a:ext cx="6883974" cy="1961165"/>
          </a:xfrm>
          <a:prstGeom prst="rect">
            <a:avLst/>
          </a:prstGeom>
          <a:ln>
            <a:solidFill>
              <a:srgbClr val="000000"/>
            </a:solidFill>
          </a:ln>
        </p:spPr>
      </p:pic>
      <p:pic>
        <p:nvPicPr>
          <p:cNvPr id="3" name="Picture 2" descr="Screen Shot 2017-04-17 at 6.01.44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7364" y="1790700"/>
            <a:ext cx="3961024" cy="2565400"/>
          </a:xfrm>
          <a:prstGeom prst="rect">
            <a:avLst/>
          </a:prstGeom>
        </p:spPr>
      </p:pic>
    </p:spTree>
    <p:extLst>
      <p:ext uri="{BB962C8B-B14F-4D97-AF65-F5344CB8AC3E}">
        <p14:creationId xmlns:p14="http://schemas.microsoft.com/office/powerpoint/2010/main" val="1618617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338138"/>
            <a:ext cx="8229600" cy="559375"/>
          </a:xfrm>
        </p:spPr>
        <p:txBody>
          <a:bodyPr>
            <a:normAutofit fontScale="90000"/>
          </a:bodyPr>
          <a:lstStyle/>
          <a:p>
            <a:r>
              <a:rPr lang="en-US" dirty="0" smtClean="0"/>
              <a:t/>
            </a:r>
            <a:br>
              <a:rPr lang="en-US" dirty="0" smtClean="0"/>
            </a:br>
            <a:r>
              <a:rPr lang="en-US" dirty="0" smtClean="0"/>
              <a:t>What is the content of </a:t>
            </a:r>
            <a:r>
              <a:rPr lang="en-US" dirty="0" err="1" smtClean="0"/>
              <a:t>OnlineResource</a:t>
            </a:r>
            <a:r>
              <a:rPr lang="en-US" dirty="0" smtClean="0"/>
              <a:t> objects in the Common Metadata Repository?</a:t>
            </a:r>
            <a:br>
              <a:rPr lang="en-US" dirty="0" smtClean="0"/>
            </a:br>
            <a:endParaRPr lang="en-US" sz="2200" dirty="0"/>
          </a:p>
        </p:txBody>
      </p:sp>
      <p:sp>
        <p:nvSpPr>
          <p:cNvPr id="4" name="TextBox 3"/>
          <p:cNvSpPr txBox="1"/>
          <p:nvPr/>
        </p:nvSpPr>
        <p:spPr>
          <a:xfrm>
            <a:off x="571501" y="1468961"/>
            <a:ext cx="4405312" cy="3108543"/>
          </a:xfrm>
          <a:prstGeom prst="rect">
            <a:avLst/>
          </a:prstGeom>
          <a:noFill/>
        </p:spPr>
        <p:txBody>
          <a:bodyPr wrap="square" rtlCol="0">
            <a:spAutoFit/>
          </a:bodyPr>
          <a:lstStyle/>
          <a:p>
            <a:r>
              <a:rPr lang="en-US" sz="2000" dirty="0" smtClean="0"/>
              <a:t>Identify </a:t>
            </a:r>
            <a:r>
              <a:rPr lang="en-US" sz="2000" dirty="0" err="1" smtClean="0"/>
              <a:t>OnlineResource</a:t>
            </a:r>
            <a:r>
              <a:rPr lang="en-US" sz="2000" dirty="0" smtClean="0"/>
              <a:t> Content:</a:t>
            </a:r>
          </a:p>
          <a:p>
            <a:pPr marL="285750" indent="-285750">
              <a:buFont typeface="Arial"/>
              <a:buChar char="•"/>
            </a:pPr>
            <a:r>
              <a:rPr lang="en-US" sz="1600" dirty="0" smtClean="0"/>
              <a:t>Open </a:t>
            </a:r>
            <a:r>
              <a:rPr lang="en-US" sz="1600" dirty="0" err="1" smtClean="0"/>
              <a:t>reusableContent.xlsx</a:t>
            </a:r>
            <a:endParaRPr lang="en-US" sz="1600" dirty="0" smtClean="0"/>
          </a:p>
          <a:p>
            <a:pPr marL="285750" indent="-285750">
              <a:buFont typeface="Arial"/>
              <a:buChar char="•"/>
            </a:pPr>
            <a:r>
              <a:rPr lang="en-US" sz="1600" dirty="0" smtClean="0"/>
              <a:t>Make the Path field active</a:t>
            </a:r>
          </a:p>
          <a:p>
            <a:pPr marL="285750" indent="-285750">
              <a:buFont typeface="Arial"/>
              <a:buChar char="•"/>
            </a:pPr>
            <a:r>
              <a:rPr lang="en-US" sz="1600" dirty="0" smtClean="0"/>
              <a:t>Click the Filter button in the excel toolbar</a:t>
            </a:r>
          </a:p>
          <a:p>
            <a:pPr marL="285750" indent="-285750">
              <a:buFont typeface="Arial"/>
              <a:buChar char="•"/>
            </a:pPr>
            <a:endParaRPr lang="en-US" sz="1600" dirty="0" smtClean="0"/>
          </a:p>
          <a:p>
            <a:endParaRPr lang="en-US" sz="1600" dirty="0"/>
          </a:p>
          <a:p>
            <a:pPr marL="285750" indent="-285750">
              <a:buFont typeface="Arial"/>
              <a:buChar char="•"/>
            </a:pPr>
            <a:r>
              <a:rPr lang="en-US" sz="1600" dirty="0" smtClean="0"/>
              <a:t>Click down arrow in Count field and sort descending</a:t>
            </a:r>
          </a:p>
          <a:p>
            <a:endParaRPr lang="en-US" sz="1600" dirty="0" smtClean="0"/>
          </a:p>
          <a:p>
            <a:pPr marL="285750" indent="-285750">
              <a:buFont typeface="Arial"/>
              <a:buChar char="•"/>
            </a:pPr>
            <a:r>
              <a:rPr lang="en-US" sz="1600" dirty="0" smtClean="0"/>
              <a:t>Select Contains = linkage</a:t>
            </a:r>
          </a:p>
          <a:p>
            <a:pPr marL="285750" indent="-285750">
              <a:buFont typeface="Arial"/>
              <a:buChar char="•"/>
            </a:pPr>
            <a:r>
              <a:rPr lang="en-US" sz="1600" dirty="0" smtClean="0"/>
              <a:t>Select Begins With = </a:t>
            </a:r>
            <a:r>
              <a:rPr lang="en-US" sz="1600" dirty="0" err="1" smtClean="0"/>
              <a:t>CI_OnlineResource</a:t>
            </a:r>
            <a:endParaRPr lang="en-US" sz="1600" dirty="0" smtClean="0"/>
          </a:p>
          <a:p>
            <a:pPr marL="285750" indent="-285750">
              <a:buFont typeface="Arial"/>
              <a:buChar char="•"/>
            </a:pPr>
            <a:r>
              <a:rPr lang="en-US" sz="1600" dirty="0" smtClean="0"/>
              <a:t>See content in </a:t>
            </a:r>
            <a:r>
              <a:rPr lang="en-US" sz="1600" dirty="0" err="1" smtClean="0"/>
              <a:t>OnlineResource</a:t>
            </a:r>
            <a:r>
              <a:rPr lang="en-US" sz="1600" dirty="0" smtClean="0"/>
              <a:t> Objects</a:t>
            </a:r>
          </a:p>
        </p:txBody>
      </p:sp>
      <p:pic>
        <p:nvPicPr>
          <p:cNvPr id="5" name="Picture 4" descr="Screen Shot 2017-04-17 at 10.36.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563" y="2643711"/>
            <a:ext cx="482600" cy="368300"/>
          </a:xfrm>
          <a:prstGeom prst="rect">
            <a:avLst/>
          </a:prstGeom>
        </p:spPr>
      </p:pic>
      <p:sp>
        <p:nvSpPr>
          <p:cNvPr id="7" name="TextBox 6"/>
          <p:cNvSpPr txBox="1"/>
          <p:nvPr/>
        </p:nvSpPr>
        <p:spPr>
          <a:xfrm>
            <a:off x="512234" y="6413500"/>
            <a:ext cx="6642100" cy="276999"/>
          </a:xfrm>
          <a:prstGeom prst="rect">
            <a:avLst/>
          </a:prstGeom>
          <a:noFill/>
        </p:spPr>
        <p:txBody>
          <a:bodyPr wrap="square" rtlCol="0">
            <a:spAutoFit/>
          </a:bodyPr>
          <a:lstStyle/>
          <a:p>
            <a:r>
              <a:rPr lang="en-US" sz="1200" dirty="0" smtClean="0"/>
              <a:t>Reusable Content Report</a:t>
            </a:r>
            <a:endParaRPr lang="en-US" sz="1200" dirty="0"/>
          </a:p>
        </p:txBody>
      </p:sp>
      <p:pic>
        <p:nvPicPr>
          <p:cNvPr id="3" name="Picture 2" descr="Screen Shot 2017-04-17 at 12.12.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750" y="3575050"/>
            <a:ext cx="901700" cy="215900"/>
          </a:xfrm>
          <a:prstGeom prst="rect">
            <a:avLst/>
          </a:prstGeom>
        </p:spPr>
      </p:pic>
      <p:pic>
        <p:nvPicPr>
          <p:cNvPr id="17" name="Picture 16" descr="Screen Shot 2017-04-17 at 6.15.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3970" y="1397000"/>
            <a:ext cx="4430629" cy="3117850"/>
          </a:xfrm>
          <a:prstGeom prst="rect">
            <a:avLst/>
          </a:prstGeom>
        </p:spPr>
      </p:pic>
      <p:pic>
        <p:nvPicPr>
          <p:cNvPr id="18" name="Picture 17" descr="Screen Shot 2017-04-17 at 6.16.40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300" y="4702422"/>
            <a:ext cx="7213600" cy="1794056"/>
          </a:xfrm>
          <a:prstGeom prst="rect">
            <a:avLst/>
          </a:prstGeom>
        </p:spPr>
      </p:pic>
    </p:spTree>
    <p:extLst>
      <p:ext uri="{BB962C8B-B14F-4D97-AF65-F5344CB8AC3E}">
        <p14:creationId xmlns:p14="http://schemas.microsoft.com/office/powerpoint/2010/main" val="336470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54" y="299805"/>
            <a:ext cx="7559646" cy="547483"/>
          </a:xfrm>
        </p:spPr>
        <p:txBody>
          <a:bodyPr>
            <a:noAutofit/>
          </a:bodyPr>
          <a:lstStyle/>
          <a:p>
            <a:pPr algn="l"/>
            <a:r>
              <a:rPr lang="en-US" dirty="0" smtClean="0"/>
              <a:t>NASA Earth Data </a:t>
            </a:r>
            <a:r>
              <a:rPr lang="en-US" sz="3200" dirty="0" smtClean="0"/>
              <a:t>Wiki Guidance</a:t>
            </a:r>
            <a:endParaRPr lang="en-US" sz="3200" dirty="0"/>
          </a:p>
        </p:txBody>
      </p:sp>
      <p:pic>
        <p:nvPicPr>
          <p:cNvPr id="6" name="Picture 5"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0980"/>
            <a:ext cx="357797" cy="357797"/>
          </a:xfrm>
          <a:prstGeom prst="rect">
            <a:avLst/>
          </a:prstGeom>
        </p:spPr>
      </p:pic>
      <p:sp>
        <p:nvSpPr>
          <p:cNvPr id="7" name="TextBox 6"/>
          <p:cNvSpPr txBox="1"/>
          <p:nvPr/>
        </p:nvSpPr>
        <p:spPr>
          <a:xfrm>
            <a:off x="914400" y="6140918"/>
            <a:ext cx="6210300" cy="461665"/>
          </a:xfrm>
          <a:prstGeom prst="rect">
            <a:avLst/>
          </a:prstGeom>
          <a:noFill/>
        </p:spPr>
        <p:txBody>
          <a:bodyPr wrap="square" rtlCol="0">
            <a:spAutoFit/>
          </a:bodyPr>
          <a:lstStyle/>
          <a:p>
            <a:r>
              <a:rPr lang="en-US" sz="2400" dirty="0" smtClean="0"/>
              <a:t>&lt;-- Wiki </a:t>
            </a:r>
            <a:endParaRPr lang="en-US" sz="2400" dirty="0"/>
          </a:p>
        </p:txBody>
      </p:sp>
      <p:pic>
        <p:nvPicPr>
          <p:cNvPr id="3" name="Picture 2" descr="Screen Shot 2017-04-17 at 1.00.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300" y="1189534"/>
            <a:ext cx="8267700" cy="4470124"/>
          </a:xfrm>
          <a:prstGeom prst="rect">
            <a:avLst/>
          </a:prstGeom>
          <a:ln>
            <a:solidFill>
              <a:srgbClr val="00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338138"/>
            <a:ext cx="8229600" cy="559375"/>
          </a:xfrm>
        </p:spPr>
        <p:txBody>
          <a:bodyPr>
            <a:normAutofit fontScale="90000"/>
          </a:bodyPr>
          <a:lstStyle/>
          <a:p>
            <a:r>
              <a:rPr lang="en-US" dirty="0" smtClean="0"/>
              <a:t/>
            </a:r>
            <a:br>
              <a:rPr lang="en-US" dirty="0" smtClean="0"/>
            </a:br>
            <a:r>
              <a:rPr lang="en-US" dirty="0" smtClean="0"/>
              <a:t>What are the ARC </a:t>
            </a:r>
            <a:r>
              <a:rPr lang="en-US" dirty="0" err="1" smtClean="0"/>
              <a:t>Curation</a:t>
            </a:r>
            <a:r>
              <a:rPr lang="en-US" dirty="0" smtClean="0"/>
              <a:t> rules for </a:t>
            </a:r>
            <a:r>
              <a:rPr lang="en-US" dirty="0" err="1" smtClean="0"/>
              <a:t>OnlineResource</a:t>
            </a:r>
            <a:r>
              <a:rPr lang="en-US" dirty="0" smtClean="0"/>
              <a:t> fields in the Common Metadata Repository?</a:t>
            </a:r>
            <a:br>
              <a:rPr lang="en-US" dirty="0" smtClean="0"/>
            </a:br>
            <a:endParaRPr lang="en-US" sz="2200" dirty="0"/>
          </a:p>
        </p:txBody>
      </p:sp>
      <p:sp>
        <p:nvSpPr>
          <p:cNvPr id="4" name="TextBox 3"/>
          <p:cNvSpPr txBox="1"/>
          <p:nvPr/>
        </p:nvSpPr>
        <p:spPr>
          <a:xfrm>
            <a:off x="508001" y="1468961"/>
            <a:ext cx="4405312" cy="2862322"/>
          </a:xfrm>
          <a:prstGeom prst="rect">
            <a:avLst/>
          </a:prstGeom>
          <a:noFill/>
        </p:spPr>
        <p:txBody>
          <a:bodyPr wrap="square" rtlCol="0">
            <a:spAutoFit/>
          </a:bodyPr>
          <a:lstStyle/>
          <a:p>
            <a:r>
              <a:rPr lang="en-US" sz="2000" dirty="0" smtClean="0"/>
              <a:t>Identify </a:t>
            </a:r>
            <a:r>
              <a:rPr lang="en-US" sz="2000" dirty="0" err="1" smtClean="0"/>
              <a:t>OnlineResource</a:t>
            </a:r>
            <a:r>
              <a:rPr lang="en-US" sz="2000" dirty="0" smtClean="0"/>
              <a:t> </a:t>
            </a:r>
            <a:r>
              <a:rPr lang="en-US" sz="2000" dirty="0" err="1" smtClean="0"/>
              <a:t>Curation</a:t>
            </a:r>
            <a:r>
              <a:rPr lang="en-US" sz="2000" dirty="0" smtClean="0"/>
              <a:t> Rules:</a:t>
            </a:r>
          </a:p>
          <a:p>
            <a:pPr marL="285750" indent="-285750">
              <a:buFont typeface="Arial"/>
              <a:buChar char="•"/>
            </a:pPr>
            <a:r>
              <a:rPr lang="en-US" sz="1600" dirty="0" smtClean="0"/>
              <a:t>Open </a:t>
            </a:r>
            <a:r>
              <a:rPr lang="en-US" sz="1600" dirty="0" err="1" smtClean="0"/>
              <a:t>echoCurationRules.xlsx</a:t>
            </a:r>
            <a:endParaRPr lang="en-US" sz="1600" dirty="0" smtClean="0"/>
          </a:p>
          <a:p>
            <a:pPr marL="285750" indent="-285750">
              <a:buFont typeface="Arial"/>
              <a:buChar char="•"/>
            </a:pPr>
            <a:r>
              <a:rPr lang="en-US" sz="1600" dirty="0" smtClean="0"/>
              <a:t>Select row 3 (Title Fields)</a:t>
            </a:r>
          </a:p>
          <a:p>
            <a:pPr marL="285750" indent="-285750">
              <a:buFont typeface="Arial"/>
              <a:buChar char="•"/>
            </a:pPr>
            <a:r>
              <a:rPr lang="en-US" sz="1600" dirty="0" smtClean="0"/>
              <a:t>Click the Filter button in the excel toolbar</a:t>
            </a:r>
          </a:p>
          <a:p>
            <a:pPr marL="285750" indent="-285750">
              <a:buFont typeface="Arial"/>
              <a:buChar char="•"/>
            </a:pPr>
            <a:endParaRPr lang="en-US" sz="1600" dirty="0" smtClean="0"/>
          </a:p>
          <a:p>
            <a:endParaRPr lang="en-US" sz="1600" dirty="0"/>
          </a:p>
          <a:p>
            <a:pPr marL="285750" indent="-285750">
              <a:buFont typeface="Arial"/>
              <a:buChar char="•"/>
            </a:pPr>
            <a:r>
              <a:rPr lang="en-US" sz="1600" dirty="0" smtClean="0"/>
              <a:t>Click down arrow in ISO </a:t>
            </a:r>
            <a:r>
              <a:rPr lang="en-US" sz="1600" dirty="0" err="1" smtClean="0"/>
              <a:t>Buiding</a:t>
            </a:r>
            <a:r>
              <a:rPr lang="en-US" sz="1600" dirty="0" smtClean="0"/>
              <a:t> Blocks field</a:t>
            </a:r>
          </a:p>
          <a:p>
            <a:pPr marL="285750" indent="-285750">
              <a:buFont typeface="Arial"/>
              <a:buChar char="•"/>
            </a:pPr>
            <a:r>
              <a:rPr lang="en-US" sz="1600" dirty="0" smtClean="0"/>
              <a:t>Select </a:t>
            </a:r>
            <a:r>
              <a:rPr lang="en-US" sz="1600" dirty="0" err="1" smtClean="0"/>
              <a:t>CI_OnlineResource</a:t>
            </a:r>
            <a:r>
              <a:rPr lang="en-US" sz="1600" dirty="0" smtClean="0"/>
              <a:t> Building Block check box.</a:t>
            </a:r>
          </a:p>
          <a:p>
            <a:pPr marL="285750" indent="-285750">
              <a:buFont typeface="Arial"/>
              <a:buChar char="•"/>
            </a:pPr>
            <a:r>
              <a:rPr lang="en-US" sz="1600" dirty="0" smtClean="0"/>
              <a:t>View </a:t>
            </a:r>
            <a:r>
              <a:rPr lang="en-US" sz="1600" dirty="0" err="1" smtClean="0"/>
              <a:t>CI_OnlineResource</a:t>
            </a:r>
            <a:r>
              <a:rPr lang="en-US" sz="1600" dirty="0" smtClean="0"/>
              <a:t> </a:t>
            </a:r>
            <a:r>
              <a:rPr lang="en-US" sz="1600" dirty="0" err="1" smtClean="0"/>
              <a:t>Curation</a:t>
            </a:r>
            <a:r>
              <a:rPr lang="en-US" sz="1600" dirty="0" smtClean="0"/>
              <a:t> rules in the spreadsheet</a:t>
            </a:r>
            <a:endParaRPr lang="en-US" sz="1600" dirty="0"/>
          </a:p>
        </p:txBody>
      </p:sp>
      <p:pic>
        <p:nvPicPr>
          <p:cNvPr id="5" name="Picture 4" descr="Screen Shot 2017-04-17 at 10.36.5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26" y="2643711"/>
            <a:ext cx="482600" cy="368300"/>
          </a:xfrm>
          <a:prstGeom prst="rect">
            <a:avLst/>
          </a:prstGeom>
        </p:spPr>
      </p:pic>
      <p:pic>
        <p:nvPicPr>
          <p:cNvPr id="6" name="Picture 5" descr="Screen Shot 2017-04-17 at 12.28.5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999" y="1663721"/>
            <a:ext cx="1992313" cy="2476478"/>
          </a:xfrm>
          <a:prstGeom prst="rect">
            <a:avLst/>
          </a:prstGeom>
        </p:spPr>
      </p:pic>
      <p:pic>
        <p:nvPicPr>
          <p:cNvPr id="9" name="Picture 8" descr="Screen Shot 2017-04-17 at 12.35.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833" y="4473146"/>
            <a:ext cx="5778500" cy="1813354"/>
          </a:xfrm>
          <a:prstGeom prst="rect">
            <a:avLst/>
          </a:prstGeom>
          <a:ln>
            <a:solidFill>
              <a:srgbClr val="000000"/>
            </a:solidFill>
          </a:ln>
        </p:spPr>
      </p:pic>
      <p:sp>
        <p:nvSpPr>
          <p:cNvPr id="11" name="TextBox 10"/>
          <p:cNvSpPr txBox="1"/>
          <p:nvPr/>
        </p:nvSpPr>
        <p:spPr>
          <a:xfrm>
            <a:off x="651928" y="6231458"/>
            <a:ext cx="2121093" cy="276999"/>
          </a:xfrm>
          <a:prstGeom prst="rect">
            <a:avLst/>
          </a:prstGeom>
          <a:noFill/>
        </p:spPr>
        <p:txBody>
          <a:bodyPr wrap="none" rtlCol="0">
            <a:spAutoFit/>
          </a:bodyPr>
          <a:lstStyle/>
          <a:p>
            <a:r>
              <a:rPr lang="en-US" sz="1200" dirty="0" err="1" smtClean="0"/>
              <a:t>OnlineResource</a:t>
            </a:r>
            <a:r>
              <a:rPr lang="en-US" sz="1200" dirty="0" smtClean="0"/>
              <a:t> </a:t>
            </a:r>
            <a:r>
              <a:rPr lang="en-US" sz="1200" dirty="0" err="1" smtClean="0"/>
              <a:t>Curation</a:t>
            </a:r>
            <a:r>
              <a:rPr lang="en-US" sz="1200" dirty="0" smtClean="0"/>
              <a:t> Rules</a:t>
            </a:r>
            <a:endParaRPr lang="en-US" sz="1200" dirty="0"/>
          </a:p>
        </p:txBody>
      </p:sp>
    </p:spTree>
    <p:extLst>
      <p:ext uri="{BB962C8B-B14F-4D97-AF65-F5344CB8AC3E}">
        <p14:creationId xmlns:p14="http://schemas.microsoft.com/office/powerpoint/2010/main" val="9665172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err="1" smtClean="0"/>
              <a:t>CI_Responsibility</a:t>
            </a:r>
            <a:r>
              <a:rPr lang="en-US" dirty="0" smtClean="0"/>
              <a:t> - UML</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pic>
        <p:nvPicPr>
          <p:cNvPr id="5" name="Picture 4" descr="CI_Responsibility-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14" y="1254125"/>
            <a:ext cx="8186374" cy="416891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915704" y="1098465"/>
            <a:ext cx="7270931" cy="3744912"/>
            <a:chOff x="431800" y="1814513"/>
            <a:chExt cx="8247063" cy="3745011"/>
          </a:xfrm>
          <a:solidFill>
            <a:schemeClr val="bg1"/>
          </a:solidFill>
          <a:effectLst>
            <a:outerShdw blurRad="50800" dist="63500" dir="2700000" algn="ctr" rotWithShape="0">
              <a:srgbClr val="000000">
                <a:alpha val="40000"/>
              </a:srgbClr>
            </a:outerShdw>
          </a:effectLst>
        </p:grpSpPr>
        <p:sp>
          <p:nvSpPr>
            <p:cNvPr id="3075" name="Text Box 5"/>
            <p:cNvSpPr txBox="1">
              <a:spLocks noChangeArrowheads="1"/>
            </p:cNvSpPr>
            <p:nvPr/>
          </p:nvSpPr>
          <p:spPr bwMode="auto">
            <a:xfrm>
              <a:off x="431800" y="1814513"/>
              <a:ext cx="8247063" cy="1076325"/>
            </a:xfrm>
            <a:prstGeom prst="rect">
              <a:avLst/>
            </a:prstGeom>
            <a:grpFill/>
            <a:ln w="9525">
              <a:solidFill>
                <a:schemeClr val="tx1"/>
              </a:solidFill>
              <a:miter lim="800000"/>
              <a:headEnd/>
              <a:tailEnd/>
            </a:ln>
          </p:spPr>
          <p:txBody>
            <a:bodyPr>
              <a:spAutoFit/>
            </a:bodyPr>
            <a:lstStyle/>
            <a:p>
              <a:pPr algn="ctr"/>
              <a:r>
                <a:rPr lang="en-US" sz="3200" dirty="0">
                  <a:latin typeface="Calibri" pitchFamily="34" charset="0"/>
                  <a:ea typeface="ＭＳ Ｐゴシック" pitchFamily="1" charset="-128"/>
                </a:rPr>
                <a:t>&lt;&lt;</a:t>
              </a:r>
              <a:r>
                <a:rPr lang="en-US" sz="3200" dirty="0" err="1">
                  <a:latin typeface="Calibri" pitchFamily="34" charset="0"/>
                  <a:ea typeface="ＭＳ Ｐゴシック" pitchFamily="1" charset="-128"/>
                </a:rPr>
                <a:t>DataType</a:t>
              </a:r>
              <a:r>
                <a:rPr lang="en-US" sz="3200" dirty="0">
                  <a:latin typeface="Calibri" pitchFamily="34" charset="0"/>
                  <a:ea typeface="ＭＳ Ｐゴシック" pitchFamily="1" charset="-128"/>
                </a:rPr>
                <a:t>&gt;&gt;</a:t>
              </a:r>
            </a:p>
            <a:p>
              <a:pPr algn="ctr"/>
              <a:r>
                <a:rPr lang="en-US" sz="3200" dirty="0" err="1">
                  <a:latin typeface="Calibri" pitchFamily="34" charset="0"/>
                  <a:ea typeface="ＭＳ Ｐゴシック" pitchFamily="1" charset="-128"/>
                </a:rPr>
                <a:t>CI_ResponsibleParty</a:t>
              </a:r>
              <a:endParaRPr lang="en-US" sz="3200" dirty="0">
                <a:latin typeface="Calibri" pitchFamily="34" charset="0"/>
                <a:ea typeface="ＭＳ Ｐゴシック" pitchFamily="1" charset="-128"/>
              </a:endParaRPr>
            </a:p>
          </p:txBody>
        </p:sp>
        <p:sp>
          <p:nvSpPr>
            <p:cNvPr id="3076" name="Text Box 6"/>
            <p:cNvSpPr txBox="1">
              <a:spLocks noChangeArrowheads="1"/>
            </p:cNvSpPr>
            <p:nvPr/>
          </p:nvSpPr>
          <p:spPr bwMode="auto">
            <a:xfrm>
              <a:off x="431800" y="2884488"/>
              <a:ext cx="8247063" cy="2554545"/>
            </a:xfrm>
            <a:prstGeom prst="rect">
              <a:avLst/>
            </a:prstGeom>
            <a:grpFill/>
            <a:ln w="9525">
              <a:solidFill>
                <a:schemeClr val="tx1"/>
              </a:solidFill>
              <a:miter lim="800000"/>
              <a:headEnd/>
              <a:tailEnd/>
            </a:ln>
          </p:spPr>
          <p:txBody>
            <a:bodyPr>
              <a:spAutoFit/>
            </a:bodyPr>
            <a:lstStyle/>
            <a:p>
              <a:r>
                <a:rPr lang="en-US" sz="3200" dirty="0">
                  <a:latin typeface="Calibri" pitchFamily="34" charset="0"/>
                  <a:ea typeface="ＭＳ Ｐゴシック" pitchFamily="1" charset="-128"/>
                </a:rPr>
                <a:t>+ </a:t>
              </a:r>
              <a:r>
                <a:rPr lang="en-US" sz="3200" dirty="0" err="1">
                  <a:latin typeface="Calibri" pitchFamily="34" charset="0"/>
                  <a:ea typeface="ＭＳ Ｐゴシック" pitchFamily="1" charset="-128"/>
                </a:rPr>
                <a:t>individualName</a:t>
              </a:r>
              <a:r>
                <a:rPr lang="en-US" sz="3200" dirty="0">
                  <a:latin typeface="Calibri" pitchFamily="34" charset="0"/>
                  <a:ea typeface="ＭＳ Ｐゴシック" pitchFamily="1" charset="-128"/>
                </a:rPr>
                <a:t> [0..1]: </a:t>
              </a:r>
              <a:r>
                <a:rPr lang="en-US" sz="3200" dirty="0" err="1">
                  <a:latin typeface="Calibri" pitchFamily="34" charset="0"/>
                  <a:ea typeface="ＭＳ Ｐゴシック" pitchFamily="1" charset="-128"/>
                </a:rPr>
                <a:t>CharacterString</a:t>
              </a:r>
              <a:endParaRPr lang="en-US" sz="3200" dirty="0">
                <a:latin typeface="Calibri" pitchFamily="34" charset="0"/>
                <a:ea typeface="ＭＳ Ｐゴシック" pitchFamily="1" charset="-128"/>
              </a:endParaRPr>
            </a:p>
            <a:p>
              <a:r>
                <a:rPr lang="en-US" sz="3200" dirty="0">
                  <a:latin typeface="Calibri" pitchFamily="34" charset="0"/>
                  <a:ea typeface="ＭＳ Ｐゴシック" pitchFamily="1" charset="-128"/>
                </a:rPr>
                <a:t>+ </a:t>
              </a:r>
              <a:r>
                <a:rPr lang="en-US" sz="3200" dirty="0" err="1">
                  <a:latin typeface="Calibri" pitchFamily="34" charset="0"/>
                  <a:ea typeface="ＭＳ Ｐゴシック" pitchFamily="1" charset="-128"/>
                </a:rPr>
                <a:t>organisationName</a:t>
              </a:r>
              <a:r>
                <a:rPr lang="en-US" sz="3200" dirty="0">
                  <a:latin typeface="Calibri" pitchFamily="34" charset="0"/>
                  <a:ea typeface="ＭＳ Ｐゴシック" pitchFamily="1" charset="-128"/>
                </a:rPr>
                <a:t> [0..1]: </a:t>
              </a:r>
              <a:r>
                <a:rPr lang="en-US" sz="3200" dirty="0" err="1">
                  <a:latin typeface="Calibri" pitchFamily="34" charset="0"/>
                  <a:ea typeface="ＭＳ Ｐゴシック" pitchFamily="1" charset="-128"/>
                </a:rPr>
                <a:t>CharacterString</a:t>
              </a:r>
              <a:endParaRPr lang="en-US" sz="3200" dirty="0">
                <a:latin typeface="Calibri" pitchFamily="34" charset="0"/>
                <a:ea typeface="ＭＳ Ｐゴシック" pitchFamily="1" charset="-128"/>
              </a:endParaRPr>
            </a:p>
            <a:p>
              <a:r>
                <a:rPr lang="en-US" sz="3200" dirty="0">
                  <a:latin typeface="Calibri" pitchFamily="34" charset="0"/>
                  <a:ea typeface="ＭＳ Ｐゴシック" pitchFamily="1" charset="-128"/>
                </a:rPr>
                <a:t>+ </a:t>
              </a:r>
              <a:r>
                <a:rPr lang="en-US" sz="3200" dirty="0" err="1">
                  <a:latin typeface="Calibri" pitchFamily="34" charset="0"/>
                  <a:ea typeface="ＭＳ Ｐゴシック" pitchFamily="1" charset="-128"/>
                </a:rPr>
                <a:t>positionName</a:t>
              </a:r>
              <a:r>
                <a:rPr lang="en-US" sz="3200" dirty="0">
                  <a:latin typeface="Calibri" pitchFamily="34" charset="0"/>
                  <a:ea typeface="ＭＳ Ｐゴシック" pitchFamily="1" charset="-128"/>
                </a:rPr>
                <a:t> [0..1]: </a:t>
              </a:r>
              <a:r>
                <a:rPr lang="en-US" sz="3200" dirty="0" err="1">
                  <a:latin typeface="Calibri" pitchFamily="34" charset="0"/>
                  <a:ea typeface="ＭＳ Ｐゴシック" pitchFamily="1" charset="-128"/>
                </a:rPr>
                <a:t>CharacterString</a:t>
              </a:r>
              <a:endParaRPr lang="en-US" sz="3200" dirty="0">
                <a:latin typeface="Calibri" pitchFamily="34" charset="0"/>
                <a:ea typeface="ＭＳ Ｐゴシック" pitchFamily="1" charset="-128"/>
              </a:endParaRPr>
            </a:p>
            <a:p>
              <a:r>
                <a:rPr lang="en-US" sz="3200" dirty="0">
                  <a:latin typeface="Calibri" pitchFamily="34" charset="0"/>
                  <a:ea typeface="ＭＳ Ｐゴシック" pitchFamily="1" charset="-128"/>
                </a:rPr>
                <a:t>+ </a:t>
              </a:r>
              <a:r>
                <a:rPr lang="en-US" sz="3200" dirty="0" err="1">
                  <a:latin typeface="Calibri" pitchFamily="34" charset="0"/>
                  <a:ea typeface="ＭＳ Ｐゴシック" pitchFamily="1" charset="-128"/>
                </a:rPr>
                <a:t>contactInfo</a:t>
              </a:r>
              <a:r>
                <a:rPr lang="en-US" sz="3200" dirty="0">
                  <a:latin typeface="Calibri" pitchFamily="34" charset="0"/>
                  <a:ea typeface="ＭＳ Ｐゴシック" pitchFamily="1" charset="-128"/>
                </a:rPr>
                <a:t> [0..1]: </a:t>
              </a:r>
              <a:r>
                <a:rPr lang="en-US" sz="3200" dirty="0" err="1">
                  <a:latin typeface="Calibri" pitchFamily="34" charset="0"/>
                  <a:ea typeface="ＭＳ Ｐゴシック" pitchFamily="1" charset="-128"/>
                </a:rPr>
                <a:t>CI_Contact</a:t>
              </a:r>
              <a:endParaRPr lang="en-US" sz="3200" dirty="0">
                <a:latin typeface="Calibri" pitchFamily="34" charset="0"/>
                <a:ea typeface="ＭＳ Ｐゴシック" pitchFamily="1" charset="-128"/>
              </a:endParaRPr>
            </a:p>
            <a:p>
              <a:r>
                <a:rPr lang="en-US" sz="3200" dirty="0">
                  <a:latin typeface="Calibri" pitchFamily="34" charset="0"/>
                  <a:ea typeface="ＭＳ Ｐゴシック" pitchFamily="1" charset="-128"/>
                </a:rPr>
                <a:t>+ role: </a:t>
              </a:r>
              <a:r>
                <a:rPr lang="en-US" sz="3200" dirty="0" err="1">
                  <a:latin typeface="Calibri" pitchFamily="34" charset="0"/>
                  <a:ea typeface="ＭＳ Ｐゴシック" pitchFamily="1" charset="-128"/>
                </a:rPr>
                <a:t>CI_RoleCode</a:t>
              </a:r>
              <a:endParaRPr lang="en-US" sz="3200" dirty="0">
                <a:latin typeface="Calibri" pitchFamily="34" charset="0"/>
                <a:ea typeface="ＭＳ Ｐゴシック" pitchFamily="1" charset="-128"/>
              </a:endParaRPr>
            </a:p>
          </p:txBody>
        </p:sp>
        <p:sp>
          <p:nvSpPr>
            <p:cNvPr id="3077" name="Rectangle 7"/>
            <p:cNvSpPr>
              <a:spLocks noChangeArrowheads="1"/>
            </p:cNvSpPr>
            <p:nvPr/>
          </p:nvSpPr>
          <p:spPr bwMode="auto">
            <a:xfrm>
              <a:off x="431800" y="5443636"/>
              <a:ext cx="8247063" cy="115888"/>
            </a:xfrm>
            <a:prstGeom prst="rect">
              <a:avLst/>
            </a:prstGeom>
            <a:grpFill/>
            <a:ln w="9525">
              <a:solidFill>
                <a:schemeClr val="tx1"/>
              </a:solidFill>
              <a:miter lim="800000"/>
              <a:headEnd/>
              <a:tailEnd/>
            </a:ln>
          </p:spPr>
          <p:txBody>
            <a:bodyPr wrap="none" anchor="ctr"/>
            <a:lstStyle/>
            <a:p>
              <a:endParaRPr lang="en-US">
                <a:latin typeface="Calibri" pitchFamily="34" charset="0"/>
              </a:endParaRPr>
            </a:p>
          </p:txBody>
        </p:sp>
      </p:grpSp>
      <p:sp>
        <p:nvSpPr>
          <p:cNvPr id="6" name="Title 5"/>
          <p:cNvSpPr>
            <a:spLocks noGrp="1"/>
          </p:cNvSpPr>
          <p:nvPr>
            <p:ph type="title"/>
          </p:nvPr>
        </p:nvSpPr>
        <p:spPr>
          <a:xfrm>
            <a:off x="346672" y="285623"/>
            <a:ext cx="8229600" cy="559375"/>
          </a:xfrm>
        </p:spPr>
        <p:txBody>
          <a:bodyPr>
            <a:noAutofit/>
          </a:bodyPr>
          <a:lstStyle/>
          <a:p>
            <a:r>
              <a:rPr lang="en-US" dirty="0" err="1" smtClean="0"/>
              <a:t>CI_ResponsibleParty</a:t>
            </a:r>
            <a:r>
              <a:rPr lang="en-US" dirty="0" smtClean="0"/>
              <a:t> - UML</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extLst>
      <p:ext uri="{BB962C8B-B14F-4D97-AF65-F5344CB8AC3E}">
        <p14:creationId xmlns:p14="http://schemas.microsoft.com/office/powerpoint/2010/main" val="1319273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87701"/>
            <a:ext cx="8229600" cy="559375"/>
          </a:xfrm>
        </p:spPr>
        <p:txBody>
          <a:bodyPr>
            <a:noAutofit/>
          </a:bodyPr>
          <a:lstStyle/>
          <a:p>
            <a:r>
              <a:rPr lang="en-US" dirty="0" smtClean="0"/>
              <a:t>Where Are People?</a:t>
            </a:r>
            <a:endParaRPr lang="en-US" dirty="0"/>
          </a:p>
        </p:txBody>
      </p:sp>
      <p:sp>
        <p:nvSpPr>
          <p:cNvPr id="3" name="Folded Corner 2"/>
          <p:cNvSpPr/>
          <p:nvPr/>
        </p:nvSpPr>
        <p:spPr>
          <a:xfrm>
            <a:off x="4050347" y="2815424"/>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grpSp>
        <p:nvGrpSpPr>
          <p:cNvPr id="4" name="Group 46"/>
          <p:cNvGrpSpPr/>
          <p:nvPr/>
        </p:nvGrpSpPr>
        <p:grpSpPr>
          <a:xfrm>
            <a:off x="5564779" y="4575447"/>
            <a:ext cx="1082989" cy="1481084"/>
            <a:chOff x="6897189" y="1372870"/>
            <a:chExt cx="1082989" cy="1481084"/>
          </a:xfrm>
        </p:grpSpPr>
        <p:grpSp>
          <p:nvGrpSpPr>
            <p:cNvPr id="5" name="Group 39"/>
            <p:cNvGrpSpPr/>
            <p:nvPr/>
          </p:nvGrpSpPr>
          <p:grpSpPr>
            <a:xfrm>
              <a:off x="7253061" y="1372870"/>
              <a:ext cx="338138" cy="800100"/>
              <a:chOff x="4381500" y="3848100"/>
              <a:chExt cx="338138" cy="800100"/>
            </a:xfrm>
          </p:grpSpPr>
          <p:sp>
            <p:nvSpPr>
              <p:cNvPr id="41" name="Oval 40"/>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897189" y="2207623"/>
              <a:ext cx="1082989" cy="646331"/>
            </a:xfrm>
            <a:prstGeom prst="rect">
              <a:avLst/>
            </a:prstGeom>
            <a:noFill/>
          </p:spPr>
          <p:txBody>
            <a:bodyPr wrap="none" rtlCol="0">
              <a:spAutoFit/>
            </a:bodyPr>
            <a:lstStyle/>
            <a:p>
              <a:pPr algn="ctr"/>
              <a:r>
                <a:rPr lang="en-US" dirty="0" smtClean="0"/>
                <a:t>metadata</a:t>
              </a:r>
            </a:p>
            <a:p>
              <a:pPr algn="ctr"/>
              <a:r>
                <a:rPr lang="en-US" dirty="0" smtClean="0"/>
                <a:t>contact</a:t>
              </a:r>
              <a:endParaRPr lang="en-US" dirty="0"/>
            </a:p>
          </p:txBody>
        </p:sp>
      </p:grpSp>
      <p:grpSp>
        <p:nvGrpSpPr>
          <p:cNvPr id="6" name="Group 47"/>
          <p:cNvGrpSpPr/>
          <p:nvPr/>
        </p:nvGrpSpPr>
        <p:grpSpPr>
          <a:xfrm>
            <a:off x="5534634" y="1405483"/>
            <a:ext cx="1108445" cy="1204085"/>
            <a:chOff x="6884461" y="1372870"/>
            <a:chExt cx="1108445" cy="1204085"/>
          </a:xfrm>
        </p:grpSpPr>
        <p:grpSp>
          <p:nvGrpSpPr>
            <p:cNvPr id="7" name="Group 39"/>
            <p:cNvGrpSpPr/>
            <p:nvPr/>
          </p:nvGrpSpPr>
          <p:grpSpPr>
            <a:xfrm>
              <a:off x="7253061" y="1372870"/>
              <a:ext cx="338138" cy="800100"/>
              <a:chOff x="4381500" y="3848100"/>
              <a:chExt cx="338138" cy="800100"/>
            </a:xfrm>
          </p:grpSpPr>
          <p:sp>
            <p:nvSpPr>
              <p:cNvPr id="51" name="Oval 50"/>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6884461" y="2207623"/>
              <a:ext cx="1108445" cy="369332"/>
            </a:xfrm>
            <a:prstGeom prst="rect">
              <a:avLst/>
            </a:prstGeom>
            <a:noFill/>
          </p:spPr>
          <p:txBody>
            <a:bodyPr wrap="none" rtlCol="0">
              <a:spAutoFit/>
            </a:bodyPr>
            <a:lstStyle/>
            <a:p>
              <a:pPr algn="ctr"/>
              <a:r>
                <a:rPr lang="en-US" dirty="0" smtClean="0"/>
                <a:t>originator</a:t>
              </a:r>
              <a:endParaRPr lang="en-US" dirty="0"/>
            </a:p>
          </p:txBody>
        </p:sp>
      </p:grpSp>
      <p:grpSp>
        <p:nvGrpSpPr>
          <p:cNvPr id="8" name="Group 55"/>
          <p:cNvGrpSpPr/>
          <p:nvPr/>
        </p:nvGrpSpPr>
        <p:grpSpPr>
          <a:xfrm>
            <a:off x="4072501" y="898251"/>
            <a:ext cx="881523" cy="1481084"/>
            <a:chOff x="6997922" y="1372870"/>
            <a:chExt cx="881523" cy="1481084"/>
          </a:xfrm>
        </p:grpSpPr>
        <p:grpSp>
          <p:nvGrpSpPr>
            <p:cNvPr id="9" name="Group 39"/>
            <p:cNvGrpSpPr/>
            <p:nvPr/>
          </p:nvGrpSpPr>
          <p:grpSpPr>
            <a:xfrm>
              <a:off x="7253061" y="1372870"/>
              <a:ext cx="338138" cy="800100"/>
              <a:chOff x="4381500" y="3848100"/>
              <a:chExt cx="338138" cy="800100"/>
            </a:xfrm>
          </p:grpSpPr>
          <p:sp>
            <p:nvSpPr>
              <p:cNvPr id="59" name="Oval 58"/>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8" name="TextBox 57"/>
            <p:cNvSpPr txBox="1"/>
            <p:nvPr/>
          </p:nvSpPr>
          <p:spPr>
            <a:xfrm>
              <a:off x="6997922" y="2207623"/>
              <a:ext cx="881523" cy="646331"/>
            </a:xfrm>
            <a:prstGeom prst="rect">
              <a:avLst/>
            </a:prstGeom>
            <a:noFill/>
          </p:spPr>
          <p:txBody>
            <a:bodyPr wrap="none" rtlCol="0">
              <a:spAutoFit/>
            </a:bodyPr>
            <a:lstStyle/>
            <a:p>
              <a:pPr algn="ctr"/>
              <a:r>
                <a:rPr lang="en-US" dirty="0" smtClean="0"/>
                <a:t>science</a:t>
              </a:r>
            </a:p>
            <a:p>
              <a:pPr algn="ctr"/>
              <a:r>
                <a:rPr lang="en-US" dirty="0" smtClean="0"/>
                <a:t>contact</a:t>
              </a:r>
              <a:endParaRPr lang="en-US" dirty="0"/>
            </a:p>
          </p:txBody>
        </p:sp>
      </p:grpSp>
      <p:grpSp>
        <p:nvGrpSpPr>
          <p:cNvPr id="10" name="Group 63"/>
          <p:cNvGrpSpPr/>
          <p:nvPr/>
        </p:nvGrpSpPr>
        <p:grpSpPr>
          <a:xfrm>
            <a:off x="6702989" y="3086147"/>
            <a:ext cx="591830" cy="1204085"/>
            <a:chOff x="7142769" y="1372870"/>
            <a:chExt cx="591830" cy="1204085"/>
          </a:xfrm>
        </p:grpSpPr>
        <p:grpSp>
          <p:nvGrpSpPr>
            <p:cNvPr id="11" name="Group 39"/>
            <p:cNvGrpSpPr/>
            <p:nvPr/>
          </p:nvGrpSpPr>
          <p:grpSpPr>
            <a:xfrm>
              <a:off x="7253061" y="1372870"/>
              <a:ext cx="338138" cy="800100"/>
              <a:chOff x="4381500" y="3848100"/>
              <a:chExt cx="338138" cy="800100"/>
            </a:xfrm>
          </p:grpSpPr>
          <p:sp>
            <p:nvSpPr>
              <p:cNvPr id="67" name="Oval 66"/>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6" name="TextBox 65"/>
            <p:cNvSpPr txBox="1"/>
            <p:nvPr/>
          </p:nvSpPr>
          <p:spPr>
            <a:xfrm>
              <a:off x="7142769" y="2207623"/>
              <a:ext cx="591830" cy="369332"/>
            </a:xfrm>
            <a:prstGeom prst="rect">
              <a:avLst/>
            </a:prstGeom>
            <a:noFill/>
          </p:spPr>
          <p:txBody>
            <a:bodyPr wrap="none" rtlCol="0">
              <a:spAutoFit/>
            </a:bodyPr>
            <a:lstStyle/>
            <a:p>
              <a:pPr algn="ctr"/>
              <a:r>
                <a:rPr lang="en-US" dirty="0" smtClean="0"/>
                <a:t>user</a:t>
              </a:r>
              <a:endParaRPr lang="en-US" dirty="0"/>
            </a:p>
          </p:txBody>
        </p:sp>
      </p:grpSp>
      <p:grpSp>
        <p:nvGrpSpPr>
          <p:cNvPr id="12" name="Group 71"/>
          <p:cNvGrpSpPr/>
          <p:nvPr/>
        </p:nvGrpSpPr>
        <p:grpSpPr>
          <a:xfrm>
            <a:off x="1426035" y="2947647"/>
            <a:ext cx="1409553" cy="1481084"/>
            <a:chOff x="6733908" y="1372870"/>
            <a:chExt cx="1409553" cy="1481084"/>
          </a:xfrm>
        </p:grpSpPr>
        <p:grpSp>
          <p:nvGrpSpPr>
            <p:cNvPr id="13" name="Group 39"/>
            <p:cNvGrpSpPr/>
            <p:nvPr/>
          </p:nvGrpSpPr>
          <p:grpSpPr>
            <a:xfrm>
              <a:off x="7253061" y="1372870"/>
              <a:ext cx="338138" cy="800100"/>
              <a:chOff x="4381500" y="3848100"/>
              <a:chExt cx="338138" cy="800100"/>
            </a:xfrm>
          </p:grpSpPr>
          <p:sp>
            <p:nvSpPr>
              <p:cNvPr id="75" name="Oval 74"/>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 name="TextBox 73"/>
            <p:cNvSpPr txBox="1"/>
            <p:nvPr/>
          </p:nvSpPr>
          <p:spPr>
            <a:xfrm>
              <a:off x="6733908" y="2207623"/>
              <a:ext cx="1409553" cy="646331"/>
            </a:xfrm>
            <a:prstGeom prst="rect">
              <a:avLst/>
            </a:prstGeom>
            <a:noFill/>
          </p:spPr>
          <p:txBody>
            <a:bodyPr wrap="none" rtlCol="0">
              <a:spAutoFit/>
            </a:bodyPr>
            <a:lstStyle/>
            <a:p>
              <a:pPr algn="ctr"/>
              <a:r>
                <a:rPr lang="en-US" dirty="0" smtClean="0"/>
                <a:t>resource</a:t>
              </a:r>
            </a:p>
            <a:p>
              <a:pPr algn="ctr"/>
              <a:r>
                <a:rPr lang="en-US" dirty="0" smtClean="0"/>
                <a:t>maintenance</a:t>
              </a:r>
              <a:endParaRPr lang="en-US" dirty="0"/>
            </a:p>
          </p:txBody>
        </p:sp>
      </p:grpSp>
      <p:grpSp>
        <p:nvGrpSpPr>
          <p:cNvPr id="14" name="Group 79"/>
          <p:cNvGrpSpPr/>
          <p:nvPr/>
        </p:nvGrpSpPr>
        <p:grpSpPr>
          <a:xfrm>
            <a:off x="2260494" y="4575447"/>
            <a:ext cx="1409553" cy="1481084"/>
            <a:chOff x="6733908" y="1372870"/>
            <a:chExt cx="1409553" cy="1481084"/>
          </a:xfrm>
        </p:grpSpPr>
        <p:grpSp>
          <p:nvGrpSpPr>
            <p:cNvPr id="15" name="Group 39"/>
            <p:cNvGrpSpPr/>
            <p:nvPr/>
          </p:nvGrpSpPr>
          <p:grpSpPr>
            <a:xfrm>
              <a:off x="7253061" y="1372870"/>
              <a:ext cx="338138" cy="800100"/>
              <a:chOff x="4381500" y="3848100"/>
              <a:chExt cx="338138" cy="800100"/>
            </a:xfrm>
          </p:grpSpPr>
          <p:sp>
            <p:nvSpPr>
              <p:cNvPr id="83" name="Oval 82"/>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6733908" y="2207623"/>
              <a:ext cx="1409553" cy="646331"/>
            </a:xfrm>
            <a:prstGeom prst="rect">
              <a:avLst/>
            </a:prstGeom>
            <a:noFill/>
          </p:spPr>
          <p:txBody>
            <a:bodyPr wrap="none" rtlCol="0">
              <a:spAutoFit/>
            </a:bodyPr>
            <a:lstStyle/>
            <a:p>
              <a:pPr algn="ctr"/>
              <a:r>
                <a:rPr lang="en-US" dirty="0" smtClean="0"/>
                <a:t>metadata</a:t>
              </a:r>
            </a:p>
            <a:p>
              <a:pPr algn="ctr"/>
              <a:r>
                <a:rPr lang="en-US" dirty="0" smtClean="0"/>
                <a:t>maintenance</a:t>
              </a:r>
              <a:endParaRPr lang="en-US" dirty="0"/>
            </a:p>
          </p:txBody>
        </p:sp>
      </p:grpSp>
      <p:grpSp>
        <p:nvGrpSpPr>
          <p:cNvPr id="16" name="Group 87"/>
          <p:cNvGrpSpPr/>
          <p:nvPr/>
        </p:nvGrpSpPr>
        <p:grpSpPr>
          <a:xfrm>
            <a:off x="3971768" y="5004345"/>
            <a:ext cx="1082989" cy="1481084"/>
            <a:chOff x="6897190" y="1372870"/>
            <a:chExt cx="1082989" cy="1481084"/>
          </a:xfrm>
        </p:grpSpPr>
        <p:grpSp>
          <p:nvGrpSpPr>
            <p:cNvPr id="17" name="Group 39"/>
            <p:cNvGrpSpPr/>
            <p:nvPr/>
          </p:nvGrpSpPr>
          <p:grpSpPr>
            <a:xfrm>
              <a:off x="7253061" y="1372870"/>
              <a:ext cx="338138" cy="800100"/>
              <a:chOff x="4381500" y="3848100"/>
              <a:chExt cx="338138" cy="800100"/>
            </a:xfrm>
          </p:grpSpPr>
          <p:sp>
            <p:nvSpPr>
              <p:cNvPr id="91" name="Oval 90"/>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6897190" y="2207623"/>
              <a:ext cx="1082989" cy="646331"/>
            </a:xfrm>
            <a:prstGeom prst="rect">
              <a:avLst/>
            </a:prstGeom>
            <a:noFill/>
          </p:spPr>
          <p:txBody>
            <a:bodyPr wrap="none" rtlCol="0">
              <a:spAutoFit/>
            </a:bodyPr>
            <a:lstStyle/>
            <a:p>
              <a:pPr algn="ctr"/>
              <a:r>
                <a:rPr lang="en-US" dirty="0" smtClean="0"/>
                <a:t>metadata</a:t>
              </a:r>
            </a:p>
            <a:p>
              <a:pPr algn="ctr"/>
              <a:r>
                <a:rPr lang="en-US" dirty="0" smtClean="0"/>
                <a:t>extender</a:t>
              </a:r>
              <a:endParaRPr lang="en-US" dirty="0"/>
            </a:p>
          </p:txBody>
        </p:sp>
      </p:grpSp>
      <p:grpSp>
        <p:nvGrpSpPr>
          <p:cNvPr id="18" name="Group 95"/>
          <p:cNvGrpSpPr/>
          <p:nvPr/>
        </p:nvGrpSpPr>
        <p:grpSpPr>
          <a:xfrm>
            <a:off x="2412745" y="1405483"/>
            <a:ext cx="1099468" cy="1204085"/>
            <a:chOff x="6888950" y="1372870"/>
            <a:chExt cx="1099468" cy="1204085"/>
          </a:xfrm>
        </p:grpSpPr>
        <p:grpSp>
          <p:nvGrpSpPr>
            <p:cNvPr id="19" name="Group 39"/>
            <p:cNvGrpSpPr/>
            <p:nvPr/>
          </p:nvGrpSpPr>
          <p:grpSpPr>
            <a:xfrm>
              <a:off x="7253061" y="1372870"/>
              <a:ext cx="338138" cy="800100"/>
              <a:chOff x="4381500" y="3848100"/>
              <a:chExt cx="338138" cy="800100"/>
            </a:xfrm>
          </p:grpSpPr>
          <p:sp>
            <p:nvSpPr>
              <p:cNvPr id="99" name="Oval 98"/>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8" name="TextBox 97"/>
            <p:cNvSpPr txBox="1"/>
            <p:nvPr/>
          </p:nvSpPr>
          <p:spPr>
            <a:xfrm>
              <a:off x="6888950" y="2207623"/>
              <a:ext cx="1099468" cy="369332"/>
            </a:xfrm>
            <a:prstGeom prst="rect">
              <a:avLst/>
            </a:prstGeom>
            <a:noFill/>
          </p:spPr>
          <p:txBody>
            <a:bodyPr wrap="none" rtlCol="0">
              <a:spAutoFit/>
            </a:bodyPr>
            <a:lstStyle/>
            <a:p>
              <a:pPr algn="ctr"/>
              <a:r>
                <a:rPr lang="en-US" dirty="0" smtClean="0"/>
                <a:t>processor</a:t>
              </a:r>
              <a:endParaRPr lang="en-US" dirty="0"/>
            </a:p>
          </p:txBody>
        </p:sp>
      </p:grpSp>
      <p:pic>
        <p:nvPicPr>
          <p:cNvPr id="72" name="Picture 71"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71500" y="1333500"/>
            <a:ext cx="7620000" cy="4616648"/>
          </a:xfrm>
          <a:prstGeom prst="rect">
            <a:avLst/>
          </a:prstGeom>
          <a:noFill/>
        </p:spPr>
        <p:txBody>
          <a:bodyPr wrap="square" rtlCol="0">
            <a:spAutoFit/>
          </a:bodyPr>
          <a:lstStyle/>
          <a:p>
            <a:r>
              <a:rPr lang="en-US" dirty="0" smtClean="0"/>
              <a:t>Where are Responsibility objects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responsibility </a:t>
            </a:r>
            <a:r>
              <a:rPr lang="en-US" sz="1200" dirty="0"/>
              <a:t>into 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Responsibility objects used in the CMR?</a:t>
            </a:r>
          </a:p>
          <a:p>
            <a:r>
              <a:rPr lang="en-US" sz="1200" dirty="0"/>
              <a:t>1) Open CMR-QuickEvaluation_2017.xlsx</a:t>
            </a:r>
          </a:p>
          <a:p>
            <a:r>
              <a:rPr lang="en-US" sz="1200" dirty="0"/>
              <a:t>2) Make Path Elements field Active</a:t>
            </a:r>
          </a:p>
          <a:p>
            <a:r>
              <a:rPr lang="en-US" sz="1200" dirty="0"/>
              <a:t>3) Click the Filter button</a:t>
            </a:r>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role</a:t>
            </a:r>
            <a:endParaRPr lang="en-US" sz="1200" dirty="0"/>
          </a:p>
          <a:p>
            <a:endParaRPr lang="en-US" dirty="0" smtClean="0"/>
          </a:p>
          <a:p>
            <a:r>
              <a:rPr lang="en-US" dirty="0" smtClean="0"/>
              <a:t>What content is in the Responsibility object?</a:t>
            </a:r>
          </a:p>
          <a:p>
            <a:r>
              <a:rPr lang="en-US" sz="1200" dirty="0"/>
              <a:t>1) Open </a:t>
            </a:r>
            <a:r>
              <a:rPr lang="en-US" sz="1200" dirty="0" err="1"/>
              <a:t>reusableContent.xlsx</a:t>
            </a:r>
            <a:endParaRPr lang="en-US" sz="1200" dirty="0"/>
          </a:p>
          <a:p>
            <a:r>
              <a:rPr lang="en-US" sz="1200" dirty="0"/>
              <a:t>2) Make Path field active</a:t>
            </a:r>
          </a:p>
          <a:p>
            <a:r>
              <a:rPr lang="en-US" sz="1200" dirty="0"/>
              <a:t>3) Click Filter </a:t>
            </a:r>
            <a:r>
              <a:rPr lang="en-US" sz="1200" dirty="0" smtClean="0"/>
              <a:t>button</a:t>
            </a:r>
          </a:p>
          <a:p>
            <a:r>
              <a:rPr lang="en-US" sz="1200" dirty="0"/>
              <a:t>4</a:t>
            </a:r>
            <a:r>
              <a:rPr lang="en-US" sz="1200" dirty="0" smtClean="0"/>
              <a:t>) Select </a:t>
            </a:r>
            <a:r>
              <a:rPr lang="en-US" sz="1200" dirty="0"/>
              <a:t>Begins With = </a:t>
            </a:r>
            <a:r>
              <a:rPr lang="en-US" sz="1200" dirty="0" err="1" smtClean="0"/>
              <a:t>gmd:CI_ResponsibleParty</a:t>
            </a:r>
            <a:endParaRPr lang="en-US" sz="1200" dirty="0" smtClean="0"/>
          </a:p>
          <a:p>
            <a:r>
              <a:rPr lang="en-US" sz="1200" dirty="0" smtClean="0"/>
              <a:t>5) </a:t>
            </a:r>
            <a:r>
              <a:rPr lang="en-US" sz="1200" dirty="0"/>
              <a:t>Select Contains = </a:t>
            </a:r>
            <a:r>
              <a:rPr lang="en-US" sz="1200" dirty="0" err="1" smtClean="0"/>
              <a:t>gmd:organisationName</a:t>
            </a:r>
            <a:endParaRPr lang="en-US" sz="1200" dirty="0"/>
          </a:p>
        </p:txBody>
      </p:sp>
    </p:spTree>
    <p:extLst>
      <p:ext uri="{BB962C8B-B14F-4D97-AF65-F5344CB8AC3E}">
        <p14:creationId xmlns:p14="http://schemas.microsoft.com/office/powerpoint/2010/main" val="1151223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153070" y="1131346"/>
            <a:ext cx="6834685" cy="5108575"/>
            <a:chOff x="402" y="401"/>
            <a:chExt cx="5002" cy="3218"/>
          </a:xfrm>
          <a:solidFill>
            <a:schemeClr val="bg1"/>
          </a:solidFill>
          <a:effectLst>
            <a:outerShdw blurRad="50800" dist="76200" dir="2700000" algn="ctr" rotWithShape="0">
              <a:srgbClr val="000000">
                <a:alpha val="40000"/>
              </a:srgbClr>
            </a:outerShdw>
          </a:effectLst>
        </p:grpSpPr>
        <p:sp>
          <p:nvSpPr>
            <p:cNvPr id="15363" name="Text Box 5"/>
            <p:cNvSpPr txBox="1">
              <a:spLocks noChangeArrowheads="1"/>
            </p:cNvSpPr>
            <p:nvPr/>
          </p:nvSpPr>
          <p:spPr bwMode="auto">
            <a:xfrm>
              <a:off x="402" y="401"/>
              <a:ext cx="5002" cy="294"/>
            </a:xfrm>
            <a:prstGeom prst="rect">
              <a:avLst/>
            </a:prstGeom>
            <a:grpFill/>
            <a:ln w="9525">
              <a:solidFill>
                <a:schemeClr val="tx1"/>
              </a:solidFill>
              <a:miter lim="800000"/>
              <a:headEnd/>
              <a:tailEnd/>
            </a:ln>
          </p:spPr>
          <p:txBody>
            <a:bodyPr>
              <a:spAutoFit/>
            </a:bodyPr>
            <a:lstStyle/>
            <a:p>
              <a:pPr algn="ctr"/>
              <a:r>
                <a:rPr lang="en-US" sz="2400" dirty="0" err="1" smtClean="0">
                  <a:latin typeface="Calibri" pitchFamily="34" charset="0"/>
                  <a:ea typeface="ＭＳ Ｐゴシック" pitchFamily="1" charset="-128"/>
                </a:rPr>
                <a:t>MI_Metadata</a:t>
              </a:r>
              <a:endParaRPr lang="en-US" sz="2400" i="1" dirty="0">
                <a:latin typeface="Calibri" pitchFamily="34" charset="0"/>
                <a:ea typeface="ＭＳ Ｐゴシック" pitchFamily="1" charset="-128"/>
              </a:endParaRPr>
            </a:p>
          </p:txBody>
        </p:sp>
        <p:sp>
          <p:nvSpPr>
            <p:cNvPr id="15364" name="Text Box 6"/>
            <p:cNvSpPr txBox="1">
              <a:spLocks noChangeArrowheads="1"/>
            </p:cNvSpPr>
            <p:nvPr/>
          </p:nvSpPr>
          <p:spPr bwMode="auto">
            <a:xfrm>
              <a:off x="402" y="697"/>
              <a:ext cx="5002" cy="2824"/>
            </a:xfrm>
            <a:prstGeom prst="rect">
              <a:avLst/>
            </a:prstGeom>
            <a:grpFill/>
            <a:ln w="9525">
              <a:solidFill>
                <a:schemeClr val="tx1"/>
              </a:solidFill>
              <a:miter lim="800000"/>
              <a:headEnd/>
              <a:tailEnd/>
            </a:ln>
          </p:spPr>
          <p:txBody>
            <a:bodyPr>
              <a:spAutoFit/>
            </a:bodyPr>
            <a:lstStyle/>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fileIdentifier</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language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characterSet</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MD_CharacterSetCode</a:t>
              </a:r>
              <a:r>
                <a:rPr lang="en-US" sz="2400" dirty="0">
                  <a:latin typeface="Calibri" pitchFamily="34" charset="0"/>
                  <a:ea typeface="ＭＳ Ｐゴシック" pitchFamily="1" charset="-128"/>
                </a:rPr>
                <a:t> = "utf8"</a:t>
              </a: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parentIdentifier</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hierarchyLevel</a:t>
              </a:r>
              <a:r>
                <a:rPr lang="en-US" sz="2400" dirty="0">
                  <a:latin typeface="Calibri" pitchFamily="34" charset="0"/>
                  <a:ea typeface="ＭＳ Ｐゴシック" pitchFamily="1" charset="-128"/>
                </a:rPr>
                <a:t> [0..*] : </a:t>
              </a:r>
              <a:r>
                <a:rPr lang="en-US" sz="2400" dirty="0" err="1">
                  <a:latin typeface="Calibri" pitchFamily="34" charset="0"/>
                  <a:ea typeface="ＭＳ Ｐゴシック" pitchFamily="1" charset="-128"/>
                </a:rPr>
                <a:t>MD_ScopeCode</a:t>
              </a:r>
              <a:r>
                <a:rPr lang="en-US" sz="2400" dirty="0">
                  <a:latin typeface="Calibri" pitchFamily="34" charset="0"/>
                  <a:ea typeface="ＭＳ Ｐゴシック" pitchFamily="1" charset="-128"/>
                </a:rPr>
                <a:t> = "dataset"</a:t>
              </a: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hierarchyLevelName</a:t>
              </a:r>
              <a:r>
                <a:rPr lang="en-US" sz="2400" dirty="0">
                  <a:latin typeface="Calibri" pitchFamily="34" charset="0"/>
                  <a:ea typeface="ＭＳ Ｐゴシック" pitchFamily="1" charset="-128"/>
                </a:rPr>
                <a:t> [0..*]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b="1" dirty="0">
                  <a:latin typeface="Calibri" pitchFamily="34" charset="0"/>
                  <a:ea typeface="ＭＳ Ｐゴシック" pitchFamily="1" charset="-128"/>
                </a:rPr>
                <a:t>+ contact [1..*] : </a:t>
              </a:r>
              <a:r>
                <a:rPr lang="en-US" sz="2400" b="1" dirty="0" err="1">
                  <a:latin typeface="Calibri" pitchFamily="34" charset="0"/>
                  <a:ea typeface="ＭＳ Ｐゴシック" pitchFamily="1" charset="-128"/>
                </a:rPr>
                <a:t>CI_ResponsibleParty</a:t>
              </a:r>
              <a:endParaRPr lang="en-US" sz="2400" b="1"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dateStamp</a:t>
              </a:r>
              <a:r>
                <a:rPr lang="en-US" sz="2400" dirty="0">
                  <a:latin typeface="Calibri" pitchFamily="34" charset="0"/>
                  <a:ea typeface="ＭＳ Ｐゴシック" pitchFamily="1" charset="-128"/>
                </a:rPr>
                <a:t> : Date</a:t>
              </a: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metadataStandardName</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metadataStandardVersion</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dataSetURI</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locale [0..*] : </a:t>
              </a:r>
              <a:r>
                <a:rPr lang="en-US" sz="2400" dirty="0" err="1">
                  <a:latin typeface="Calibri" pitchFamily="34" charset="0"/>
                  <a:ea typeface="ＭＳ Ｐゴシック" pitchFamily="1" charset="-128"/>
                </a:rPr>
                <a:t>PT_Locale</a:t>
              </a:r>
              <a:endParaRPr lang="en-US" sz="2400" dirty="0">
                <a:latin typeface="Calibri" pitchFamily="34" charset="0"/>
                <a:ea typeface="ＭＳ Ｐゴシック" pitchFamily="1" charset="-128"/>
              </a:endParaRPr>
            </a:p>
          </p:txBody>
        </p:sp>
        <p:sp>
          <p:nvSpPr>
            <p:cNvPr id="15365" name="Rectangle 7"/>
            <p:cNvSpPr>
              <a:spLocks noChangeArrowheads="1"/>
            </p:cNvSpPr>
            <p:nvPr/>
          </p:nvSpPr>
          <p:spPr bwMode="auto">
            <a:xfrm>
              <a:off x="402" y="3517"/>
              <a:ext cx="5002" cy="102"/>
            </a:xfrm>
            <a:prstGeom prst="rect">
              <a:avLst/>
            </a:prstGeom>
            <a:grpFill/>
            <a:ln w="9525">
              <a:solidFill>
                <a:schemeClr val="tx1"/>
              </a:solidFill>
              <a:miter lim="800000"/>
              <a:headEnd/>
              <a:tailEnd/>
            </a:ln>
          </p:spPr>
          <p:txBody>
            <a:bodyPr wrap="none" anchor="ctr"/>
            <a:lstStyle/>
            <a:p>
              <a:pPr algn="ctr"/>
              <a:endParaRPr lang="en-US" sz="900">
                <a:latin typeface="Calibri" pitchFamily="34" charset="0"/>
              </a:endParaRPr>
            </a:p>
          </p:txBody>
        </p:sp>
      </p:grpSp>
      <p:sp>
        <p:nvSpPr>
          <p:cNvPr id="6" name="Title 5"/>
          <p:cNvSpPr>
            <a:spLocks noGrp="1"/>
          </p:cNvSpPr>
          <p:nvPr>
            <p:ph type="ctrTitle"/>
          </p:nvPr>
        </p:nvSpPr>
        <p:spPr>
          <a:xfrm>
            <a:off x="349680" y="168648"/>
            <a:ext cx="3633537" cy="805280"/>
          </a:xfrm>
        </p:spPr>
        <p:txBody>
          <a:bodyPr/>
          <a:lstStyle/>
          <a:p>
            <a:pPr algn="l"/>
            <a:r>
              <a:rPr lang="en-US" sz="3200" dirty="0" smtClean="0"/>
              <a:t>Where</a:t>
            </a:r>
            <a:r>
              <a:rPr lang="en-US" sz="3200" baseline="0" dirty="0" smtClean="0"/>
              <a:t> Are People?</a:t>
            </a:r>
            <a:endParaRPr lang="en-US" sz="3200"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6"/>
          <p:cNvGrpSpPr/>
          <p:nvPr/>
        </p:nvGrpSpPr>
        <p:grpSpPr>
          <a:xfrm>
            <a:off x="593389" y="1300480"/>
            <a:ext cx="7955914" cy="4260476"/>
            <a:chOff x="734061" y="1300480"/>
            <a:chExt cx="7955914" cy="4260476"/>
          </a:xfrm>
          <a:effectLst>
            <a:outerShdw blurRad="50800" dist="76200" dir="2700000" algn="ctr" rotWithShape="0">
              <a:srgbClr val="000000">
                <a:alpha val="40000"/>
              </a:srgbClr>
            </a:outerShdw>
          </a:effectLst>
        </p:grpSpPr>
        <p:sp>
          <p:nvSpPr>
            <p:cNvPr id="53251" name="Text Box 5"/>
            <p:cNvSpPr txBox="1">
              <a:spLocks noChangeArrowheads="1"/>
            </p:cNvSpPr>
            <p:nvPr/>
          </p:nvSpPr>
          <p:spPr bwMode="auto">
            <a:xfrm>
              <a:off x="734061" y="1300480"/>
              <a:ext cx="7955914" cy="1076325"/>
            </a:xfrm>
            <a:prstGeom prst="rect">
              <a:avLst/>
            </a:prstGeom>
            <a:solidFill>
              <a:schemeClr val="bg1"/>
            </a:solidFill>
            <a:ln w="9525">
              <a:solidFill>
                <a:schemeClr val="tx1"/>
              </a:solidFill>
              <a:miter lim="800000"/>
              <a:headEnd/>
              <a:tailEnd/>
            </a:ln>
          </p:spPr>
          <p:txBody>
            <a:bodyPr>
              <a:spAutoFit/>
            </a:bodyPr>
            <a:lstStyle/>
            <a:p>
              <a:pPr algn="ctr"/>
              <a:r>
                <a:rPr lang="en-US" sz="3200" i="1" dirty="0">
                  <a:latin typeface="+mn-lt"/>
                  <a:ea typeface="ＭＳ Ｐゴシック" pitchFamily="1" charset="-128"/>
                </a:rPr>
                <a:t>&lt;&lt;Abstract&gt;&gt;</a:t>
              </a:r>
            </a:p>
            <a:p>
              <a:pPr algn="ctr"/>
              <a:r>
                <a:rPr lang="en-US" sz="3200" i="1" dirty="0" err="1" smtClean="0">
                  <a:latin typeface="+mn-lt"/>
                  <a:ea typeface="ＭＳ Ｐゴシック" pitchFamily="1" charset="-128"/>
                </a:rPr>
                <a:t>MD_Identification</a:t>
              </a:r>
              <a:endParaRPr lang="en-US" sz="3200" i="1" dirty="0">
                <a:latin typeface="+mn-lt"/>
                <a:ea typeface="ＭＳ Ｐゴシック" pitchFamily="1" charset="-128"/>
              </a:endParaRPr>
            </a:p>
          </p:txBody>
        </p:sp>
        <p:sp>
          <p:nvSpPr>
            <p:cNvPr id="53252" name="Text Box 6"/>
            <p:cNvSpPr txBox="1">
              <a:spLocks noChangeArrowheads="1"/>
            </p:cNvSpPr>
            <p:nvPr/>
          </p:nvSpPr>
          <p:spPr bwMode="auto">
            <a:xfrm>
              <a:off x="734061" y="2371725"/>
              <a:ext cx="7955914" cy="3044337"/>
            </a:xfrm>
            <a:prstGeom prst="rect">
              <a:avLst/>
            </a:prstGeom>
            <a:solidFill>
              <a:schemeClr val="bg1"/>
            </a:solidFill>
            <a:ln w="9525">
              <a:solidFill>
                <a:schemeClr val="tx1"/>
              </a:solidFill>
              <a:miter lim="800000"/>
              <a:headEnd/>
              <a:tailEnd/>
            </a:ln>
          </p:spPr>
          <p:txBody>
            <a:bodyPr wrap="square">
              <a:spAutoFit/>
            </a:bodyPr>
            <a:lstStyle/>
            <a:p>
              <a:r>
                <a:rPr lang="en-US" sz="3200" dirty="0">
                  <a:latin typeface="+mn-lt"/>
                  <a:ea typeface="ＭＳ Ｐゴシック" pitchFamily="1" charset="-128"/>
                </a:rPr>
                <a:t>+ citation : CI_Citation</a:t>
              </a:r>
            </a:p>
            <a:p>
              <a:r>
                <a:rPr lang="en-US" sz="3200" dirty="0">
                  <a:latin typeface="+mn-lt"/>
                  <a:ea typeface="ＭＳ Ｐゴシック" pitchFamily="1" charset="-128"/>
                </a:rPr>
                <a:t>+ abstract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purpose [0..1]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credit [0..*]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status [0..*] : </a:t>
              </a:r>
              <a:r>
                <a:rPr lang="en-US" sz="3200" dirty="0" err="1">
                  <a:latin typeface="+mn-lt"/>
                  <a:ea typeface="ＭＳ Ｐゴシック" pitchFamily="1" charset="-128"/>
                </a:rPr>
                <a:t>MD_ProgressCode</a:t>
              </a:r>
              <a:endParaRPr lang="en-US" sz="3200" dirty="0">
                <a:latin typeface="+mn-lt"/>
                <a:ea typeface="ＭＳ Ｐゴシック" pitchFamily="1" charset="-128"/>
              </a:endParaRPr>
            </a:p>
            <a:p>
              <a:r>
                <a:rPr lang="en-US" sz="3200" b="1" dirty="0">
                  <a:latin typeface="+mn-lt"/>
                  <a:ea typeface="ＭＳ Ｐゴシック" pitchFamily="1" charset="-128"/>
                </a:rPr>
                <a:t>+ </a:t>
              </a:r>
              <a:r>
                <a:rPr lang="en-US" sz="3200" b="1" dirty="0" err="1" smtClean="0">
                  <a:latin typeface="+mn-lt"/>
                  <a:ea typeface="ＭＳ Ｐゴシック" pitchFamily="1" charset="-128"/>
                </a:rPr>
                <a:t>pointOfContact</a:t>
              </a:r>
              <a:r>
                <a:rPr lang="en-US" sz="3200" b="1" dirty="0" smtClean="0">
                  <a:latin typeface="+mn-lt"/>
                  <a:ea typeface="ＭＳ Ｐゴシック" pitchFamily="1" charset="-128"/>
                </a:rPr>
                <a:t> </a:t>
              </a:r>
              <a:r>
                <a:rPr lang="en-US" sz="3200" b="1" dirty="0">
                  <a:latin typeface="+mn-lt"/>
                  <a:ea typeface="ＭＳ Ｐゴシック" pitchFamily="1" charset="-128"/>
                </a:rPr>
                <a:t>[0..*] : </a:t>
              </a:r>
              <a:r>
                <a:rPr lang="en-US" sz="3200" b="1" dirty="0" err="1">
                  <a:latin typeface="+mn-lt"/>
                  <a:ea typeface="ＭＳ Ｐゴシック" pitchFamily="1" charset="-128"/>
                </a:rPr>
                <a:t>CI_ResponsibleParty</a:t>
              </a:r>
              <a:endParaRPr lang="en-US" sz="3200" b="1" dirty="0">
                <a:latin typeface="+mn-lt"/>
                <a:ea typeface="ＭＳ Ｐゴシック" pitchFamily="1" charset="-128"/>
              </a:endParaRPr>
            </a:p>
          </p:txBody>
        </p:sp>
        <p:sp>
          <p:nvSpPr>
            <p:cNvPr id="53253" name="Rectangle 7"/>
            <p:cNvSpPr>
              <a:spLocks noChangeArrowheads="1"/>
            </p:cNvSpPr>
            <p:nvPr/>
          </p:nvSpPr>
          <p:spPr bwMode="auto">
            <a:xfrm>
              <a:off x="734061" y="5411731"/>
              <a:ext cx="7955914" cy="149225"/>
            </a:xfrm>
            <a:prstGeom prst="rect">
              <a:avLst/>
            </a:prstGeom>
            <a:solidFill>
              <a:schemeClr val="bg1"/>
            </a:solidFill>
            <a:ln w="9525">
              <a:solidFill>
                <a:schemeClr val="tx1"/>
              </a:solidFill>
              <a:miter lim="800000"/>
              <a:headEnd/>
              <a:tailEnd/>
            </a:ln>
          </p:spPr>
          <p:txBody>
            <a:bodyPr wrap="none" anchor="ctr"/>
            <a:lstStyle/>
            <a:p>
              <a:endParaRPr lang="en-US" dirty="0">
                <a:latin typeface="+mn-lt"/>
              </a:endParaRPr>
            </a:p>
          </p:txBody>
        </p:sp>
      </p:grpSp>
      <p:sp>
        <p:nvSpPr>
          <p:cNvPr id="7" name="Title 6"/>
          <p:cNvSpPr>
            <a:spLocks noGrp="1"/>
          </p:cNvSpPr>
          <p:nvPr>
            <p:ph type="title"/>
          </p:nvPr>
        </p:nvSpPr>
        <p:spPr>
          <a:xfrm>
            <a:off x="349680" y="285770"/>
            <a:ext cx="8229600" cy="559375"/>
          </a:xfrm>
        </p:spPr>
        <p:txBody>
          <a:bodyPr>
            <a:noAutofit/>
          </a:bodyPr>
          <a:lstStyle/>
          <a:p>
            <a:pPr rtl="0" eaLnBrk="0" fontAlgn="base" latinLnBrk="0" hangingPunct="0"/>
            <a:r>
              <a:rPr lang="en-US" b="0" i="0" spc="0" baseline="0" dirty="0" smtClean="0">
                <a:latin typeface="Calibri"/>
                <a:ea typeface="+mn-ea"/>
                <a:cs typeface="+mn-cs"/>
              </a:rPr>
              <a:t>Where Are People?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48126" y="291309"/>
            <a:ext cx="4086686"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grpSp>
        <p:nvGrpSpPr>
          <p:cNvPr id="2" name="Group 8"/>
          <p:cNvGrpSpPr/>
          <p:nvPr/>
        </p:nvGrpSpPr>
        <p:grpSpPr>
          <a:xfrm>
            <a:off x="1667004" y="1167987"/>
            <a:ext cx="5809992" cy="4913975"/>
            <a:chOff x="1108166" y="782976"/>
            <a:chExt cx="6924494" cy="4913975"/>
          </a:xfrm>
        </p:grpSpPr>
        <p:sp>
          <p:nvSpPr>
            <p:cNvPr id="10" name="Text Box 6"/>
            <p:cNvSpPr txBox="1">
              <a:spLocks noChangeArrowheads="1"/>
            </p:cNvSpPr>
            <p:nvPr/>
          </p:nvSpPr>
          <p:spPr bwMode="auto">
            <a:xfrm>
              <a:off x="1108166" y="782976"/>
              <a:ext cx="6924494" cy="707886"/>
            </a:xfrm>
            <a:prstGeom prst="rect">
              <a:avLst/>
            </a:prstGeom>
            <a:solidFill>
              <a:schemeClr val="bg1"/>
            </a:solidFill>
            <a:ln w="9525">
              <a:solidFill>
                <a:schemeClr val="tx1"/>
              </a:solidFill>
              <a:miter lim="800000"/>
              <a:headEnd/>
              <a:tailEnd/>
            </a:ln>
          </p:spPr>
          <p:txBody>
            <a:bodyPr>
              <a:spAutoFit/>
            </a:bodyPr>
            <a:lstStyle/>
            <a:p>
              <a:pPr algn="ctr"/>
              <a:r>
                <a:rPr lang="en-US" sz="2000" dirty="0">
                  <a:latin typeface="Calibri" pitchFamily="34" charset="0"/>
                </a:rPr>
                <a:t>&lt;&lt;</a:t>
              </a:r>
              <a:r>
                <a:rPr lang="en-US" sz="2000" dirty="0" err="1">
                  <a:latin typeface="Calibri" pitchFamily="34" charset="0"/>
                </a:rPr>
                <a:t>DataType</a:t>
              </a:r>
              <a:r>
                <a:rPr lang="en-US" sz="2000" dirty="0">
                  <a:latin typeface="Calibri" pitchFamily="34" charset="0"/>
                </a:rPr>
                <a:t>&gt;&gt;</a:t>
              </a:r>
            </a:p>
            <a:p>
              <a:pPr algn="ctr"/>
              <a:r>
                <a:rPr lang="en-US" sz="2000" dirty="0">
                  <a:latin typeface="Calibri" pitchFamily="34" charset="0"/>
                </a:rPr>
                <a:t>CI_Citation</a:t>
              </a:r>
            </a:p>
          </p:txBody>
        </p:sp>
        <p:sp>
          <p:nvSpPr>
            <p:cNvPr id="11" name="Text Box 7"/>
            <p:cNvSpPr txBox="1">
              <a:spLocks noChangeArrowheads="1"/>
            </p:cNvSpPr>
            <p:nvPr/>
          </p:nvSpPr>
          <p:spPr bwMode="auto">
            <a:xfrm>
              <a:off x="1108166" y="1491331"/>
              <a:ext cx="6924494" cy="4093428"/>
            </a:xfrm>
            <a:prstGeom prst="rect">
              <a:avLst/>
            </a:prstGeom>
            <a:solidFill>
              <a:schemeClr val="bg1"/>
            </a:solidFill>
            <a:ln w="9525">
              <a:solidFill>
                <a:schemeClr val="tx1"/>
              </a:solidFill>
              <a:miter lim="800000"/>
              <a:headEnd/>
              <a:tailEnd/>
            </a:ln>
          </p:spPr>
          <p:txBody>
            <a:bodyPr>
              <a:spAutoFit/>
            </a:bodyPr>
            <a:lstStyle/>
            <a:p>
              <a:r>
                <a:rPr lang="en-US" sz="2000" dirty="0">
                  <a:latin typeface="Calibri" pitchFamily="34" charset="0"/>
                </a:rPr>
                <a:t>+ title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a:t>
              </a:r>
              <a:r>
                <a:rPr lang="en-US" sz="2000" dirty="0" err="1">
                  <a:latin typeface="Calibri" pitchFamily="34" charset="0"/>
                </a:rPr>
                <a:t>alternateTitle</a:t>
              </a:r>
              <a:r>
                <a:rPr lang="en-US" sz="2000" dirty="0">
                  <a:latin typeface="Calibri" pitchFamily="34" charset="0"/>
                </a:rPr>
                <a:t> [0..*]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date [1..*] : </a:t>
              </a:r>
              <a:r>
                <a:rPr lang="en-US" sz="2000" dirty="0" err="1">
                  <a:latin typeface="Calibri" pitchFamily="34" charset="0"/>
                </a:rPr>
                <a:t>CI_Date</a:t>
              </a:r>
              <a:r>
                <a:rPr lang="en-US" sz="2000" dirty="0">
                  <a:latin typeface="Calibri" pitchFamily="34" charset="0"/>
                </a:rPr>
                <a:t> </a:t>
              </a:r>
            </a:p>
            <a:p>
              <a:r>
                <a:rPr lang="en-US" sz="2000" dirty="0">
                  <a:latin typeface="Calibri" pitchFamily="34" charset="0"/>
                </a:rPr>
                <a:t>+ edition [0..1]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a:t>
              </a:r>
              <a:r>
                <a:rPr lang="en-US" sz="2000" dirty="0" err="1">
                  <a:latin typeface="Calibri" pitchFamily="34" charset="0"/>
                </a:rPr>
                <a:t>editionDate</a:t>
              </a:r>
              <a:r>
                <a:rPr lang="en-US" sz="2000" dirty="0">
                  <a:latin typeface="Calibri" pitchFamily="34" charset="0"/>
                </a:rPr>
                <a:t> [0..1] : Date </a:t>
              </a:r>
            </a:p>
            <a:p>
              <a:r>
                <a:rPr lang="en-US" sz="2000" dirty="0">
                  <a:latin typeface="Calibri" pitchFamily="34" charset="0"/>
                </a:rPr>
                <a:t>+ identifier [0..*] : </a:t>
              </a:r>
              <a:r>
                <a:rPr lang="en-US" sz="2000" dirty="0" smtClean="0">
                  <a:latin typeface="Calibri" pitchFamily="34" charset="0"/>
                </a:rPr>
                <a:t>MD_Identifier</a:t>
              </a:r>
            </a:p>
            <a:p>
              <a:r>
                <a:rPr lang="en-US" sz="2000" b="1" dirty="0" smtClean="0">
                  <a:latin typeface="Calibri" pitchFamily="34" charset="0"/>
                </a:rPr>
                <a:t>+ </a:t>
              </a:r>
              <a:r>
                <a:rPr lang="en-US" sz="2000" b="1" dirty="0" err="1" smtClean="0">
                  <a:latin typeface="Calibri" pitchFamily="34" charset="0"/>
                </a:rPr>
                <a:t>citedResponsibleParty</a:t>
              </a:r>
              <a:r>
                <a:rPr lang="en-US" sz="2000" b="1" dirty="0" smtClean="0">
                  <a:latin typeface="Calibri" pitchFamily="34" charset="0"/>
                </a:rPr>
                <a:t> [0..*] : </a:t>
              </a:r>
              <a:r>
                <a:rPr lang="en-US" sz="2000" b="1" dirty="0" err="1" smtClean="0">
                  <a:latin typeface="Calibri" pitchFamily="34" charset="0"/>
                </a:rPr>
                <a:t>CI_ResponsibleParty</a:t>
              </a:r>
              <a:r>
                <a:rPr lang="en-US" sz="2000" dirty="0" smtClean="0">
                  <a:latin typeface="Calibri" pitchFamily="34" charset="0"/>
                </a:rPr>
                <a:t> </a:t>
              </a:r>
              <a:endParaRPr lang="en-US" sz="2000" dirty="0">
                <a:latin typeface="Calibri" pitchFamily="34" charset="0"/>
              </a:endParaRPr>
            </a:p>
            <a:p>
              <a:r>
                <a:rPr lang="en-US" sz="2000" dirty="0">
                  <a:latin typeface="Calibri" pitchFamily="34" charset="0"/>
                </a:rPr>
                <a:t>+ </a:t>
              </a:r>
              <a:r>
                <a:rPr lang="en-US" sz="2000" dirty="0" err="1">
                  <a:latin typeface="Calibri" pitchFamily="34" charset="0"/>
                </a:rPr>
                <a:t>presentationForm</a:t>
              </a:r>
              <a:r>
                <a:rPr lang="en-US" sz="2000" dirty="0">
                  <a:latin typeface="Calibri" pitchFamily="34" charset="0"/>
                </a:rPr>
                <a:t> [0..*] : </a:t>
              </a:r>
              <a:r>
                <a:rPr lang="en-US" sz="2000" dirty="0" err="1">
                  <a:latin typeface="Calibri" pitchFamily="34" charset="0"/>
                </a:rPr>
                <a:t>CI_PresentationFormCode</a:t>
              </a:r>
              <a:r>
                <a:rPr lang="en-US" sz="2000" dirty="0">
                  <a:latin typeface="Calibri" pitchFamily="34" charset="0"/>
                </a:rPr>
                <a:t> </a:t>
              </a:r>
            </a:p>
            <a:p>
              <a:r>
                <a:rPr lang="en-US" sz="2000" dirty="0">
                  <a:latin typeface="Calibri" pitchFamily="34" charset="0"/>
                </a:rPr>
                <a:t>+ series [0..1] : </a:t>
              </a:r>
              <a:r>
                <a:rPr lang="en-US" sz="2000" dirty="0" err="1">
                  <a:latin typeface="Calibri" pitchFamily="34" charset="0"/>
                </a:rPr>
                <a:t>CI_Series</a:t>
              </a:r>
              <a:r>
                <a:rPr lang="en-US" sz="2000" dirty="0">
                  <a:latin typeface="Calibri" pitchFamily="34" charset="0"/>
                </a:rPr>
                <a:t> </a:t>
              </a:r>
            </a:p>
            <a:p>
              <a:r>
                <a:rPr lang="en-US" sz="2000" dirty="0">
                  <a:latin typeface="Calibri" pitchFamily="34" charset="0"/>
                </a:rPr>
                <a:t>+ </a:t>
              </a:r>
              <a:r>
                <a:rPr lang="en-US" sz="2000" dirty="0" err="1">
                  <a:latin typeface="Calibri" pitchFamily="34" charset="0"/>
                </a:rPr>
                <a:t>otherCitationDetails</a:t>
              </a:r>
              <a:r>
                <a:rPr lang="en-US" sz="2000" dirty="0">
                  <a:latin typeface="Calibri" pitchFamily="34" charset="0"/>
                </a:rPr>
                <a:t> [0..1]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a:t>
              </a:r>
              <a:r>
                <a:rPr lang="en-US" sz="2000" dirty="0" err="1">
                  <a:latin typeface="Calibri" pitchFamily="34" charset="0"/>
                </a:rPr>
                <a:t>collectiveTitle</a:t>
              </a:r>
              <a:r>
                <a:rPr lang="en-US" sz="2000" dirty="0">
                  <a:latin typeface="Calibri" pitchFamily="34" charset="0"/>
                </a:rPr>
                <a:t> [0..1]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ISBN [0..1] : </a:t>
              </a:r>
              <a:r>
                <a:rPr lang="en-US" sz="2000" dirty="0" err="1">
                  <a:latin typeface="Calibri" pitchFamily="34" charset="0"/>
                </a:rPr>
                <a:t>CharacterString</a:t>
              </a:r>
              <a:r>
                <a:rPr lang="en-US" sz="2000" dirty="0">
                  <a:latin typeface="Calibri" pitchFamily="34" charset="0"/>
                </a:rPr>
                <a:t> </a:t>
              </a:r>
            </a:p>
            <a:p>
              <a:r>
                <a:rPr lang="en-US" sz="2000" dirty="0">
                  <a:latin typeface="Calibri" pitchFamily="34" charset="0"/>
                </a:rPr>
                <a:t>+ ISSN [0..1] : </a:t>
              </a:r>
              <a:r>
                <a:rPr lang="en-US" sz="2000" dirty="0" err="1">
                  <a:latin typeface="Calibri" pitchFamily="34" charset="0"/>
                </a:rPr>
                <a:t>CharacterString</a:t>
              </a:r>
              <a:endParaRPr lang="en-US" sz="2000" dirty="0">
                <a:latin typeface="Calibri" pitchFamily="34" charset="0"/>
              </a:endParaRPr>
            </a:p>
          </p:txBody>
        </p:sp>
        <p:sp>
          <p:nvSpPr>
            <p:cNvPr id="12" name="Rectangle 8"/>
            <p:cNvSpPr>
              <a:spLocks noChangeArrowheads="1"/>
            </p:cNvSpPr>
            <p:nvPr/>
          </p:nvSpPr>
          <p:spPr bwMode="auto">
            <a:xfrm>
              <a:off x="1108166" y="5586461"/>
              <a:ext cx="6924494" cy="110490"/>
            </a:xfrm>
            <a:prstGeom prst="rect">
              <a:avLst/>
            </a:prstGeom>
            <a:solidFill>
              <a:schemeClr val="bg1"/>
            </a:solidFill>
            <a:ln w="9525">
              <a:solidFill>
                <a:schemeClr val="tx1"/>
              </a:solidFill>
              <a:miter lim="800000"/>
              <a:headEnd/>
              <a:tailEnd/>
            </a:ln>
          </p:spPr>
          <p:txBody>
            <a:bodyPr wrap="none" anchor="ctr"/>
            <a:lstStyle/>
            <a:p>
              <a:endParaRPr lang="en-US" sz="2000">
                <a:latin typeface="Calibri" pitchFamily="34" charset="0"/>
              </a:endParaRPr>
            </a:p>
          </p:txBody>
        </p:sp>
      </p:gr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1236663" y="2354580"/>
            <a:ext cx="6667500" cy="2187575"/>
            <a:chOff x="388" y="1112"/>
            <a:chExt cx="4863" cy="1378"/>
          </a:xfrm>
          <a:solidFill>
            <a:schemeClr val="bg1"/>
          </a:solidFill>
          <a:effectLst>
            <a:outerShdw blurRad="50800" dist="76200" dir="2700000" algn="tl" rotWithShape="0">
              <a:prstClr val="black">
                <a:alpha val="40000"/>
              </a:prstClr>
            </a:outerShdw>
          </a:effectLst>
        </p:grpSpPr>
        <p:sp>
          <p:nvSpPr>
            <p:cNvPr id="60419" name="Text Box 34"/>
            <p:cNvSpPr txBox="1">
              <a:spLocks noChangeArrowheads="1"/>
            </p:cNvSpPr>
            <p:nvPr/>
          </p:nvSpPr>
          <p:spPr bwMode="auto">
            <a:xfrm>
              <a:off x="388" y="1112"/>
              <a:ext cx="4863" cy="294"/>
            </a:xfrm>
            <a:prstGeom prst="rect">
              <a:avLst/>
            </a:prstGeom>
            <a:grpFill/>
            <a:ln w="9525">
              <a:solidFill>
                <a:schemeClr val="tx1"/>
              </a:solidFill>
              <a:miter lim="800000"/>
              <a:headEnd/>
              <a:tailEnd/>
            </a:ln>
          </p:spPr>
          <p:txBody>
            <a:bodyPr>
              <a:spAutoFit/>
            </a:bodyPr>
            <a:lstStyle/>
            <a:p>
              <a:pPr algn="ctr"/>
              <a:r>
                <a:rPr lang="en-US" sz="2400" dirty="0" err="1">
                  <a:latin typeface="+mn-lt"/>
                </a:rPr>
                <a:t>MD_Usage</a:t>
              </a:r>
              <a:endParaRPr lang="en-US" sz="2400" dirty="0">
                <a:latin typeface="+mn-lt"/>
              </a:endParaRPr>
            </a:p>
          </p:txBody>
        </p:sp>
        <p:sp>
          <p:nvSpPr>
            <p:cNvPr id="60420" name="Text Box 35"/>
            <p:cNvSpPr txBox="1">
              <a:spLocks noChangeArrowheads="1"/>
            </p:cNvSpPr>
            <p:nvPr/>
          </p:nvSpPr>
          <p:spPr bwMode="auto">
            <a:xfrm>
              <a:off x="388" y="1406"/>
              <a:ext cx="4863" cy="984"/>
            </a:xfrm>
            <a:prstGeom prst="rect">
              <a:avLst/>
            </a:prstGeom>
            <a:grpFill/>
            <a:ln w="9525">
              <a:solidFill>
                <a:schemeClr val="tx1"/>
              </a:solidFill>
              <a:miter lim="800000"/>
              <a:headEnd/>
              <a:tailEnd/>
            </a:ln>
          </p:spPr>
          <p:txBody>
            <a:bodyPr>
              <a:spAutoFit/>
            </a:bodyPr>
            <a:lstStyle/>
            <a:p>
              <a:r>
                <a:rPr lang="en-US" sz="2400" dirty="0">
                  <a:latin typeface="+mn-lt"/>
                </a:rPr>
                <a:t>+ </a:t>
              </a:r>
              <a:r>
                <a:rPr lang="en-US" sz="2400" dirty="0" err="1">
                  <a:latin typeface="+mn-lt"/>
                </a:rPr>
                <a:t>specificUsage</a:t>
              </a:r>
              <a:r>
                <a:rPr lang="en-US" sz="2400" dirty="0">
                  <a:latin typeface="+mn-lt"/>
                </a:rPr>
                <a:t> : </a:t>
              </a:r>
              <a:r>
                <a:rPr lang="en-US" sz="2400" dirty="0" err="1">
                  <a:latin typeface="+mn-lt"/>
                </a:rPr>
                <a:t>CharacterString</a:t>
              </a:r>
              <a:endParaRPr lang="en-US" sz="2400" dirty="0">
                <a:latin typeface="+mn-lt"/>
              </a:endParaRPr>
            </a:p>
            <a:p>
              <a:r>
                <a:rPr lang="en-US" sz="2400" dirty="0">
                  <a:latin typeface="+mn-lt"/>
                </a:rPr>
                <a:t>+ </a:t>
              </a:r>
              <a:r>
                <a:rPr lang="en-US" sz="2400" dirty="0" err="1">
                  <a:latin typeface="+mn-lt"/>
                </a:rPr>
                <a:t>usageDateTime</a:t>
              </a:r>
              <a:r>
                <a:rPr lang="en-US" sz="2400" dirty="0">
                  <a:latin typeface="+mn-lt"/>
                </a:rPr>
                <a:t> [0..1] : </a:t>
              </a:r>
              <a:r>
                <a:rPr lang="en-US" sz="2400" dirty="0" err="1">
                  <a:latin typeface="+mn-lt"/>
                </a:rPr>
                <a:t>DateTime</a:t>
              </a:r>
              <a:endParaRPr lang="en-US" sz="2400" dirty="0">
                <a:latin typeface="+mn-lt"/>
              </a:endParaRPr>
            </a:p>
            <a:p>
              <a:r>
                <a:rPr lang="en-US" sz="2400" dirty="0">
                  <a:latin typeface="+mn-lt"/>
                </a:rPr>
                <a:t>+ </a:t>
              </a:r>
              <a:r>
                <a:rPr lang="en-US" sz="2400" dirty="0" err="1">
                  <a:latin typeface="+mn-lt"/>
                </a:rPr>
                <a:t>userDeterminedLimitations</a:t>
              </a:r>
              <a:r>
                <a:rPr lang="en-US" sz="2400" dirty="0">
                  <a:latin typeface="+mn-lt"/>
                </a:rPr>
                <a:t> [0..1] : </a:t>
              </a:r>
              <a:r>
                <a:rPr lang="en-US" sz="2400" dirty="0" err="1">
                  <a:latin typeface="+mn-lt"/>
                </a:rPr>
                <a:t>CharacterString</a:t>
              </a:r>
              <a:endParaRPr lang="en-US" sz="2400" dirty="0">
                <a:latin typeface="+mn-lt"/>
              </a:endParaRPr>
            </a:p>
            <a:p>
              <a:r>
                <a:rPr lang="en-US" sz="2400" b="1" dirty="0">
                  <a:latin typeface="+mn-lt"/>
                </a:rPr>
                <a:t>+ </a:t>
              </a:r>
              <a:r>
                <a:rPr lang="en-US" sz="2400" b="1" dirty="0" err="1">
                  <a:latin typeface="+mn-lt"/>
                </a:rPr>
                <a:t>userContactInfo</a:t>
              </a:r>
              <a:r>
                <a:rPr lang="en-US" sz="2400" b="1" dirty="0">
                  <a:latin typeface="+mn-lt"/>
                </a:rPr>
                <a:t> [1..*] : </a:t>
              </a:r>
              <a:r>
                <a:rPr lang="en-US" sz="2400" b="1" dirty="0" err="1">
                  <a:latin typeface="+mn-lt"/>
                </a:rPr>
                <a:t>CI_ResponsibleParty</a:t>
              </a:r>
              <a:endParaRPr lang="en-US" sz="2400" b="1" dirty="0">
                <a:latin typeface="+mn-lt"/>
              </a:endParaRPr>
            </a:p>
          </p:txBody>
        </p:sp>
        <p:sp>
          <p:nvSpPr>
            <p:cNvPr id="60421" name="Rectangle 36"/>
            <p:cNvSpPr>
              <a:spLocks noChangeArrowheads="1"/>
            </p:cNvSpPr>
            <p:nvPr/>
          </p:nvSpPr>
          <p:spPr bwMode="auto">
            <a:xfrm>
              <a:off x="388" y="2390"/>
              <a:ext cx="4863" cy="100"/>
            </a:xfrm>
            <a:prstGeom prst="rect">
              <a:avLst/>
            </a:prstGeom>
            <a:grp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4"/>
          <p:cNvGrpSpPr>
            <a:grpSpLocks/>
          </p:cNvGrpSpPr>
          <p:nvPr/>
        </p:nvGrpSpPr>
        <p:grpSpPr bwMode="auto">
          <a:xfrm>
            <a:off x="1102360" y="2017713"/>
            <a:ext cx="6944360" cy="2833687"/>
            <a:chOff x="428" y="1271"/>
            <a:chExt cx="4885" cy="1785"/>
          </a:xfrm>
          <a:solidFill>
            <a:schemeClr val="bg1"/>
          </a:solidFill>
          <a:effectLst>
            <a:outerShdw blurRad="50800" dist="76200" dir="2700000" algn="ctr" rotWithShape="0">
              <a:srgbClr val="000000">
                <a:alpha val="40000"/>
              </a:srgbClr>
            </a:outerShdw>
          </a:effectLst>
        </p:grpSpPr>
        <p:sp>
          <p:nvSpPr>
            <p:cNvPr id="74755" name="Text Box 21"/>
            <p:cNvSpPr txBox="1">
              <a:spLocks noChangeArrowheads="1"/>
            </p:cNvSpPr>
            <p:nvPr/>
          </p:nvSpPr>
          <p:spPr bwMode="auto">
            <a:xfrm>
              <a:off x="428" y="1271"/>
              <a:ext cx="4885" cy="410"/>
            </a:xfrm>
            <a:prstGeom prst="rect">
              <a:avLst/>
            </a:prstGeom>
            <a:grpFill/>
            <a:ln w="9525">
              <a:solidFill>
                <a:schemeClr val="tx1"/>
              </a:solidFill>
              <a:miter lim="800000"/>
              <a:headEnd/>
              <a:tailEnd/>
            </a:ln>
          </p:spPr>
          <p:txBody>
            <a:bodyPr>
              <a:spAutoFit/>
            </a:bodyPr>
            <a:lstStyle/>
            <a:p>
              <a:pPr algn="ctr"/>
              <a:r>
                <a:rPr lang="en-US" sz="3600" dirty="0" err="1">
                  <a:latin typeface="+mn-lt"/>
                  <a:ea typeface="ＭＳ Ｐゴシック" pitchFamily="1" charset="-128"/>
                </a:rPr>
                <a:t>LE_ProcessStep</a:t>
              </a:r>
              <a:endParaRPr lang="en-US" sz="3600" dirty="0">
                <a:latin typeface="+mn-lt"/>
                <a:ea typeface="ＭＳ Ｐゴシック" pitchFamily="1" charset="-128"/>
              </a:endParaRPr>
            </a:p>
          </p:txBody>
        </p:sp>
        <p:sp>
          <p:nvSpPr>
            <p:cNvPr id="74756" name="Text Box 22"/>
            <p:cNvSpPr txBox="1">
              <a:spLocks noChangeArrowheads="1"/>
            </p:cNvSpPr>
            <p:nvPr/>
          </p:nvSpPr>
          <p:spPr bwMode="auto">
            <a:xfrm>
              <a:off x="428" y="1683"/>
              <a:ext cx="4885" cy="1292"/>
            </a:xfrm>
            <a:prstGeom prst="rect">
              <a:avLst/>
            </a:prstGeom>
            <a:grpFill/>
            <a:ln w="9525">
              <a:solidFill>
                <a:schemeClr val="tx1"/>
              </a:solidFill>
              <a:miter lim="800000"/>
              <a:headEnd/>
              <a:tailEnd/>
            </a:ln>
          </p:spPr>
          <p:txBody>
            <a:bodyPr>
              <a:spAutoFit/>
            </a:bodyPr>
            <a:lstStyle/>
            <a:p>
              <a:r>
                <a:rPr lang="en-US" sz="3200" dirty="0">
                  <a:latin typeface="+mn-lt"/>
                  <a:ea typeface="ＭＳ Ｐゴシック" pitchFamily="1" charset="-128"/>
                </a:rPr>
                <a:t>+ description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rationale [0..1]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a:t>
              </a:r>
              <a:r>
                <a:rPr lang="en-US" sz="3200" dirty="0" err="1">
                  <a:latin typeface="+mn-lt"/>
                  <a:ea typeface="ＭＳ Ｐゴシック" pitchFamily="1" charset="-128"/>
                </a:rPr>
                <a:t>dateTime</a:t>
              </a:r>
              <a:r>
                <a:rPr lang="en-US" sz="3200" dirty="0">
                  <a:latin typeface="+mn-lt"/>
                  <a:ea typeface="ＭＳ Ｐゴシック" pitchFamily="1" charset="-128"/>
                </a:rPr>
                <a:t> [0..1] : </a:t>
              </a:r>
              <a:r>
                <a:rPr lang="en-US" sz="3200" dirty="0" err="1">
                  <a:latin typeface="+mn-lt"/>
                  <a:ea typeface="ＭＳ Ｐゴシック" pitchFamily="1" charset="-128"/>
                </a:rPr>
                <a:t>DateTime</a:t>
              </a:r>
              <a:endParaRPr lang="en-US" sz="3200" dirty="0">
                <a:latin typeface="+mn-lt"/>
                <a:ea typeface="ＭＳ Ｐゴシック" pitchFamily="1" charset="-128"/>
              </a:endParaRPr>
            </a:p>
            <a:p>
              <a:r>
                <a:rPr lang="en-US" sz="3200" b="1" dirty="0">
                  <a:latin typeface="+mn-lt"/>
                  <a:ea typeface="ＭＳ Ｐゴシック" pitchFamily="1" charset="-128"/>
                </a:rPr>
                <a:t>+ processor [0..*] : </a:t>
              </a:r>
              <a:r>
                <a:rPr lang="en-US" sz="3200" b="1" dirty="0" err="1">
                  <a:latin typeface="+mn-lt"/>
                  <a:ea typeface="ＭＳ Ｐゴシック" pitchFamily="1" charset="-128"/>
                </a:rPr>
                <a:t>CI_ResponsibleParty</a:t>
              </a:r>
              <a:endParaRPr lang="en-US" sz="3200" b="1" dirty="0">
                <a:latin typeface="+mn-lt"/>
                <a:ea typeface="ＭＳ Ｐゴシック" pitchFamily="1" charset="-128"/>
              </a:endParaRPr>
            </a:p>
          </p:txBody>
        </p:sp>
        <p:sp>
          <p:nvSpPr>
            <p:cNvPr id="74757" name="Rectangle 23"/>
            <p:cNvSpPr>
              <a:spLocks noChangeArrowheads="1"/>
            </p:cNvSpPr>
            <p:nvPr/>
          </p:nvSpPr>
          <p:spPr bwMode="auto">
            <a:xfrm>
              <a:off x="428" y="2979"/>
              <a:ext cx="4885" cy="77"/>
            </a:xfrm>
            <a:prstGeom prst="rect">
              <a:avLst/>
            </a:prstGeom>
            <a:grp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330135" y="248792"/>
            <a:ext cx="7086600" cy="647700"/>
          </a:xfrm>
        </p:spPr>
        <p:txBody>
          <a:bodyPr>
            <a:normAutofit/>
          </a:bodyPr>
          <a:lstStyle/>
          <a:p>
            <a:pPr algn="l"/>
            <a:r>
              <a:rPr lang="en-US" sz="3200" dirty="0" smtClean="0"/>
              <a:t>ISO UML - Every Picture Tells a Story</a:t>
            </a:r>
            <a:endParaRPr lang="en-US" sz="3200" dirty="0"/>
          </a:p>
        </p:txBody>
      </p:sp>
      <p:pic>
        <p:nvPicPr>
          <p:cNvPr id="329733" name="Picture 5" descr="ReferenceSystem"/>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955925" y="1287463"/>
            <a:ext cx="3151188" cy="3346450"/>
          </a:xfrm>
          <a:prstGeom prst="rect">
            <a:avLst/>
          </a:prstGeom>
          <a:noFill/>
          <a:ln w="9525">
            <a:noFill/>
            <a:miter lim="800000"/>
            <a:headEnd/>
            <a:tailEnd/>
          </a:ln>
        </p:spPr>
      </p:pic>
      <p:pic>
        <p:nvPicPr>
          <p:cNvPr id="329734" name="Picture 6" descr="contentInformation"/>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84263" y="1312863"/>
            <a:ext cx="2770187" cy="3455987"/>
          </a:xfrm>
          <a:prstGeom prst="rect">
            <a:avLst/>
          </a:prstGeom>
          <a:noFill/>
          <a:ln w="9525">
            <a:noFill/>
            <a:miter lim="800000"/>
            <a:headEnd/>
            <a:tailEnd/>
          </a:ln>
        </p:spPr>
      </p:pic>
      <p:pic>
        <p:nvPicPr>
          <p:cNvPr id="329735" name="Picture 7" descr="dataQuality"/>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678238" y="2317750"/>
            <a:ext cx="3284537" cy="2276475"/>
          </a:xfrm>
          <a:prstGeom prst="rect">
            <a:avLst/>
          </a:prstGeom>
          <a:noFill/>
          <a:ln w="9525">
            <a:noFill/>
            <a:miter lim="800000"/>
            <a:headEnd/>
            <a:tailEnd/>
          </a:ln>
        </p:spPr>
      </p:pic>
      <p:pic>
        <p:nvPicPr>
          <p:cNvPr id="329736" name="Picture 8" descr="distribution"/>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991100" y="3074988"/>
            <a:ext cx="3475038" cy="2898775"/>
          </a:xfrm>
          <a:prstGeom prst="rect">
            <a:avLst/>
          </a:prstGeom>
          <a:noFill/>
          <a:ln w="9525">
            <a:noFill/>
            <a:miter lim="800000"/>
            <a:headEnd/>
            <a:tailEnd/>
          </a:ln>
        </p:spPr>
      </p:pic>
      <p:pic>
        <p:nvPicPr>
          <p:cNvPr id="329737" name="Picture 9" descr="extent"/>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60375" y="4014788"/>
            <a:ext cx="3475038" cy="1943100"/>
          </a:xfrm>
          <a:prstGeom prst="rect">
            <a:avLst/>
          </a:prstGeom>
          <a:noFill/>
          <a:ln w="9525">
            <a:noFill/>
            <a:miter lim="800000"/>
            <a:headEnd/>
            <a:tailEnd/>
          </a:ln>
        </p:spPr>
      </p:pic>
      <p:pic>
        <p:nvPicPr>
          <p:cNvPr id="329738" name="Picture 10" descr="Identification"/>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5544757" y="1709738"/>
            <a:ext cx="2693988" cy="3441700"/>
          </a:xfrm>
          <a:prstGeom prst="rect">
            <a:avLst/>
          </a:prstGeom>
          <a:noFill/>
          <a:ln w="9525">
            <a:noFill/>
            <a:miter lim="800000"/>
            <a:headEnd/>
            <a:tailEnd/>
          </a:ln>
        </p:spPr>
      </p:pic>
      <p:pic>
        <p:nvPicPr>
          <p:cNvPr id="329739" name="Picture 11" descr="metadata"/>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57200" y="1223963"/>
            <a:ext cx="3460750" cy="2717800"/>
          </a:xfrm>
          <a:prstGeom prst="rect">
            <a:avLst/>
          </a:prstGeom>
          <a:noFill/>
          <a:ln w="9525">
            <a:noFill/>
            <a:miter lim="800000"/>
            <a:headEnd/>
            <a:tailEnd/>
          </a:ln>
        </p:spPr>
      </p:pic>
      <p:sp>
        <p:nvSpPr>
          <p:cNvPr id="10" name="TextBox 9"/>
          <p:cNvSpPr txBox="1"/>
          <p:nvPr/>
        </p:nvSpPr>
        <p:spPr>
          <a:xfrm>
            <a:off x="814817" y="3168978"/>
            <a:ext cx="7901715" cy="5847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lang="en-US" sz="3200" dirty="0" smtClean="0"/>
              <a:t>Training\</a:t>
            </a:r>
            <a:r>
              <a:rPr lang="en-US" sz="3200" dirty="0" err="1" smtClean="0"/>
              <a:t>ToolsAndSamples</a:t>
            </a:r>
            <a:r>
              <a:rPr lang="en-US" sz="3200" dirty="0" smtClean="0"/>
              <a:t>\UML\ISO_UML.pdf</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9739"/>
                                        </p:tgtEl>
                                        <p:attrNameLst>
                                          <p:attrName>style.visibility</p:attrName>
                                        </p:attrNameLst>
                                      </p:cBhvr>
                                      <p:to>
                                        <p:strVal val="visible"/>
                                      </p:to>
                                    </p:set>
                                    <p:animEffect transition="in" filter="dissolve">
                                      <p:cBhvr>
                                        <p:cTn id="7" dur="500"/>
                                        <p:tgtEl>
                                          <p:spTgt spid="3297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9738"/>
                                        </p:tgtEl>
                                        <p:attrNameLst>
                                          <p:attrName>style.visibility</p:attrName>
                                        </p:attrNameLst>
                                      </p:cBhvr>
                                      <p:to>
                                        <p:strVal val="visible"/>
                                      </p:to>
                                    </p:set>
                                    <p:animEffect transition="in" filter="dissolve">
                                      <p:cBhvr>
                                        <p:cTn id="12" dur="500"/>
                                        <p:tgtEl>
                                          <p:spTgt spid="32973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29733"/>
                                        </p:tgtEl>
                                        <p:attrNameLst>
                                          <p:attrName>style.visibility</p:attrName>
                                        </p:attrNameLst>
                                      </p:cBhvr>
                                      <p:to>
                                        <p:strVal val="visible"/>
                                      </p:to>
                                    </p:set>
                                    <p:animEffect transition="in" filter="dissolve">
                                      <p:cBhvr>
                                        <p:cTn id="16" dur="500"/>
                                        <p:tgtEl>
                                          <p:spTgt spid="329733"/>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329734"/>
                                        </p:tgtEl>
                                        <p:attrNameLst>
                                          <p:attrName>style.visibility</p:attrName>
                                        </p:attrNameLst>
                                      </p:cBhvr>
                                      <p:to>
                                        <p:strVal val="visible"/>
                                      </p:to>
                                    </p:set>
                                    <p:animEffect transition="in" filter="dissolve">
                                      <p:cBhvr>
                                        <p:cTn id="20" dur="500"/>
                                        <p:tgtEl>
                                          <p:spTgt spid="329734"/>
                                        </p:tgtEl>
                                      </p:cBhvr>
                                    </p:animEffect>
                                  </p:childTnLst>
                                </p:cTn>
                              </p:par>
                            </p:childTnLst>
                          </p:cTn>
                        </p:par>
                        <p:par>
                          <p:cTn id="21" fill="hold">
                            <p:stCondLst>
                              <p:cond delay="1500"/>
                            </p:stCondLst>
                            <p:childTnLst>
                              <p:par>
                                <p:cTn id="22" presetID="9" presetClass="entr" presetSubtype="0" fill="hold" nodeType="afterEffect">
                                  <p:stCondLst>
                                    <p:cond delay="0"/>
                                  </p:stCondLst>
                                  <p:childTnLst>
                                    <p:set>
                                      <p:cBhvr>
                                        <p:cTn id="23" dur="1" fill="hold">
                                          <p:stCondLst>
                                            <p:cond delay="0"/>
                                          </p:stCondLst>
                                        </p:cTn>
                                        <p:tgtEl>
                                          <p:spTgt spid="329735"/>
                                        </p:tgtEl>
                                        <p:attrNameLst>
                                          <p:attrName>style.visibility</p:attrName>
                                        </p:attrNameLst>
                                      </p:cBhvr>
                                      <p:to>
                                        <p:strVal val="visible"/>
                                      </p:to>
                                    </p:set>
                                    <p:animEffect transition="in" filter="dissolve">
                                      <p:cBhvr>
                                        <p:cTn id="24" dur="500"/>
                                        <p:tgtEl>
                                          <p:spTgt spid="329735"/>
                                        </p:tgtEl>
                                      </p:cBhvr>
                                    </p:animEffect>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329737"/>
                                        </p:tgtEl>
                                        <p:attrNameLst>
                                          <p:attrName>style.visibility</p:attrName>
                                        </p:attrNameLst>
                                      </p:cBhvr>
                                      <p:to>
                                        <p:strVal val="visible"/>
                                      </p:to>
                                    </p:set>
                                    <p:animEffect transition="in" filter="dissolve">
                                      <p:cBhvr>
                                        <p:cTn id="28" dur="500"/>
                                        <p:tgtEl>
                                          <p:spTgt spid="329737"/>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329736"/>
                                        </p:tgtEl>
                                        <p:attrNameLst>
                                          <p:attrName>style.visibility</p:attrName>
                                        </p:attrNameLst>
                                      </p:cBhvr>
                                      <p:to>
                                        <p:strVal val="visible"/>
                                      </p:to>
                                    </p:set>
                                    <p:animEffect transition="in" filter="dissolve">
                                      <p:cBhvr>
                                        <p:cTn id="32" dur="500"/>
                                        <p:tgtEl>
                                          <p:spTgt spid="32973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7"/>
          <p:cNvGrpSpPr/>
          <p:nvPr/>
        </p:nvGrpSpPr>
        <p:grpSpPr>
          <a:xfrm>
            <a:off x="2558256" y="1682710"/>
            <a:ext cx="4024313" cy="3717013"/>
            <a:chOff x="2209800" y="1831300"/>
            <a:chExt cx="4024313" cy="3717013"/>
          </a:xfrm>
          <a:effectLst>
            <a:outerShdw blurRad="50800" dist="76200" dir="2700000" algn="ctr" rotWithShape="0">
              <a:srgbClr val="000000">
                <a:alpha val="40000"/>
              </a:srgbClr>
            </a:outerShdw>
          </a:effectLst>
        </p:grpSpPr>
        <p:sp>
          <p:nvSpPr>
            <p:cNvPr id="5" name="Text Box 5"/>
            <p:cNvSpPr txBox="1">
              <a:spLocks noChangeArrowheads="1"/>
            </p:cNvSpPr>
            <p:nvPr/>
          </p:nvSpPr>
          <p:spPr bwMode="auto">
            <a:xfrm>
              <a:off x="2210622" y="1831300"/>
              <a:ext cx="4023491" cy="338554"/>
            </a:xfrm>
            <a:prstGeom prst="rect">
              <a:avLst/>
            </a:prstGeom>
            <a:solidFill>
              <a:schemeClr val="bg1"/>
            </a:solidFill>
            <a:ln w="9525">
              <a:solidFill>
                <a:schemeClr val="tx1"/>
              </a:solidFill>
              <a:miter lim="800000"/>
              <a:headEnd/>
              <a:tailEnd/>
            </a:ln>
          </p:spPr>
          <p:txBody>
            <a:bodyPr wrap="square">
              <a:spAutoFit/>
            </a:bodyPr>
            <a:lstStyle/>
            <a:p>
              <a:pPr algn="ctr"/>
              <a:r>
                <a:rPr lang="en-US" sz="1600" dirty="0" err="1" smtClean="0">
                  <a:latin typeface="+mn-lt"/>
                </a:rPr>
                <a:t>MD_ExtendedElementInformation</a:t>
              </a:r>
              <a:endParaRPr lang="en-US" sz="1600" dirty="0">
                <a:latin typeface="+mn-lt"/>
                <a:ea typeface="ＭＳ Ｐゴシック" pitchFamily="1" charset="-128"/>
              </a:endParaRPr>
            </a:p>
          </p:txBody>
        </p:sp>
        <p:sp>
          <p:nvSpPr>
            <p:cNvPr id="6" name="Text Box 6"/>
            <p:cNvSpPr txBox="1">
              <a:spLocks noChangeArrowheads="1"/>
            </p:cNvSpPr>
            <p:nvPr/>
          </p:nvSpPr>
          <p:spPr bwMode="auto">
            <a:xfrm>
              <a:off x="2210622" y="2171401"/>
              <a:ext cx="4023491" cy="3293209"/>
            </a:xfrm>
            <a:prstGeom prst="rect">
              <a:avLst/>
            </a:prstGeom>
            <a:solidFill>
              <a:schemeClr val="bg1"/>
            </a:solidFill>
            <a:ln w="9525">
              <a:solidFill>
                <a:schemeClr val="tx1"/>
              </a:solidFill>
              <a:miter lim="800000"/>
              <a:headEnd/>
              <a:tailEnd/>
            </a:ln>
          </p:spPr>
          <p:txBody>
            <a:bodyPr wrap="square">
              <a:spAutoFit/>
            </a:bodyPr>
            <a:lstStyle/>
            <a:p>
              <a:r>
                <a:rPr lang="en-US" sz="1600" dirty="0" smtClean="0">
                  <a:latin typeface="+mn-lt"/>
                </a:rPr>
                <a:t>+ name : </a:t>
              </a:r>
              <a:r>
                <a:rPr lang="en-US" sz="1600" dirty="0" err="1" smtClean="0">
                  <a:latin typeface="+mn-lt"/>
                </a:rPr>
                <a:t>CharacterString</a:t>
              </a:r>
              <a:endParaRPr lang="en-US" sz="1600" dirty="0" smtClean="0">
                <a:latin typeface="+mn-lt"/>
              </a:endParaRPr>
            </a:p>
            <a:p>
              <a:r>
                <a:rPr lang="en-US" sz="1600" dirty="0" smtClean="0">
                  <a:latin typeface="+mn-lt"/>
                </a:rPr>
                <a:t>+ </a:t>
              </a:r>
              <a:r>
                <a:rPr lang="en-US" sz="1600" dirty="0" err="1" smtClean="0">
                  <a:latin typeface="+mn-lt"/>
                </a:rPr>
                <a:t>shortName</a:t>
              </a:r>
              <a:r>
                <a:rPr lang="en-US" sz="1600" dirty="0" smtClean="0">
                  <a:latin typeface="+mn-lt"/>
                </a:rPr>
                <a:t> [0..1] : </a:t>
              </a:r>
              <a:r>
                <a:rPr lang="en-US" sz="1600" dirty="0" err="1" smtClean="0">
                  <a:latin typeface="+mn-lt"/>
                </a:rPr>
                <a:t>CharacterString</a:t>
              </a:r>
              <a:endParaRPr lang="en-US" sz="1600" dirty="0" smtClean="0">
                <a:latin typeface="+mn-lt"/>
              </a:endParaRPr>
            </a:p>
            <a:p>
              <a:r>
                <a:rPr lang="en-US" sz="1600" dirty="0" smtClean="0">
                  <a:latin typeface="+mn-lt"/>
                </a:rPr>
                <a:t>+ </a:t>
              </a:r>
              <a:r>
                <a:rPr lang="en-US" sz="1600" dirty="0" err="1" smtClean="0">
                  <a:latin typeface="+mn-lt"/>
                </a:rPr>
                <a:t>domainCode</a:t>
              </a:r>
              <a:r>
                <a:rPr lang="en-US" sz="1600" dirty="0" smtClean="0">
                  <a:latin typeface="+mn-lt"/>
                </a:rPr>
                <a:t> [0..1] : Integer</a:t>
              </a:r>
            </a:p>
            <a:p>
              <a:r>
                <a:rPr lang="en-US" sz="1600" dirty="0" smtClean="0">
                  <a:latin typeface="+mn-lt"/>
                </a:rPr>
                <a:t>+ definition : </a:t>
              </a:r>
              <a:r>
                <a:rPr lang="en-US" sz="1600" dirty="0" err="1" smtClean="0">
                  <a:latin typeface="+mn-lt"/>
                </a:rPr>
                <a:t>CharacterString</a:t>
              </a:r>
              <a:endParaRPr lang="en-US" sz="1600" dirty="0" smtClean="0">
                <a:latin typeface="+mn-lt"/>
              </a:endParaRPr>
            </a:p>
            <a:p>
              <a:r>
                <a:rPr lang="en-US" sz="1600" dirty="0" smtClean="0">
                  <a:latin typeface="+mn-lt"/>
                </a:rPr>
                <a:t>+ obligation [0..1] : </a:t>
              </a:r>
              <a:r>
                <a:rPr lang="en-US" sz="1600" dirty="0" err="1" smtClean="0">
                  <a:latin typeface="+mn-lt"/>
                </a:rPr>
                <a:t>MD_ObligationCode</a:t>
              </a:r>
              <a:endParaRPr lang="en-US" sz="1600" dirty="0" smtClean="0">
                <a:latin typeface="+mn-lt"/>
              </a:endParaRPr>
            </a:p>
            <a:p>
              <a:r>
                <a:rPr lang="en-US" sz="1600" dirty="0" smtClean="0">
                  <a:latin typeface="+mn-lt"/>
                </a:rPr>
                <a:t>+ condition [0..1] : </a:t>
              </a:r>
              <a:r>
                <a:rPr lang="en-US" sz="1600" dirty="0" err="1" smtClean="0">
                  <a:latin typeface="+mn-lt"/>
                </a:rPr>
                <a:t>CharacterString</a:t>
              </a:r>
              <a:endParaRPr lang="en-US" sz="1600" dirty="0" smtClean="0">
                <a:latin typeface="+mn-lt"/>
              </a:endParaRPr>
            </a:p>
            <a:p>
              <a:r>
                <a:rPr lang="en-US" sz="1600" dirty="0" smtClean="0">
                  <a:latin typeface="+mn-lt"/>
                </a:rPr>
                <a:t>+ </a:t>
              </a:r>
              <a:r>
                <a:rPr lang="en-US" sz="1600" dirty="0" err="1" smtClean="0">
                  <a:latin typeface="+mn-lt"/>
                </a:rPr>
                <a:t>dataType</a:t>
              </a:r>
              <a:r>
                <a:rPr lang="en-US" sz="1600" dirty="0" smtClean="0">
                  <a:latin typeface="+mn-lt"/>
                </a:rPr>
                <a:t> : </a:t>
              </a:r>
              <a:r>
                <a:rPr lang="en-US" sz="1600" dirty="0" err="1" smtClean="0">
                  <a:latin typeface="+mn-lt"/>
                </a:rPr>
                <a:t>MD_DatatypeCode</a:t>
              </a:r>
              <a:endParaRPr lang="en-US" sz="1600" dirty="0" smtClean="0">
                <a:latin typeface="+mn-lt"/>
              </a:endParaRPr>
            </a:p>
            <a:p>
              <a:r>
                <a:rPr lang="en-US" sz="1600" dirty="0" smtClean="0">
                  <a:latin typeface="+mn-lt"/>
                </a:rPr>
                <a:t>+ </a:t>
              </a:r>
              <a:r>
                <a:rPr lang="en-US" sz="1600" dirty="0" err="1" smtClean="0">
                  <a:latin typeface="+mn-lt"/>
                </a:rPr>
                <a:t>maximumOccurence</a:t>
              </a:r>
              <a:r>
                <a:rPr lang="en-US" sz="1600" dirty="0" smtClean="0">
                  <a:latin typeface="+mn-lt"/>
                </a:rPr>
                <a:t> [0..1] : </a:t>
              </a:r>
              <a:r>
                <a:rPr lang="en-US" sz="1600" dirty="0" err="1" smtClean="0">
                  <a:latin typeface="+mn-lt"/>
                </a:rPr>
                <a:t>CharacterString</a:t>
              </a:r>
              <a:endParaRPr lang="en-US" sz="1600" dirty="0" smtClean="0">
                <a:latin typeface="+mn-lt"/>
              </a:endParaRPr>
            </a:p>
            <a:p>
              <a:r>
                <a:rPr lang="en-US" sz="1600" dirty="0" smtClean="0">
                  <a:latin typeface="+mn-lt"/>
                </a:rPr>
                <a:t>+ </a:t>
              </a:r>
              <a:r>
                <a:rPr lang="en-US" sz="1600" dirty="0" err="1" smtClean="0">
                  <a:latin typeface="+mn-lt"/>
                </a:rPr>
                <a:t>domainValue</a:t>
              </a:r>
              <a:r>
                <a:rPr lang="en-US" sz="1600" dirty="0" smtClean="0">
                  <a:latin typeface="+mn-lt"/>
                </a:rPr>
                <a:t> [0..1] : </a:t>
              </a:r>
              <a:r>
                <a:rPr lang="en-US" sz="1600" dirty="0" err="1" smtClean="0">
                  <a:latin typeface="+mn-lt"/>
                </a:rPr>
                <a:t>CharacterString</a:t>
              </a:r>
              <a:endParaRPr lang="en-US" sz="1600" dirty="0" smtClean="0">
                <a:latin typeface="+mn-lt"/>
              </a:endParaRPr>
            </a:p>
            <a:p>
              <a:r>
                <a:rPr lang="en-US" sz="1600" dirty="0" smtClean="0">
                  <a:latin typeface="+mn-lt"/>
                </a:rPr>
                <a:t>+ </a:t>
              </a:r>
              <a:r>
                <a:rPr lang="en-US" sz="1600" dirty="0" err="1" smtClean="0">
                  <a:latin typeface="+mn-lt"/>
                </a:rPr>
                <a:t>parentEntity</a:t>
              </a:r>
              <a:r>
                <a:rPr lang="en-US" sz="1600" dirty="0" smtClean="0">
                  <a:latin typeface="+mn-lt"/>
                </a:rPr>
                <a:t> [1..*] : </a:t>
              </a:r>
              <a:r>
                <a:rPr lang="en-US" sz="1600" dirty="0" err="1" smtClean="0">
                  <a:latin typeface="+mn-lt"/>
                </a:rPr>
                <a:t>CharacterString</a:t>
              </a:r>
              <a:endParaRPr lang="en-US" sz="1600" dirty="0" smtClean="0">
                <a:latin typeface="+mn-lt"/>
              </a:endParaRPr>
            </a:p>
            <a:p>
              <a:r>
                <a:rPr lang="en-US" sz="1600" dirty="0" smtClean="0">
                  <a:latin typeface="+mn-lt"/>
                </a:rPr>
                <a:t>+ rule : </a:t>
              </a:r>
              <a:r>
                <a:rPr lang="en-US" sz="1600" dirty="0" err="1" smtClean="0">
                  <a:latin typeface="+mn-lt"/>
                </a:rPr>
                <a:t>CharacterString</a:t>
              </a:r>
              <a:endParaRPr lang="en-US" sz="1600" dirty="0" smtClean="0">
                <a:latin typeface="+mn-lt"/>
              </a:endParaRPr>
            </a:p>
            <a:p>
              <a:r>
                <a:rPr lang="en-US" sz="1600" dirty="0" smtClean="0">
                  <a:latin typeface="+mn-lt"/>
                </a:rPr>
                <a:t>+ rationale [0..*] : </a:t>
              </a:r>
              <a:r>
                <a:rPr lang="en-US" sz="1600" dirty="0" err="1" smtClean="0">
                  <a:latin typeface="+mn-lt"/>
                </a:rPr>
                <a:t>CharacterString</a:t>
              </a:r>
              <a:endParaRPr lang="en-US" sz="1600" dirty="0" smtClean="0">
                <a:latin typeface="+mn-lt"/>
              </a:endParaRPr>
            </a:p>
            <a:p>
              <a:r>
                <a:rPr lang="en-US" sz="1600" b="1" dirty="0" smtClean="0">
                  <a:latin typeface="+mn-lt"/>
                </a:rPr>
                <a:t>+ source [1..*] : </a:t>
              </a:r>
              <a:r>
                <a:rPr lang="en-US" sz="1600" b="1" dirty="0" err="1" smtClean="0">
                  <a:latin typeface="+mn-lt"/>
                </a:rPr>
                <a:t>CI_ResponsibleParty</a:t>
              </a:r>
              <a:endParaRPr lang="en-US" sz="1600" b="1" dirty="0">
                <a:latin typeface="+mn-lt"/>
                <a:ea typeface="ＭＳ Ｐゴシック" pitchFamily="1" charset="-128"/>
              </a:endParaRPr>
            </a:p>
          </p:txBody>
        </p:sp>
        <p:sp>
          <p:nvSpPr>
            <p:cNvPr id="7" name="Rectangle 7"/>
            <p:cNvSpPr>
              <a:spLocks noChangeArrowheads="1"/>
            </p:cNvSpPr>
            <p:nvPr/>
          </p:nvSpPr>
          <p:spPr bwMode="auto">
            <a:xfrm>
              <a:off x="2209800" y="5467123"/>
              <a:ext cx="4024313" cy="81190"/>
            </a:xfrm>
            <a:prstGeom prst="rect">
              <a:avLst/>
            </a:prstGeom>
            <a:solidFill>
              <a:schemeClr val="bg1"/>
            </a:solidFill>
            <a:ln w="9525">
              <a:solidFill>
                <a:schemeClr val="tx1"/>
              </a:solidFill>
              <a:miter lim="800000"/>
              <a:headEnd/>
              <a:tailEnd/>
            </a:ln>
          </p:spPr>
          <p:txBody>
            <a:bodyPr wrap="none" anchor="ctr"/>
            <a:lstStyle/>
            <a:p>
              <a:endParaRPr lang="en-US" sz="1600">
                <a:latin typeface="+mn-lt"/>
              </a:endParaRPr>
            </a:p>
          </p:txBody>
        </p:sp>
      </p:grpSp>
      <p:sp>
        <p:nvSpPr>
          <p:cNvPr id="8" name="Title 7"/>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pic>
        <p:nvPicPr>
          <p:cNvPr id="9" name="Picture 8"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7"/>
          <p:cNvGrpSpPr/>
          <p:nvPr/>
        </p:nvGrpSpPr>
        <p:grpSpPr>
          <a:xfrm>
            <a:off x="517525" y="2585355"/>
            <a:ext cx="8077835" cy="1920108"/>
            <a:chOff x="460375" y="2585355"/>
            <a:chExt cx="8409305" cy="1920108"/>
          </a:xfrm>
          <a:effectLst>
            <a:outerShdw blurRad="50800" dist="76200" dir="2700000" algn="ctr" rotWithShape="0">
              <a:srgbClr val="000000">
                <a:alpha val="40000"/>
              </a:srgbClr>
            </a:outerShdw>
          </a:effectLst>
        </p:grpSpPr>
        <p:sp>
          <p:nvSpPr>
            <p:cNvPr id="5" name="Text Box 39"/>
            <p:cNvSpPr txBox="1">
              <a:spLocks noChangeArrowheads="1"/>
            </p:cNvSpPr>
            <p:nvPr/>
          </p:nvSpPr>
          <p:spPr bwMode="auto">
            <a:xfrm>
              <a:off x="460375" y="2585355"/>
              <a:ext cx="8407674" cy="584775"/>
            </a:xfrm>
            <a:prstGeom prst="rect">
              <a:avLst/>
            </a:prstGeom>
            <a:solidFill>
              <a:schemeClr val="bg1"/>
            </a:solidFill>
            <a:ln w="9525">
              <a:solidFill>
                <a:schemeClr val="tx1"/>
              </a:solidFill>
              <a:miter lim="800000"/>
              <a:headEnd/>
              <a:tailEnd/>
            </a:ln>
          </p:spPr>
          <p:txBody>
            <a:bodyPr>
              <a:spAutoFit/>
            </a:bodyPr>
            <a:lstStyle/>
            <a:p>
              <a:pPr algn="ctr"/>
              <a:r>
                <a:rPr lang="en-US" sz="3200" dirty="0" err="1" smtClean="0">
                  <a:latin typeface="Calibri" pitchFamily="34" charset="0"/>
                  <a:ea typeface="ＭＳ Ｐゴシック" pitchFamily="1" charset="-128"/>
                </a:rPr>
                <a:t>MD_Distributor</a:t>
              </a:r>
              <a:endParaRPr lang="en-US" sz="3200" dirty="0">
                <a:latin typeface="Calibri" pitchFamily="34" charset="0"/>
                <a:ea typeface="ＭＳ Ｐゴシック" pitchFamily="1" charset="-128"/>
              </a:endParaRPr>
            </a:p>
          </p:txBody>
        </p:sp>
        <p:sp>
          <p:nvSpPr>
            <p:cNvPr id="6" name="Text Box 40"/>
            <p:cNvSpPr txBox="1">
              <a:spLocks noChangeArrowheads="1"/>
            </p:cNvSpPr>
            <p:nvPr/>
          </p:nvSpPr>
          <p:spPr bwMode="auto">
            <a:xfrm>
              <a:off x="460375" y="3174318"/>
              <a:ext cx="8407674" cy="1226232"/>
            </a:xfrm>
            <a:prstGeom prst="rect">
              <a:avLst/>
            </a:prstGeom>
            <a:solidFill>
              <a:schemeClr val="bg1"/>
            </a:solidFill>
            <a:ln w="9525">
              <a:solidFill>
                <a:schemeClr val="tx1"/>
              </a:solidFill>
              <a:miter lim="800000"/>
              <a:headEnd/>
              <a:tailEnd/>
            </a:ln>
          </p:spPr>
          <p:txBody>
            <a:bodyPr wrap="square">
              <a:spAutoFit/>
            </a:bodyPr>
            <a:lstStyle/>
            <a:p>
              <a:r>
                <a:rPr lang="en-US" sz="2400" b="1" dirty="0" smtClean="0">
                  <a:latin typeface="Calibri" pitchFamily="34" charset="0"/>
                </a:rPr>
                <a:t>+ </a:t>
              </a:r>
              <a:r>
                <a:rPr lang="en-US" sz="2400" b="1" dirty="0" err="1" smtClean="0">
                  <a:latin typeface="Calibri" pitchFamily="34" charset="0"/>
                </a:rPr>
                <a:t>distributorContact</a:t>
              </a:r>
              <a:r>
                <a:rPr lang="en-US" sz="2400" b="1" dirty="0" smtClean="0">
                  <a:latin typeface="Calibri" pitchFamily="34" charset="0"/>
                </a:rPr>
                <a:t> : </a:t>
              </a:r>
              <a:r>
                <a:rPr lang="en-US" sz="2400" b="1" dirty="0" err="1" smtClean="0">
                  <a:latin typeface="Calibri" pitchFamily="34" charset="0"/>
                </a:rPr>
                <a:t>CI_ResponsibleParty</a:t>
              </a:r>
              <a:endParaRPr lang="en-US" sz="2400" b="1" dirty="0" smtClean="0">
                <a:latin typeface="Calibri" pitchFamily="34" charset="0"/>
              </a:endParaRPr>
            </a:p>
            <a:p>
              <a:r>
                <a:rPr lang="en-US" sz="2400" dirty="0" smtClean="0">
                  <a:latin typeface="Calibri" pitchFamily="34" charset="0"/>
                </a:rPr>
                <a:t>+ </a:t>
              </a:r>
              <a:r>
                <a:rPr lang="en-US" sz="2400" dirty="0" err="1" smtClean="0">
                  <a:latin typeface="Calibri" pitchFamily="34" charset="0"/>
                </a:rPr>
                <a:t>distributorFormat</a:t>
              </a:r>
              <a:r>
                <a:rPr lang="en-US" sz="2400" dirty="0" smtClean="0">
                  <a:latin typeface="Calibri" pitchFamily="34" charset="0"/>
                </a:rPr>
                <a:t> [0..*] : </a:t>
              </a:r>
              <a:r>
                <a:rPr lang="en-US" sz="2400" dirty="0" err="1" smtClean="0">
                  <a:latin typeface="Calibri" pitchFamily="34" charset="0"/>
                </a:rPr>
                <a:t>MD_Format</a:t>
              </a:r>
              <a:endParaRPr lang="en-US" sz="2400" dirty="0" smtClean="0">
                <a:latin typeface="Calibri" pitchFamily="34" charset="0"/>
              </a:endParaRPr>
            </a:p>
            <a:p>
              <a:r>
                <a:rPr lang="en-US" sz="2400" dirty="0" smtClean="0">
                  <a:latin typeface="Calibri" pitchFamily="34" charset="0"/>
                </a:rPr>
                <a:t>+ </a:t>
              </a:r>
              <a:r>
                <a:rPr lang="en-US" sz="2400" dirty="0" err="1" smtClean="0">
                  <a:latin typeface="Calibri" pitchFamily="34" charset="0"/>
                </a:rPr>
                <a:t>distributorTransferOptions</a:t>
              </a:r>
              <a:r>
                <a:rPr lang="en-US" sz="2400" dirty="0" smtClean="0">
                  <a:latin typeface="Calibri" pitchFamily="34" charset="0"/>
                </a:rPr>
                <a:t> [0..*] : </a:t>
              </a:r>
              <a:r>
                <a:rPr lang="en-US" sz="2400" dirty="0" err="1" smtClean="0">
                  <a:latin typeface="Calibri" pitchFamily="34" charset="0"/>
                </a:rPr>
                <a:t>MD_DigitalTransferOptions</a:t>
              </a:r>
              <a:r>
                <a:rPr lang="en-US" sz="2400" dirty="0" smtClean="0">
                  <a:latin typeface="Calibri" pitchFamily="34" charset="0"/>
                </a:rPr>
                <a:t> </a:t>
              </a:r>
              <a:endParaRPr lang="en-US" sz="2400" dirty="0">
                <a:latin typeface="Calibri" pitchFamily="34" charset="0"/>
              </a:endParaRPr>
            </a:p>
          </p:txBody>
        </p:sp>
        <p:sp>
          <p:nvSpPr>
            <p:cNvPr id="7" name="Rectangle 41"/>
            <p:cNvSpPr>
              <a:spLocks noChangeArrowheads="1"/>
            </p:cNvSpPr>
            <p:nvPr/>
          </p:nvSpPr>
          <p:spPr bwMode="auto">
            <a:xfrm>
              <a:off x="462006" y="4402911"/>
              <a:ext cx="8407674" cy="102552"/>
            </a:xfrm>
            <a:prstGeom prst="rect">
              <a:avLst/>
            </a:prstGeom>
            <a:solidFill>
              <a:schemeClr val="bg1"/>
            </a:solidFill>
            <a:ln w="9525">
              <a:solidFill>
                <a:schemeClr val="tx1"/>
              </a:solidFill>
              <a:miter lim="800000"/>
              <a:headEnd/>
              <a:tailEnd/>
            </a:ln>
          </p:spPr>
          <p:txBody>
            <a:bodyPr wrap="none" anchor="ctr"/>
            <a:lstStyle/>
            <a:p>
              <a:endParaRPr lang="en-US" sz="1600">
                <a:latin typeface="Calibri" pitchFamily="34" charset="0"/>
              </a:endParaRPr>
            </a:p>
          </p:txBody>
        </p:sp>
      </p:grpSp>
      <p:sp>
        <p:nvSpPr>
          <p:cNvPr id="8" name="Title 7"/>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pic>
        <p:nvPicPr>
          <p:cNvPr id="9" name="Picture 8"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7"/>
          <p:cNvGrpSpPr/>
          <p:nvPr/>
        </p:nvGrpSpPr>
        <p:grpSpPr>
          <a:xfrm>
            <a:off x="1495743" y="1636990"/>
            <a:ext cx="6149340" cy="2288263"/>
            <a:chOff x="1495743" y="1636990"/>
            <a:chExt cx="6149340" cy="2288263"/>
          </a:xfrm>
          <a:effectLst>
            <a:outerShdw blurRad="50800" dist="76200" dir="2700000" algn="ctr" rotWithShape="0">
              <a:srgbClr val="000000">
                <a:alpha val="40000"/>
              </a:srgbClr>
            </a:outerShdw>
          </a:effectLst>
        </p:grpSpPr>
        <p:sp>
          <p:nvSpPr>
            <p:cNvPr id="5" name="Text Box 5"/>
            <p:cNvSpPr txBox="1">
              <a:spLocks noChangeArrowheads="1"/>
            </p:cNvSpPr>
            <p:nvPr/>
          </p:nvSpPr>
          <p:spPr bwMode="auto">
            <a:xfrm>
              <a:off x="1496999" y="1636990"/>
              <a:ext cx="6148084" cy="338554"/>
            </a:xfrm>
            <a:prstGeom prst="rect">
              <a:avLst/>
            </a:prstGeom>
            <a:solidFill>
              <a:schemeClr val="bg1"/>
            </a:solidFill>
            <a:ln w="9525">
              <a:solidFill>
                <a:schemeClr val="tx1"/>
              </a:solidFill>
              <a:miter lim="800000"/>
              <a:headEnd/>
              <a:tailEnd/>
            </a:ln>
          </p:spPr>
          <p:txBody>
            <a:bodyPr wrap="square">
              <a:spAutoFit/>
            </a:bodyPr>
            <a:lstStyle/>
            <a:p>
              <a:pPr algn="ctr"/>
              <a:r>
                <a:rPr lang="en-US" sz="1600" dirty="0" err="1" smtClean="0">
                  <a:latin typeface="+mn-lt"/>
                </a:rPr>
                <a:t>MD_MaintenanceInformation</a:t>
              </a:r>
              <a:endParaRPr lang="en-US" sz="1600" dirty="0">
                <a:latin typeface="+mn-lt"/>
                <a:ea typeface="ＭＳ Ｐゴシック" pitchFamily="1" charset="-128"/>
              </a:endParaRPr>
            </a:p>
          </p:txBody>
        </p:sp>
        <p:sp>
          <p:nvSpPr>
            <p:cNvPr id="6" name="Text Box 6"/>
            <p:cNvSpPr txBox="1">
              <a:spLocks noChangeArrowheads="1"/>
            </p:cNvSpPr>
            <p:nvPr/>
          </p:nvSpPr>
          <p:spPr bwMode="auto">
            <a:xfrm>
              <a:off x="1496999" y="1977091"/>
              <a:ext cx="6148084" cy="1863389"/>
            </a:xfrm>
            <a:prstGeom prst="rect">
              <a:avLst/>
            </a:prstGeom>
            <a:solidFill>
              <a:schemeClr val="bg1"/>
            </a:solidFill>
            <a:ln w="9525">
              <a:solidFill>
                <a:schemeClr val="tx1"/>
              </a:solidFill>
              <a:miter lim="800000"/>
              <a:headEnd/>
              <a:tailEnd/>
            </a:ln>
          </p:spPr>
          <p:txBody>
            <a:bodyPr wrap="square">
              <a:spAutoFit/>
            </a:bodyPr>
            <a:lstStyle/>
            <a:p>
              <a:r>
                <a:rPr lang="en-US" sz="1600" dirty="0" smtClean="0">
                  <a:latin typeface="+mn-lt"/>
                </a:rPr>
                <a:t>+ </a:t>
              </a:r>
              <a:r>
                <a:rPr lang="en-US" sz="1600" dirty="0" err="1" smtClean="0">
                  <a:latin typeface="+mn-lt"/>
                </a:rPr>
                <a:t>maintenanceAndUpdateFrequency</a:t>
              </a:r>
              <a:r>
                <a:rPr lang="en-US" sz="1600" dirty="0" smtClean="0">
                  <a:latin typeface="+mn-lt"/>
                </a:rPr>
                <a:t> : </a:t>
              </a:r>
              <a:r>
                <a:rPr lang="en-US" sz="1600" dirty="0" err="1" smtClean="0">
                  <a:latin typeface="+mn-lt"/>
                </a:rPr>
                <a:t>MD_MaintenanceFrequencyCode</a:t>
              </a:r>
              <a:endParaRPr lang="en-US" sz="1600" dirty="0" smtClean="0">
                <a:latin typeface="+mn-lt"/>
              </a:endParaRPr>
            </a:p>
            <a:p>
              <a:r>
                <a:rPr lang="en-US" sz="1600" dirty="0" smtClean="0">
                  <a:latin typeface="+mn-lt"/>
                </a:rPr>
                <a:t>+ </a:t>
              </a:r>
              <a:r>
                <a:rPr lang="en-US" sz="1600" dirty="0" err="1" smtClean="0">
                  <a:latin typeface="+mn-lt"/>
                </a:rPr>
                <a:t>dateOfNextUpdate</a:t>
              </a:r>
              <a:r>
                <a:rPr lang="en-US" sz="1600" dirty="0" smtClean="0">
                  <a:latin typeface="+mn-lt"/>
                </a:rPr>
                <a:t> [0..1] : Date</a:t>
              </a:r>
            </a:p>
            <a:p>
              <a:r>
                <a:rPr lang="en-US" sz="1600" dirty="0" smtClean="0">
                  <a:latin typeface="+mn-lt"/>
                </a:rPr>
                <a:t>+ </a:t>
              </a:r>
              <a:r>
                <a:rPr lang="en-US" sz="1600" dirty="0" err="1" smtClean="0">
                  <a:latin typeface="+mn-lt"/>
                </a:rPr>
                <a:t>userDefinedMaintenanceFrequency</a:t>
              </a:r>
              <a:r>
                <a:rPr lang="en-US" sz="1600" dirty="0" smtClean="0">
                  <a:latin typeface="+mn-lt"/>
                </a:rPr>
                <a:t> [0..1] : </a:t>
              </a:r>
              <a:r>
                <a:rPr lang="en-US" sz="1600" dirty="0" err="1" smtClean="0">
                  <a:latin typeface="+mn-lt"/>
                </a:rPr>
                <a:t>TM_PeriodDuration</a:t>
              </a:r>
              <a:endParaRPr lang="en-US" sz="1600" dirty="0" smtClean="0">
                <a:latin typeface="+mn-lt"/>
              </a:endParaRPr>
            </a:p>
            <a:p>
              <a:r>
                <a:rPr lang="en-US" sz="1600" dirty="0" smtClean="0">
                  <a:latin typeface="+mn-lt"/>
                </a:rPr>
                <a:t>+ </a:t>
              </a:r>
              <a:r>
                <a:rPr lang="en-US" sz="1600" dirty="0" err="1" smtClean="0">
                  <a:latin typeface="+mn-lt"/>
                </a:rPr>
                <a:t>updateScope</a:t>
              </a:r>
              <a:r>
                <a:rPr lang="en-US" sz="1600" dirty="0" smtClean="0">
                  <a:latin typeface="+mn-lt"/>
                </a:rPr>
                <a:t> [0..*] : </a:t>
              </a:r>
              <a:r>
                <a:rPr lang="en-US" sz="1600" dirty="0" err="1" smtClean="0">
                  <a:latin typeface="+mn-lt"/>
                </a:rPr>
                <a:t>MD_ScopeCode</a:t>
              </a:r>
              <a:endParaRPr lang="en-US" sz="1600" dirty="0" smtClean="0">
                <a:latin typeface="+mn-lt"/>
              </a:endParaRPr>
            </a:p>
            <a:p>
              <a:r>
                <a:rPr lang="en-US" sz="1600" dirty="0" smtClean="0">
                  <a:latin typeface="+mn-lt"/>
                </a:rPr>
                <a:t>+ </a:t>
              </a:r>
              <a:r>
                <a:rPr lang="en-US" sz="1600" dirty="0" err="1" smtClean="0">
                  <a:latin typeface="+mn-lt"/>
                </a:rPr>
                <a:t>updateScopeDescription</a:t>
              </a:r>
              <a:r>
                <a:rPr lang="en-US" sz="1600" dirty="0" smtClean="0">
                  <a:latin typeface="+mn-lt"/>
                </a:rPr>
                <a:t> [0..*] : </a:t>
              </a:r>
              <a:r>
                <a:rPr lang="en-US" sz="1600" dirty="0" err="1" smtClean="0">
                  <a:latin typeface="+mn-lt"/>
                </a:rPr>
                <a:t>MD_ScopeDescription</a:t>
              </a:r>
              <a:endParaRPr lang="en-US" sz="1600" dirty="0" smtClean="0">
                <a:latin typeface="+mn-lt"/>
              </a:endParaRPr>
            </a:p>
            <a:p>
              <a:r>
                <a:rPr lang="en-US" sz="1600" dirty="0" smtClean="0">
                  <a:latin typeface="+mn-lt"/>
                </a:rPr>
                <a:t>+ </a:t>
              </a:r>
              <a:r>
                <a:rPr lang="en-US" sz="1600" dirty="0" err="1" smtClean="0">
                  <a:latin typeface="+mn-lt"/>
                </a:rPr>
                <a:t>maintenanceNote</a:t>
              </a:r>
              <a:r>
                <a:rPr lang="en-US" sz="1600" dirty="0" smtClean="0">
                  <a:latin typeface="+mn-lt"/>
                </a:rPr>
                <a:t> [0..*] : </a:t>
              </a:r>
              <a:r>
                <a:rPr lang="en-US" sz="1600" dirty="0" err="1" smtClean="0">
                  <a:latin typeface="+mn-lt"/>
                </a:rPr>
                <a:t>CharacterString</a:t>
              </a:r>
              <a:endParaRPr lang="en-US" sz="1600" dirty="0" smtClean="0">
                <a:latin typeface="+mn-lt"/>
              </a:endParaRPr>
            </a:p>
            <a:p>
              <a:r>
                <a:rPr lang="en-US" sz="1600" b="1" dirty="0" smtClean="0">
                  <a:latin typeface="+mn-lt"/>
                </a:rPr>
                <a:t>+ contact [0..*] : </a:t>
              </a:r>
              <a:r>
                <a:rPr lang="en-US" sz="1600" b="1" dirty="0" err="1" smtClean="0">
                  <a:latin typeface="+mn-lt"/>
                </a:rPr>
                <a:t>CI_ResponsibleParty</a:t>
              </a:r>
              <a:endParaRPr lang="en-US" sz="1600" b="1" dirty="0">
                <a:latin typeface="+mn-lt"/>
                <a:ea typeface="ＭＳ Ｐゴシック" pitchFamily="1" charset="-128"/>
              </a:endParaRPr>
            </a:p>
          </p:txBody>
        </p:sp>
        <p:sp>
          <p:nvSpPr>
            <p:cNvPr id="7" name="Rectangle 7"/>
            <p:cNvSpPr>
              <a:spLocks noChangeArrowheads="1"/>
            </p:cNvSpPr>
            <p:nvPr/>
          </p:nvSpPr>
          <p:spPr bwMode="auto">
            <a:xfrm>
              <a:off x="1495743" y="3844063"/>
              <a:ext cx="6149340" cy="81190"/>
            </a:xfrm>
            <a:prstGeom prst="rect">
              <a:avLst/>
            </a:prstGeom>
            <a:solidFill>
              <a:schemeClr val="bg1"/>
            </a:solidFill>
            <a:ln w="9525">
              <a:solidFill>
                <a:schemeClr val="tx1"/>
              </a:solidFill>
              <a:miter lim="800000"/>
              <a:headEnd/>
              <a:tailEnd/>
            </a:ln>
          </p:spPr>
          <p:txBody>
            <a:bodyPr wrap="none" anchor="ctr"/>
            <a:lstStyle/>
            <a:p>
              <a:endParaRPr lang="en-US" sz="1600">
                <a:latin typeface="+mn-lt"/>
              </a:endParaRPr>
            </a:p>
          </p:txBody>
        </p:sp>
      </p:grpSp>
      <p:sp>
        <p:nvSpPr>
          <p:cNvPr id="8" name="Title 7"/>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a:t>
            </a:r>
            <a:r>
              <a:rPr lang="en-US" sz="3200" baseline="0" dirty="0" smtClean="0">
                <a:latin typeface="Calibri"/>
                <a:ea typeface="+mj-ea"/>
                <a:cs typeface="+mj-cs"/>
              </a:rPr>
              <a:t> Are People?</a:t>
            </a:r>
            <a:endParaRPr lang="en-US" dirty="0"/>
          </a:p>
        </p:txBody>
      </p:sp>
      <p:pic>
        <p:nvPicPr>
          <p:cNvPr id="10" name="Picture 9"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12" y="295186"/>
            <a:ext cx="8229600" cy="557569"/>
          </a:xfrm>
        </p:spPr>
        <p:txBody>
          <a:bodyPr>
            <a:normAutofit fontScale="90000"/>
          </a:bodyPr>
          <a:lstStyle/>
          <a:p>
            <a:pPr algn="l"/>
            <a:r>
              <a:rPr lang="en-US" sz="3200" dirty="0" smtClean="0"/>
              <a:t>Database and XML Keys</a:t>
            </a:r>
            <a:endParaRPr lang="en-US" sz="3200" dirty="0"/>
          </a:p>
        </p:txBody>
      </p:sp>
      <p:sp>
        <p:nvSpPr>
          <p:cNvPr id="4" name="Can 3"/>
          <p:cNvSpPr/>
          <p:nvPr/>
        </p:nvSpPr>
        <p:spPr bwMode="auto">
          <a:xfrm>
            <a:off x="770606" y="1173163"/>
            <a:ext cx="3500603" cy="4944379"/>
          </a:xfrm>
          <a:prstGeom prst="can">
            <a:avLst>
              <a:gd name="adj" fmla="val 7792"/>
            </a:avLst>
          </a:prstGeom>
          <a:solidFill>
            <a:schemeClr val="bg1"/>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Text Box 5"/>
          <p:cNvSpPr txBox="1">
            <a:spLocks noChangeArrowheads="1"/>
          </p:cNvSpPr>
          <p:nvPr/>
        </p:nvSpPr>
        <p:spPr bwMode="auto">
          <a:xfrm>
            <a:off x="1159789" y="1608534"/>
            <a:ext cx="1328737" cy="1569660"/>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a:spAutoFit/>
          </a:bodyPr>
          <a:lstStyle/>
          <a:p>
            <a:pPr fontAlgn="auto">
              <a:spcBef>
                <a:spcPts val="0"/>
              </a:spcBef>
              <a:spcAft>
                <a:spcPts val="0"/>
              </a:spcAft>
              <a:defRPr/>
            </a:pPr>
            <a:r>
              <a:rPr lang="en-US" sz="1600" b="1" dirty="0" smtClean="0">
                <a:latin typeface="Calibri" pitchFamily="34" charset="0"/>
                <a:ea typeface="+mn-ea"/>
                <a:cs typeface="+mn-cs"/>
              </a:rPr>
              <a:t>Citation</a:t>
            </a:r>
          </a:p>
          <a:p>
            <a:pPr fontAlgn="auto">
              <a:spcBef>
                <a:spcPts val="0"/>
              </a:spcBef>
              <a:spcAft>
                <a:spcPts val="0"/>
              </a:spcAft>
              <a:defRPr/>
            </a:pPr>
            <a:r>
              <a:rPr lang="en-US" sz="1600" dirty="0" smtClean="0">
                <a:latin typeface="Calibri" pitchFamily="34" charset="0"/>
                <a:ea typeface="+mn-ea"/>
                <a:cs typeface="+mn-cs"/>
              </a:rPr>
              <a:t>ID</a:t>
            </a:r>
            <a:endParaRPr lang="en-US" sz="1600" dirty="0">
              <a:latin typeface="Calibri" pitchFamily="34" charset="0"/>
              <a:ea typeface="+mn-ea"/>
              <a:cs typeface="+mn-cs"/>
            </a:endParaRPr>
          </a:p>
          <a:p>
            <a:pPr fontAlgn="auto">
              <a:spcBef>
                <a:spcPts val="0"/>
              </a:spcBef>
              <a:spcAft>
                <a:spcPts val="0"/>
              </a:spcAft>
              <a:defRPr/>
            </a:pPr>
            <a:r>
              <a:rPr lang="en-US" sz="1600" dirty="0" smtClean="0">
                <a:latin typeface="Calibri" pitchFamily="34" charset="0"/>
                <a:ea typeface="+mn-ea"/>
                <a:cs typeface="+mn-cs"/>
              </a:rPr>
              <a:t>Title</a:t>
            </a:r>
          </a:p>
          <a:p>
            <a:pPr fontAlgn="auto">
              <a:spcBef>
                <a:spcPts val="0"/>
              </a:spcBef>
              <a:spcAft>
                <a:spcPts val="0"/>
              </a:spcAft>
              <a:defRPr/>
            </a:pPr>
            <a:r>
              <a:rPr lang="en-US" sz="1600" dirty="0" smtClean="0">
                <a:latin typeface="Calibri" pitchFamily="34" charset="0"/>
                <a:ea typeface="+mn-ea"/>
                <a:cs typeface="+mn-cs"/>
              </a:rPr>
              <a:t>Date</a:t>
            </a:r>
          </a:p>
          <a:p>
            <a:pPr fontAlgn="auto">
              <a:spcBef>
                <a:spcPts val="0"/>
              </a:spcBef>
              <a:spcAft>
                <a:spcPts val="0"/>
              </a:spcAft>
              <a:defRPr/>
            </a:pPr>
            <a:r>
              <a:rPr lang="en-US" sz="1600" dirty="0" err="1" smtClean="0">
                <a:latin typeface="Calibri" pitchFamily="34" charset="0"/>
                <a:ea typeface="+mn-ea"/>
                <a:cs typeface="+mn-cs"/>
              </a:rPr>
              <a:t>Friend_ID</a:t>
            </a:r>
            <a:endParaRPr lang="en-US" sz="1600" dirty="0" smtClean="0">
              <a:latin typeface="Calibri" pitchFamily="34" charset="0"/>
              <a:ea typeface="+mn-ea"/>
              <a:cs typeface="+mn-cs"/>
            </a:endParaRPr>
          </a:p>
          <a:p>
            <a:pPr fontAlgn="auto">
              <a:spcBef>
                <a:spcPts val="0"/>
              </a:spcBef>
              <a:spcAft>
                <a:spcPts val="0"/>
              </a:spcAft>
              <a:defRPr/>
            </a:pPr>
            <a:r>
              <a:rPr lang="en-US" sz="1600" dirty="0" err="1" smtClean="0">
                <a:latin typeface="Calibri" pitchFamily="34" charset="0"/>
                <a:ea typeface="+mn-ea"/>
                <a:cs typeface="+mn-cs"/>
              </a:rPr>
              <a:t>Location_ID</a:t>
            </a:r>
            <a:endParaRPr lang="en-US" sz="1600" dirty="0" smtClean="0">
              <a:latin typeface="Calibri" pitchFamily="34" charset="0"/>
              <a:ea typeface="+mn-ea"/>
              <a:cs typeface="+mn-cs"/>
            </a:endParaRPr>
          </a:p>
        </p:txBody>
      </p:sp>
      <p:sp>
        <p:nvSpPr>
          <p:cNvPr id="9" name="Rectangle 8"/>
          <p:cNvSpPr/>
          <p:nvPr/>
        </p:nvSpPr>
        <p:spPr>
          <a:xfrm>
            <a:off x="2249900" y="2646927"/>
            <a:ext cx="228600"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75040" y="2931676"/>
            <a:ext cx="228600"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5"/>
          <p:cNvGrpSpPr/>
          <p:nvPr/>
        </p:nvGrpSpPr>
        <p:grpSpPr>
          <a:xfrm>
            <a:off x="2815383" y="3361155"/>
            <a:ext cx="1329501" cy="1077218"/>
            <a:chOff x="4295263" y="2157997"/>
            <a:chExt cx="1329501" cy="1077218"/>
          </a:xfrm>
        </p:grpSpPr>
        <p:sp>
          <p:nvSpPr>
            <p:cNvPr id="7" name="Text Box 5"/>
            <p:cNvSpPr txBox="1">
              <a:spLocks noChangeArrowheads="1"/>
            </p:cNvSpPr>
            <p:nvPr/>
          </p:nvSpPr>
          <p:spPr bwMode="auto">
            <a:xfrm>
              <a:off x="4296027" y="2157997"/>
              <a:ext cx="1328737" cy="1077218"/>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a:spAutoFit/>
            </a:bodyPr>
            <a:lstStyle/>
            <a:p>
              <a:pPr fontAlgn="auto">
                <a:spcBef>
                  <a:spcPts val="0"/>
                </a:spcBef>
                <a:spcAft>
                  <a:spcPts val="0"/>
                </a:spcAft>
                <a:defRPr/>
              </a:pPr>
              <a:r>
                <a:rPr lang="en-US" sz="1600" b="1" dirty="0" smtClean="0">
                  <a:latin typeface="Calibri" pitchFamily="34" charset="0"/>
                  <a:ea typeface="+mn-ea"/>
                  <a:cs typeface="+mn-cs"/>
                </a:rPr>
                <a:t>Person</a:t>
              </a:r>
            </a:p>
            <a:p>
              <a:pPr fontAlgn="auto">
                <a:spcBef>
                  <a:spcPts val="0"/>
                </a:spcBef>
                <a:spcAft>
                  <a:spcPts val="0"/>
                </a:spcAft>
                <a:defRPr/>
              </a:pPr>
              <a:r>
                <a:rPr lang="en-US" sz="1600" dirty="0" smtClean="0">
                  <a:latin typeface="Calibri" pitchFamily="34" charset="0"/>
                  <a:ea typeface="+mn-ea"/>
                  <a:cs typeface="+mn-cs"/>
                </a:rPr>
                <a:t>ID</a:t>
              </a:r>
            </a:p>
            <a:p>
              <a:pPr fontAlgn="auto">
                <a:spcBef>
                  <a:spcPts val="0"/>
                </a:spcBef>
                <a:spcAft>
                  <a:spcPts val="0"/>
                </a:spcAft>
                <a:defRPr/>
              </a:pPr>
              <a:r>
                <a:rPr lang="en-US" sz="1600" dirty="0" smtClean="0">
                  <a:latin typeface="Calibri" pitchFamily="34" charset="0"/>
                  <a:ea typeface="+mn-ea"/>
                  <a:cs typeface="+mn-cs"/>
                </a:rPr>
                <a:t>Name</a:t>
              </a:r>
            </a:p>
            <a:p>
              <a:pPr fontAlgn="auto">
                <a:spcBef>
                  <a:spcPts val="0"/>
                </a:spcBef>
                <a:spcAft>
                  <a:spcPts val="0"/>
                </a:spcAft>
                <a:defRPr/>
              </a:pPr>
              <a:r>
                <a:rPr lang="en-US" sz="1600" dirty="0" err="1" smtClean="0">
                  <a:latin typeface="Calibri" pitchFamily="34" charset="0"/>
                  <a:ea typeface="+mn-ea"/>
                  <a:cs typeface="+mn-cs"/>
                </a:rPr>
                <a:t>EMail</a:t>
              </a:r>
              <a:endParaRPr lang="en-US" sz="1600" dirty="0" smtClean="0">
                <a:latin typeface="Calibri" pitchFamily="34" charset="0"/>
                <a:ea typeface="+mn-ea"/>
                <a:cs typeface="+mn-cs"/>
              </a:endParaRPr>
            </a:p>
          </p:txBody>
        </p:sp>
        <p:sp>
          <p:nvSpPr>
            <p:cNvPr id="11" name="Rectangle 10"/>
            <p:cNvSpPr/>
            <p:nvPr/>
          </p:nvSpPr>
          <p:spPr>
            <a:xfrm>
              <a:off x="4295263" y="2466400"/>
              <a:ext cx="228600"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16"/>
          <p:cNvGrpSpPr/>
          <p:nvPr/>
        </p:nvGrpSpPr>
        <p:grpSpPr>
          <a:xfrm>
            <a:off x="1296118" y="4680624"/>
            <a:ext cx="1639552" cy="1077218"/>
            <a:chOff x="6132848" y="2839787"/>
            <a:chExt cx="1639552" cy="1077218"/>
          </a:xfrm>
        </p:grpSpPr>
        <p:sp>
          <p:nvSpPr>
            <p:cNvPr id="8" name="Text Box 5"/>
            <p:cNvSpPr txBox="1">
              <a:spLocks noChangeArrowheads="1"/>
            </p:cNvSpPr>
            <p:nvPr/>
          </p:nvSpPr>
          <p:spPr bwMode="auto">
            <a:xfrm>
              <a:off x="6132848" y="2839787"/>
              <a:ext cx="1639552" cy="1077218"/>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a:spAutoFit/>
            </a:bodyPr>
            <a:lstStyle/>
            <a:p>
              <a:pPr fontAlgn="auto">
                <a:spcBef>
                  <a:spcPts val="0"/>
                </a:spcBef>
                <a:spcAft>
                  <a:spcPts val="0"/>
                </a:spcAft>
                <a:defRPr/>
              </a:pPr>
              <a:r>
                <a:rPr lang="en-US" sz="1600" b="1" dirty="0" err="1" smtClean="0">
                  <a:latin typeface="Calibri" pitchFamily="34" charset="0"/>
                  <a:ea typeface="+mn-ea"/>
                  <a:cs typeface="+mn-cs"/>
                </a:rPr>
                <a:t>OnlineResource</a:t>
              </a:r>
              <a:endParaRPr lang="en-US" sz="1600" b="1" dirty="0" smtClean="0">
                <a:latin typeface="Calibri" pitchFamily="34" charset="0"/>
                <a:ea typeface="+mn-ea"/>
                <a:cs typeface="+mn-cs"/>
              </a:endParaRPr>
            </a:p>
            <a:p>
              <a:pPr fontAlgn="auto">
                <a:spcBef>
                  <a:spcPts val="0"/>
                </a:spcBef>
                <a:spcAft>
                  <a:spcPts val="0"/>
                </a:spcAft>
                <a:defRPr/>
              </a:pPr>
              <a:r>
                <a:rPr lang="en-US" sz="1600" dirty="0" smtClean="0">
                  <a:latin typeface="Calibri" pitchFamily="34" charset="0"/>
                  <a:ea typeface="+mn-ea"/>
                  <a:cs typeface="+mn-cs"/>
                </a:rPr>
                <a:t>ID</a:t>
              </a:r>
            </a:p>
            <a:p>
              <a:pPr fontAlgn="auto">
                <a:spcBef>
                  <a:spcPts val="0"/>
                </a:spcBef>
                <a:spcAft>
                  <a:spcPts val="0"/>
                </a:spcAft>
                <a:defRPr/>
              </a:pPr>
              <a:r>
                <a:rPr lang="en-US" sz="1600" dirty="0" smtClean="0">
                  <a:latin typeface="Calibri" pitchFamily="34" charset="0"/>
                  <a:ea typeface="+mn-ea"/>
                  <a:cs typeface="+mn-cs"/>
                </a:rPr>
                <a:t>Name</a:t>
              </a:r>
            </a:p>
            <a:p>
              <a:pPr fontAlgn="auto">
                <a:spcBef>
                  <a:spcPts val="0"/>
                </a:spcBef>
                <a:spcAft>
                  <a:spcPts val="0"/>
                </a:spcAft>
                <a:defRPr/>
              </a:pPr>
              <a:r>
                <a:rPr lang="en-US" sz="1600" dirty="0" smtClean="0">
                  <a:latin typeface="Calibri" pitchFamily="34" charset="0"/>
                  <a:ea typeface="+mn-ea"/>
                  <a:cs typeface="+mn-cs"/>
                </a:rPr>
                <a:t>URL</a:t>
              </a:r>
            </a:p>
          </p:txBody>
        </p:sp>
        <p:sp>
          <p:nvSpPr>
            <p:cNvPr id="12" name="Rectangle 11"/>
            <p:cNvSpPr/>
            <p:nvPr/>
          </p:nvSpPr>
          <p:spPr>
            <a:xfrm>
              <a:off x="6156158" y="3148265"/>
              <a:ext cx="228600" cy="2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Elbow Connector 25"/>
          <p:cNvCxnSpPr>
            <a:stCxn id="9" idx="3"/>
            <a:endCxn id="11" idx="1"/>
          </p:cNvCxnSpPr>
          <p:nvPr/>
        </p:nvCxnSpPr>
        <p:spPr>
          <a:xfrm>
            <a:off x="2478500" y="2755211"/>
            <a:ext cx="336883" cy="1022631"/>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25"/>
          <p:cNvCxnSpPr>
            <a:stCxn id="10" idx="1"/>
            <a:endCxn id="12" idx="1"/>
          </p:cNvCxnSpPr>
          <p:nvPr/>
        </p:nvCxnSpPr>
        <p:spPr>
          <a:xfrm rot="10800000" flipH="1" flipV="1">
            <a:off x="1175040" y="3039960"/>
            <a:ext cx="144388" cy="2057426"/>
          </a:xfrm>
          <a:prstGeom prst="bentConnector3">
            <a:avLst>
              <a:gd name="adj1" fmla="val -15832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Folded Corner 21"/>
          <p:cNvSpPr/>
          <p:nvPr/>
        </p:nvSpPr>
        <p:spPr>
          <a:xfrm>
            <a:off x="4584032" y="1173163"/>
            <a:ext cx="3642393" cy="4806532"/>
          </a:xfrm>
          <a:prstGeom prst="foldedCorne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smtClean="0">
                <a:solidFill>
                  <a:schemeClr val="tx1"/>
                </a:solidFill>
              </a:rPr>
              <a:t>XML</a:t>
            </a:r>
          </a:p>
          <a:p>
            <a:r>
              <a:rPr lang="en-US" dirty="0" smtClean="0">
                <a:solidFill>
                  <a:schemeClr val="tx1"/>
                </a:solidFill>
              </a:rPr>
              <a:t>&lt;person id=</a:t>
            </a:r>
            <a:r>
              <a:rPr lang="en-US" dirty="0" err="1" smtClean="0">
                <a:solidFill>
                  <a:schemeClr val="tx1"/>
                </a:solidFill>
              </a:rPr>
              <a:t>JaneDoe</a:t>
            </a:r>
            <a:r>
              <a:rPr lang="en-US" dirty="0" smtClean="0">
                <a:solidFill>
                  <a:schemeClr val="tx1"/>
                </a:solidFill>
              </a:rPr>
              <a:t>&gt;</a:t>
            </a:r>
          </a:p>
          <a:p>
            <a:r>
              <a:rPr lang="en-US" dirty="0" smtClean="0">
                <a:solidFill>
                  <a:schemeClr val="tx1"/>
                </a:solidFill>
              </a:rPr>
              <a:t>    &lt;friend </a:t>
            </a:r>
            <a:r>
              <a:rPr lang="en-US" dirty="0" err="1" smtClean="0">
                <a:solidFill>
                  <a:schemeClr val="tx1"/>
                </a:solidFill>
              </a:rPr>
              <a:t>xlink:href</a:t>
            </a:r>
            <a:r>
              <a:rPr lang="en-US" dirty="0" smtClean="0">
                <a:solidFill>
                  <a:schemeClr val="tx1"/>
                </a:solidFill>
              </a:rPr>
              <a:t>="#</a:t>
            </a:r>
            <a:r>
              <a:rPr lang="en-US" dirty="0" err="1" smtClean="0">
                <a:solidFill>
                  <a:schemeClr val="tx1"/>
                </a:solidFill>
              </a:rPr>
              <a:t>JohnDoe</a:t>
            </a:r>
            <a:r>
              <a:rPr lang="en-US" dirty="0" smtClean="0">
                <a:solidFill>
                  <a:schemeClr val="tx1"/>
                </a:solidFill>
              </a:rPr>
              <a:t>"/&gt;</a:t>
            </a:r>
          </a:p>
          <a:p>
            <a:r>
              <a:rPr lang="en-US" dirty="0" smtClean="0">
                <a:solidFill>
                  <a:schemeClr val="tx1"/>
                </a:solidFill>
              </a:rPr>
              <a:t>&lt;/person&gt;</a:t>
            </a:r>
          </a:p>
        </p:txBody>
      </p:sp>
      <p:sp>
        <p:nvSpPr>
          <p:cNvPr id="16" name="TextBox 15"/>
          <p:cNvSpPr txBox="1"/>
          <p:nvPr/>
        </p:nvSpPr>
        <p:spPr>
          <a:xfrm>
            <a:off x="4578539" y="2251856"/>
            <a:ext cx="3427285" cy="2031325"/>
          </a:xfrm>
          <a:prstGeom prst="rect">
            <a:avLst/>
          </a:prstGeom>
          <a:noFill/>
        </p:spPr>
        <p:txBody>
          <a:bodyPr wrap="none" rtlCol="0">
            <a:spAutoFit/>
          </a:bodyPr>
          <a:lstStyle/>
          <a:p>
            <a:r>
              <a:rPr lang="en-US" dirty="0" smtClean="0">
                <a:latin typeface="+mn-lt"/>
              </a:rPr>
              <a:t>…</a:t>
            </a:r>
          </a:p>
          <a:p>
            <a:r>
              <a:rPr lang="en-US" dirty="0" smtClean="0">
                <a:latin typeface="+mn-lt"/>
              </a:rPr>
              <a:t>…</a:t>
            </a:r>
          </a:p>
          <a:p>
            <a:r>
              <a:rPr lang="en-US" dirty="0" smtClean="0">
                <a:latin typeface="+mn-lt"/>
              </a:rPr>
              <a:t>…</a:t>
            </a:r>
          </a:p>
          <a:p>
            <a:r>
              <a:rPr lang="en-US" dirty="0" smtClean="0">
                <a:latin typeface="+mn-lt"/>
              </a:rPr>
              <a:t>…</a:t>
            </a:r>
          </a:p>
          <a:p>
            <a:r>
              <a:rPr lang="en-US" dirty="0" smtClean="0">
                <a:latin typeface="+mn-lt"/>
              </a:rPr>
              <a:t>&lt;person id=</a:t>
            </a:r>
            <a:r>
              <a:rPr lang="en-US" dirty="0" err="1" smtClean="0">
                <a:latin typeface="+mn-lt"/>
              </a:rPr>
              <a:t>JohnDoe</a:t>
            </a:r>
            <a:r>
              <a:rPr lang="en-US" dirty="0" smtClean="0">
                <a:latin typeface="+mn-lt"/>
              </a:rPr>
              <a:t>&gt;</a:t>
            </a:r>
          </a:p>
          <a:p>
            <a:r>
              <a:rPr lang="en-US" dirty="0" smtClean="0">
                <a:latin typeface="+mn-lt"/>
              </a:rPr>
              <a:t>    &lt;friend </a:t>
            </a:r>
            <a:r>
              <a:rPr lang="en-US" dirty="0" err="1" smtClean="0">
                <a:latin typeface="+mn-lt"/>
              </a:rPr>
              <a:t>xlink:href</a:t>
            </a:r>
            <a:r>
              <a:rPr lang="en-US" dirty="0" smtClean="0">
                <a:latin typeface="+mn-lt"/>
              </a:rPr>
              <a:t>="#</a:t>
            </a:r>
            <a:r>
              <a:rPr lang="en-US" dirty="0" err="1" smtClean="0">
                <a:latin typeface="+mn-lt"/>
              </a:rPr>
              <a:t>JaneDoe</a:t>
            </a:r>
            <a:r>
              <a:rPr lang="en-US" dirty="0" smtClean="0">
                <a:latin typeface="+mn-lt"/>
              </a:rPr>
              <a:t>"/&gt;</a:t>
            </a:r>
          </a:p>
          <a:p>
            <a:r>
              <a:rPr lang="en-US" dirty="0" smtClean="0">
                <a:latin typeface="+mn-lt"/>
              </a:rPr>
              <a:t>&lt;/person&gt;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3597" y="298695"/>
            <a:ext cx="8229600" cy="559375"/>
          </a:xfrm>
        </p:spPr>
        <p:txBody>
          <a:bodyPr>
            <a:noAutofit/>
          </a:bodyPr>
          <a:lstStyle/>
          <a:p>
            <a:pPr rtl="0" fontAlgn="base"/>
            <a:r>
              <a:rPr lang="en-US" dirty="0" smtClean="0">
                <a:latin typeface="Calibri"/>
                <a:ea typeface="ＭＳ Ｐゴシック"/>
                <a:cs typeface="+mn-cs"/>
              </a:rPr>
              <a:t>XML Attributes: Objects and References</a:t>
            </a:r>
            <a:endParaRPr lang="en-US" kern="1200" dirty="0" smtClean="0">
              <a:solidFill>
                <a:schemeClr val="tx1"/>
              </a:solidFill>
              <a:latin typeface="Calibri"/>
              <a:ea typeface="ＭＳ Ｐゴシック"/>
              <a:cs typeface="+mn-cs"/>
            </a:endParaRPr>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8" name="TextBox 7"/>
          <p:cNvSpPr txBox="1"/>
          <p:nvPr/>
        </p:nvSpPr>
        <p:spPr>
          <a:xfrm>
            <a:off x="348752" y="867920"/>
            <a:ext cx="8386171" cy="1754326"/>
          </a:xfrm>
          <a:prstGeom prst="rect">
            <a:avLst/>
          </a:prstGeom>
          <a:noFill/>
        </p:spPr>
        <p:txBody>
          <a:bodyPr wrap="square" rtlCol="0">
            <a:spAutoFit/>
          </a:bodyPr>
          <a:lstStyle/>
          <a:p>
            <a:r>
              <a:rPr lang="en-US" dirty="0" smtClean="0"/>
              <a:t>ISO XML consists of tags, elements (with or without content), and attributes. An attribute is a name/value pair that exists within a start-tag or empty-element tag. Attributes provide additional information about an element which is not part of the data. Attribute values must contain either single or double quotes. This example shows a step element with one attribute, number with a value of “3”:</a:t>
            </a:r>
          </a:p>
          <a:p>
            <a:r>
              <a:rPr lang="en-US" dirty="0" smtClean="0"/>
              <a:t>&lt;step </a:t>
            </a:r>
            <a:r>
              <a:rPr lang="en-US" b="1" dirty="0" smtClean="0"/>
              <a:t>number="3"</a:t>
            </a:r>
            <a:r>
              <a:rPr lang="en-US" dirty="0" smtClean="0"/>
              <a:t>&gt;Connect A to B.&lt;/step&gt;</a:t>
            </a:r>
            <a:endParaRPr lang="en-US" dirty="0"/>
          </a:p>
        </p:txBody>
      </p:sp>
      <p:sp>
        <p:nvSpPr>
          <p:cNvPr id="23" name="TextBox 22"/>
          <p:cNvSpPr txBox="1"/>
          <p:nvPr/>
        </p:nvSpPr>
        <p:spPr>
          <a:xfrm>
            <a:off x="348752" y="2607820"/>
            <a:ext cx="8386171" cy="1200329"/>
          </a:xfrm>
          <a:prstGeom prst="rect">
            <a:avLst/>
          </a:prstGeom>
          <a:noFill/>
        </p:spPr>
        <p:txBody>
          <a:bodyPr wrap="square" rtlCol="0">
            <a:spAutoFit/>
          </a:bodyPr>
          <a:lstStyle/>
          <a:p>
            <a:r>
              <a:rPr lang="en-US" dirty="0" smtClean="0"/>
              <a:t>Many of the XML attributes used in the ISO Standards fall into two groups: identifiers and references:</a:t>
            </a:r>
          </a:p>
          <a:p>
            <a:r>
              <a:rPr lang="en-US" dirty="0" smtClean="0"/>
              <a:t>Identifiers: id and </a:t>
            </a:r>
            <a:r>
              <a:rPr lang="en-US" dirty="0" err="1" smtClean="0"/>
              <a:t>uuid</a:t>
            </a:r>
            <a:endParaRPr lang="en-US" dirty="0" smtClean="0"/>
          </a:p>
          <a:p>
            <a:r>
              <a:rPr lang="en-US" dirty="0" smtClean="0"/>
              <a:t>References: </a:t>
            </a:r>
            <a:r>
              <a:rPr lang="en-US" dirty="0" err="1" smtClean="0"/>
              <a:t>uuidref</a:t>
            </a:r>
            <a:r>
              <a:rPr lang="en-US" dirty="0" smtClean="0"/>
              <a:t> and </a:t>
            </a:r>
            <a:r>
              <a:rPr lang="en-US" dirty="0" err="1" smtClean="0"/>
              <a:t>xlink:href</a:t>
            </a:r>
            <a:endParaRPr lang="en-US" dirty="0" smtClean="0"/>
          </a:p>
        </p:txBody>
      </p:sp>
      <p:sp>
        <p:nvSpPr>
          <p:cNvPr id="24" name="TextBox 23"/>
          <p:cNvSpPr txBox="1"/>
          <p:nvPr/>
        </p:nvSpPr>
        <p:spPr>
          <a:xfrm>
            <a:off x="336052" y="3954020"/>
            <a:ext cx="4019533" cy="1477328"/>
          </a:xfrm>
          <a:prstGeom prst="rect">
            <a:avLst/>
          </a:prstGeom>
          <a:noFill/>
        </p:spPr>
        <p:txBody>
          <a:bodyPr wrap="square" rtlCol="0">
            <a:spAutoFit/>
          </a:bodyPr>
          <a:lstStyle/>
          <a:p>
            <a:r>
              <a:rPr lang="en-US" dirty="0" smtClean="0"/>
              <a:t>Objects start with upper case letters have identifiers (id and </a:t>
            </a:r>
            <a:r>
              <a:rPr lang="en-US" dirty="0" err="1" smtClean="0"/>
              <a:t>uuid</a:t>
            </a:r>
            <a:r>
              <a:rPr lang="en-US" dirty="0" smtClean="0"/>
              <a:t>)</a:t>
            </a:r>
          </a:p>
          <a:p>
            <a:endParaRPr lang="en-US" dirty="0" smtClean="0"/>
          </a:p>
          <a:p>
            <a:r>
              <a:rPr lang="en-US" dirty="0" smtClean="0"/>
              <a:t>Roles start with lower case letters have references (</a:t>
            </a:r>
            <a:r>
              <a:rPr lang="en-US" dirty="0" err="1" smtClean="0"/>
              <a:t>uuidref</a:t>
            </a:r>
            <a:r>
              <a:rPr lang="en-US" dirty="0" smtClean="0"/>
              <a:t> and </a:t>
            </a:r>
            <a:r>
              <a:rPr lang="en-US" dirty="0" err="1" smtClean="0"/>
              <a:t>xlink:href</a:t>
            </a:r>
            <a:r>
              <a:rPr lang="en-US" dirty="0" smtClean="0"/>
              <a:t>)</a:t>
            </a:r>
          </a:p>
        </p:txBody>
      </p:sp>
      <p:grpSp>
        <p:nvGrpSpPr>
          <p:cNvPr id="35" name="Group 34"/>
          <p:cNvGrpSpPr/>
          <p:nvPr/>
        </p:nvGrpSpPr>
        <p:grpSpPr>
          <a:xfrm>
            <a:off x="4811179" y="5162084"/>
            <a:ext cx="338138" cy="800100"/>
            <a:chOff x="4381500" y="3848100"/>
            <a:chExt cx="338138" cy="800100"/>
          </a:xfrm>
        </p:grpSpPr>
        <p:sp>
          <p:nvSpPr>
            <p:cNvPr id="51" name="Oval 50"/>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4806155" y="3383761"/>
            <a:ext cx="338138" cy="800100"/>
            <a:chOff x="4381500" y="3848100"/>
            <a:chExt cx="338138" cy="800100"/>
          </a:xfrm>
        </p:grpSpPr>
        <p:sp>
          <p:nvSpPr>
            <p:cNvPr id="46" name="Oval 45"/>
            <p:cNvSpPr/>
            <p:nvPr/>
          </p:nvSpPr>
          <p:spPr>
            <a:xfrm>
              <a:off x="4427538" y="3848100"/>
              <a:ext cx="254000" cy="254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rot="16200000" flipH="1">
              <a:off x="4357688" y="4295775"/>
              <a:ext cx="393700" cy="6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405313" y="4222750"/>
              <a:ext cx="2984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43791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4544219" y="4472781"/>
              <a:ext cx="177800" cy="173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5325237" y="3530640"/>
            <a:ext cx="2219325" cy="923330"/>
          </a:xfrm>
          <a:prstGeom prst="rect">
            <a:avLst/>
          </a:prstGeom>
          <a:noFill/>
        </p:spPr>
        <p:txBody>
          <a:bodyPr wrap="square" rtlCol="0">
            <a:spAutoFit/>
          </a:bodyPr>
          <a:lstStyle/>
          <a:p>
            <a:r>
              <a:rPr lang="en-US" dirty="0" smtClean="0"/>
              <a:t>object:</a:t>
            </a:r>
          </a:p>
          <a:p>
            <a:r>
              <a:rPr lang="en-US" dirty="0" err="1" smtClean="0"/>
              <a:t>CI_ResponsibleParty</a:t>
            </a:r>
            <a:endParaRPr lang="en-US" dirty="0" smtClean="0"/>
          </a:p>
          <a:p>
            <a:r>
              <a:rPr lang="en-US" dirty="0" smtClean="0"/>
              <a:t>id="</a:t>
            </a:r>
            <a:r>
              <a:rPr lang="en-US" dirty="0" err="1" smtClean="0"/>
              <a:t>JaneDoe</a:t>
            </a:r>
            <a:r>
              <a:rPr lang="en-US" dirty="0" smtClean="0"/>
              <a:t>"</a:t>
            </a:r>
          </a:p>
        </p:txBody>
      </p:sp>
      <p:sp>
        <p:nvSpPr>
          <p:cNvPr id="40" name="TextBox 39"/>
          <p:cNvSpPr txBox="1"/>
          <p:nvPr/>
        </p:nvSpPr>
        <p:spPr>
          <a:xfrm>
            <a:off x="5325237" y="5300773"/>
            <a:ext cx="2219325" cy="923330"/>
          </a:xfrm>
          <a:prstGeom prst="rect">
            <a:avLst/>
          </a:prstGeom>
          <a:noFill/>
        </p:spPr>
        <p:txBody>
          <a:bodyPr wrap="square" rtlCol="0">
            <a:spAutoFit/>
          </a:bodyPr>
          <a:lstStyle/>
          <a:p>
            <a:r>
              <a:rPr lang="en-US" dirty="0" smtClean="0"/>
              <a:t>object:</a:t>
            </a:r>
          </a:p>
          <a:p>
            <a:r>
              <a:rPr lang="en-US" dirty="0" err="1" smtClean="0"/>
              <a:t>CI_ResponsibleParty</a:t>
            </a:r>
            <a:endParaRPr lang="en-US" dirty="0" smtClean="0"/>
          </a:p>
          <a:p>
            <a:r>
              <a:rPr lang="en-US" dirty="0" smtClean="0"/>
              <a:t>id="</a:t>
            </a:r>
            <a:r>
              <a:rPr lang="en-US" dirty="0" err="1" smtClean="0"/>
              <a:t>JohnDoe</a:t>
            </a:r>
            <a:r>
              <a:rPr lang="en-US" dirty="0" smtClean="0"/>
              <a:t>"</a:t>
            </a:r>
          </a:p>
        </p:txBody>
      </p:sp>
      <p:sp>
        <p:nvSpPr>
          <p:cNvPr id="41" name="TextBox 40"/>
          <p:cNvSpPr txBox="1"/>
          <p:nvPr/>
        </p:nvSpPr>
        <p:spPr>
          <a:xfrm>
            <a:off x="5325237" y="3121364"/>
            <a:ext cx="3489325" cy="369332"/>
          </a:xfrm>
          <a:prstGeom prst="rect">
            <a:avLst/>
          </a:prstGeom>
          <a:noFill/>
        </p:spPr>
        <p:txBody>
          <a:bodyPr wrap="square" rtlCol="0">
            <a:spAutoFit/>
          </a:bodyPr>
          <a:lstStyle/>
          <a:p>
            <a:r>
              <a:rPr lang="en-US" dirty="0" smtClean="0"/>
              <a:t>role: friend </a:t>
            </a:r>
            <a:r>
              <a:rPr lang="en-US" dirty="0" err="1" smtClean="0"/>
              <a:t>xlink:href</a:t>
            </a:r>
            <a:r>
              <a:rPr lang="en-US" dirty="0" smtClean="0"/>
              <a:t>=#</a:t>
            </a:r>
            <a:r>
              <a:rPr lang="en-US" dirty="0" err="1" smtClean="0"/>
              <a:t>JohnDoe</a:t>
            </a:r>
            <a:endParaRPr lang="en-US" dirty="0" smtClean="0"/>
          </a:p>
        </p:txBody>
      </p:sp>
      <p:sp>
        <p:nvSpPr>
          <p:cNvPr id="42" name="TextBox 41"/>
          <p:cNvSpPr txBox="1"/>
          <p:nvPr/>
        </p:nvSpPr>
        <p:spPr>
          <a:xfrm>
            <a:off x="5325237" y="4841319"/>
            <a:ext cx="3192447" cy="369332"/>
          </a:xfrm>
          <a:prstGeom prst="rect">
            <a:avLst/>
          </a:prstGeom>
          <a:noFill/>
        </p:spPr>
        <p:txBody>
          <a:bodyPr wrap="square" rtlCol="0">
            <a:spAutoFit/>
          </a:bodyPr>
          <a:lstStyle/>
          <a:p>
            <a:r>
              <a:rPr lang="en-US" dirty="0" smtClean="0"/>
              <a:t>role: friend </a:t>
            </a:r>
            <a:r>
              <a:rPr lang="en-US" dirty="0" err="1" smtClean="0"/>
              <a:t>xlink:href</a:t>
            </a:r>
            <a:r>
              <a:rPr lang="en-US" dirty="0" smtClean="0"/>
              <a:t>=#</a:t>
            </a:r>
            <a:r>
              <a:rPr lang="en-US" dirty="0" err="1" smtClean="0"/>
              <a:t>JaneDoe</a:t>
            </a:r>
            <a:endParaRPr lang="en-US" dirty="0" smtClean="0"/>
          </a:p>
        </p:txBody>
      </p:sp>
      <p:cxnSp>
        <p:nvCxnSpPr>
          <p:cNvPr id="43" name="Elbow Connector 42"/>
          <p:cNvCxnSpPr>
            <a:stCxn id="44" idx="3"/>
            <a:endCxn id="45" idx="3"/>
          </p:cNvCxnSpPr>
          <p:nvPr/>
        </p:nvCxnSpPr>
        <p:spPr>
          <a:xfrm>
            <a:off x="5156972" y="3506858"/>
            <a:ext cx="4916" cy="1775089"/>
          </a:xfrm>
          <a:prstGeom prst="bentConnector3">
            <a:avLst>
              <a:gd name="adj1" fmla="val 71755289"/>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5017682" y="3429019"/>
            <a:ext cx="139290" cy="15567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5022598" y="5204108"/>
            <a:ext cx="139290" cy="15567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2510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1695140" y="1167987"/>
            <a:ext cx="5809992" cy="4789475"/>
            <a:chOff x="1108166" y="782976"/>
            <a:chExt cx="6924494" cy="4789475"/>
          </a:xfrm>
        </p:grpSpPr>
        <p:sp>
          <p:nvSpPr>
            <p:cNvPr id="8195" name="Text Box 6"/>
            <p:cNvSpPr txBox="1">
              <a:spLocks noChangeArrowheads="1"/>
            </p:cNvSpPr>
            <p:nvPr/>
          </p:nvSpPr>
          <p:spPr bwMode="auto">
            <a:xfrm>
              <a:off x="1108166" y="782976"/>
              <a:ext cx="6924494" cy="707886"/>
            </a:xfrm>
            <a:prstGeom prst="rect">
              <a:avLst/>
            </a:prstGeom>
            <a:solidFill>
              <a:schemeClr val="bg1"/>
            </a:solidFill>
            <a:ln w="9525">
              <a:solidFill>
                <a:schemeClr val="tx1"/>
              </a:solidFill>
              <a:miter lim="800000"/>
              <a:headEnd/>
              <a:tailEnd/>
            </a:ln>
          </p:spPr>
          <p:txBody>
            <a:bodyPr>
              <a:spAutoFit/>
            </a:bodyPr>
            <a:lstStyle/>
            <a:p>
              <a:pPr algn="ctr"/>
              <a:r>
                <a:rPr lang="en-US" sz="2000" dirty="0">
                  <a:latin typeface="Calibri" pitchFamily="34" charset="0"/>
                </a:rPr>
                <a:t>&lt;&lt;</a:t>
              </a:r>
              <a:r>
                <a:rPr lang="en-US" sz="2000" dirty="0" err="1">
                  <a:latin typeface="Calibri" pitchFamily="34" charset="0"/>
                </a:rPr>
                <a:t>DataType</a:t>
              </a:r>
              <a:r>
                <a:rPr lang="en-US" sz="2000" dirty="0">
                  <a:latin typeface="Calibri" pitchFamily="34" charset="0"/>
                </a:rPr>
                <a:t>&gt;&gt;</a:t>
              </a:r>
            </a:p>
            <a:p>
              <a:pPr algn="ctr"/>
              <a:r>
                <a:rPr lang="en-US" sz="2000" dirty="0">
                  <a:latin typeface="Calibri" pitchFamily="34" charset="0"/>
                </a:rPr>
                <a:t>CI_Citation</a:t>
              </a:r>
            </a:p>
          </p:txBody>
        </p:sp>
        <p:sp>
          <p:nvSpPr>
            <p:cNvPr id="8196" name="Text Box 7"/>
            <p:cNvSpPr txBox="1">
              <a:spLocks noChangeArrowheads="1"/>
            </p:cNvSpPr>
            <p:nvPr/>
          </p:nvSpPr>
          <p:spPr bwMode="auto">
            <a:xfrm>
              <a:off x="1108166" y="1491331"/>
              <a:ext cx="6924494" cy="3970318"/>
            </a:xfrm>
            <a:prstGeom prst="rect">
              <a:avLst/>
            </a:prstGeom>
            <a:solidFill>
              <a:schemeClr val="bg1"/>
            </a:solidFill>
            <a:ln w="9525">
              <a:solidFill>
                <a:schemeClr val="tx1"/>
              </a:solidFill>
              <a:miter lim="800000"/>
              <a:headEnd/>
              <a:tailEnd/>
            </a:ln>
          </p:spPr>
          <p:txBody>
            <a:bodyPr>
              <a:spAutoFit/>
            </a:bodyPr>
            <a:lstStyle/>
            <a:p>
              <a:pPr>
                <a:defRPr/>
              </a:pPr>
              <a:r>
                <a:rPr lang="en-US" dirty="0">
                  <a:cs typeface="Calibri"/>
                </a:rPr>
                <a:t>+ title : </a:t>
              </a:r>
              <a:r>
                <a:rPr lang="en-US" dirty="0" err="1">
                  <a:cs typeface="Calibri"/>
                </a:rPr>
                <a:t>CharacterString</a:t>
              </a:r>
              <a:r>
                <a:rPr lang="en-US" dirty="0">
                  <a:cs typeface="Calibri"/>
                </a:rPr>
                <a:t> </a:t>
              </a:r>
            </a:p>
            <a:p>
              <a:pPr>
                <a:defRPr/>
              </a:pPr>
              <a:r>
                <a:rPr lang="en-US" dirty="0">
                  <a:cs typeface="Calibri"/>
                </a:rPr>
                <a:t>+ </a:t>
              </a:r>
              <a:r>
                <a:rPr lang="en-US" dirty="0" err="1">
                  <a:cs typeface="Calibri"/>
                </a:rPr>
                <a:t>alternateTitle</a:t>
              </a:r>
              <a:r>
                <a:rPr lang="en-US" dirty="0">
                  <a:cs typeface="Calibri"/>
                </a:rPr>
                <a:t> [0..*] : </a:t>
              </a:r>
              <a:r>
                <a:rPr lang="en-US" dirty="0" err="1">
                  <a:cs typeface="Calibri"/>
                </a:rPr>
                <a:t>CharacterString</a:t>
              </a:r>
              <a:r>
                <a:rPr lang="en-US" dirty="0">
                  <a:cs typeface="Calibri"/>
                </a:rPr>
                <a:t> </a:t>
              </a:r>
            </a:p>
            <a:p>
              <a:pPr>
                <a:defRPr/>
              </a:pPr>
              <a:r>
                <a:rPr lang="en-US" dirty="0">
                  <a:cs typeface="Calibri"/>
                </a:rPr>
                <a:t>+ date [1..*] : </a:t>
              </a:r>
              <a:r>
                <a:rPr lang="en-US" dirty="0" err="1">
                  <a:cs typeface="Calibri"/>
                </a:rPr>
                <a:t>CI_Date</a:t>
              </a:r>
              <a:r>
                <a:rPr lang="en-US" dirty="0">
                  <a:cs typeface="Calibri"/>
                </a:rPr>
                <a:t> </a:t>
              </a:r>
            </a:p>
            <a:p>
              <a:pPr>
                <a:defRPr/>
              </a:pPr>
              <a:r>
                <a:rPr lang="en-US" dirty="0">
                  <a:cs typeface="Calibri"/>
                </a:rPr>
                <a:t>+ edition [0..1] : </a:t>
              </a:r>
              <a:r>
                <a:rPr lang="en-US" dirty="0" err="1">
                  <a:cs typeface="Calibri"/>
                </a:rPr>
                <a:t>CharacterString</a:t>
              </a:r>
              <a:r>
                <a:rPr lang="en-US" dirty="0">
                  <a:cs typeface="Calibri"/>
                </a:rPr>
                <a:t> </a:t>
              </a:r>
            </a:p>
            <a:p>
              <a:pPr>
                <a:defRPr/>
              </a:pPr>
              <a:r>
                <a:rPr lang="en-US" dirty="0">
                  <a:cs typeface="Calibri"/>
                </a:rPr>
                <a:t>+ </a:t>
              </a:r>
              <a:r>
                <a:rPr lang="en-US" dirty="0" err="1">
                  <a:cs typeface="Calibri"/>
                </a:rPr>
                <a:t>editionDate</a:t>
              </a:r>
              <a:r>
                <a:rPr lang="en-US" dirty="0">
                  <a:cs typeface="Calibri"/>
                </a:rPr>
                <a:t> [0..1] : Date </a:t>
              </a:r>
            </a:p>
            <a:p>
              <a:pPr>
                <a:defRPr/>
              </a:pPr>
              <a:r>
                <a:rPr lang="en-US" dirty="0">
                  <a:cs typeface="Calibri"/>
                </a:rPr>
                <a:t>+ identifier [0..*] : </a:t>
              </a:r>
              <a:r>
                <a:rPr lang="en-US" dirty="0" err="1">
                  <a:cs typeface="Calibri"/>
                </a:rPr>
                <a:t>MD_Identifier</a:t>
              </a:r>
              <a:r>
                <a:rPr lang="en-US" dirty="0">
                  <a:cs typeface="Calibri"/>
                </a:rPr>
                <a:t> </a:t>
              </a:r>
            </a:p>
            <a:p>
              <a:pPr>
                <a:defRPr/>
              </a:pPr>
              <a:r>
                <a:rPr lang="en-US" dirty="0">
                  <a:cs typeface="Calibri"/>
                </a:rPr>
                <a:t>+ </a:t>
              </a:r>
              <a:r>
                <a:rPr lang="en-US" dirty="0" err="1">
                  <a:cs typeface="Calibri"/>
                </a:rPr>
                <a:t>presentationForm</a:t>
              </a:r>
              <a:r>
                <a:rPr lang="en-US" dirty="0">
                  <a:cs typeface="Calibri"/>
                </a:rPr>
                <a:t> [0..*] : </a:t>
              </a:r>
              <a:r>
                <a:rPr lang="en-US" dirty="0" err="1">
                  <a:cs typeface="Calibri"/>
                </a:rPr>
                <a:t>CI_PresentationFormCode</a:t>
              </a:r>
              <a:r>
                <a:rPr lang="en-US" dirty="0">
                  <a:cs typeface="Calibri"/>
                </a:rPr>
                <a:t> </a:t>
              </a:r>
            </a:p>
            <a:p>
              <a:pPr>
                <a:defRPr/>
              </a:pPr>
              <a:r>
                <a:rPr lang="en-US" dirty="0">
                  <a:cs typeface="Calibri"/>
                </a:rPr>
                <a:t>+ series [0..1] : </a:t>
              </a:r>
              <a:r>
                <a:rPr lang="en-US" dirty="0" err="1">
                  <a:cs typeface="Calibri"/>
                </a:rPr>
                <a:t>CI_Series</a:t>
              </a:r>
              <a:r>
                <a:rPr lang="en-US" dirty="0">
                  <a:cs typeface="Calibri"/>
                </a:rPr>
                <a:t> </a:t>
              </a:r>
            </a:p>
            <a:p>
              <a:pPr>
                <a:defRPr/>
              </a:pPr>
              <a:r>
                <a:rPr lang="en-US" dirty="0">
                  <a:cs typeface="Calibri"/>
                </a:rPr>
                <a:t>+ </a:t>
              </a:r>
              <a:r>
                <a:rPr lang="en-US" dirty="0" err="1">
                  <a:cs typeface="Calibri"/>
                </a:rPr>
                <a:t>otherCitationDetails</a:t>
              </a:r>
              <a:r>
                <a:rPr lang="en-US" dirty="0">
                  <a:cs typeface="Calibri"/>
                </a:rPr>
                <a:t> [0..1] : </a:t>
              </a:r>
              <a:r>
                <a:rPr lang="en-US" dirty="0" err="1">
                  <a:cs typeface="Calibri"/>
                </a:rPr>
                <a:t>CharacterString</a:t>
              </a:r>
              <a:r>
                <a:rPr lang="en-US" dirty="0">
                  <a:cs typeface="Calibri"/>
                </a:rPr>
                <a:t> </a:t>
              </a:r>
            </a:p>
            <a:p>
              <a:pPr>
                <a:defRPr/>
              </a:pPr>
              <a:r>
                <a:rPr lang="en-US" dirty="0">
                  <a:cs typeface="Calibri"/>
                </a:rPr>
                <a:t>+ </a:t>
              </a:r>
              <a:r>
                <a:rPr lang="en-US" dirty="0" err="1">
                  <a:cs typeface="Calibri"/>
                </a:rPr>
                <a:t>collectiveTitle</a:t>
              </a:r>
              <a:r>
                <a:rPr lang="en-US" dirty="0">
                  <a:cs typeface="Calibri"/>
                </a:rPr>
                <a:t> [0..1] : </a:t>
              </a:r>
              <a:r>
                <a:rPr lang="en-US" dirty="0" err="1">
                  <a:cs typeface="Calibri"/>
                </a:rPr>
                <a:t>CharacterString</a:t>
              </a:r>
              <a:r>
                <a:rPr lang="en-US" dirty="0">
                  <a:cs typeface="Calibri"/>
                </a:rPr>
                <a:t> </a:t>
              </a:r>
            </a:p>
            <a:p>
              <a:pPr>
                <a:defRPr/>
              </a:pPr>
              <a:r>
                <a:rPr lang="en-US" dirty="0">
                  <a:cs typeface="Calibri"/>
                </a:rPr>
                <a:t>+ ISBN [0..1] : </a:t>
              </a:r>
              <a:r>
                <a:rPr lang="en-US" dirty="0" err="1">
                  <a:cs typeface="Calibri"/>
                </a:rPr>
                <a:t>CharacterString</a:t>
              </a:r>
              <a:r>
                <a:rPr lang="en-US" dirty="0">
                  <a:cs typeface="Calibri"/>
                </a:rPr>
                <a:t> </a:t>
              </a:r>
            </a:p>
            <a:p>
              <a:pPr>
                <a:defRPr/>
              </a:pPr>
              <a:r>
                <a:rPr lang="en-US" dirty="0">
                  <a:cs typeface="Calibri"/>
                </a:rPr>
                <a:t>+ ISSN [0..1] : </a:t>
              </a:r>
              <a:r>
                <a:rPr lang="en-US" dirty="0" err="1">
                  <a:cs typeface="Calibri"/>
                </a:rPr>
                <a:t>CharacterString</a:t>
              </a:r>
              <a:endParaRPr lang="en-US" dirty="0">
                <a:cs typeface="Calibri"/>
              </a:endParaRPr>
            </a:p>
            <a:p>
              <a:pPr>
                <a:defRPr/>
              </a:pPr>
              <a:r>
                <a:rPr lang="en-US" dirty="0">
                  <a:solidFill>
                    <a:srgbClr val="00B050"/>
                  </a:solidFill>
                  <a:latin typeface="Calibri" pitchFamily="34" charset="0"/>
                  <a:ea typeface="ＭＳ Ｐゴシック" pitchFamily="1" charset="-128"/>
                </a:rPr>
                <a:t>+ </a:t>
              </a:r>
              <a:r>
                <a:rPr lang="en-US" dirty="0" err="1">
                  <a:solidFill>
                    <a:srgbClr val="00B050"/>
                  </a:solidFill>
                  <a:latin typeface="Calibri" pitchFamily="34" charset="0"/>
                  <a:ea typeface="ＭＳ Ｐゴシック" pitchFamily="1" charset="-128"/>
                </a:rPr>
                <a:t>onlineResource</a:t>
              </a:r>
              <a:r>
                <a:rPr lang="en-US" dirty="0">
                  <a:solidFill>
                    <a:srgbClr val="00B050"/>
                  </a:solidFill>
                  <a:latin typeface="Calibri" pitchFamily="34" charset="0"/>
                  <a:ea typeface="ＭＳ Ｐゴシック" pitchFamily="1" charset="-128"/>
                </a:rPr>
                <a:t> [0..*] : </a:t>
              </a:r>
              <a:r>
                <a:rPr lang="en-US" dirty="0" err="1">
                  <a:solidFill>
                    <a:srgbClr val="00B050"/>
                  </a:solidFill>
                  <a:latin typeface="Calibri" pitchFamily="34" charset="0"/>
                  <a:ea typeface="ＭＳ Ｐゴシック" pitchFamily="1" charset="-128"/>
                </a:rPr>
                <a:t>CI_OnlineResource</a:t>
              </a:r>
              <a:endParaRPr lang="en-US" dirty="0">
                <a:solidFill>
                  <a:srgbClr val="00B050"/>
                </a:solidFill>
                <a:latin typeface="Calibri" pitchFamily="34" charset="0"/>
                <a:ea typeface="ＭＳ Ｐゴシック" pitchFamily="1" charset="-128"/>
              </a:endParaRPr>
            </a:p>
            <a:p>
              <a:pPr>
                <a:defRPr/>
              </a:pPr>
              <a:r>
                <a:rPr lang="en-US" dirty="0">
                  <a:solidFill>
                    <a:srgbClr val="00B050"/>
                  </a:solidFill>
                  <a:latin typeface="Calibri" pitchFamily="34" charset="0"/>
                  <a:ea typeface="ＭＳ Ｐゴシック" pitchFamily="1" charset="-128"/>
                </a:rPr>
                <a:t>+ graphic [0..*] : </a:t>
              </a:r>
              <a:r>
                <a:rPr lang="en-US" dirty="0" err="1">
                  <a:solidFill>
                    <a:srgbClr val="00B050"/>
                  </a:solidFill>
                  <a:latin typeface="Calibri" pitchFamily="34" charset="0"/>
                  <a:ea typeface="ＭＳ Ｐゴシック" pitchFamily="1" charset="-128"/>
                </a:rPr>
                <a:t>MD_BrowseGraphic</a:t>
              </a:r>
              <a:endParaRPr lang="en-US" dirty="0">
                <a:solidFill>
                  <a:srgbClr val="00B050"/>
                </a:solidFill>
                <a:latin typeface="Calibri" pitchFamily="34" charset="0"/>
                <a:ea typeface="ＭＳ Ｐゴシック" pitchFamily="1" charset="-128"/>
              </a:endParaRPr>
            </a:p>
          </p:txBody>
        </p:sp>
        <p:sp>
          <p:nvSpPr>
            <p:cNvPr id="8197" name="Rectangle 8"/>
            <p:cNvSpPr>
              <a:spLocks noChangeArrowheads="1"/>
            </p:cNvSpPr>
            <p:nvPr/>
          </p:nvSpPr>
          <p:spPr bwMode="auto">
            <a:xfrm>
              <a:off x="1108166" y="5461961"/>
              <a:ext cx="6924494" cy="110490"/>
            </a:xfrm>
            <a:prstGeom prst="rect">
              <a:avLst/>
            </a:prstGeom>
            <a:solidFill>
              <a:schemeClr val="bg1"/>
            </a:solidFill>
            <a:ln w="9525">
              <a:solidFill>
                <a:schemeClr val="tx1"/>
              </a:solidFill>
              <a:miter lim="800000"/>
              <a:headEnd/>
              <a:tailEnd/>
            </a:ln>
          </p:spPr>
          <p:txBody>
            <a:bodyPr wrap="none" anchor="ctr"/>
            <a:lstStyle/>
            <a:p>
              <a:endParaRPr lang="en-US" sz="2000">
                <a:latin typeface="Calibri" pitchFamily="34" charset="0"/>
              </a:endParaRPr>
            </a:p>
          </p:txBody>
        </p:sp>
      </p:grpSp>
      <p:sp>
        <p:nvSpPr>
          <p:cNvPr id="7" name="Title 6"/>
          <p:cNvSpPr>
            <a:spLocks noGrp="1"/>
          </p:cNvSpPr>
          <p:nvPr>
            <p:ph type="title"/>
          </p:nvPr>
        </p:nvSpPr>
        <p:spPr>
          <a:xfrm>
            <a:off x="346672" y="301797"/>
            <a:ext cx="8229600" cy="559375"/>
          </a:xfrm>
        </p:spPr>
        <p:txBody>
          <a:bodyPr>
            <a:normAutofit fontScale="90000"/>
          </a:bodyPr>
          <a:lstStyle/>
          <a:p>
            <a:r>
              <a:rPr lang="en-US" dirty="0" smtClean="0"/>
              <a:t>CI_Citation</a:t>
            </a:r>
            <a:endParaRPr lang="en-US" dirty="0"/>
          </a:p>
        </p:txBody>
      </p:sp>
      <p:pic>
        <p:nvPicPr>
          <p:cNvPr id="9" name="Picture 8"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extLst>
      <p:ext uri="{BB962C8B-B14F-4D97-AF65-F5344CB8AC3E}">
        <p14:creationId xmlns:p14="http://schemas.microsoft.com/office/powerpoint/2010/main" val="25689961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79155"/>
            <a:ext cx="8229600" cy="559375"/>
          </a:xfrm>
        </p:spPr>
        <p:txBody>
          <a:bodyPr>
            <a:normAutofit fontScale="90000"/>
          </a:bodyPr>
          <a:lstStyle/>
          <a:p>
            <a:r>
              <a:rPr lang="en-US" dirty="0" smtClean="0"/>
              <a:t>Where Are Citations?</a:t>
            </a:r>
            <a:endParaRPr lang="en-US" dirty="0"/>
          </a:p>
        </p:txBody>
      </p:sp>
      <p:sp>
        <p:nvSpPr>
          <p:cNvPr id="3" name="Folded Corner 2"/>
          <p:cNvSpPr/>
          <p:nvPr/>
        </p:nvSpPr>
        <p:spPr>
          <a:xfrm>
            <a:off x="4101604" y="2987808"/>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pic>
        <p:nvPicPr>
          <p:cNvPr id="107" name="Picture 10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grpSp>
        <p:nvGrpSpPr>
          <p:cNvPr id="4" name="Group 72"/>
          <p:cNvGrpSpPr/>
          <p:nvPr/>
        </p:nvGrpSpPr>
        <p:grpSpPr>
          <a:xfrm>
            <a:off x="3577819" y="925236"/>
            <a:ext cx="838691" cy="1398422"/>
            <a:chOff x="7381375" y="2952205"/>
            <a:chExt cx="838691" cy="1398422"/>
          </a:xfrm>
        </p:grpSpPr>
        <p:sp>
          <p:nvSpPr>
            <p:cNvPr id="109" name="Flowchart: Multidocument 10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2" name="TextBox 71"/>
            <p:cNvSpPr txBox="1"/>
            <p:nvPr/>
          </p:nvSpPr>
          <p:spPr>
            <a:xfrm>
              <a:off x="7381375" y="3827407"/>
              <a:ext cx="838691" cy="523220"/>
            </a:xfrm>
            <a:prstGeom prst="rect">
              <a:avLst/>
            </a:prstGeom>
            <a:noFill/>
          </p:spPr>
          <p:txBody>
            <a:bodyPr wrap="none" rtlCol="0">
              <a:spAutoFit/>
            </a:bodyPr>
            <a:lstStyle/>
            <a:p>
              <a:pPr algn="ctr"/>
              <a:r>
                <a:rPr lang="en-US" sz="1400" dirty="0" smtClean="0"/>
                <a:t>dataset /</a:t>
              </a:r>
            </a:p>
            <a:p>
              <a:pPr algn="ctr"/>
              <a:r>
                <a:rPr lang="en-US" sz="1400" dirty="0" smtClean="0"/>
                <a:t>resource</a:t>
              </a:r>
              <a:endParaRPr lang="en-US" sz="1400" dirty="0"/>
            </a:p>
          </p:txBody>
        </p:sp>
      </p:grpSp>
      <p:grpSp>
        <p:nvGrpSpPr>
          <p:cNvPr id="5" name="Group 79"/>
          <p:cNvGrpSpPr/>
          <p:nvPr/>
        </p:nvGrpSpPr>
        <p:grpSpPr>
          <a:xfrm>
            <a:off x="4741625" y="925236"/>
            <a:ext cx="796834" cy="1182979"/>
            <a:chOff x="7402303" y="2952205"/>
            <a:chExt cx="796834" cy="1182979"/>
          </a:xfrm>
        </p:grpSpPr>
        <p:sp>
          <p:nvSpPr>
            <p:cNvPr id="81"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8" name="TextBox 87"/>
            <p:cNvSpPr txBox="1"/>
            <p:nvPr/>
          </p:nvSpPr>
          <p:spPr>
            <a:xfrm>
              <a:off x="7466045" y="3827407"/>
              <a:ext cx="669349" cy="307777"/>
            </a:xfrm>
            <a:prstGeom prst="rect">
              <a:avLst/>
            </a:prstGeom>
            <a:noFill/>
          </p:spPr>
          <p:txBody>
            <a:bodyPr wrap="none" rtlCol="0">
              <a:spAutoFit/>
            </a:bodyPr>
            <a:lstStyle/>
            <a:p>
              <a:pPr algn="ctr"/>
              <a:r>
                <a:rPr lang="en-US" sz="1400" dirty="0" smtClean="0"/>
                <a:t>source</a:t>
              </a:r>
              <a:endParaRPr lang="en-US" sz="1400" dirty="0"/>
            </a:p>
          </p:txBody>
        </p:sp>
      </p:grpSp>
      <p:grpSp>
        <p:nvGrpSpPr>
          <p:cNvPr id="6" name="Group 88"/>
          <p:cNvGrpSpPr/>
          <p:nvPr/>
        </p:nvGrpSpPr>
        <p:grpSpPr>
          <a:xfrm>
            <a:off x="5715565" y="1279936"/>
            <a:ext cx="990784" cy="1613866"/>
            <a:chOff x="7305332" y="2952205"/>
            <a:chExt cx="990784" cy="1613866"/>
          </a:xfrm>
        </p:grpSpPr>
        <p:sp>
          <p:nvSpPr>
            <p:cNvPr id="96" name="Flowchart: Multidocument 95"/>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7" name="TextBox 96"/>
            <p:cNvSpPr txBox="1"/>
            <p:nvPr/>
          </p:nvSpPr>
          <p:spPr>
            <a:xfrm>
              <a:off x="7305332" y="3827407"/>
              <a:ext cx="990784" cy="738664"/>
            </a:xfrm>
            <a:prstGeom prst="rect">
              <a:avLst/>
            </a:prstGeom>
            <a:noFill/>
          </p:spPr>
          <p:txBody>
            <a:bodyPr wrap="none" rtlCol="0">
              <a:spAutoFit/>
            </a:bodyPr>
            <a:lstStyle/>
            <a:p>
              <a:pPr algn="ctr"/>
              <a:r>
                <a:rPr lang="en-US" sz="1400" dirty="0" smtClean="0"/>
                <a:t>keyword</a:t>
              </a:r>
            </a:p>
            <a:p>
              <a:pPr algn="ctr"/>
              <a:r>
                <a:rPr lang="en-US" sz="1400" dirty="0" smtClean="0"/>
                <a:t>thesaurus</a:t>
              </a:r>
            </a:p>
            <a:p>
              <a:pPr algn="ctr"/>
              <a:r>
                <a:rPr lang="en-US" sz="1400" dirty="0" smtClean="0"/>
                <a:t>&amp; ontology</a:t>
              </a:r>
              <a:endParaRPr lang="en-US" sz="1400" dirty="0"/>
            </a:p>
          </p:txBody>
        </p:sp>
      </p:grpSp>
      <p:grpSp>
        <p:nvGrpSpPr>
          <p:cNvPr id="7" name="Group 103"/>
          <p:cNvGrpSpPr/>
          <p:nvPr/>
        </p:nvGrpSpPr>
        <p:grpSpPr>
          <a:xfrm>
            <a:off x="7798887" y="2011714"/>
            <a:ext cx="952119" cy="1398422"/>
            <a:chOff x="7324663" y="2952205"/>
            <a:chExt cx="952119" cy="1398422"/>
          </a:xfrm>
        </p:grpSpPr>
        <p:sp>
          <p:nvSpPr>
            <p:cNvPr id="105" name="Flowchart: Multidocument 104"/>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6" name="TextBox 105"/>
            <p:cNvSpPr txBox="1"/>
            <p:nvPr/>
          </p:nvSpPr>
          <p:spPr>
            <a:xfrm>
              <a:off x="7324663" y="3827407"/>
              <a:ext cx="952119" cy="523220"/>
            </a:xfrm>
            <a:prstGeom prst="rect">
              <a:avLst/>
            </a:prstGeom>
            <a:noFill/>
          </p:spPr>
          <p:txBody>
            <a:bodyPr wrap="none" rtlCol="0">
              <a:spAutoFit/>
            </a:bodyPr>
            <a:lstStyle/>
            <a:p>
              <a:pPr algn="ctr"/>
              <a:r>
                <a:rPr lang="en-US" sz="1400" dirty="0" smtClean="0"/>
                <a:t>evaluation</a:t>
              </a:r>
            </a:p>
            <a:p>
              <a:pPr algn="ctr"/>
              <a:r>
                <a:rPr lang="en-US" sz="1400" dirty="0" smtClean="0"/>
                <a:t>procedure</a:t>
              </a:r>
              <a:endParaRPr lang="en-US" sz="1400" dirty="0"/>
            </a:p>
          </p:txBody>
        </p:sp>
      </p:grpSp>
      <p:grpSp>
        <p:nvGrpSpPr>
          <p:cNvPr id="8" name="Group 107"/>
          <p:cNvGrpSpPr/>
          <p:nvPr/>
        </p:nvGrpSpPr>
        <p:grpSpPr>
          <a:xfrm>
            <a:off x="305986" y="2011714"/>
            <a:ext cx="1103251" cy="1398422"/>
            <a:chOff x="7249100" y="2952205"/>
            <a:chExt cx="1103251" cy="1398422"/>
          </a:xfrm>
        </p:grpSpPr>
        <p:sp>
          <p:nvSpPr>
            <p:cNvPr id="110" name="Flowchart: Multidocument 109"/>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1" name="TextBox 110"/>
            <p:cNvSpPr txBox="1"/>
            <p:nvPr/>
          </p:nvSpPr>
          <p:spPr>
            <a:xfrm>
              <a:off x="7249100" y="3827407"/>
              <a:ext cx="1103251" cy="523220"/>
            </a:xfrm>
            <a:prstGeom prst="rect">
              <a:avLst/>
            </a:prstGeom>
            <a:noFill/>
          </p:spPr>
          <p:txBody>
            <a:bodyPr wrap="none" rtlCol="0">
              <a:spAutoFit/>
            </a:bodyPr>
            <a:lstStyle/>
            <a:p>
              <a:pPr algn="ctr"/>
              <a:r>
                <a:rPr lang="en-US" sz="1400" dirty="0" smtClean="0"/>
                <a:t>standard</a:t>
              </a:r>
            </a:p>
            <a:p>
              <a:pPr algn="ctr"/>
              <a:r>
                <a:rPr lang="en-US" sz="1400" dirty="0" smtClean="0"/>
                <a:t>specification</a:t>
              </a:r>
              <a:endParaRPr lang="en-US" sz="1400" dirty="0"/>
            </a:p>
          </p:txBody>
        </p:sp>
      </p:grpSp>
      <p:grpSp>
        <p:nvGrpSpPr>
          <p:cNvPr id="9" name="Group 111"/>
          <p:cNvGrpSpPr/>
          <p:nvPr/>
        </p:nvGrpSpPr>
        <p:grpSpPr>
          <a:xfrm>
            <a:off x="1499945" y="1700831"/>
            <a:ext cx="893578" cy="1182979"/>
            <a:chOff x="7353935" y="2952205"/>
            <a:chExt cx="893578" cy="1182979"/>
          </a:xfrm>
        </p:grpSpPr>
        <p:sp>
          <p:nvSpPr>
            <p:cNvPr id="113" name="Flowchart: Multidocument 112"/>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4" name="TextBox 113"/>
            <p:cNvSpPr txBox="1"/>
            <p:nvPr/>
          </p:nvSpPr>
          <p:spPr>
            <a:xfrm>
              <a:off x="7353935" y="3827407"/>
              <a:ext cx="893578" cy="307777"/>
            </a:xfrm>
            <a:prstGeom prst="rect">
              <a:avLst/>
            </a:prstGeom>
            <a:noFill/>
          </p:spPr>
          <p:txBody>
            <a:bodyPr wrap="none" rtlCol="0">
              <a:spAutoFit/>
            </a:bodyPr>
            <a:lstStyle/>
            <a:p>
              <a:pPr algn="ctr"/>
              <a:r>
                <a:rPr lang="en-US" sz="1400" dirty="0" smtClean="0"/>
                <a:t>algorithm</a:t>
              </a:r>
              <a:endParaRPr lang="en-US" sz="1400" dirty="0"/>
            </a:p>
          </p:txBody>
        </p:sp>
      </p:grpSp>
      <p:grpSp>
        <p:nvGrpSpPr>
          <p:cNvPr id="10" name="Group 114"/>
          <p:cNvGrpSpPr/>
          <p:nvPr/>
        </p:nvGrpSpPr>
        <p:grpSpPr>
          <a:xfrm>
            <a:off x="6893557" y="1683739"/>
            <a:ext cx="796834" cy="1398422"/>
            <a:chOff x="7402303" y="2952205"/>
            <a:chExt cx="796834" cy="1398422"/>
          </a:xfrm>
        </p:grpSpPr>
        <p:sp>
          <p:nvSpPr>
            <p:cNvPr id="116" name="Flowchart: Multidocument 115"/>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7" name="TextBox 116"/>
            <p:cNvSpPr txBox="1"/>
            <p:nvPr/>
          </p:nvSpPr>
          <p:spPr>
            <a:xfrm>
              <a:off x="7443354" y="3827407"/>
              <a:ext cx="714746" cy="523220"/>
            </a:xfrm>
            <a:prstGeom prst="rect">
              <a:avLst/>
            </a:prstGeom>
            <a:noFill/>
          </p:spPr>
          <p:txBody>
            <a:bodyPr wrap="none" rtlCol="0">
              <a:spAutoFit/>
            </a:bodyPr>
            <a:lstStyle/>
            <a:p>
              <a:pPr algn="ctr"/>
              <a:r>
                <a:rPr lang="en-US" sz="1400" dirty="0" smtClean="0"/>
                <a:t>feature</a:t>
              </a:r>
            </a:p>
            <a:p>
              <a:pPr algn="ctr"/>
              <a:r>
                <a:rPr lang="en-US" sz="1400" dirty="0" smtClean="0"/>
                <a:t>catalog</a:t>
              </a:r>
              <a:endParaRPr lang="en-US" sz="1400" dirty="0"/>
            </a:p>
          </p:txBody>
        </p:sp>
      </p:grpSp>
      <p:grpSp>
        <p:nvGrpSpPr>
          <p:cNvPr id="11" name="Group 117"/>
          <p:cNvGrpSpPr/>
          <p:nvPr/>
        </p:nvGrpSpPr>
        <p:grpSpPr>
          <a:xfrm>
            <a:off x="2492723" y="1280223"/>
            <a:ext cx="994247" cy="1398422"/>
            <a:chOff x="7303604" y="2952205"/>
            <a:chExt cx="994247" cy="1398422"/>
          </a:xfrm>
        </p:grpSpPr>
        <p:sp>
          <p:nvSpPr>
            <p:cNvPr id="119" name="Flowchart: Multidocument 11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0" name="TextBox 119"/>
            <p:cNvSpPr txBox="1"/>
            <p:nvPr/>
          </p:nvSpPr>
          <p:spPr>
            <a:xfrm>
              <a:off x="7303604" y="3827407"/>
              <a:ext cx="994247" cy="523220"/>
            </a:xfrm>
            <a:prstGeom prst="rect">
              <a:avLst/>
            </a:prstGeom>
            <a:noFill/>
          </p:spPr>
          <p:txBody>
            <a:bodyPr wrap="none" rtlCol="0">
              <a:spAutoFit/>
            </a:bodyPr>
            <a:lstStyle/>
            <a:p>
              <a:pPr algn="ctr"/>
              <a:r>
                <a:rPr lang="en-US" sz="1400" dirty="0" smtClean="0"/>
                <a:t>application</a:t>
              </a:r>
            </a:p>
            <a:p>
              <a:pPr algn="ctr"/>
              <a:r>
                <a:rPr lang="en-US" sz="1400" dirty="0" smtClean="0"/>
                <a:t>schema</a:t>
              </a:r>
              <a:endParaRPr lang="en-US" sz="1400" dirty="0"/>
            </a:p>
          </p:txBody>
        </p:sp>
      </p:grpSp>
      <p:grpSp>
        <p:nvGrpSpPr>
          <p:cNvPr id="29" name="Group 79"/>
          <p:cNvGrpSpPr/>
          <p:nvPr/>
        </p:nvGrpSpPr>
        <p:grpSpPr>
          <a:xfrm>
            <a:off x="4656276" y="5038219"/>
            <a:ext cx="886204" cy="1398422"/>
            <a:chOff x="7357622" y="2952205"/>
            <a:chExt cx="886204" cy="1398422"/>
          </a:xfrm>
        </p:grpSpPr>
        <p:sp>
          <p:nvSpPr>
            <p:cNvPr id="30" name="Flowchart: Multidocument 29"/>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TextBox 30"/>
            <p:cNvSpPr txBox="1"/>
            <p:nvPr/>
          </p:nvSpPr>
          <p:spPr>
            <a:xfrm>
              <a:off x="7357622" y="3827407"/>
              <a:ext cx="886204" cy="523220"/>
            </a:xfrm>
            <a:prstGeom prst="rect">
              <a:avLst/>
            </a:prstGeom>
            <a:noFill/>
            <a:ln>
              <a:solidFill>
                <a:srgbClr val="00B050"/>
              </a:solidFill>
            </a:ln>
          </p:spPr>
          <p:txBody>
            <a:bodyPr wrap="none" rtlCol="0">
              <a:spAutoFit/>
            </a:bodyPr>
            <a:lstStyle/>
            <a:p>
              <a:pPr algn="ctr"/>
              <a:r>
                <a:rPr lang="en-US" sz="1400" dirty="0" smtClean="0"/>
                <a:t>alternate</a:t>
              </a:r>
            </a:p>
            <a:p>
              <a:pPr algn="ctr"/>
              <a:r>
                <a:rPr lang="en-US" sz="1400" dirty="0" smtClean="0"/>
                <a:t>metadata</a:t>
              </a:r>
              <a:endParaRPr lang="en-US" sz="1400" dirty="0"/>
            </a:p>
          </p:txBody>
        </p:sp>
      </p:grpSp>
      <p:grpSp>
        <p:nvGrpSpPr>
          <p:cNvPr id="32" name="Group 79"/>
          <p:cNvGrpSpPr/>
          <p:nvPr/>
        </p:nvGrpSpPr>
        <p:grpSpPr>
          <a:xfrm>
            <a:off x="5697649" y="4116073"/>
            <a:ext cx="886204" cy="1613866"/>
            <a:chOff x="7357622" y="2952205"/>
            <a:chExt cx="886204" cy="1613866"/>
          </a:xfrm>
        </p:grpSpPr>
        <p:sp>
          <p:nvSpPr>
            <p:cNvPr id="33" name="Flowchart: Multidocument 32"/>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TextBox 33"/>
            <p:cNvSpPr txBox="1"/>
            <p:nvPr/>
          </p:nvSpPr>
          <p:spPr>
            <a:xfrm>
              <a:off x="7357622" y="3827407"/>
              <a:ext cx="886204" cy="738664"/>
            </a:xfrm>
            <a:prstGeom prst="rect">
              <a:avLst/>
            </a:prstGeom>
            <a:noFill/>
            <a:ln>
              <a:solidFill>
                <a:srgbClr val="00B050"/>
              </a:solidFill>
            </a:ln>
          </p:spPr>
          <p:txBody>
            <a:bodyPr wrap="none" rtlCol="0">
              <a:spAutoFit/>
            </a:bodyPr>
            <a:lstStyle/>
            <a:p>
              <a:pPr algn="ctr"/>
              <a:r>
                <a:rPr lang="en-US" sz="1400" dirty="0" smtClean="0"/>
                <a:t>metadata</a:t>
              </a:r>
            </a:p>
            <a:p>
              <a:pPr algn="ctr"/>
              <a:r>
                <a:rPr lang="en-US" sz="1400" dirty="0" smtClean="0"/>
                <a:t>&amp; service</a:t>
              </a:r>
            </a:p>
            <a:p>
              <a:pPr algn="ctr"/>
              <a:r>
                <a:rPr lang="en-US" sz="1400" dirty="0" smtClean="0"/>
                <a:t>standard</a:t>
              </a:r>
              <a:endParaRPr lang="en-US" sz="1400" dirty="0"/>
            </a:p>
          </p:txBody>
        </p:sp>
      </p:grpSp>
      <p:grpSp>
        <p:nvGrpSpPr>
          <p:cNvPr id="35" name="Group 79"/>
          <p:cNvGrpSpPr/>
          <p:nvPr/>
        </p:nvGrpSpPr>
        <p:grpSpPr>
          <a:xfrm>
            <a:off x="6547869" y="5038219"/>
            <a:ext cx="1368708" cy="1613866"/>
            <a:chOff x="7116371" y="2952205"/>
            <a:chExt cx="1368708" cy="1613866"/>
          </a:xfrm>
        </p:grpSpPr>
        <p:sp>
          <p:nvSpPr>
            <p:cNvPr id="36" name="Flowchart: Multidocument 35"/>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 name="TextBox 36"/>
            <p:cNvSpPr txBox="1"/>
            <p:nvPr/>
          </p:nvSpPr>
          <p:spPr>
            <a:xfrm>
              <a:off x="7116371" y="3827407"/>
              <a:ext cx="1368708" cy="738664"/>
            </a:xfrm>
            <a:prstGeom prst="rect">
              <a:avLst/>
            </a:prstGeom>
            <a:noFill/>
            <a:ln>
              <a:solidFill>
                <a:srgbClr val="00B050"/>
              </a:solidFill>
            </a:ln>
          </p:spPr>
          <p:txBody>
            <a:bodyPr wrap="none" rtlCol="0">
              <a:spAutoFit/>
            </a:bodyPr>
            <a:lstStyle/>
            <a:p>
              <a:pPr algn="ctr"/>
              <a:r>
                <a:rPr lang="en-US" sz="1400" dirty="0" smtClean="0"/>
                <a:t>associated</a:t>
              </a:r>
            </a:p>
            <a:p>
              <a:pPr algn="ctr"/>
              <a:r>
                <a:rPr lang="en-US" sz="1400" dirty="0" smtClean="0"/>
                <a:t>resource</a:t>
              </a:r>
            </a:p>
            <a:p>
              <a:pPr algn="ctr"/>
              <a:r>
                <a:rPr lang="en-US" sz="1400" dirty="0" smtClean="0"/>
                <a:t>name/metadata</a:t>
              </a:r>
            </a:p>
          </p:txBody>
        </p:sp>
      </p:grpSp>
      <p:grpSp>
        <p:nvGrpSpPr>
          <p:cNvPr id="38" name="Group 79"/>
          <p:cNvGrpSpPr/>
          <p:nvPr/>
        </p:nvGrpSpPr>
        <p:grpSpPr>
          <a:xfrm>
            <a:off x="2317087" y="4223795"/>
            <a:ext cx="1304461" cy="1398422"/>
            <a:chOff x="7148496" y="2952205"/>
            <a:chExt cx="1304461" cy="1398422"/>
          </a:xfrm>
        </p:grpSpPr>
        <p:sp>
          <p:nvSpPr>
            <p:cNvPr id="39" name="Flowchart: Multidocument 38"/>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p:cNvSpPr txBox="1"/>
            <p:nvPr/>
          </p:nvSpPr>
          <p:spPr>
            <a:xfrm>
              <a:off x="7148496" y="3827407"/>
              <a:ext cx="1304461" cy="523220"/>
            </a:xfrm>
            <a:prstGeom prst="rect">
              <a:avLst/>
            </a:prstGeom>
            <a:noFill/>
            <a:ln>
              <a:solidFill>
                <a:srgbClr val="00B050"/>
              </a:solidFill>
            </a:ln>
          </p:spPr>
          <p:txBody>
            <a:bodyPr wrap="none" rtlCol="0">
              <a:spAutoFit/>
            </a:bodyPr>
            <a:lstStyle/>
            <a:p>
              <a:pPr algn="ctr"/>
              <a:r>
                <a:rPr lang="en-US" sz="1400" dirty="0" smtClean="0"/>
                <a:t>additional</a:t>
              </a:r>
            </a:p>
            <a:p>
              <a:pPr algn="ctr"/>
              <a:r>
                <a:rPr lang="en-US" sz="1400" dirty="0" smtClean="0"/>
                <a:t>documentation</a:t>
              </a:r>
            </a:p>
          </p:txBody>
        </p:sp>
      </p:grpSp>
      <p:grpSp>
        <p:nvGrpSpPr>
          <p:cNvPr id="41" name="Group 79"/>
          <p:cNvGrpSpPr/>
          <p:nvPr/>
        </p:nvGrpSpPr>
        <p:grpSpPr>
          <a:xfrm>
            <a:off x="339217" y="4223795"/>
            <a:ext cx="988604" cy="1398422"/>
            <a:chOff x="7306424" y="2952205"/>
            <a:chExt cx="988604" cy="1398422"/>
          </a:xfrm>
        </p:grpSpPr>
        <p:sp>
          <p:nvSpPr>
            <p:cNvPr id="42" name="Flowchart: Multidocument 41"/>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TextBox 42"/>
            <p:cNvSpPr txBox="1"/>
            <p:nvPr/>
          </p:nvSpPr>
          <p:spPr>
            <a:xfrm>
              <a:off x="7306424" y="3827407"/>
              <a:ext cx="988604" cy="523220"/>
            </a:xfrm>
            <a:prstGeom prst="rect">
              <a:avLst/>
            </a:prstGeom>
            <a:noFill/>
            <a:ln>
              <a:solidFill>
                <a:srgbClr val="00B050"/>
              </a:solidFill>
            </a:ln>
          </p:spPr>
          <p:txBody>
            <a:bodyPr wrap="none" rtlCol="0">
              <a:spAutoFit/>
            </a:bodyPr>
            <a:lstStyle/>
            <a:p>
              <a:pPr algn="ctr"/>
              <a:r>
                <a:rPr lang="en-US" sz="1400" dirty="0" smtClean="0"/>
                <a:t>constraints</a:t>
              </a:r>
            </a:p>
            <a:p>
              <a:pPr algn="ctr"/>
              <a:r>
                <a:rPr lang="en-US" sz="1400" dirty="0" smtClean="0"/>
                <a:t>reference</a:t>
              </a:r>
              <a:endParaRPr lang="en-US" sz="1400" dirty="0"/>
            </a:p>
          </p:txBody>
        </p:sp>
      </p:grpSp>
      <p:grpSp>
        <p:nvGrpSpPr>
          <p:cNvPr id="44" name="Group 79"/>
          <p:cNvGrpSpPr/>
          <p:nvPr/>
        </p:nvGrpSpPr>
        <p:grpSpPr>
          <a:xfrm>
            <a:off x="7844965" y="4223795"/>
            <a:ext cx="886205" cy="1398422"/>
            <a:chOff x="7357618" y="2952205"/>
            <a:chExt cx="886205" cy="1398422"/>
          </a:xfrm>
        </p:grpSpPr>
        <p:sp>
          <p:nvSpPr>
            <p:cNvPr id="45" name="Flowchart: Multidocument 44"/>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6" name="TextBox 45"/>
            <p:cNvSpPr txBox="1"/>
            <p:nvPr/>
          </p:nvSpPr>
          <p:spPr>
            <a:xfrm>
              <a:off x="7357618" y="3827407"/>
              <a:ext cx="886205" cy="523220"/>
            </a:xfrm>
            <a:prstGeom prst="rect">
              <a:avLst/>
            </a:prstGeom>
            <a:noFill/>
            <a:ln>
              <a:solidFill>
                <a:srgbClr val="00B050"/>
              </a:solidFill>
            </a:ln>
          </p:spPr>
          <p:txBody>
            <a:bodyPr wrap="none" rtlCol="0">
              <a:spAutoFit/>
            </a:bodyPr>
            <a:lstStyle/>
            <a:p>
              <a:pPr algn="ctr"/>
              <a:r>
                <a:rPr lang="en-US" sz="1400" dirty="0" smtClean="0"/>
                <a:t>source</a:t>
              </a:r>
            </a:p>
            <a:p>
              <a:pPr algn="ctr"/>
              <a:r>
                <a:rPr lang="en-US" sz="1400" dirty="0" smtClean="0"/>
                <a:t>metadata</a:t>
              </a:r>
              <a:endParaRPr lang="en-US" sz="1400" dirty="0"/>
            </a:p>
          </p:txBody>
        </p:sp>
      </p:grpSp>
      <p:grpSp>
        <p:nvGrpSpPr>
          <p:cNvPr id="47" name="Group 79"/>
          <p:cNvGrpSpPr/>
          <p:nvPr/>
        </p:nvGrpSpPr>
        <p:grpSpPr>
          <a:xfrm>
            <a:off x="1229045" y="5038219"/>
            <a:ext cx="1304461" cy="1613866"/>
            <a:chOff x="7148495" y="2952205"/>
            <a:chExt cx="1304461" cy="1613866"/>
          </a:xfrm>
        </p:grpSpPr>
        <p:sp>
          <p:nvSpPr>
            <p:cNvPr id="48" name="Flowchart: Multidocument 47"/>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TextBox 48"/>
            <p:cNvSpPr txBox="1"/>
            <p:nvPr/>
          </p:nvSpPr>
          <p:spPr>
            <a:xfrm>
              <a:off x="7148495" y="3827407"/>
              <a:ext cx="1304461" cy="738664"/>
            </a:xfrm>
            <a:prstGeom prst="rect">
              <a:avLst/>
            </a:prstGeom>
            <a:noFill/>
            <a:ln>
              <a:solidFill>
                <a:srgbClr val="00B050"/>
              </a:solidFill>
            </a:ln>
          </p:spPr>
          <p:txBody>
            <a:bodyPr wrap="none" rtlCol="0">
              <a:spAutoFit/>
            </a:bodyPr>
            <a:lstStyle/>
            <a:p>
              <a:pPr algn="ctr"/>
              <a:r>
                <a:rPr lang="en-US" sz="1400" dirty="0" smtClean="0"/>
                <a:t>process</a:t>
              </a:r>
            </a:p>
            <a:p>
              <a:pPr algn="ctr"/>
              <a:r>
                <a:rPr lang="en-US" sz="1400" dirty="0" smtClean="0"/>
                <a:t>reference &amp;</a:t>
              </a:r>
            </a:p>
            <a:p>
              <a:pPr algn="ctr"/>
              <a:r>
                <a:rPr lang="en-US" sz="1400" dirty="0" smtClean="0"/>
                <a:t>documentation</a:t>
              </a:r>
              <a:endParaRPr lang="en-US" sz="1400" dirty="0"/>
            </a:p>
          </p:txBody>
        </p:sp>
      </p:grpSp>
      <p:grpSp>
        <p:nvGrpSpPr>
          <p:cNvPr id="50" name="Group 79"/>
          <p:cNvGrpSpPr/>
          <p:nvPr/>
        </p:nvGrpSpPr>
        <p:grpSpPr>
          <a:xfrm>
            <a:off x="3600603" y="5038219"/>
            <a:ext cx="882357" cy="1398422"/>
            <a:chOff x="7359546" y="2952205"/>
            <a:chExt cx="882357" cy="1398422"/>
          </a:xfrm>
        </p:grpSpPr>
        <p:sp>
          <p:nvSpPr>
            <p:cNvPr id="51" name="Flowchart: Multidocument 50"/>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2" name="TextBox 51"/>
            <p:cNvSpPr txBox="1"/>
            <p:nvPr/>
          </p:nvSpPr>
          <p:spPr>
            <a:xfrm>
              <a:off x="7359546" y="3827407"/>
              <a:ext cx="882357" cy="523220"/>
            </a:xfrm>
            <a:prstGeom prst="rect">
              <a:avLst/>
            </a:prstGeom>
            <a:noFill/>
            <a:ln>
              <a:solidFill>
                <a:srgbClr val="00B050"/>
              </a:solidFill>
            </a:ln>
          </p:spPr>
          <p:txBody>
            <a:bodyPr wrap="none" rtlCol="0">
              <a:spAutoFit/>
            </a:bodyPr>
            <a:lstStyle/>
            <a:p>
              <a:pPr algn="ctr"/>
              <a:r>
                <a:rPr lang="en-US" sz="1400" dirty="0" smtClean="0"/>
                <a:t>software</a:t>
              </a:r>
            </a:p>
            <a:p>
              <a:pPr algn="ctr"/>
              <a:r>
                <a:rPr lang="en-US" sz="1400" dirty="0" smtClean="0"/>
                <a:t>reference</a:t>
              </a:r>
              <a:endParaRPr lang="en-US" sz="1400" dirty="0"/>
            </a:p>
          </p:txBody>
        </p:sp>
      </p:grpSp>
      <p:grpSp>
        <p:nvGrpSpPr>
          <p:cNvPr id="54" name="Group 79"/>
          <p:cNvGrpSpPr/>
          <p:nvPr/>
        </p:nvGrpSpPr>
        <p:grpSpPr>
          <a:xfrm>
            <a:off x="6833806" y="3274343"/>
            <a:ext cx="796834" cy="1398422"/>
            <a:chOff x="7402303" y="2952205"/>
            <a:chExt cx="796834" cy="1398422"/>
          </a:xfrm>
        </p:grpSpPr>
        <p:sp>
          <p:nvSpPr>
            <p:cNvPr id="55" name="Flowchart: Multidocument 54"/>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TextBox 55"/>
            <p:cNvSpPr txBox="1"/>
            <p:nvPr/>
          </p:nvSpPr>
          <p:spPr>
            <a:xfrm>
              <a:off x="7443347" y="3827407"/>
              <a:ext cx="714747" cy="523220"/>
            </a:xfrm>
            <a:prstGeom prst="rect">
              <a:avLst/>
            </a:prstGeom>
            <a:noFill/>
            <a:ln>
              <a:solidFill>
                <a:srgbClr val="00B050"/>
              </a:solidFill>
            </a:ln>
          </p:spPr>
          <p:txBody>
            <a:bodyPr wrap="none" rtlCol="0">
              <a:spAutoFit/>
            </a:bodyPr>
            <a:lstStyle/>
            <a:p>
              <a:pPr algn="ctr"/>
              <a:r>
                <a:rPr lang="en-US" sz="1400" dirty="0" smtClean="0"/>
                <a:t>feature</a:t>
              </a:r>
            </a:p>
            <a:p>
              <a:pPr algn="ctr"/>
              <a:r>
                <a:rPr lang="en-US" sz="1400" dirty="0" smtClean="0"/>
                <a:t>catalog</a:t>
              </a:r>
              <a:endParaRPr lang="en-US" sz="1400" dirty="0"/>
            </a:p>
          </p:txBody>
        </p:sp>
      </p:grpSp>
      <p:grpSp>
        <p:nvGrpSpPr>
          <p:cNvPr id="57" name="Group 79"/>
          <p:cNvGrpSpPr/>
          <p:nvPr/>
        </p:nvGrpSpPr>
        <p:grpSpPr>
          <a:xfrm>
            <a:off x="1329649" y="3274343"/>
            <a:ext cx="1103252" cy="1398422"/>
            <a:chOff x="7249095" y="2952205"/>
            <a:chExt cx="1103252" cy="1398422"/>
          </a:xfrm>
        </p:grpSpPr>
        <p:sp>
          <p:nvSpPr>
            <p:cNvPr id="58" name="Flowchart: Multidocument 57"/>
            <p:cNvSpPr/>
            <p:nvPr/>
          </p:nvSpPr>
          <p:spPr>
            <a:xfrm>
              <a:off x="7402303" y="2952205"/>
              <a:ext cx="796834" cy="901337"/>
            </a:xfrm>
            <a:prstGeom prst="flowChartMultidocumen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TextBox 58"/>
            <p:cNvSpPr txBox="1"/>
            <p:nvPr/>
          </p:nvSpPr>
          <p:spPr>
            <a:xfrm>
              <a:off x="7249095" y="3827407"/>
              <a:ext cx="1103252" cy="523220"/>
            </a:xfrm>
            <a:prstGeom prst="rect">
              <a:avLst/>
            </a:prstGeom>
            <a:noFill/>
            <a:ln>
              <a:solidFill>
                <a:srgbClr val="00B050"/>
              </a:solidFill>
            </a:ln>
          </p:spPr>
          <p:txBody>
            <a:bodyPr wrap="none" rtlCol="0">
              <a:spAutoFit/>
            </a:bodyPr>
            <a:lstStyle/>
            <a:p>
              <a:pPr algn="ctr"/>
              <a:r>
                <a:rPr lang="en-US" sz="1400" dirty="0" smtClean="0"/>
                <a:t>format</a:t>
              </a:r>
            </a:p>
            <a:p>
              <a:pPr algn="ctr"/>
              <a:r>
                <a:rPr lang="en-US" sz="1400" dirty="0" smtClean="0"/>
                <a:t>specification</a:t>
              </a:r>
              <a:endParaRPr lang="en-US" sz="1400" dirty="0"/>
            </a:p>
          </p:txBody>
        </p:sp>
      </p:grpSp>
    </p:spTree>
    <p:extLst>
      <p:ext uri="{BB962C8B-B14F-4D97-AF65-F5344CB8AC3E}">
        <p14:creationId xmlns:p14="http://schemas.microsoft.com/office/powerpoint/2010/main" val="2544830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71500" y="1333500"/>
            <a:ext cx="7620000" cy="4616648"/>
          </a:xfrm>
          <a:prstGeom prst="rect">
            <a:avLst/>
          </a:prstGeom>
          <a:noFill/>
        </p:spPr>
        <p:txBody>
          <a:bodyPr wrap="square" rtlCol="0">
            <a:spAutoFit/>
          </a:bodyPr>
          <a:lstStyle/>
          <a:p>
            <a:r>
              <a:rPr lang="en-US" dirty="0" smtClean="0"/>
              <a:t>Where are Citation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citation into </a:t>
            </a:r>
            <a:r>
              <a:rPr lang="en-US" sz="1200" dirty="0"/>
              <a:t>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Citations used in the CMR?</a:t>
            </a:r>
          </a:p>
          <a:p>
            <a:r>
              <a:rPr lang="en-US" sz="1200" dirty="0"/>
              <a:t>1) Open CMR-QuickEvaluation_2017.xlsx</a:t>
            </a:r>
          </a:p>
          <a:p>
            <a:r>
              <a:rPr lang="en-US" sz="1200" dirty="0"/>
              <a:t>2) Make Path Elements field Active</a:t>
            </a:r>
          </a:p>
          <a:p>
            <a:r>
              <a:rPr lang="en-US" sz="1200" dirty="0"/>
              <a:t>3) Click the Filter button</a:t>
            </a:r>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a:t>
            </a:r>
            <a:r>
              <a:rPr lang="en-US" sz="1200" dirty="0" err="1" smtClean="0"/>
              <a:t>gmd:title</a:t>
            </a:r>
            <a:endParaRPr lang="en-US" sz="1200" dirty="0"/>
          </a:p>
          <a:p>
            <a:endParaRPr lang="en-US" dirty="0" smtClean="0"/>
          </a:p>
          <a:p>
            <a:r>
              <a:rPr lang="en-US" dirty="0" smtClean="0"/>
              <a:t>What content is in Citations?</a:t>
            </a:r>
          </a:p>
          <a:p>
            <a:r>
              <a:rPr lang="en-US" sz="1200" dirty="0"/>
              <a:t>1) Open </a:t>
            </a:r>
            <a:r>
              <a:rPr lang="en-US" sz="1200" dirty="0" err="1"/>
              <a:t>reusableContent.xlsx</a:t>
            </a:r>
            <a:endParaRPr lang="en-US" sz="1200" dirty="0"/>
          </a:p>
          <a:p>
            <a:r>
              <a:rPr lang="en-US" sz="1200" dirty="0"/>
              <a:t>2) Make Path field active</a:t>
            </a:r>
          </a:p>
          <a:p>
            <a:r>
              <a:rPr lang="en-US" sz="1200" dirty="0"/>
              <a:t>3) Click Filter </a:t>
            </a:r>
            <a:r>
              <a:rPr lang="en-US" sz="1200" dirty="0" smtClean="0"/>
              <a:t>button</a:t>
            </a:r>
          </a:p>
          <a:p>
            <a:r>
              <a:rPr lang="en-US" sz="1200" dirty="0" smtClean="0"/>
              <a:t>4) </a:t>
            </a:r>
            <a:r>
              <a:rPr lang="en-US" sz="1200" dirty="0"/>
              <a:t>select Begins With = </a:t>
            </a:r>
            <a:r>
              <a:rPr lang="en-US" sz="1200" dirty="0" err="1" smtClean="0"/>
              <a:t>gmd:CI_Citation</a:t>
            </a:r>
            <a:endParaRPr lang="en-US" sz="1200" dirty="0"/>
          </a:p>
          <a:p>
            <a:r>
              <a:rPr lang="en-US" sz="1200" dirty="0"/>
              <a:t>5</a:t>
            </a:r>
            <a:r>
              <a:rPr lang="en-US" sz="1200" dirty="0" smtClean="0"/>
              <a:t>) </a:t>
            </a:r>
            <a:r>
              <a:rPr lang="en-US" sz="1200" dirty="0"/>
              <a:t>select Contains </a:t>
            </a:r>
            <a:r>
              <a:rPr lang="en-US" sz="1200" dirty="0" smtClean="0"/>
              <a:t>= </a:t>
            </a:r>
            <a:r>
              <a:rPr lang="en-US" sz="1200" dirty="0" err="1" smtClean="0"/>
              <a:t>gmd:title</a:t>
            </a:r>
            <a:endParaRPr lang="en-US" sz="1200" dirty="0"/>
          </a:p>
        </p:txBody>
      </p:sp>
    </p:spTree>
    <p:extLst>
      <p:ext uri="{BB962C8B-B14F-4D97-AF65-F5344CB8AC3E}">
        <p14:creationId xmlns:p14="http://schemas.microsoft.com/office/powerpoint/2010/main" val="79160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734061" y="1300480"/>
            <a:ext cx="7735569" cy="4340860"/>
            <a:chOff x="734061" y="1300480"/>
            <a:chExt cx="7735569" cy="4340860"/>
          </a:xfrm>
          <a:effectLst>
            <a:outerShdw blurRad="50800" dist="76200" dir="2700000" algn="ctr" rotWithShape="0">
              <a:srgbClr val="000000">
                <a:alpha val="40000"/>
              </a:srgbClr>
            </a:outerShdw>
          </a:effectLst>
        </p:grpSpPr>
        <p:sp>
          <p:nvSpPr>
            <p:cNvPr id="53251" name="Text Box 5"/>
            <p:cNvSpPr txBox="1">
              <a:spLocks noChangeArrowheads="1"/>
            </p:cNvSpPr>
            <p:nvPr/>
          </p:nvSpPr>
          <p:spPr bwMode="auto">
            <a:xfrm>
              <a:off x="734061" y="1300480"/>
              <a:ext cx="7735569" cy="1076325"/>
            </a:xfrm>
            <a:prstGeom prst="rect">
              <a:avLst/>
            </a:prstGeom>
            <a:solidFill>
              <a:schemeClr val="bg1"/>
            </a:solidFill>
            <a:ln w="9525">
              <a:solidFill>
                <a:schemeClr val="tx1"/>
              </a:solidFill>
              <a:miter lim="800000"/>
              <a:headEnd/>
              <a:tailEnd/>
            </a:ln>
          </p:spPr>
          <p:txBody>
            <a:bodyPr>
              <a:spAutoFit/>
            </a:bodyPr>
            <a:lstStyle/>
            <a:p>
              <a:pPr algn="ctr"/>
              <a:r>
                <a:rPr lang="en-US" sz="3200" i="1" dirty="0">
                  <a:latin typeface="+mn-lt"/>
                  <a:ea typeface="ＭＳ Ｐゴシック" pitchFamily="1" charset="-128"/>
                </a:rPr>
                <a:t>&lt;&lt;Abstract&gt;&gt;</a:t>
              </a:r>
            </a:p>
            <a:p>
              <a:pPr algn="ctr"/>
              <a:r>
                <a:rPr lang="en-US" sz="3200" i="1" dirty="0" err="1" smtClean="0">
                  <a:latin typeface="+mn-lt"/>
                  <a:ea typeface="ＭＳ Ｐゴシック" pitchFamily="1" charset="-128"/>
                </a:rPr>
                <a:t>MD_Identification</a:t>
              </a:r>
              <a:endParaRPr lang="en-US" sz="3200" i="1" dirty="0">
                <a:latin typeface="+mn-lt"/>
                <a:ea typeface="ＭＳ Ｐゴシック" pitchFamily="1" charset="-128"/>
              </a:endParaRPr>
            </a:p>
          </p:txBody>
        </p:sp>
        <p:sp>
          <p:nvSpPr>
            <p:cNvPr id="53252" name="Text Box 6"/>
            <p:cNvSpPr txBox="1">
              <a:spLocks noChangeArrowheads="1"/>
            </p:cNvSpPr>
            <p:nvPr/>
          </p:nvSpPr>
          <p:spPr bwMode="auto">
            <a:xfrm>
              <a:off x="734061" y="2371725"/>
              <a:ext cx="7735569" cy="3114675"/>
            </a:xfrm>
            <a:prstGeom prst="rect">
              <a:avLst/>
            </a:prstGeom>
            <a:solidFill>
              <a:schemeClr val="bg1"/>
            </a:solidFill>
            <a:ln w="9525">
              <a:solidFill>
                <a:schemeClr val="tx1"/>
              </a:solidFill>
              <a:miter lim="800000"/>
              <a:headEnd/>
              <a:tailEnd/>
            </a:ln>
          </p:spPr>
          <p:txBody>
            <a:bodyPr wrap="square">
              <a:spAutoFit/>
            </a:bodyPr>
            <a:lstStyle/>
            <a:p>
              <a:r>
                <a:rPr lang="en-US" sz="3200" b="1" dirty="0">
                  <a:latin typeface="+mn-lt"/>
                  <a:ea typeface="ＭＳ Ｐゴシック" pitchFamily="1" charset="-128"/>
                </a:rPr>
                <a:t>+ citation : CI_Citation</a:t>
              </a:r>
            </a:p>
            <a:p>
              <a:r>
                <a:rPr lang="en-US" sz="3200" dirty="0">
                  <a:latin typeface="+mn-lt"/>
                  <a:ea typeface="ＭＳ Ｐゴシック" pitchFamily="1" charset="-128"/>
                </a:rPr>
                <a:t>+ abstract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purpose [0..1]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credit [0..*] : </a:t>
              </a:r>
              <a:r>
                <a:rPr lang="en-US" sz="3200" dirty="0" err="1">
                  <a:latin typeface="+mn-lt"/>
                  <a:ea typeface="ＭＳ Ｐゴシック" pitchFamily="1" charset="-128"/>
                </a:rPr>
                <a:t>CharacterString</a:t>
              </a:r>
              <a:endParaRPr lang="en-US" sz="3200" dirty="0">
                <a:latin typeface="+mn-lt"/>
                <a:ea typeface="ＭＳ Ｐゴシック" pitchFamily="1" charset="-128"/>
              </a:endParaRPr>
            </a:p>
            <a:p>
              <a:r>
                <a:rPr lang="en-US" sz="3200" dirty="0">
                  <a:latin typeface="+mn-lt"/>
                  <a:ea typeface="ＭＳ Ｐゴシック" pitchFamily="1" charset="-128"/>
                </a:rPr>
                <a:t>+ status [0..*] : </a:t>
              </a:r>
              <a:r>
                <a:rPr lang="en-US" sz="3200" dirty="0" err="1">
                  <a:latin typeface="+mn-lt"/>
                  <a:ea typeface="ＭＳ Ｐゴシック" pitchFamily="1" charset="-128"/>
                </a:rPr>
                <a:t>MD_ProgressCode</a:t>
              </a:r>
              <a:endParaRPr lang="en-US" sz="3200" dirty="0">
                <a:latin typeface="+mn-lt"/>
                <a:ea typeface="ＭＳ Ｐゴシック" pitchFamily="1" charset="-128"/>
              </a:endParaRPr>
            </a:p>
            <a:p>
              <a:r>
                <a:rPr lang="en-US" sz="3200" dirty="0">
                  <a:latin typeface="+mn-lt"/>
                  <a:ea typeface="ＭＳ Ｐゴシック" pitchFamily="1" charset="-128"/>
                </a:rPr>
                <a:t>+ </a:t>
              </a:r>
              <a:r>
                <a:rPr lang="en-US" sz="3200" dirty="0" err="1" smtClean="0">
                  <a:latin typeface="+mn-lt"/>
                  <a:ea typeface="ＭＳ Ｐゴシック" pitchFamily="1" charset="-128"/>
                </a:rPr>
                <a:t>pointOfContact</a:t>
              </a:r>
              <a:r>
                <a:rPr lang="en-US" sz="3200" dirty="0" smtClean="0">
                  <a:latin typeface="+mn-lt"/>
                  <a:ea typeface="ＭＳ Ｐゴシック" pitchFamily="1" charset="-128"/>
                </a:rPr>
                <a:t> </a:t>
              </a:r>
              <a:r>
                <a:rPr lang="en-US" sz="3200" dirty="0">
                  <a:latin typeface="+mn-lt"/>
                  <a:ea typeface="ＭＳ Ｐゴシック" pitchFamily="1" charset="-128"/>
                </a:rPr>
                <a:t>[0..*] : </a:t>
              </a:r>
              <a:r>
                <a:rPr lang="en-US" sz="3200" dirty="0" err="1">
                  <a:latin typeface="+mn-lt"/>
                  <a:ea typeface="ＭＳ Ｐゴシック" pitchFamily="1" charset="-128"/>
                </a:rPr>
                <a:t>CI_ResponsibleParty</a:t>
              </a:r>
              <a:endParaRPr lang="en-US" sz="3200" dirty="0">
                <a:latin typeface="+mn-lt"/>
                <a:ea typeface="ＭＳ Ｐゴシック" pitchFamily="1" charset="-128"/>
              </a:endParaRPr>
            </a:p>
          </p:txBody>
        </p:sp>
        <p:sp>
          <p:nvSpPr>
            <p:cNvPr id="53253" name="Rectangle 7"/>
            <p:cNvSpPr>
              <a:spLocks noChangeArrowheads="1"/>
            </p:cNvSpPr>
            <p:nvPr/>
          </p:nvSpPr>
          <p:spPr bwMode="auto">
            <a:xfrm>
              <a:off x="734061" y="5492115"/>
              <a:ext cx="7735569" cy="149225"/>
            </a:xfrm>
            <a:prstGeom prst="rect">
              <a:avLst/>
            </a:prstGeom>
            <a:solidFill>
              <a:schemeClr val="bg1"/>
            </a:solidFill>
            <a:ln w="9525">
              <a:solidFill>
                <a:schemeClr val="tx1"/>
              </a:solidFill>
              <a:miter lim="800000"/>
              <a:headEnd/>
              <a:tailEnd/>
            </a:ln>
          </p:spPr>
          <p:txBody>
            <a:bodyPr wrap="none" anchor="ctr"/>
            <a:lstStyle/>
            <a:p>
              <a:endParaRPr lang="en-US" dirty="0">
                <a:latin typeface="+mn-lt"/>
              </a:endParaRPr>
            </a:p>
          </p:txBody>
        </p:sp>
      </p:grpSp>
      <p:sp>
        <p:nvSpPr>
          <p:cNvPr id="6" name="Title 5"/>
          <p:cNvSpPr>
            <a:spLocks noGrp="1"/>
          </p:cNvSpPr>
          <p:nvPr>
            <p:ph type="title"/>
          </p:nvPr>
        </p:nvSpPr>
        <p:spPr>
          <a:xfrm>
            <a:off x="346672" y="288253"/>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pic>
        <p:nvPicPr>
          <p:cNvPr id="8" name="Picture 7" descr="information_logo.jpg">
            <a:hlinkClick r:id="rId5"/>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88573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p:cNvGrpSpPr/>
          <p:nvPr/>
        </p:nvGrpSpPr>
        <p:grpSpPr>
          <a:xfrm>
            <a:off x="1024572" y="1715770"/>
            <a:ext cx="7289734" cy="3612516"/>
            <a:chOff x="1024572" y="1715770"/>
            <a:chExt cx="7084378" cy="3612516"/>
          </a:xfrm>
        </p:grpSpPr>
        <p:sp>
          <p:nvSpPr>
            <p:cNvPr id="73731" name="Text Box 17"/>
            <p:cNvSpPr txBox="1">
              <a:spLocks noChangeArrowheads="1"/>
            </p:cNvSpPr>
            <p:nvPr/>
          </p:nvSpPr>
          <p:spPr bwMode="auto">
            <a:xfrm>
              <a:off x="1041400" y="1715770"/>
              <a:ext cx="7067550" cy="461665"/>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err="1">
                  <a:latin typeface="+mn-lt"/>
                  <a:ea typeface="ＭＳ Ｐゴシック" pitchFamily="1" charset="-128"/>
                </a:rPr>
                <a:t>LE_Source</a:t>
              </a:r>
              <a:endParaRPr lang="en-US" sz="2400" dirty="0">
                <a:latin typeface="+mn-lt"/>
                <a:ea typeface="ＭＳ Ｐゴシック" pitchFamily="1" charset="-128"/>
              </a:endParaRPr>
            </a:p>
          </p:txBody>
        </p:sp>
        <p:sp>
          <p:nvSpPr>
            <p:cNvPr id="73732" name="Text Box 18"/>
            <p:cNvSpPr txBox="1">
              <a:spLocks noChangeArrowheads="1"/>
            </p:cNvSpPr>
            <p:nvPr/>
          </p:nvSpPr>
          <p:spPr bwMode="auto">
            <a:xfrm>
              <a:off x="1024572" y="2179003"/>
              <a:ext cx="7084378" cy="3046988"/>
            </a:xfrm>
            <a:prstGeom prst="rect">
              <a:avLst/>
            </a:prstGeom>
            <a:solidFill>
              <a:schemeClr val="bg1"/>
            </a:solidFill>
            <a:ln w="9525">
              <a:solidFill>
                <a:schemeClr val="tx1"/>
              </a:solidFill>
              <a:miter lim="800000"/>
              <a:headEnd/>
              <a:tailEnd/>
            </a:ln>
          </p:spPr>
          <p:txBody>
            <a:bodyPr wrap="square">
              <a:spAutoFit/>
            </a:bodyPr>
            <a:lstStyle/>
            <a:p>
              <a:r>
                <a:rPr lang="en-US" sz="2400" dirty="0">
                  <a:latin typeface="+mn-lt"/>
                  <a:ea typeface="ＭＳ Ｐゴシック" pitchFamily="1" charset="-128"/>
                </a:rPr>
                <a:t>+ description [0..1] : </a:t>
              </a:r>
              <a:r>
                <a:rPr lang="en-US" sz="2400" dirty="0" err="1">
                  <a:latin typeface="+mn-lt"/>
                  <a:ea typeface="ＭＳ Ｐゴシック" pitchFamily="1" charset="-128"/>
                </a:rPr>
                <a:t>CharacterString</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scaleDenominator</a:t>
              </a:r>
              <a:r>
                <a:rPr lang="en-US" sz="2400" dirty="0">
                  <a:latin typeface="+mn-lt"/>
                  <a:ea typeface="ＭＳ Ｐゴシック" pitchFamily="1" charset="-128"/>
                </a:rPr>
                <a:t> [0..1] : </a:t>
              </a:r>
              <a:r>
                <a:rPr lang="en-US" sz="2400" dirty="0" err="1">
                  <a:latin typeface="+mn-lt"/>
                  <a:ea typeface="ＭＳ Ｐゴシック" pitchFamily="1" charset="-128"/>
                </a:rPr>
                <a:t>MD_RepresentativeFraction</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sourceReferenceSystem</a:t>
              </a:r>
              <a:r>
                <a:rPr lang="en-US" sz="2400" dirty="0">
                  <a:latin typeface="+mn-lt"/>
                  <a:ea typeface="ＭＳ Ｐゴシック" pitchFamily="1" charset="-128"/>
                </a:rPr>
                <a:t> [0..1] : </a:t>
              </a:r>
              <a:r>
                <a:rPr lang="en-US" sz="2400" dirty="0" err="1">
                  <a:latin typeface="+mn-lt"/>
                  <a:ea typeface="ＭＳ Ｐゴシック" pitchFamily="1" charset="-128"/>
                </a:rPr>
                <a:t>MD_ReferenceSystem</a:t>
              </a:r>
              <a:endParaRPr lang="en-US" sz="2400" dirty="0">
                <a:latin typeface="+mn-lt"/>
                <a:ea typeface="ＭＳ Ｐゴシック" pitchFamily="1" charset="-128"/>
              </a:endParaRPr>
            </a:p>
            <a:p>
              <a:r>
                <a:rPr lang="en-US" sz="2400" b="1" dirty="0">
                  <a:latin typeface="+mn-lt"/>
                  <a:ea typeface="ＭＳ Ｐゴシック" pitchFamily="1" charset="-128"/>
                </a:rPr>
                <a:t>+ </a:t>
              </a:r>
              <a:r>
                <a:rPr lang="en-US" sz="2400" b="1" dirty="0" err="1">
                  <a:latin typeface="+mn-lt"/>
                  <a:ea typeface="ＭＳ Ｐゴシック" pitchFamily="1" charset="-128"/>
                </a:rPr>
                <a:t>sourceCitation</a:t>
              </a:r>
              <a:r>
                <a:rPr lang="en-US" sz="2400" b="1" dirty="0">
                  <a:latin typeface="+mn-lt"/>
                  <a:ea typeface="ＭＳ Ｐゴシック" pitchFamily="1" charset="-128"/>
                </a:rPr>
                <a:t> [0..1] : CI_Citation</a:t>
              </a:r>
            </a:p>
            <a:p>
              <a:r>
                <a:rPr lang="en-US" sz="2400" dirty="0">
                  <a:latin typeface="+mn-lt"/>
                  <a:ea typeface="ＭＳ Ｐゴシック" pitchFamily="1" charset="-128"/>
                </a:rPr>
                <a:t>+ </a:t>
              </a:r>
              <a:r>
                <a:rPr lang="en-US" sz="2400" dirty="0" err="1">
                  <a:latin typeface="+mn-lt"/>
                  <a:ea typeface="ＭＳ Ｐゴシック" pitchFamily="1" charset="-128"/>
                </a:rPr>
                <a:t>sourceExtent</a:t>
              </a:r>
              <a:r>
                <a:rPr lang="en-US" sz="2400" dirty="0">
                  <a:latin typeface="+mn-lt"/>
                  <a:ea typeface="ＭＳ Ｐゴシック" pitchFamily="1" charset="-128"/>
                </a:rPr>
                <a:t> [0..*] : </a:t>
              </a:r>
              <a:r>
                <a:rPr lang="en-US" sz="2400" dirty="0" err="1">
                  <a:latin typeface="+mn-lt"/>
                  <a:ea typeface="ＭＳ Ｐゴシック" pitchFamily="1" charset="-128"/>
                </a:rPr>
                <a:t>EX_Extent</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processedLevel</a:t>
              </a:r>
              <a:r>
                <a:rPr lang="en-US" sz="2400" dirty="0">
                  <a:latin typeface="+mn-lt"/>
                  <a:ea typeface="ＭＳ Ｐゴシック" pitchFamily="1" charset="-128"/>
                </a:rPr>
                <a:t>[0..1] : MD_Identifier</a:t>
              </a:r>
            </a:p>
            <a:p>
              <a:r>
                <a:rPr lang="en-US" sz="2400" dirty="0">
                  <a:latin typeface="+mn-lt"/>
                  <a:ea typeface="ＭＳ Ｐゴシック" pitchFamily="1" charset="-128"/>
                </a:rPr>
                <a:t>+ </a:t>
              </a:r>
              <a:r>
                <a:rPr lang="en-US" sz="2400" dirty="0" smtClean="0">
                  <a:latin typeface="+mn-lt"/>
                  <a:ea typeface="ＭＳ Ｐゴシック" pitchFamily="1" charset="-128"/>
                </a:rPr>
                <a:t>resolution [</a:t>
              </a:r>
              <a:r>
                <a:rPr lang="en-US" sz="2400" dirty="0">
                  <a:latin typeface="+mn-lt"/>
                  <a:ea typeface="ＭＳ Ｐゴシック" pitchFamily="1" charset="-128"/>
                </a:rPr>
                <a:t>0..1] : </a:t>
              </a:r>
              <a:r>
                <a:rPr lang="en-US" sz="2400" dirty="0" err="1" smtClean="0">
                  <a:latin typeface="+mn-lt"/>
                  <a:ea typeface="ＭＳ Ｐゴシック" pitchFamily="1" charset="-128"/>
                </a:rPr>
                <a:t>LE_NominalResolution</a:t>
              </a:r>
              <a:endParaRPr lang="en-US" sz="2400" dirty="0" smtClean="0">
                <a:latin typeface="+mn-lt"/>
                <a:ea typeface="ＭＳ Ｐゴシック" pitchFamily="1" charset="-128"/>
              </a:endParaRPr>
            </a:p>
            <a:p>
              <a:r>
                <a:rPr lang="en-US" sz="2400" dirty="0" smtClean="0">
                  <a:latin typeface="+mn-lt"/>
                  <a:ea typeface="ＭＳ Ｐゴシック" pitchFamily="1" charset="-128"/>
                </a:rPr>
                <a:t>+ </a:t>
              </a:r>
              <a:r>
                <a:rPr lang="en-US" sz="2400" dirty="0" err="1" smtClean="0">
                  <a:latin typeface="+mn-lt"/>
                  <a:ea typeface="ＭＳ Ｐゴシック" pitchFamily="1" charset="-128"/>
                </a:rPr>
                <a:t>sourceStep</a:t>
              </a:r>
              <a:r>
                <a:rPr lang="en-US" sz="2400" dirty="0" smtClean="0">
                  <a:latin typeface="+mn-lt"/>
                  <a:ea typeface="ＭＳ Ｐゴシック" pitchFamily="1" charset="-128"/>
                </a:rPr>
                <a:t> [0..*] : </a:t>
              </a:r>
              <a:r>
                <a:rPr lang="en-US" sz="2400" dirty="0" err="1" smtClean="0">
                  <a:latin typeface="+mn-lt"/>
                  <a:ea typeface="ＭＳ Ｐゴシック" pitchFamily="1" charset="-128"/>
                </a:rPr>
                <a:t>LE_ProcessStep</a:t>
              </a:r>
              <a:endParaRPr lang="en-US" sz="2400" dirty="0">
                <a:latin typeface="+mn-lt"/>
                <a:ea typeface="ＭＳ Ｐゴシック" pitchFamily="1" charset="-128"/>
              </a:endParaRPr>
            </a:p>
          </p:txBody>
        </p:sp>
        <p:sp>
          <p:nvSpPr>
            <p:cNvPr id="73733" name="Rectangle 19"/>
            <p:cNvSpPr>
              <a:spLocks noChangeArrowheads="1"/>
            </p:cNvSpPr>
            <p:nvPr/>
          </p:nvSpPr>
          <p:spPr bwMode="auto">
            <a:xfrm>
              <a:off x="1024572" y="5230496"/>
              <a:ext cx="7084378" cy="97790"/>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3"/>
          <p:cNvSpPr>
            <a:spLocks noChangeShapeType="1"/>
          </p:cNvSpPr>
          <p:nvPr/>
        </p:nvSpPr>
        <p:spPr bwMode="auto">
          <a:xfrm>
            <a:off x="471488" y="6391275"/>
            <a:ext cx="8215312" cy="0"/>
          </a:xfrm>
          <a:prstGeom prst="line">
            <a:avLst/>
          </a:prstGeom>
          <a:noFill/>
          <a:ln w="38100">
            <a:solidFill>
              <a:schemeClr val="tx1"/>
            </a:solidFill>
            <a:round/>
            <a:headEnd/>
            <a:tailEnd type="triangle" w="lg" len="lg"/>
          </a:ln>
        </p:spPr>
        <p:txBody>
          <a:bodyPr/>
          <a:lstStyle/>
          <a:p>
            <a:endParaRPr lang="en-US"/>
          </a:p>
        </p:txBody>
      </p:sp>
      <p:sp>
        <p:nvSpPr>
          <p:cNvPr id="4101" name="Text Box 5"/>
          <p:cNvSpPr txBox="1">
            <a:spLocks noChangeArrowheads="1"/>
          </p:cNvSpPr>
          <p:nvPr/>
        </p:nvSpPr>
        <p:spPr bwMode="auto">
          <a:xfrm>
            <a:off x="229618" y="1682750"/>
            <a:ext cx="1328737"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lIns="45720" rIns="45720">
            <a:spAutoFit/>
          </a:bodyPr>
          <a:lstStyle/>
          <a:p>
            <a:pPr algn="ctr" fontAlgn="auto">
              <a:spcBef>
                <a:spcPts val="0"/>
              </a:spcBef>
              <a:spcAft>
                <a:spcPts val="0"/>
              </a:spcAft>
              <a:defRPr/>
            </a:pPr>
            <a:r>
              <a:rPr lang="en-US" sz="1200" b="1" dirty="0" smtClean="0">
                <a:latin typeface="Calibri" pitchFamily="34" charset="0"/>
              </a:rPr>
              <a:t>UML Introduction</a:t>
            </a:r>
            <a:endParaRPr lang="en-US" sz="1200" b="1" dirty="0">
              <a:latin typeface="Calibri" pitchFamily="34" charset="0"/>
            </a:endParaRPr>
          </a:p>
        </p:txBody>
      </p:sp>
      <p:cxnSp>
        <p:nvCxnSpPr>
          <p:cNvPr id="5124" name="AutoShape 7"/>
          <p:cNvCxnSpPr>
            <a:cxnSpLocks noChangeShapeType="1"/>
            <a:stCxn id="46" idx="2"/>
            <a:endCxn id="28" idx="0"/>
          </p:cNvCxnSpPr>
          <p:nvPr/>
        </p:nvCxnSpPr>
        <p:spPr bwMode="auto">
          <a:xfrm rot="5400000">
            <a:off x="916837" y="4914890"/>
            <a:ext cx="1825922" cy="161648"/>
          </a:xfrm>
          <a:prstGeom prst="bentConnector3">
            <a:avLst>
              <a:gd name="adj1" fmla="val 50000"/>
            </a:avLst>
          </a:prstGeom>
          <a:noFill/>
          <a:ln w="19050">
            <a:solidFill>
              <a:schemeClr val="tx1"/>
            </a:solidFill>
            <a:miter lim="800000"/>
            <a:headEnd/>
            <a:tailEnd type="triangle" w="lg" len="lg"/>
          </a:ln>
        </p:spPr>
      </p:cxnSp>
      <p:sp>
        <p:nvSpPr>
          <p:cNvPr id="5125" name="Rectangle 41"/>
          <p:cNvSpPr>
            <a:spLocks noChangeArrowheads="1"/>
          </p:cNvSpPr>
          <p:nvPr/>
        </p:nvSpPr>
        <p:spPr bwMode="auto">
          <a:xfrm>
            <a:off x="2052638" y="1368425"/>
            <a:ext cx="142875" cy="142875"/>
          </a:xfrm>
          <a:prstGeom prst="rect">
            <a:avLst/>
          </a:prstGeom>
          <a:noFill/>
          <a:ln w="9525">
            <a:noFill/>
            <a:miter lim="800000"/>
            <a:headEnd/>
            <a:tailEnd/>
          </a:ln>
        </p:spPr>
        <p:txBody>
          <a:bodyPr wrap="none" lIns="45720" rIns="45720" anchor="ctr"/>
          <a:lstStyle/>
          <a:p>
            <a:endParaRPr lang="en-US">
              <a:latin typeface="Calibri" pitchFamily="34" charset="0"/>
            </a:endParaRPr>
          </a:p>
        </p:txBody>
      </p:sp>
      <p:sp>
        <p:nvSpPr>
          <p:cNvPr id="5126" name="Rectangle 42"/>
          <p:cNvSpPr>
            <a:spLocks noChangeArrowheads="1"/>
          </p:cNvSpPr>
          <p:nvPr/>
        </p:nvSpPr>
        <p:spPr bwMode="auto">
          <a:xfrm>
            <a:off x="3438096" y="1573213"/>
            <a:ext cx="142875" cy="142875"/>
          </a:xfrm>
          <a:prstGeom prst="rect">
            <a:avLst/>
          </a:prstGeom>
          <a:noFill/>
          <a:ln w="9525">
            <a:noFill/>
            <a:miter lim="800000"/>
            <a:headEnd/>
            <a:tailEnd/>
          </a:ln>
        </p:spPr>
        <p:txBody>
          <a:bodyPr wrap="none" lIns="45720" rIns="45720" anchor="ctr"/>
          <a:lstStyle/>
          <a:p>
            <a:endParaRPr lang="en-US">
              <a:latin typeface="Calibri" pitchFamily="34" charset="0"/>
            </a:endParaRPr>
          </a:p>
        </p:txBody>
      </p:sp>
      <p:sp>
        <p:nvSpPr>
          <p:cNvPr id="28" name="Oval 27"/>
          <p:cNvSpPr/>
          <p:nvPr/>
        </p:nvSpPr>
        <p:spPr>
          <a:xfrm>
            <a:off x="1489418" y="5908675"/>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Text Box 5"/>
          <p:cNvSpPr txBox="1">
            <a:spLocks noChangeArrowheads="1"/>
          </p:cNvSpPr>
          <p:nvPr/>
        </p:nvSpPr>
        <p:spPr bwMode="auto">
          <a:xfrm>
            <a:off x="2359711" y="1682750"/>
            <a:ext cx="1279274" cy="1015663"/>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smtClean="0">
                <a:latin typeface="Calibri" pitchFamily="34" charset="0"/>
              </a:rPr>
              <a:t>XML Introduction</a:t>
            </a:r>
          </a:p>
          <a:p>
            <a:pPr fontAlgn="auto">
              <a:spcBef>
                <a:spcPts val="0"/>
              </a:spcBef>
              <a:spcAft>
                <a:spcPts val="0"/>
              </a:spcAft>
              <a:defRPr/>
            </a:pPr>
            <a:r>
              <a:rPr lang="en-US" sz="1200" dirty="0" smtClean="0">
                <a:latin typeface="Calibri" pitchFamily="34" charset="0"/>
              </a:rPr>
              <a:t>Tags</a:t>
            </a:r>
          </a:p>
          <a:p>
            <a:pPr fontAlgn="auto">
              <a:spcBef>
                <a:spcPts val="0"/>
              </a:spcBef>
              <a:spcAft>
                <a:spcPts val="0"/>
              </a:spcAft>
              <a:defRPr/>
            </a:pPr>
            <a:r>
              <a:rPr lang="en-US" sz="1200" dirty="0" err="1" smtClean="0">
                <a:latin typeface="Calibri" pitchFamily="34" charset="0"/>
              </a:rPr>
              <a:t>Elemants</a:t>
            </a:r>
            <a:endParaRPr lang="en-US" sz="1200" dirty="0" smtClean="0">
              <a:latin typeface="Calibri" pitchFamily="34" charset="0"/>
            </a:endParaRPr>
          </a:p>
          <a:p>
            <a:pPr fontAlgn="auto">
              <a:spcBef>
                <a:spcPts val="0"/>
              </a:spcBef>
              <a:spcAft>
                <a:spcPts val="0"/>
              </a:spcAft>
              <a:defRPr/>
            </a:pPr>
            <a:r>
              <a:rPr lang="en-US" sz="1200" dirty="0" smtClean="0">
                <a:latin typeface="Calibri" pitchFamily="34" charset="0"/>
              </a:rPr>
              <a:t>Attributes</a:t>
            </a:r>
          </a:p>
          <a:p>
            <a:pPr fontAlgn="auto">
              <a:spcBef>
                <a:spcPts val="0"/>
              </a:spcBef>
              <a:spcAft>
                <a:spcPts val="0"/>
              </a:spcAft>
              <a:defRPr/>
            </a:pPr>
            <a:r>
              <a:rPr lang="en-US" sz="1200" dirty="0" smtClean="0">
                <a:latin typeface="Calibri" pitchFamily="34" charset="0"/>
              </a:rPr>
              <a:t>Namespaces</a:t>
            </a:r>
            <a:endParaRPr lang="en-US" sz="1200" dirty="0">
              <a:latin typeface="Calibri" pitchFamily="34" charset="0"/>
            </a:endParaRPr>
          </a:p>
        </p:txBody>
      </p:sp>
      <p:sp>
        <p:nvSpPr>
          <p:cNvPr id="32" name="Oval 31"/>
          <p:cNvSpPr/>
          <p:nvPr/>
        </p:nvSpPr>
        <p:spPr>
          <a:xfrm>
            <a:off x="2366968" y="5908675"/>
            <a:ext cx="520700"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0" name="AutoShape 7"/>
          <p:cNvCxnSpPr>
            <a:cxnSpLocks noChangeShapeType="1"/>
            <a:stCxn id="31" idx="2"/>
            <a:endCxn id="32" idx="0"/>
          </p:cNvCxnSpPr>
          <p:nvPr/>
        </p:nvCxnSpPr>
        <p:spPr bwMode="auto">
          <a:xfrm rot="5400000">
            <a:off x="1208202" y="4117529"/>
            <a:ext cx="3210262" cy="372030"/>
          </a:xfrm>
          <a:prstGeom prst="bentConnector3">
            <a:avLst>
              <a:gd name="adj1" fmla="val 50000"/>
            </a:avLst>
          </a:prstGeom>
          <a:noFill/>
          <a:ln w="19050">
            <a:solidFill>
              <a:schemeClr val="tx1"/>
            </a:solidFill>
            <a:miter lim="800000"/>
            <a:headEnd/>
            <a:tailEnd type="triangle" w="lg" len="lg"/>
          </a:ln>
        </p:spPr>
      </p:cxnSp>
      <p:sp>
        <p:nvSpPr>
          <p:cNvPr id="36" name="Text Box 5"/>
          <p:cNvSpPr txBox="1">
            <a:spLocks noChangeArrowheads="1"/>
          </p:cNvSpPr>
          <p:nvPr/>
        </p:nvSpPr>
        <p:spPr bwMode="auto">
          <a:xfrm>
            <a:off x="3240228" y="3619670"/>
            <a:ext cx="1331199" cy="1015663"/>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smtClean="0">
                <a:latin typeface="Calibri" pitchFamily="34" charset="0"/>
              </a:rPr>
              <a:t>XML Workflow</a:t>
            </a:r>
          </a:p>
          <a:p>
            <a:pPr fontAlgn="auto">
              <a:spcBef>
                <a:spcPts val="0"/>
              </a:spcBef>
              <a:spcAft>
                <a:spcPts val="0"/>
              </a:spcAft>
              <a:defRPr/>
            </a:pPr>
            <a:r>
              <a:rPr lang="en-US" sz="1200" dirty="0" smtClean="0">
                <a:latin typeface="Calibri" pitchFamily="34" charset="0"/>
              </a:rPr>
              <a:t>Oxygen Menus</a:t>
            </a:r>
          </a:p>
          <a:p>
            <a:pPr fontAlgn="auto">
              <a:spcBef>
                <a:spcPts val="0"/>
              </a:spcBef>
              <a:spcAft>
                <a:spcPts val="0"/>
              </a:spcAft>
              <a:defRPr/>
            </a:pPr>
            <a:r>
              <a:rPr lang="en-US" sz="1200" dirty="0" smtClean="0">
                <a:latin typeface="Calibri" pitchFamily="34" charset="0"/>
              </a:rPr>
              <a:t>Associate Schema</a:t>
            </a:r>
          </a:p>
          <a:p>
            <a:pPr fontAlgn="auto">
              <a:spcBef>
                <a:spcPts val="0"/>
              </a:spcBef>
              <a:spcAft>
                <a:spcPts val="0"/>
              </a:spcAft>
              <a:defRPr/>
            </a:pPr>
            <a:r>
              <a:rPr lang="en-US" sz="1200" dirty="0" smtClean="0">
                <a:latin typeface="Calibri" pitchFamily="34" charset="0"/>
              </a:rPr>
              <a:t>Validate</a:t>
            </a:r>
          </a:p>
          <a:p>
            <a:pPr fontAlgn="auto">
              <a:spcBef>
                <a:spcPts val="0"/>
              </a:spcBef>
              <a:spcAft>
                <a:spcPts val="0"/>
              </a:spcAft>
              <a:defRPr/>
            </a:pPr>
            <a:r>
              <a:rPr lang="en-US" sz="1200" dirty="0" smtClean="0">
                <a:latin typeface="Calibri" pitchFamily="34" charset="0"/>
              </a:rPr>
              <a:t>Transform to html</a:t>
            </a:r>
            <a:endParaRPr lang="en-US" sz="1200" dirty="0">
              <a:latin typeface="Calibri" pitchFamily="34" charset="0"/>
            </a:endParaRPr>
          </a:p>
        </p:txBody>
      </p:sp>
      <p:sp>
        <p:nvSpPr>
          <p:cNvPr id="37" name="Oval 36"/>
          <p:cNvSpPr/>
          <p:nvPr/>
        </p:nvSpPr>
        <p:spPr>
          <a:xfrm>
            <a:off x="3347965"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3" name="AutoShape 7"/>
          <p:cNvCxnSpPr>
            <a:cxnSpLocks noChangeShapeType="1"/>
            <a:stCxn id="36" idx="2"/>
            <a:endCxn id="37" idx="0"/>
          </p:cNvCxnSpPr>
          <p:nvPr/>
        </p:nvCxnSpPr>
        <p:spPr bwMode="auto">
          <a:xfrm rot="5400000">
            <a:off x="3120004" y="5122851"/>
            <a:ext cx="1273342" cy="298306"/>
          </a:xfrm>
          <a:prstGeom prst="bentConnector3">
            <a:avLst>
              <a:gd name="adj1" fmla="val 50000"/>
            </a:avLst>
          </a:prstGeom>
          <a:noFill/>
          <a:ln w="19050">
            <a:solidFill>
              <a:schemeClr val="tx1"/>
            </a:solidFill>
            <a:miter lim="800000"/>
            <a:headEnd/>
            <a:tailEnd type="triangle" w="lg" len="lg"/>
          </a:ln>
        </p:spPr>
      </p:cxnSp>
      <p:sp>
        <p:nvSpPr>
          <p:cNvPr id="29" name="Text Box 5"/>
          <p:cNvSpPr txBox="1">
            <a:spLocks noChangeArrowheads="1"/>
          </p:cNvSpPr>
          <p:nvPr/>
        </p:nvSpPr>
        <p:spPr bwMode="auto">
          <a:xfrm>
            <a:off x="4968125" y="3619671"/>
            <a:ext cx="1580593" cy="646331"/>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err="1" smtClean="0">
                <a:latin typeface="Calibri" pitchFamily="34" charset="0"/>
              </a:rPr>
              <a:t>CI_ResponsibleParty</a:t>
            </a:r>
            <a:endParaRPr lang="en-US" sz="1200" b="1" dirty="0">
              <a:latin typeface="Calibri" pitchFamily="34" charset="0"/>
            </a:endParaRPr>
          </a:p>
          <a:p>
            <a:pPr fontAlgn="auto">
              <a:spcBef>
                <a:spcPts val="0"/>
              </a:spcBef>
              <a:spcAft>
                <a:spcPts val="0"/>
              </a:spcAft>
              <a:defRPr/>
            </a:pPr>
            <a:r>
              <a:rPr lang="en-US" sz="1200" dirty="0" smtClean="0">
                <a:latin typeface="Calibri" pitchFamily="34" charset="0"/>
              </a:rPr>
              <a:t>Roles (Position or Tag)</a:t>
            </a:r>
          </a:p>
          <a:p>
            <a:pPr fontAlgn="auto">
              <a:spcBef>
                <a:spcPts val="0"/>
              </a:spcBef>
              <a:spcAft>
                <a:spcPts val="0"/>
              </a:spcAft>
              <a:defRPr/>
            </a:pPr>
            <a:r>
              <a:rPr lang="en-US" sz="1200" dirty="0" smtClean="0">
                <a:latin typeface="Calibri" pitchFamily="34" charset="0"/>
              </a:rPr>
              <a:t>Objects and References</a:t>
            </a:r>
            <a:endParaRPr lang="en-US" sz="1200" dirty="0">
              <a:latin typeface="Calibri" pitchFamily="34" charset="0"/>
            </a:endParaRPr>
          </a:p>
        </p:txBody>
      </p:sp>
      <p:cxnSp>
        <p:nvCxnSpPr>
          <p:cNvPr id="5135" name="AutoShape 7"/>
          <p:cNvCxnSpPr>
            <a:cxnSpLocks noChangeShapeType="1"/>
            <a:stCxn id="54" idx="2"/>
            <a:endCxn id="33" idx="0"/>
          </p:cNvCxnSpPr>
          <p:nvPr/>
        </p:nvCxnSpPr>
        <p:spPr bwMode="auto">
          <a:xfrm rot="16200000" flipH="1">
            <a:off x="2986360" y="4116457"/>
            <a:ext cx="3581012" cy="3423"/>
          </a:xfrm>
          <a:prstGeom prst="bentConnector3">
            <a:avLst>
              <a:gd name="adj1" fmla="val 50000"/>
            </a:avLst>
          </a:prstGeom>
          <a:noFill/>
          <a:ln w="19050">
            <a:solidFill>
              <a:schemeClr val="tx1"/>
            </a:solidFill>
            <a:miter lim="800000"/>
            <a:headEnd/>
            <a:tailEnd type="triangle" w="lg" len="lg"/>
          </a:ln>
        </p:spPr>
      </p:cxnSp>
      <p:sp>
        <p:nvSpPr>
          <p:cNvPr id="33" name="Oval 32"/>
          <p:cNvSpPr/>
          <p:nvPr/>
        </p:nvSpPr>
        <p:spPr>
          <a:xfrm>
            <a:off x="4519021"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ext Box 5"/>
          <p:cNvSpPr txBox="1">
            <a:spLocks noChangeArrowheads="1"/>
          </p:cNvSpPr>
          <p:nvPr/>
        </p:nvSpPr>
        <p:spPr bwMode="auto">
          <a:xfrm>
            <a:off x="7034317" y="3618707"/>
            <a:ext cx="896113" cy="830997"/>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err="1" smtClean="0">
                <a:latin typeface="Calibri" pitchFamily="34" charset="0"/>
              </a:rPr>
              <a:t>CI_Citation</a:t>
            </a:r>
            <a:endParaRPr lang="en-US" sz="1200" b="1" dirty="0" smtClean="0">
              <a:latin typeface="Calibri" pitchFamily="34" charset="0"/>
            </a:endParaRPr>
          </a:p>
          <a:p>
            <a:pPr fontAlgn="auto">
              <a:spcBef>
                <a:spcPts val="0"/>
              </a:spcBef>
              <a:spcAft>
                <a:spcPts val="0"/>
              </a:spcAft>
              <a:defRPr/>
            </a:pPr>
            <a:r>
              <a:rPr lang="en-US" sz="1200" dirty="0" smtClean="0">
                <a:latin typeface="Calibri" pitchFamily="34" charset="0"/>
              </a:rPr>
              <a:t>Parties</a:t>
            </a:r>
          </a:p>
          <a:p>
            <a:pPr fontAlgn="auto">
              <a:spcBef>
                <a:spcPts val="0"/>
              </a:spcBef>
              <a:spcAft>
                <a:spcPts val="0"/>
              </a:spcAft>
              <a:defRPr/>
            </a:pPr>
            <a:r>
              <a:rPr lang="en-US" sz="1200" dirty="0" smtClean="0">
                <a:latin typeface="Calibri" pitchFamily="34" charset="0"/>
              </a:rPr>
              <a:t>Identifiers</a:t>
            </a:r>
          </a:p>
          <a:p>
            <a:pPr fontAlgn="auto">
              <a:spcBef>
                <a:spcPts val="0"/>
              </a:spcBef>
              <a:spcAft>
                <a:spcPts val="0"/>
              </a:spcAft>
              <a:defRPr/>
            </a:pPr>
            <a:r>
              <a:rPr lang="en-US" sz="1200" dirty="0" smtClean="0">
                <a:latin typeface="Calibri" pitchFamily="34" charset="0"/>
              </a:rPr>
              <a:t>Links</a:t>
            </a:r>
            <a:endParaRPr lang="en-US" sz="1200" dirty="0">
              <a:latin typeface="Calibri" pitchFamily="34" charset="0"/>
            </a:endParaRPr>
          </a:p>
        </p:txBody>
      </p:sp>
      <p:sp>
        <p:nvSpPr>
          <p:cNvPr id="44" name="Oval 43"/>
          <p:cNvSpPr/>
          <p:nvPr/>
        </p:nvSpPr>
        <p:spPr>
          <a:xfrm>
            <a:off x="5501362" y="5908676"/>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9" name="AutoShape 7"/>
          <p:cNvCxnSpPr>
            <a:cxnSpLocks noChangeShapeType="1"/>
            <a:stCxn id="29" idx="2"/>
            <a:endCxn id="44" idx="0"/>
          </p:cNvCxnSpPr>
          <p:nvPr/>
        </p:nvCxnSpPr>
        <p:spPr bwMode="auto">
          <a:xfrm rot="16200000" flipH="1">
            <a:off x="4938333" y="5086090"/>
            <a:ext cx="1642674" cy="2497"/>
          </a:xfrm>
          <a:prstGeom prst="bentConnector3">
            <a:avLst>
              <a:gd name="adj1" fmla="val 50000"/>
            </a:avLst>
          </a:prstGeom>
          <a:noFill/>
          <a:ln w="19050">
            <a:solidFill>
              <a:schemeClr val="tx1"/>
            </a:solidFill>
            <a:miter lim="800000"/>
            <a:headEnd/>
            <a:tailEnd type="triangle" w="lg" len="lg"/>
          </a:ln>
        </p:spPr>
      </p:cxnSp>
      <p:sp>
        <p:nvSpPr>
          <p:cNvPr id="54" name="Text Box 5"/>
          <p:cNvSpPr txBox="1">
            <a:spLocks noChangeArrowheads="1"/>
          </p:cNvSpPr>
          <p:nvPr/>
        </p:nvSpPr>
        <p:spPr bwMode="auto">
          <a:xfrm>
            <a:off x="4359780" y="1681332"/>
            <a:ext cx="830750" cy="646331"/>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err="1" smtClean="0">
                <a:latin typeface="Calibri" pitchFamily="34" charset="0"/>
              </a:rPr>
              <a:t>CodeLists</a:t>
            </a:r>
            <a:endParaRPr lang="en-US" sz="1200" b="1" dirty="0" smtClean="0">
              <a:latin typeface="Calibri" pitchFamily="34" charset="0"/>
            </a:endParaRPr>
          </a:p>
          <a:p>
            <a:pPr fontAlgn="auto">
              <a:spcBef>
                <a:spcPts val="0"/>
              </a:spcBef>
              <a:spcAft>
                <a:spcPts val="0"/>
              </a:spcAft>
              <a:defRPr/>
            </a:pPr>
            <a:r>
              <a:rPr lang="en-US" sz="1200" dirty="0" smtClean="0">
                <a:latin typeface="Calibri" pitchFamily="34" charset="0"/>
              </a:rPr>
              <a:t>Locations</a:t>
            </a:r>
          </a:p>
          <a:p>
            <a:pPr fontAlgn="auto">
              <a:spcBef>
                <a:spcPts val="0"/>
              </a:spcBef>
              <a:spcAft>
                <a:spcPts val="0"/>
              </a:spcAft>
              <a:defRPr/>
            </a:pPr>
            <a:r>
              <a:rPr lang="en-US" sz="1200" dirty="0" smtClean="0">
                <a:latin typeface="Calibri" pitchFamily="34" charset="0"/>
              </a:rPr>
              <a:t>Values</a:t>
            </a:r>
          </a:p>
        </p:txBody>
      </p:sp>
      <p:sp>
        <p:nvSpPr>
          <p:cNvPr id="55" name="Oval 54"/>
          <p:cNvSpPr/>
          <p:nvPr/>
        </p:nvSpPr>
        <p:spPr>
          <a:xfrm>
            <a:off x="6502493"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42" name="AutoShape 7"/>
          <p:cNvCxnSpPr>
            <a:cxnSpLocks noChangeShapeType="1"/>
            <a:stCxn id="24" idx="2"/>
            <a:endCxn id="55" idx="0"/>
          </p:cNvCxnSpPr>
          <p:nvPr/>
        </p:nvCxnSpPr>
        <p:spPr bwMode="auto">
          <a:xfrm rot="5400000">
            <a:off x="4788874" y="3932926"/>
            <a:ext cx="3948926" cy="2573"/>
          </a:xfrm>
          <a:prstGeom prst="bentConnector3">
            <a:avLst>
              <a:gd name="adj1" fmla="val 50000"/>
            </a:avLst>
          </a:prstGeom>
          <a:noFill/>
          <a:ln w="19050">
            <a:solidFill>
              <a:schemeClr val="tx1"/>
            </a:solidFill>
            <a:miter lim="800000"/>
            <a:headEnd/>
            <a:tailEnd type="triangle" w="lg" len="lg"/>
          </a:ln>
        </p:spPr>
      </p:cxnSp>
      <p:sp>
        <p:nvSpPr>
          <p:cNvPr id="28695" name="TextBox 57"/>
          <p:cNvSpPr txBox="1">
            <a:spLocks noChangeArrowheads="1"/>
          </p:cNvSpPr>
          <p:nvPr/>
        </p:nvSpPr>
        <p:spPr bwMode="auto">
          <a:xfrm>
            <a:off x="338976" y="282575"/>
            <a:ext cx="8347075" cy="584775"/>
          </a:xfrm>
          <a:prstGeom prst="rect">
            <a:avLst/>
          </a:prstGeom>
          <a:noFill/>
          <a:ln w="9525">
            <a:noFill/>
            <a:miter lim="800000"/>
            <a:headEnd/>
            <a:tailEnd/>
          </a:ln>
        </p:spPr>
        <p:txBody>
          <a:bodyPr>
            <a:spAutoFit/>
          </a:bodyPr>
          <a:lstStyle/>
          <a:p>
            <a:r>
              <a:rPr lang="en-US" sz="3200" dirty="0" smtClean="0"/>
              <a:t>ISO Building Blocks Workflow </a:t>
            </a:r>
            <a:r>
              <a:rPr lang="mr-IN" sz="3200" dirty="0" smtClean="0"/>
              <a:t>–</a:t>
            </a:r>
            <a:r>
              <a:rPr lang="en-US" sz="3200" dirty="0" smtClean="0"/>
              <a:t> Basic Elements</a:t>
            </a:r>
            <a:endParaRPr lang="en-US" sz="3200" dirty="0">
              <a:latin typeface="Calibri" pitchFamily="34" charset="0"/>
            </a:endParaRPr>
          </a:p>
        </p:txBody>
      </p:sp>
      <p:sp>
        <p:nvSpPr>
          <p:cNvPr id="24" name="Text Box 5"/>
          <p:cNvSpPr txBox="1">
            <a:spLocks noChangeArrowheads="1"/>
          </p:cNvSpPr>
          <p:nvPr/>
        </p:nvSpPr>
        <p:spPr bwMode="auto">
          <a:xfrm>
            <a:off x="6218733" y="1682750"/>
            <a:ext cx="1091779"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algn="ctr" fontAlgn="auto">
              <a:spcBef>
                <a:spcPts val="0"/>
              </a:spcBef>
              <a:spcAft>
                <a:spcPts val="0"/>
              </a:spcAft>
              <a:defRPr/>
            </a:pPr>
            <a:r>
              <a:rPr lang="en-US" sz="1200" b="1" dirty="0" err="1" smtClean="0">
                <a:latin typeface="Calibri" pitchFamily="34" charset="0"/>
              </a:rPr>
              <a:t>MD_Identifier</a:t>
            </a:r>
            <a:endParaRPr lang="en-US" sz="1200" b="1" dirty="0">
              <a:latin typeface="Calibri" pitchFamily="34" charset="0"/>
            </a:endParaRPr>
          </a:p>
        </p:txBody>
      </p:sp>
      <p:sp>
        <p:nvSpPr>
          <p:cNvPr id="25" name="Oval 24"/>
          <p:cNvSpPr/>
          <p:nvPr/>
        </p:nvSpPr>
        <p:spPr>
          <a:xfrm>
            <a:off x="7225235" y="5906294"/>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46" name="AutoShape 7"/>
          <p:cNvCxnSpPr>
            <a:cxnSpLocks noChangeShapeType="1"/>
            <a:stCxn id="43" idx="2"/>
            <a:endCxn id="25" idx="0"/>
          </p:cNvCxnSpPr>
          <p:nvPr/>
        </p:nvCxnSpPr>
        <p:spPr bwMode="auto">
          <a:xfrm rot="16200000" flipH="1">
            <a:off x="6755287" y="5176790"/>
            <a:ext cx="1456590" cy="2417"/>
          </a:xfrm>
          <a:prstGeom prst="bentConnector3">
            <a:avLst>
              <a:gd name="adj1" fmla="val 50000"/>
            </a:avLst>
          </a:prstGeom>
          <a:noFill/>
          <a:ln w="19050">
            <a:solidFill>
              <a:schemeClr val="tx1"/>
            </a:solidFill>
            <a:miter lim="800000"/>
            <a:headEnd/>
            <a:tailEnd type="triangle" w="lg" len="lg"/>
          </a:ln>
        </p:spPr>
      </p:cxnSp>
      <p:sp>
        <p:nvSpPr>
          <p:cNvPr id="28701" name="Rectangle 35"/>
          <p:cNvSpPr>
            <a:spLocks noChangeArrowheads="1"/>
          </p:cNvSpPr>
          <p:nvPr/>
        </p:nvSpPr>
        <p:spPr bwMode="auto">
          <a:xfrm>
            <a:off x="4067175" y="1044575"/>
            <a:ext cx="234950" cy="150813"/>
          </a:xfrm>
          <a:prstGeom prst="rect">
            <a:avLst/>
          </a:prstGeom>
          <a:noFill/>
          <a:ln w="9525">
            <a:noFill/>
            <a:miter lim="800000"/>
            <a:headEnd/>
            <a:tailEnd/>
          </a:ln>
        </p:spPr>
        <p:txBody>
          <a:bodyPr wrap="none" anchor="ctr"/>
          <a:lstStyle/>
          <a:p>
            <a:endParaRPr lang="en-US">
              <a:latin typeface="Calibri" pitchFamily="34" charset="0"/>
            </a:endParaRPr>
          </a:p>
        </p:txBody>
      </p:sp>
      <p:sp>
        <p:nvSpPr>
          <p:cNvPr id="28702" name="Rectangle 35"/>
          <p:cNvSpPr>
            <a:spLocks noChangeArrowheads="1"/>
          </p:cNvSpPr>
          <p:nvPr/>
        </p:nvSpPr>
        <p:spPr bwMode="auto">
          <a:xfrm>
            <a:off x="4661918" y="6421438"/>
            <a:ext cx="234950" cy="150812"/>
          </a:xfrm>
          <a:prstGeom prst="rect">
            <a:avLst/>
          </a:prstGeom>
          <a:solidFill>
            <a:schemeClr val="bg1"/>
          </a:solidFill>
          <a:ln w="9525">
            <a:solidFill>
              <a:schemeClr val="bg1"/>
            </a:solidFill>
            <a:miter lim="800000"/>
            <a:headEnd/>
            <a:tailEnd/>
          </a:ln>
        </p:spPr>
        <p:txBody>
          <a:bodyPr wrap="none" anchor="ctr"/>
          <a:lstStyle/>
          <a:p>
            <a:endParaRPr lang="en-US">
              <a:latin typeface="Calibri" pitchFamily="34" charset="0"/>
            </a:endParaRPr>
          </a:p>
        </p:txBody>
      </p:sp>
      <p:sp>
        <p:nvSpPr>
          <p:cNvPr id="46" name="Text Box 5"/>
          <p:cNvSpPr txBox="1">
            <a:spLocks noChangeArrowheads="1"/>
          </p:cNvSpPr>
          <p:nvPr/>
        </p:nvSpPr>
        <p:spPr bwMode="auto">
          <a:xfrm>
            <a:off x="1196096" y="3621088"/>
            <a:ext cx="1429052" cy="461665"/>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smtClean="0">
                <a:latin typeface="Calibri" pitchFamily="34" charset="0"/>
              </a:rPr>
              <a:t>Online Resource</a:t>
            </a:r>
          </a:p>
          <a:p>
            <a:pPr fontAlgn="auto">
              <a:spcBef>
                <a:spcPts val="0"/>
              </a:spcBef>
              <a:spcAft>
                <a:spcPts val="0"/>
              </a:spcAft>
              <a:defRPr/>
            </a:pPr>
            <a:r>
              <a:rPr lang="en-US" sz="1200" dirty="0" smtClean="0">
                <a:latin typeface="Calibri" pitchFamily="34" charset="0"/>
              </a:rPr>
              <a:t>UML Class Diagram</a:t>
            </a:r>
          </a:p>
        </p:txBody>
      </p:sp>
      <p:sp>
        <p:nvSpPr>
          <p:cNvPr id="47" name="Oval 46"/>
          <p:cNvSpPr/>
          <p:nvPr/>
        </p:nvSpPr>
        <p:spPr>
          <a:xfrm>
            <a:off x="634430" y="5911850"/>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8" name="AutoShape 7"/>
          <p:cNvCxnSpPr>
            <a:cxnSpLocks noChangeShapeType="1"/>
            <a:stCxn id="4101" idx="2"/>
            <a:endCxn id="47" idx="0"/>
          </p:cNvCxnSpPr>
          <p:nvPr/>
        </p:nvCxnSpPr>
        <p:spPr bwMode="auto">
          <a:xfrm rot="5400000">
            <a:off x="-1082063" y="3935799"/>
            <a:ext cx="3952101" cy="1588"/>
          </a:xfrm>
          <a:prstGeom prst="bentConnector3">
            <a:avLst>
              <a:gd name="adj1" fmla="val 50000"/>
            </a:avLst>
          </a:prstGeom>
          <a:noFill/>
          <a:ln w="19050">
            <a:solidFill>
              <a:schemeClr val="tx1"/>
            </a:solidFill>
            <a:miter lim="800000"/>
            <a:headEnd/>
            <a:tailEnd type="triangle" w="lg" len="lg"/>
          </a:ln>
        </p:spPr>
      </p:cxnSp>
      <p:sp>
        <p:nvSpPr>
          <p:cNvPr id="34" name="Text Box 5"/>
          <p:cNvSpPr txBox="1">
            <a:spLocks noChangeArrowheads="1"/>
          </p:cNvSpPr>
          <p:nvPr/>
        </p:nvSpPr>
        <p:spPr bwMode="auto">
          <a:xfrm>
            <a:off x="7600441" y="1682750"/>
            <a:ext cx="1188555" cy="646331"/>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a:latin typeface="Calibri" pitchFamily="34" charset="0"/>
              </a:rPr>
              <a:t>Keywords</a:t>
            </a:r>
          </a:p>
          <a:p>
            <a:pPr fontAlgn="auto">
              <a:spcBef>
                <a:spcPts val="0"/>
              </a:spcBef>
              <a:spcAft>
                <a:spcPts val="0"/>
              </a:spcAft>
              <a:defRPr/>
            </a:pPr>
            <a:r>
              <a:rPr lang="en-US" sz="1200" dirty="0">
                <a:latin typeface="Calibri" pitchFamily="34" charset="0"/>
              </a:rPr>
              <a:t>Types</a:t>
            </a:r>
          </a:p>
          <a:p>
            <a:pPr fontAlgn="auto">
              <a:spcBef>
                <a:spcPts val="0"/>
              </a:spcBef>
              <a:spcAft>
                <a:spcPts val="0"/>
              </a:spcAft>
              <a:defRPr/>
            </a:pPr>
            <a:r>
              <a:rPr lang="en-US" sz="1200" dirty="0" smtClean="0">
                <a:latin typeface="Calibri" pitchFamily="34" charset="0"/>
              </a:rPr>
              <a:t>Sources</a:t>
            </a:r>
            <a:endParaRPr lang="en-US" sz="1200" dirty="0">
              <a:latin typeface="Calibri" pitchFamily="34" charset="0"/>
            </a:endParaRPr>
          </a:p>
        </p:txBody>
      </p:sp>
      <p:sp>
        <p:nvSpPr>
          <p:cNvPr id="35" name="Oval 34"/>
          <p:cNvSpPr/>
          <p:nvPr/>
        </p:nvSpPr>
        <p:spPr>
          <a:xfrm>
            <a:off x="7931091" y="5914231"/>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8" name="AutoShape 7"/>
          <p:cNvCxnSpPr>
            <a:cxnSpLocks noChangeShapeType="1"/>
            <a:stCxn id="34" idx="2"/>
            <a:endCxn id="35" idx="0"/>
          </p:cNvCxnSpPr>
          <p:nvPr/>
        </p:nvCxnSpPr>
        <p:spPr bwMode="auto">
          <a:xfrm rot="5400000">
            <a:off x="6400108" y="4119620"/>
            <a:ext cx="3585150" cy="4072"/>
          </a:xfrm>
          <a:prstGeom prst="bentConnector3">
            <a:avLst>
              <a:gd name="adj1" fmla="val 50000"/>
            </a:avLst>
          </a:prstGeom>
          <a:noFill/>
          <a:ln w="19050">
            <a:solidFill>
              <a:schemeClr val="tx1"/>
            </a:solidFill>
            <a:miter lim="800000"/>
            <a:headEnd/>
            <a:tailEnd type="triangl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wipe(up)">
                                      <p:cBhvr>
                                        <p:cTn id="7" dur="500"/>
                                        <p:tgtEl>
                                          <p:spTgt spid="410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500"/>
                                        <p:tgtEl>
                                          <p:spTgt spid="47"/>
                                        </p:tgtEl>
                                      </p:cBhvr>
                                    </p:animEffect>
                                  </p:childTnLst>
                                </p:cTn>
                              </p:par>
                              <p:par>
                                <p:cTn id="11" presetID="22" presetClass="entr" presetSubtype="1"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500"/>
                                        <p:tgtEl>
                                          <p:spTgt spid="46"/>
                                        </p:tgtEl>
                                      </p:cBhvr>
                                    </p:animEffect>
                                  </p:childTnLst>
                                </p:cTn>
                              </p:par>
                              <p:par>
                                <p:cTn id="19" presetID="22" presetClass="entr" presetSubtype="1"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animEffect transition="in" filter="wipe(up)">
                                      <p:cBhvr>
                                        <p:cTn id="21" dur="500"/>
                                        <p:tgtEl>
                                          <p:spTgt spid="5124"/>
                                        </p:tgtEl>
                                      </p:cBhvr>
                                    </p:animEffect>
                                  </p:childTnLst>
                                </p:cTn>
                              </p:par>
                              <p:par>
                                <p:cTn id="22" presetID="22" presetClass="entr" presetSubtype="1" fill="hold" grpId="0" nodeType="withEffect" nodePh="1">
                                  <p:stCondLst>
                                    <p:cond delay="0"/>
                                  </p:stCondLst>
                                  <p:endCondLst>
                                    <p:cond evt="begin" delay="0">
                                      <p:tn val="22"/>
                                    </p:cond>
                                  </p:endCondLst>
                                  <p:childTnLst>
                                    <p:set>
                                      <p:cBhvr>
                                        <p:cTn id="23" dur="1" fill="hold">
                                          <p:stCondLst>
                                            <p:cond delay="0"/>
                                          </p:stCondLst>
                                        </p:cTn>
                                        <p:tgtEl>
                                          <p:spTgt spid="5125"/>
                                        </p:tgtEl>
                                        <p:attrNameLst>
                                          <p:attrName>style.visibility</p:attrName>
                                        </p:attrNameLst>
                                      </p:cBhvr>
                                      <p:to>
                                        <p:strVal val="visible"/>
                                      </p:to>
                                    </p:set>
                                    <p:animEffect transition="in" filter="wipe(up)">
                                      <p:cBhvr>
                                        <p:cTn id="24" dur="500"/>
                                        <p:tgtEl>
                                          <p:spTgt spid="512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nodePh="1">
                                  <p:stCondLst>
                                    <p:cond delay="0"/>
                                  </p:stCondLst>
                                  <p:endCondLst>
                                    <p:cond evt="begin" delay="0">
                                      <p:tn val="30"/>
                                    </p:cond>
                                  </p:endCondLst>
                                  <p:childTnLst>
                                    <p:set>
                                      <p:cBhvr>
                                        <p:cTn id="31" dur="1" fill="hold">
                                          <p:stCondLst>
                                            <p:cond delay="0"/>
                                          </p:stCondLst>
                                        </p:cTn>
                                        <p:tgtEl>
                                          <p:spTgt spid="5126"/>
                                        </p:tgtEl>
                                        <p:attrNameLst>
                                          <p:attrName>style.visibility</p:attrName>
                                        </p:attrNameLst>
                                      </p:cBhvr>
                                      <p:to>
                                        <p:strVal val="visible"/>
                                      </p:to>
                                    </p:set>
                                    <p:animEffect transition="in" filter="wipe(up)">
                                      <p:cBhvr>
                                        <p:cTn id="32" dur="500"/>
                                        <p:tgtEl>
                                          <p:spTgt spid="5126"/>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up)">
                                      <p:cBhvr>
                                        <p:cTn id="38" dur="500"/>
                                        <p:tgtEl>
                                          <p:spTgt spid="32"/>
                                        </p:tgtEl>
                                      </p:cBhvr>
                                    </p:animEffect>
                                  </p:childTnLst>
                                </p:cTn>
                              </p:par>
                              <p:par>
                                <p:cTn id="39" presetID="22" presetClass="entr" presetSubtype="1" fill="hold" nodeType="withEffect">
                                  <p:stCondLst>
                                    <p:cond delay="0"/>
                                  </p:stCondLst>
                                  <p:childTnLst>
                                    <p:set>
                                      <p:cBhvr>
                                        <p:cTn id="40" dur="1" fill="hold">
                                          <p:stCondLst>
                                            <p:cond delay="0"/>
                                          </p:stCondLst>
                                        </p:cTn>
                                        <p:tgtEl>
                                          <p:spTgt spid="5130"/>
                                        </p:tgtEl>
                                        <p:attrNameLst>
                                          <p:attrName>style.visibility</p:attrName>
                                        </p:attrNameLst>
                                      </p:cBhvr>
                                      <p:to>
                                        <p:strVal val="visible"/>
                                      </p:to>
                                    </p:set>
                                    <p:animEffect transition="in" filter="wipe(up)">
                                      <p:cBhvr>
                                        <p:cTn id="41" dur="500"/>
                                        <p:tgtEl>
                                          <p:spTgt spid="51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up)">
                                      <p:cBhvr>
                                        <p:cTn id="46" dur="500"/>
                                        <p:tgtEl>
                                          <p:spTgt spid="36"/>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22" presetClass="entr" presetSubtype="1" fill="hold" nodeType="withEffect">
                                  <p:stCondLst>
                                    <p:cond delay="0"/>
                                  </p:stCondLst>
                                  <p:childTnLst>
                                    <p:set>
                                      <p:cBhvr>
                                        <p:cTn id="51" dur="1" fill="hold">
                                          <p:stCondLst>
                                            <p:cond delay="0"/>
                                          </p:stCondLst>
                                        </p:cTn>
                                        <p:tgtEl>
                                          <p:spTgt spid="5133"/>
                                        </p:tgtEl>
                                        <p:attrNameLst>
                                          <p:attrName>style.visibility</p:attrName>
                                        </p:attrNameLst>
                                      </p:cBhvr>
                                      <p:to>
                                        <p:strVal val="visible"/>
                                      </p:to>
                                    </p:set>
                                    <p:animEffect transition="in" filter="wipe(up)">
                                      <p:cBhvr>
                                        <p:cTn id="52" dur="500"/>
                                        <p:tgtEl>
                                          <p:spTgt spid="51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wipe(up)">
                                      <p:cBhvr>
                                        <p:cTn id="57" dur="500"/>
                                        <p:tgtEl>
                                          <p:spTgt spid="54"/>
                                        </p:tgtEl>
                                      </p:cBhvr>
                                    </p:animEffect>
                                  </p:childTnLst>
                                </p:cTn>
                              </p:par>
                              <p:par>
                                <p:cTn id="58" presetID="22" presetClass="entr" presetSubtype="1" fill="hold" nodeType="withEffect">
                                  <p:stCondLst>
                                    <p:cond delay="0"/>
                                  </p:stCondLst>
                                  <p:childTnLst>
                                    <p:set>
                                      <p:cBhvr>
                                        <p:cTn id="59" dur="1" fill="hold">
                                          <p:stCondLst>
                                            <p:cond delay="0"/>
                                          </p:stCondLst>
                                        </p:cTn>
                                        <p:tgtEl>
                                          <p:spTgt spid="5135"/>
                                        </p:tgtEl>
                                        <p:attrNameLst>
                                          <p:attrName>style.visibility</p:attrName>
                                        </p:attrNameLst>
                                      </p:cBhvr>
                                      <p:to>
                                        <p:strVal val="visible"/>
                                      </p:to>
                                    </p:set>
                                    <p:animEffect transition="in" filter="wipe(up)">
                                      <p:cBhvr>
                                        <p:cTn id="60" dur="500"/>
                                        <p:tgtEl>
                                          <p:spTgt spid="513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up)">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up)">
                                      <p:cBhvr>
                                        <p:cTn id="68" dur="500"/>
                                        <p:tgtEl>
                                          <p:spTgt spid="29"/>
                                        </p:tgtEl>
                                      </p:cBhvr>
                                    </p:animEffect>
                                  </p:childTnLst>
                                </p:cTn>
                              </p:par>
                              <p:par>
                                <p:cTn id="69" presetID="22" presetClass="entr" presetSubtype="1" fill="hold" nodeType="withEffect">
                                  <p:stCondLst>
                                    <p:cond delay="0"/>
                                  </p:stCondLst>
                                  <p:childTnLst>
                                    <p:set>
                                      <p:cBhvr>
                                        <p:cTn id="70" dur="1" fill="hold">
                                          <p:stCondLst>
                                            <p:cond delay="0"/>
                                          </p:stCondLst>
                                        </p:cTn>
                                        <p:tgtEl>
                                          <p:spTgt spid="5139"/>
                                        </p:tgtEl>
                                        <p:attrNameLst>
                                          <p:attrName>style.visibility</p:attrName>
                                        </p:attrNameLst>
                                      </p:cBhvr>
                                      <p:to>
                                        <p:strVal val="visible"/>
                                      </p:to>
                                    </p:set>
                                    <p:animEffect transition="in" filter="wipe(up)">
                                      <p:cBhvr>
                                        <p:cTn id="71" dur="500"/>
                                        <p:tgtEl>
                                          <p:spTgt spid="5139"/>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wipe(up)">
                                      <p:cBhvr>
                                        <p:cTn id="74" dur="500"/>
                                        <p:tgtEl>
                                          <p:spTgt spid="4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wipe(up)">
                                      <p:cBhvr>
                                        <p:cTn id="79" dur="500"/>
                                        <p:tgtEl>
                                          <p:spTgt spid="24"/>
                                        </p:tgtEl>
                                      </p:cBhvr>
                                    </p:animEffect>
                                  </p:childTnLst>
                                </p:cTn>
                              </p:par>
                              <p:par>
                                <p:cTn id="80" presetID="22" presetClass="entr" presetSubtype="1" fill="hold" nodeType="withEffect">
                                  <p:stCondLst>
                                    <p:cond delay="0"/>
                                  </p:stCondLst>
                                  <p:childTnLst>
                                    <p:set>
                                      <p:cBhvr>
                                        <p:cTn id="81" dur="1" fill="hold">
                                          <p:stCondLst>
                                            <p:cond delay="0"/>
                                          </p:stCondLst>
                                        </p:cTn>
                                        <p:tgtEl>
                                          <p:spTgt spid="5142"/>
                                        </p:tgtEl>
                                        <p:attrNameLst>
                                          <p:attrName>style.visibility</p:attrName>
                                        </p:attrNameLst>
                                      </p:cBhvr>
                                      <p:to>
                                        <p:strVal val="visible"/>
                                      </p:to>
                                    </p:set>
                                    <p:animEffect transition="in" filter="wipe(up)">
                                      <p:cBhvr>
                                        <p:cTn id="82" dur="500"/>
                                        <p:tgtEl>
                                          <p:spTgt spid="514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wipe(up)">
                                      <p:cBhvr>
                                        <p:cTn id="85" dur="500"/>
                                        <p:tgtEl>
                                          <p:spTgt spid="5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up)">
                                      <p:cBhvr>
                                        <p:cTn id="90" dur="500"/>
                                        <p:tgtEl>
                                          <p:spTgt spid="43"/>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wipe(up)">
                                      <p:cBhvr>
                                        <p:cTn id="93" dur="500"/>
                                        <p:tgtEl>
                                          <p:spTgt spid="25"/>
                                        </p:tgtEl>
                                      </p:cBhvr>
                                    </p:animEffect>
                                  </p:childTnLst>
                                </p:cTn>
                              </p:par>
                              <p:par>
                                <p:cTn id="94" presetID="22" presetClass="entr" presetSubtype="1" fill="hold" nodeType="withEffect">
                                  <p:stCondLst>
                                    <p:cond delay="0"/>
                                  </p:stCondLst>
                                  <p:childTnLst>
                                    <p:set>
                                      <p:cBhvr>
                                        <p:cTn id="95" dur="1" fill="hold">
                                          <p:stCondLst>
                                            <p:cond delay="0"/>
                                          </p:stCondLst>
                                        </p:cTn>
                                        <p:tgtEl>
                                          <p:spTgt spid="5146"/>
                                        </p:tgtEl>
                                        <p:attrNameLst>
                                          <p:attrName>style.visibility</p:attrName>
                                        </p:attrNameLst>
                                      </p:cBhvr>
                                      <p:to>
                                        <p:strVal val="visible"/>
                                      </p:to>
                                    </p:set>
                                    <p:animEffect transition="in" filter="wipe(up)">
                                      <p:cBhvr>
                                        <p:cTn id="96" dur="500"/>
                                        <p:tgtEl>
                                          <p:spTgt spid="514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up)">
                                      <p:cBhvr>
                                        <p:cTn id="101" dur="500"/>
                                        <p:tgtEl>
                                          <p:spTgt spid="34"/>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up)">
                                      <p:cBhvr>
                                        <p:cTn id="104" dur="500"/>
                                        <p:tgtEl>
                                          <p:spTgt spid="35"/>
                                        </p:tgtEl>
                                      </p:cBhvr>
                                    </p:animEffect>
                                  </p:childTnLst>
                                </p:cTn>
                              </p:par>
                              <p:par>
                                <p:cTn id="105" presetID="22" presetClass="entr" presetSubtype="1" fill="hold" nodeType="with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up)">
                                      <p:cBhvr>
                                        <p:cTn id="10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5125" grpId="0"/>
      <p:bldP spid="5126" grpId="0"/>
      <p:bldP spid="28" grpId="0" animBg="1"/>
      <p:bldP spid="31" grpId="0" animBg="1"/>
      <p:bldP spid="32" grpId="0" animBg="1"/>
      <p:bldP spid="36" grpId="0" animBg="1"/>
      <p:bldP spid="37" grpId="0" animBg="1"/>
      <p:bldP spid="29" grpId="0" animBg="1"/>
      <p:bldP spid="33" grpId="0" animBg="1"/>
      <p:bldP spid="43" grpId="0" animBg="1"/>
      <p:bldP spid="44" grpId="0" animBg="1"/>
      <p:bldP spid="54" grpId="0" animBg="1"/>
      <p:bldP spid="55" grpId="0" animBg="1"/>
      <p:bldP spid="24" grpId="0" animBg="1"/>
      <p:bldP spid="25" grpId="0" animBg="1"/>
      <p:bldP spid="46" grpId="0" animBg="1"/>
      <p:bldP spid="47" grpId="0" animBg="1"/>
      <p:bldP spid="34" grpId="0" animBg="1"/>
      <p:bldP spid="3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8"/>
          <p:cNvGrpSpPr>
            <a:grpSpLocks/>
          </p:cNvGrpSpPr>
          <p:nvPr/>
        </p:nvGrpSpPr>
        <p:grpSpPr bwMode="auto">
          <a:xfrm>
            <a:off x="1071722" y="1728788"/>
            <a:ext cx="6997382" cy="3362325"/>
            <a:chOff x="337" y="1089"/>
            <a:chExt cx="5073" cy="2118"/>
          </a:xfrm>
          <a:solidFill>
            <a:schemeClr val="bg1"/>
          </a:solidFill>
          <a:effectLst>
            <a:outerShdw blurRad="50800" dist="76200" dir="2700000" algn="ctr" rotWithShape="0">
              <a:srgbClr val="000000">
                <a:alpha val="40000"/>
              </a:srgbClr>
            </a:outerShdw>
          </a:effectLst>
        </p:grpSpPr>
        <p:sp>
          <p:nvSpPr>
            <p:cNvPr id="84995" name="Text Box 17"/>
            <p:cNvSpPr txBox="1">
              <a:spLocks noChangeArrowheads="1"/>
            </p:cNvSpPr>
            <p:nvPr/>
          </p:nvSpPr>
          <p:spPr bwMode="auto">
            <a:xfrm>
              <a:off x="337" y="1089"/>
              <a:ext cx="5073" cy="449"/>
            </a:xfrm>
            <a:prstGeom prst="rect">
              <a:avLst/>
            </a:prstGeom>
            <a:grpFill/>
            <a:ln w="9525">
              <a:solidFill>
                <a:schemeClr val="tx1"/>
              </a:solidFill>
              <a:miter lim="800000"/>
              <a:headEnd/>
              <a:tailEnd/>
            </a:ln>
          </p:spPr>
          <p:txBody>
            <a:bodyPr>
              <a:spAutoFit/>
            </a:bodyPr>
            <a:lstStyle/>
            <a:p>
              <a:pPr algn="ctr"/>
              <a:r>
                <a:rPr lang="en-US" sz="2000" i="1" dirty="0">
                  <a:latin typeface="+mn-lt"/>
                </a:rPr>
                <a:t>&lt;&lt;Abstract&gt;&gt;</a:t>
              </a:r>
            </a:p>
            <a:p>
              <a:pPr algn="ctr"/>
              <a:r>
                <a:rPr lang="en-US" sz="2000" i="1" dirty="0" err="1">
                  <a:latin typeface="+mn-lt"/>
                </a:rPr>
                <a:t>DQ_Element</a:t>
              </a:r>
              <a:endParaRPr lang="en-US" sz="2000" i="1" dirty="0">
                <a:latin typeface="+mn-lt"/>
              </a:endParaRPr>
            </a:p>
          </p:txBody>
        </p:sp>
        <p:sp>
          <p:nvSpPr>
            <p:cNvPr id="84996" name="Text Box 18"/>
            <p:cNvSpPr txBox="1">
              <a:spLocks noChangeArrowheads="1"/>
            </p:cNvSpPr>
            <p:nvPr/>
          </p:nvSpPr>
          <p:spPr bwMode="auto">
            <a:xfrm>
              <a:off x="337" y="1532"/>
              <a:ext cx="5073" cy="1600"/>
            </a:xfrm>
            <a:prstGeom prst="rect">
              <a:avLst/>
            </a:prstGeom>
            <a:grpFill/>
            <a:ln w="9525">
              <a:solidFill>
                <a:schemeClr val="tx1"/>
              </a:solidFill>
              <a:miter lim="800000"/>
              <a:headEnd/>
              <a:tailEnd/>
            </a:ln>
          </p:spPr>
          <p:txBody>
            <a:bodyPr>
              <a:spAutoFit/>
            </a:bodyPr>
            <a:lstStyle/>
            <a:p>
              <a:r>
                <a:rPr lang="en-US" sz="2000" dirty="0">
                  <a:latin typeface="+mn-lt"/>
                </a:rPr>
                <a:t>+ </a:t>
              </a:r>
              <a:r>
                <a:rPr lang="en-US" sz="2000" dirty="0" err="1">
                  <a:latin typeface="+mn-lt"/>
                </a:rPr>
                <a:t>nameOfMeasure</a:t>
              </a:r>
              <a:r>
                <a:rPr lang="en-US" sz="2000" dirty="0">
                  <a:latin typeface="+mn-lt"/>
                </a:rPr>
                <a:t> [0..*] : </a:t>
              </a:r>
              <a:r>
                <a:rPr lang="en-US" sz="2000" dirty="0" err="1">
                  <a:latin typeface="+mn-lt"/>
                </a:rPr>
                <a:t>CharacterString</a:t>
              </a:r>
              <a:r>
                <a:rPr lang="en-US" sz="2000" dirty="0">
                  <a:latin typeface="+mn-lt"/>
                </a:rPr>
                <a:t> </a:t>
              </a:r>
            </a:p>
            <a:p>
              <a:r>
                <a:rPr lang="en-US" sz="2000" dirty="0">
                  <a:latin typeface="+mn-lt"/>
                </a:rPr>
                <a:t>+ </a:t>
              </a:r>
              <a:r>
                <a:rPr lang="en-US" sz="2000" dirty="0" err="1">
                  <a:latin typeface="+mn-lt"/>
                </a:rPr>
                <a:t>measureIdentification</a:t>
              </a:r>
              <a:r>
                <a:rPr lang="en-US" sz="2000" dirty="0">
                  <a:latin typeface="+mn-lt"/>
                </a:rPr>
                <a:t> [0..1] : MD_Identifier </a:t>
              </a:r>
            </a:p>
            <a:p>
              <a:r>
                <a:rPr lang="en-US" sz="2000" dirty="0">
                  <a:latin typeface="+mn-lt"/>
                </a:rPr>
                <a:t>+ </a:t>
              </a:r>
              <a:r>
                <a:rPr lang="en-US" sz="2000" dirty="0" err="1">
                  <a:latin typeface="+mn-lt"/>
                </a:rPr>
                <a:t>measureDescription</a:t>
              </a:r>
              <a:r>
                <a:rPr lang="en-US" sz="2000" dirty="0">
                  <a:latin typeface="+mn-lt"/>
                </a:rPr>
                <a:t> [0..1] : </a:t>
              </a:r>
              <a:r>
                <a:rPr lang="en-US" sz="2000" dirty="0" err="1">
                  <a:latin typeface="+mn-lt"/>
                </a:rPr>
                <a:t>CharacterString</a:t>
              </a:r>
              <a:r>
                <a:rPr lang="en-US" sz="2000" dirty="0">
                  <a:latin typeface="+mn-lt"/>
                </a:rPr>
                <a:t> </a:t>
              </a:r>
            </a:p>
            <a:p>
              <a:r>
                <a:rPr lang="en-US" sz="2000" dirty="0">
                  <a:latin typeface="+mn-lt"/>
                </a:rPr>
                <a:t>+ </a:t>
              </a:r>
              <a:r>
                <a:rPr lang="en-US" sz="2000" dirty="0" err="1">
                  <a:latin typeface="+mn-lt"/>
                </a:rPr>
                <a:t>evaluationMethodType</a:t>
              </a:r>
              <a:r>
                <a:rPr lang="en-US" sz="2000" dirty="0">
                  <a:latin typeface="+mn-lt"/>
                </a:rPr>
                <a:t> [0..1] : </a:t>
              </a:r>
              <a:r>
                <a:rPr lang="en-US" sz="2000" dirty="0" err="1">
                  <a:latin typeface="+mn-lt"/>
                </a:rPr>
                <a:t>DQ_EvaluationMethodTypeCode</a:t>
              </a:r>
              <a:r>
                <a:rPr lang="en-US" sz="2000" dirty="0">
                  <a:latin typeface="+mn-lt"/>
                </a:rPr>
                <a:t> </a:t>
              </a:r>
            </a:p>
            <a:p>
              <a:r>
                <a:rPr lang="en-US" sz="2000" dirty="0">
                  <a:latin typeface="+mn-lt"/>
                </a:rPr>
                <a:t>+ </a:t>
              </a:r>
              <a:r>
                <a:rPr lang="en-US" sz="2000" dirty="0" err="1">
                  <a:latin typeface="+mn-lt"/>
                </a:rPr>
                <a:t>evaluationMethodDescription</a:t>
              </a:r>
              <a:r>
                <a:rPr lang="en-US" sz="2000" dirty="0">
                  <a:latin typeface="+mn-lt"/>
                </a:rPr>
                <a:t> [0..1] : </a:t>
              </a:r>
              <a:r>
                <a:rPr lang="en-US" sz="2000" dirty="0" err="1">
                  <a:latin typeface="+mn-lt"/>
                </a:rPr>
                <a:t>CharacterString</a:t>
              </a:r>
              <a:r>
                <a:rPr lang="en-US" sz="2000" dirty="0">
                  <a:latin typeface="+mn-lt"/>
                </a:rPr>
                <a:t> </a:t>
              </a:r>
            </a:p>
            <a:p>
              <a:r>
                <a:rPr lang="en-US" sz="2000" b="1" dirty="0">
                  <a:latin typeface="+mn-lt"/>
                </a:rPr>
                <a:t>+ </a:t>
              </a:r>
              <a:r>
                <a:rPr lang="en-US" sz="2000" b="1" dirty="0" err="1">
                  <a:latin typeface="+mn-lt"/>
                </a:rPr>
                <a:t>evaluationProcedure</a:t>
              </a:r>
              <a:r>
                <a:rPr lang="en-US" sz="2000" b="1" dirty="0">
                  <a:latin typeface="+mn-lt"/>
                </a:rPr>
                <a:t> [0..1] : CI_Citation</a:t>
              </a:r>
              <a:r>
                <a:rPr lang="en-US" sz="2000" dirty="0">
                  <a:latin typeface="+mn-lt"/>
                </a:rPr>
                <a:t> </a:t>
              </a:r>
            </a:p>
            <a:p>
              <a:r>
                <a:rPr lang="en-US" sz="2000" dirty="0">
                  <a:latin typeface="+mn-lt"/>
                </a:rPr>
                <a:t>+ </a:t>
              </a:r>
              <a:r>
                <a:rPr lang="en-US" sz="2000" dirty="0" err="1">
                  <a:latin typeface="+mn-lt"/>
                </a:rPr>
                <a:t>dateTime</a:t>
              </a:r>
              <a:r>
                <a:rPr lang="en-US" sz="2000" dirty="0">
                  <a:latin typeface="+mn-lt"/>
                </a:rPr>
                <a:t> [0..*] : </a:t>
              </a:r>
              <a:r>
                <a:rPr lang="en-US" sz="2000" dirty="0" err="1">
                  <a:latin typeface="+mn-lt"/>
                </a:rPr>
                <a:t>DateTime</a:t>
              </a:r>
              <a:r>
                <a:rPr lang="en-US" sz="2000" dirty="0">
                  <a:latin typeface="+mn-lt"/>
                </a:rPr>
                <a:t> </a:t>
              </a:r>
            </a:p>
            <a:p>
              <a:r>
                <a:rPr lang="en-US" sz="2000" dirty="0">
                  <a:latin typeface="+mn-lt"/>
                </a:rPr>
                <a:t>+ result  [1..2] : </a:t>
              </a:r>
              <a:r>
                <a:rPr lang="en-US" sz="2000" dirty="0" err="1">
                  <a:latin typeface="+mn-lt"/>
                </a:rPr>
                <a:t>DQ_Result</a:t>
              </a:r>
              <a:endParaRPr lang="en-US" sz="2000" dirty="0">
                <a:latin typeface="+mn-lt"/>
              </a:endParaRPr>
            </a:p>
          </p:txBody>
        </p:sp>
        <p:sp>
          <p:nvSpPr>
            <p:cNvPr id="84997" name="Rectangle 19"/>
            <p:cNvSpPr>
              <a:spLocks noChangeArrowheads="1"/>
            </p:cNvSpPr>
            <p:nvPr/>
          </p:nvSpPr>
          <p:spPr bwMode="auto">
            <a:xfrm>
              <a:off x="337" y="3137"/>
              <a:ext cx="5073" cy="70"/>
            </a:xfrm>
            <a:prstGeom prst="rect">
              <a:avLst/>
            </a:prstGeom>
            <a:grpFill/>
            <a:ln w="9525">
              <a:solidFill>
                <a:schemeClr val="tx1"/>
              </a:solidFill>
              <a:miter lim="800000"/>
              <a:headEnd/>
              <a:tailEnd/>
            </a:ln>
          </p:spPr>
          <p:txBody>
            <a:bodyPr wrap="none" anchor="ctr"/>
            <a:lstStyle/>
            <a:p>
              <a:endParaRPr lang="en-US">
                <a:latin typeface="+mn-lt"/>
              </a:endParaRPr>
            </a:p>
          </p:txBody>
        </p:sp>
      </p:grpSp>
      <p:sp>
        <p:nvSpPr>
          <p:cNvPr id="7"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982187" y="2166303"/>
            <a:ext cx="7176452" cy="2570162"/>
            <a:chOff x="330" y="692"/>
            <a:chExt cx="5238" cy="1619"/>
          </a:xfrm>
          <a:solidFill>
            <a:schemeClr val="bg1"/>
          </a:solidFill>
          <a:effectLst>
            <a:outerShdw blurRad="50800" dist="76200" dir="2700000" algn="ctr" rotWithShape="0">
              <a:srgbClr val="000000">
                <a:alpha val="40000"/>
              </a:srgbClr>
            </a:outerShdw>
          </a:effectLst>
        </p:grpSpPr>
        <p:sp>
          <p:nvSpPr>
            <p:cNvPr id="56323" name="Text Box 44"/>
            <p:cNvSpPr txBox="1">
              <a:spLocks noChangeArrowheads="1"/>
            </p:cNvSpPr>
            <p:nvPr/>
          </p:nvSpPr>
          <p:spPr bwMode="auto">
            <a:xfrm>
              <a:off x="331" y="692"/>
              <a:ext cx="5237" cy="410"/>
            </a:xfrm>
            <a:prstGeom prst="rect">
              <a:avLst/>
            </a:prstGeom>
            <a:grpFill/>
            <a:ln w="9525">
              <a:solidFill>
                <a:schemeClr val="tx1"/>
              </a:solidFill>
              <a:miter lim="800000"/>
              <a:headEnd/>
              <a:tailEnd/>
            </a:ln>
          </p:spPr>
          <p:txBody>
            <a:bodyPr>
              <a:spAutoFit/>
            </a:bodyPr>
            <a:lstStyle/>
            <a:p>
              <a:pPr algn="ctr"/>
              <a:r>
                <a:rPr lang="en-US" sz="3600" dirty="0" err="1">
                  <a:latin typeface="+mn-lt"/>
                </a:rPr>
                <a:t>MD_Keywords</a:t>
              </a:r>
              <a:endParaRPr lang="en-US" sz="3600" dirty="0">
                <a:latin typeface="+mn-lt"/>
              </a:endParaRPr>
            </a:p>
          </p:txBody>
        </p:sp>
        <p:sp>
          <p:nvSpPr>
            <p:cNvPr id="56324" name="Text Box 45"/>
            <p:cNvSpPr txBox="1">
              <a:spLocks noChangeArrowheads="1"/>
            </p:cNvSpPr>
            <p:nvPr/>
          </p:nvSpPr>
          <p:spPr bwMode="auto">
            <a:xfrm>
              <a:off x="331" y="1103"/>
              <a:ext cx="5237" cy="1102"/>
            </a:xfrm>
            <a:prstGeom prst="rect">
              <a:avLst/>
            </a:prstGeom>
            <a:grpFill/>
            <a:ln w="9525">
              <a:solidFill>
                <a:schemeClr val="tx1"/>
              </a:solidFill>
              <a:miter lim="800000"/>
              <a:headEnd/>
              <a:tailEnd/>
            </a:ln>
          </p:spPr>
          <p:txBody>
            <a:bodyPr>
              <a:spAutoFit/>
            </a:bodyPr>
            <a:lstStyle/>
            <a:p>
              <a:r>
                <a:rPr lang="en-US" sz="3600" dirty="0">
                  <a:latin typeface="+mn-lt"/>
                </a:rPr>
                <a:t>+ keyword [1..*] : </a:t>
              </a:r>
              <a:r>
                <a:rPr lang="en-US" sz="3600" dirty="0" err="1">
                  <a:latin typeface="+mn-lt"/>
                </a:rPr>
                <a:t>CharacterString</a:t>
              </a:r>
              <a:endParaRPr lang="en-US" sz="3600" dirty="0">
                <a:latin typeface="+mn-lt"/>
              </a:endParaRPr>
            </a:p>
            <a:p>
              <a:r>
                <a:rPr lang="en-US" sz="3600" dirty="0">
                  <a:latin typeface="+mn-lt"/>
                </a:rPr>
                <a:t>+ type [0..1] : </a:t>
              </a:r>
              <a:r>
                <a:rPr lang="en-US" sz="3600" dirty="0" err="1">
                  <a:latin typeface="+mn-lt"/>
                </a:rPr>
                <a:t>MD_KeywordTypeCode</a:t>
              </a:r>
              <a:endParaRPr lang="en-US" sz="3600" dirty="0">
                <a:latin typeface="+mn-lt"/>
              </a:endParaRPr>
            </a:p>
            <a:p>
              <a:r>
                <a:rPr lang="en-US" sz="3600" b="1" dirty="0">
                  <a:latin typeface="+mn-lt"/>
                </a:rPr>
                <a:t>+ </a:t>
              </a:r>
              <a:r>
                <a:rPr lang="en-US" sz="3600" b="1" dirty="0" err="1">
                  <a:latin typeface="+mn-lt"/>
                </a:rPr>
                <a:t>thesaurusName</a:t>
              </a:r>
              <a:r>
                <a:rPr lang="en-US" sz="3600" b="1" dirty="0">
                  <a:latin typeface="+mn-lt"/>
                </a:rPr>
                <a:t> [0..1] : CI_Citation</a:t>
              </a:r>
            </a:p>
          </p:txBody>
        </p:sp>
        <p:sp>
          <p:nvSpPr>
            <p:cNvPr id="56325" name="Rectangle 46"/>
            <p:cNvSpPr>
              <a:spLocks noChangeArrowheads="1"/>
            </p:cNvSpPr>
            <p:nvPr/>
          </p:nvSpPr>
          <p:spPr bwMode="auto">
            <a:xfrm>
              <a:off x="330" y="2209"/>
              <a:ext cx="5237" cy="102"/>
            </a:xfrm>
            <a:prstGeom prst="rect">
              <a:avLst/>
            </a:prstGeom>
            <a:grpFill/>
            <a:ln w="9525">
              <a:solidFill>
                <a:schemeClr val="tx1"/>
              </a:solidFill>
              <a:miter lim="800000"/>
              <a:headEnd/>
              <a:tailEnd/>
            </a:ln>
          </p:spPr>
          <p:txBody>
            <a:bodyPr wrap="none" anchor="ctr"/>
            <a:lstStyle/>
            <a:p>
              <a:endParaRPr lang="en-US" dirty="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559685" y="2563178"/>
            <a:ext cx="4021455" cy="1391602"/>
            <a:chOff x="2559685" y="2277428"/>
            <a:chExt cx="4021455" cy="1391602"/>
          </a:xfrm>
          <a:effectLst>
            <a:outerShdw blurRad="50800" dist="76200" dir="2700000" algn="ctr" rotWithShape="0">
              <a:srgbClr val="000000">
                <a:alpha val="40000"/>
              </a:srgbClr>
            </a:outerShdw>
          </a:effectLst>
        </p:grpSpPr>
        <p:sp>
          <p:nvSpPr>
            <p:cNvPr id="76803" name="Text Box 38"/>
            <p:cNvSpPr txBox="1">
              <a:spLocks noChangeArrowheads="1"/>
            </p:cNvSpPr>
            <p:nvPr/>
          </p:nvSpPr>
          <p:spPr bwMode="auto">
            <a:xfrm>
              <a:off x="2559685" y="2277428"/>
              <a:ext cx="4020645" cy="461962"/>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LE_Algorithm</a:t>
              </a:r>
              <a:endParaRPr lang="en-US" sz="2400" dirty="0">
                <a:latin typeface="+mn-lt"/>
                <a:ea typeface="ＭＳ Ｐゴシック" pitchFamily="1" charset="-128"/>
              </a:endParaRPr>
            </a:p>
          </p:txBody>
        </p:sp>
        <p:sp>
          <p:nvSpPr>
            <p:cNvPr id="76804" name="Text Box 39"/>
            <p:cNvSpPr txBox="1">
              <a:spLocks noChangeArrowheads="1"/>
            </p:cNvSpPr>
            <p:nvPr/>
          </p:nvSpPr>
          <p:spPr bwMode="auto">
            <a:xfrm>
              <a:off x="2559685" y="2740025"/>
              <a:ext cx="4020645" cy="830262"/>
            </a:xfrm>
            <a:prstGeom prst="rect">
              <a:avLst/>
            </a:prstGeom>
            <a:solidFill>
              <a:schemeClr val="bg1"/>
            </a:solidFill>
            <a:ln w="9525">
              <a:solidFill>
                <a:schemeClr val="tx1"/>
              </a:solidFill>
              <a:miter lim="800000"/>
              <a:headEnd/>
              <a:tailEnd/>
            </a:ln>
          </p:spPr>
          <p:txBody>
            <a:bodyPr>
              <a:spAutoFit/>
            </a:bodyPr>
            <a:lstStyle/>
            <a:p>
              <a:r>
                <a:rPr lang="en-US" sz="2400" b="1" dirty="0">
                  <a:latin typeface="+mn-lt"/>
                  <a:ea typeface="ＭＳ Ｐゴシック" pitchFamily="1" charset="-128"/>
                </a:rPr>
                <a:t>+ citation: CI_Citation</a:t>
              </a:r>
            </a:p>
            <a:p>
              <a:r>
                <a:rPr lang="en-US" sz="2400" dirty="0">
                  <a:latin typeface="+mn-lt"/>
                  <a:ea typeface="ＭＳ Ｐゴシック" pitchFamily="1" charset="-128"/>
                </a:rPr>
                <a:t>+ description : </a:t>
              </a:r>
              <a:r>
                <a:rPr lang="en-US" sz="2400" dirty="0" err="1">
                  <a:latin typeface="+mn-lt"/>
                  <a:ea typeface="ＭＳ Ｐゴシック" pitchFamily="1" charset="-128"/>
                </a:rPr>
                <a:t>CharacterString</a:t>
              </a:r>
              <a:endParaRPr lang="en-US" sz="2400" dirty="0">
                <a:latin typeface="+mn-lt"/>
                <a:ea typeface="ＭＳ Ｐゴシック" pitchFamily="1" charset="-128"/>
              </a:endParaRPr>
            </a:p>
          </p:txBody>
        </p:sp>
        <p:sp>
          <p:nvSpPr>
            <p:cNvPr id="76805" name="Rectangle 40"/>
            <p:cNvSpPr>
              <a:spLocks noChangeArrowheads="1"/>
            </p:cNvSpPr>
            <p:nvPr/>
          </p:nvSpPr>
          <p:spPr bwMode="auto">
            <a:xfrm>
              <a:off x="2560495" y="3564573"/>
              <a:ext cx="4020645" cy="104457"/>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7"/>
          <p:cNvGrpSpPr>
            <a:grpSpLocks/>
          </p:cNvGrpSpPr>
          <p:nvPr/>
        </p:nvGrpSpPr>
        <p:grpSpPr bwMode="auto">
          <a:xfrm>
            <a:off x="1599883" y="1993265"/>
            <a:ext cx="5941059" cy="2582863"/>
            <a:chOff x="196" y="838"/>
            <a:chExt cx="5371" cy="1627"/>
          </a:xfrm>
          <a:solidFill>
            <a:schemeClr val="bg1"/>
          </a:solidFill>
          <a:effectLst>
            <a:outerShdw blurRad="50800" dist="76200" dir="2700000" algn="ctr" rotWithShape="0">
              <a:srgbClr val="000000">
                <a:alpha val="40000"/>
              </a:srgbClr>
            </a:outerShdw>
          </a:effectLst>
        </p:grpSpPr>
        <p:sp>
          <p:nvSpPr>
            <p:cNvPr id="91139" name="Text Box 21"/>
            <p:cNvSpPr txBox="1">
              <a:spLocks noChangeArrowheads="1"/>
            </p:cNvSpPr>
            <p:nvPr/>
          </p:nvSpPr>
          <p:spPr bwMode="auto">
            <a:xfrm>
              <a:off x="196" y="838"/>
              <a:ext cx="5371" cy="410"/>
            </a:xfrm>
            <a:prstGeom prst="rect">
              <a:avLst/>
            </a:prstGeom>
            <a:grpFill/>
            <a:ln w="9525">
              <a:solidFill>
                <a:schemeClr val="tx1"/>
              </a:solidFill>
              <a:miter lim="800000"/>
              <a:headEnd/>
              <a:tailEnd/>
            </a:ln>
          </p:spPr>
          <p:txBody>
            <a:bodyPr>
              <a:spAutoFit/>
            </a:bodyPr>
            <a:lstStyle/>
            <a:p>
              <a:pPr algn="ctr"/>
              <a:r>
                <a:rPr lang="en-US" sz="3600" dirty="0" err="1">
                  <a:latin typeface="+mn-lt"/>
                  <a:ea typeface="ＭＳ Ｐゴシック" pitchFamily="1" charset="-128"/>
                </a:rPr>
                <a:t>DQ_ConformanceResult</a:t>
              </a:r>
              <a:endParaRPr lang="en-US" sz="3600" dirty="0">
                <a:latin typeface="+mn-lt"/>
              </a:endParaRPr>
            </a:p>
          </p:txBody>
        </p:sp>
        <p:sp>
          <p:nvSpPr>
            <p:cNvPr id="91140" name="Text Box 22"/>
            <p:cNvSpPr txBox="1">
              <a:spLocks noChangeArrowheads="1"/>
            </p:cNvSpPr>
            <p:nvPr/>
          </p:nvSpPr>
          <p:spPr bwMode="auto">
            <a:xfrm>
              <a:off x="196" y="1252"/>
              <a:ext cx="5371" cy="1102"/>
            </a:xfrm>
            <a:prstGeom prst="rect">
              <a:avLst/>
            </a:prstGeom>
            <a:grpFill/>
            <a:ln w="9525">
              <a:solidFill>
                <a:schemeClr val="tx1"/>
              </a:solidFill>
              <a:miter lim="800000"/>
              <a:headEnd/>
              <a:tailEnd/>
            </a:ln>
          </p:spPr>
          <p:txBody>
            <a:bodyPr>
              <a:spAutoFit/>
            </a:bodyPr>
            <a:lstStyle/>
            <a:p>
              <a:r>
                <a:rPr lang="en-US" sz="3600" b="1" dirty="0">
                  <a:latin typeface="+mn-lt"/>
                </a:rPr>
                <a:t>+ specification : CI_Citation</a:t>
              </a:r>
            </a:p>
            <a:p>
              <a:r>
                <a:rPr lang="en-US" sz="3600" dirty="0">
                  <a:latin typeface="+mn-lt"/>
                </a:rPr>
                <a:t>+ explanation : </a:t>
              </a:r>
              <a:r>
                <a:rPr lang="en-US" sz="3600" dirty="0" err="1">
                  <a:latin typeface="+mn-lt"/>
                </a:rPr>
                <a:t>CharacterString</a:t>
              </a:r>
              <a:endParaRPr lang="en-US" sz="3600" dirty="0">
                <a:latin typeface="+mn-lt"/>
              </a:endParaRPr>
            </a:p>
            <a:p>
              <a:r>
                <a:rPr lang="en-US" sz="3600" dirty="0">
                  <a:latin typeface="+mn-lt"/>
                </a:rPr>
                <a:t>+ pass : Boolean</a:t>
              </a:r>
            </a:p>
          </p:txBody>
        </p:sp>
        <p:sp>
          <p:nvSpPr>
            <p:cNvPr id="91141" name="Rectangle 23"/>
            <p:cNvSpPr>
              <a:spLocks noChangeArrowheads="1"/>
            </p:cNvSpPr>
            <p:nvPr/>
          </p:nvSpPr>
          <p:spPr bwMode="auto">
            <a:xfrm>
              <a:off x="196" y="2356"/>
              <a:ext cx="5371" cy="109"/>
            </a:xfrm>
            <a:prstGeom prst="rect">
              <a:avLst/>
            </a:prstGeom>
            <a:grp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591310" y="2144078"/>
            <a:ext cx="6078220" cy="2519362"/>
            <a:chOff x="1591310" y="2144078"/>
            <a:chExt cx="6638290" cy="2519362"/>
          </a:xfrm>
          <a:effectLst>
            <a:outerShdw blurRad="50800" dist="76200" dir="2700000" algn="ctr" rotWithShape="0">
              <a:srgbClr val="000000">
                <a:alpha val="40000"/>
              </a:srgbClr>
            </a:outerShdw>
          </a:effectLst>
        </p:grpSpPr>
        <p:sp>
          <p:nvSpPr>
            <p:cNvPr id="27651" name="Text Box 11"/>
            <p:cNvSpPr txBox="1">
              <a:spLocks noChangeArrowheads="1"/>
            </p:cNvSpPr>
            <p:nvPr/>
          </p:nvSpPr>
          <p:spPr bwMode="auto">
            <a:xfrm>
              <a:off x="1592622" y="2144078"/>
              <a:ext cx="6636978" cy="461665"/>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err="1">
                  <a:latin typeface="Calibri" pitchFamily="34" charset="0"/>
                </a:rPr>
                <a:t>MD_FeatureCatalogDescription</a:t>
              </a:r>
              <a:endParaRPr lang="en-US" sz="2400" dirty="0">
                <a:latin typeface="Calibri" pitchFamily="34" charset="0"/>
              </a:endParaRPr>
            </a:p>
          </p:txBody>
        </p:sp>
        <p:sp>
          <p:nvSpPr>
            <p:cNvPr id="27652" name="Text Box 12"/>
            <p:cNvSpPr txBox="1">
              <a:spLocks noChangeArrowheads="1"/>
            </p:cNvSpPr>
            <p:nvPr/>
          </p:nvSpPr>
          <p:spPr bwMode="auto">
            <a:xfrm>
              <a:off x="1591310" y="2605723"/>
              <a:ext cx="6638290" cy="1938992"/>
            </a:xfrm>
            <a:prstGeom prst="rect">
              <a:avLst/>
            </a:prstGeom>
            <a:solidFill>
              <a:schemeClr val="bg1"/>
            </a:solidFill>
            <a:ln w="9525">
              <a:solidFill>
                <a:schemeClr val="tx1"/>
              </a:solidFill>
              <a:miter lim="800000"/>
              <a:headEnd/>
              <a:tailEnd/>
            </a:ln>
          </p:spPr>
          <p:txBody>
            <a:bodyPr wrap="square">
              <a:spAutoFit/>
            </a:bodyPr>
            <a:lstStyle/>
            <a:p>
              <a:r>
                <a:rPr lang="en-US" sz="2400" dirty="0">
                  <a:latin typeface="Calibri" pitchFamily="34" charset="0"/>
                </a:rPr>
                <a:t>+ </a:t>
              </a:r>
              <a:r>
                <a:rPr lang="en-US" sz="2400" dirty="0" err="1">
                  <a:latin typeface="Calibri" pitchFamily="34" charset="0"/>
                </a:rPr>
                <a:t>complianceCode</a:t>
              </a:r>
              <a:r>
                <a:rPr lang="en-US" sz="2400" dirty="0">
                  <a:latin typeface="Calibri" pitchFamily="34" charset="0"/>
                </a:rPr>
                <a:t> [0..1] : Boolean </a:t>
              </a:r>
            </a:p>
            <a:p>
              <a:r>
                <a:rPr lang="en-US" sz="2400" dirty="0">
                  <a:latin typeface="Calibri" pitchFamily="34" charset="0"/>
                </a:rPr>
                <a:t>+ language [0..*] : </a:t>
              </a:r>
              <a:r>
                <a:rPr lang="en-US" sz="2400" dirty="0" err="1">
                  <a:latin typeface="Calibri" pitchFamily="34" charset="0"/>
                </a:rPr>
                <a:t>CharacterString</a:t>
              </a:r>
              <a:r>
                <a:rPr lang="en-US" sz="2400" dirty="0">
                  <a:latin typeface="Calibri" pitchFamily="34" charset="0"/>
                </a:rPr>
                <a:t> </a:t>
              </a:r>
            </a:p>
            <a:p>
              <a:r>
                <a:rPr lang="en-US" sz="2400" dirty="0">
                  <a:latin typeface="Calibri" pitchFamily="34" charset="0"/>
                </a:rPr>
                <a:t>+ </a:t>
              </a:r>
              <a:r>
                <a:rPr lang="en-US" sz="2400" dirty="0" err="1">
                  <a:latin typeface="Calibri" pitchFamily="34" charset="0"/>
                </a:rPr>
                <a:t>includeWithDataset</a:t>
              </a:r>
              <a:r>
                <a:rPr lang="en-US" sz="2400" dirty="0">
                  <a:latin typeface="Calibri" pitchFamily="34" charset="0"/>
                </a:rPr>
                <a:t> : Boolean </a:t>
              </a:r>
            </a:p>
            <a:p>
              <a:r>
                <a:rPr lang="en-US" sz="2400" dirty="0">
                  <a:latin typeface="Calibri" pitchFamily="34" charset="0"/>
                </a:rPr>
                <a:t>+ </a:t>
              </a:r>
              <a:r>
                <a:rPr lang="en-US" sz="2400" dirty="0" err="1">
                  <a:latin typeface="Calibri" pitchFamily="34" charset="0"/>
                </a:rPr>
                <a:t>featureTypes</a:t>
              </a:r>
              <a:r>
                <a:rPr lang="en-US" sz="2400" dirty="0">
                  <a:latin typeface="Calibri" pitchFamily="34" charset="0"/>
                </a:rPr>
                <a:t> [0..*] : </a:t>
              </a:r>
              <a:r>
                <a:rPr lang="en-US" sz="2400" dirty="0" err="1">
                  <a:latin typeface="Calibri" pitchFamily="34" charset="0"/>
                </a:rPr>
                <a:t>GenericName</a:t>
              </a:r>
              <a:r>
                <a:rPr lang="en-US" sz="2400" dirty="0">
                  <a:latin typeface="Calibri" pitchFamily="34" charset="0"/>
                </a:rPr>
                <a:t> </a:t>
              </a:r>
            </a:p>
            <a:p>
              <a:r>
                <a:rPr lang="en-US" sz="2400" b="1" dirty="0">
                  <a:latin typeface="Calibri" pitchFamily="34" charset="0"/>
                </a:rPr>
                <a:t>+ </a:t>
              </a:r>
              <a:r>
                <a:rPr lang="en-US" sz="2400" b="1" dirty="0" err="1">
                  <a:latin typeface="Calibri" pitchFamily="34" charset="0"/>
                </a:rPr>
                <a:t>featureCatalogueCitation</a:t>
              </a:r>
              <a:r>
                <a:rPr lang="en-US" sz="2400" b="1" dirty="0">
                  <a:latin typeface="Calibri" pitchFamily="34" charset="0"/>
                </a:rPr>
                <a:t>  [1..*] : CI_Citation</a:t>
              </a:r>
            </a:p>
          </p:txBody>
        </p:sp>
        <p:sp>
          <p:nvSpPr>
            <p:cNvPr id="27653" name="Rectangle 13"/>
            <p:cNvSpPr>
              <a:spLocks noChangeArrowheads="1"/>
            </p:cNvSpPr>
            <p:nvPr/>
          </p:nvSpPr>
          <p:spPr bwMode="auto">
            <a:xfrm>
              <a:off x="1591310" y="4545330"/>
              <a:ext cx="6638290" cy="118110"/>
            </a:xfrm>
            <a:prstGeom prst="rect">
              <a:avLst/>
            </a:prstGeom>
            <a:solidFill>
              <a:schemeClr val="bg1"/>
            </a:solidFill>
            <a:ln w="9525">
              <a:solidFill>
                <a:schemeClr val="tx1"/>
              </a:solidFill>
              <a:miter lim="800000"/>
              <a:headEnd/>
              <a:tailEnd/>
            </a:ln>
          </p:spPr>
          <p:txBody>
            <a:bodyPr wrap="none" anchor="ctr"/>
            <a:lstStyle/>
            <a:p>
              <a:endParaRPr lang="en-US" sz="2400">
                <a:latin typeface="Calibri" pitchFamily="34" charset="0"/>
              </a:endParaRPr>
            </a:p>
          </p:txBody>
        </p:sp>
      </p:grpSp>
      <p:sp>
        <p:nvSpPr>
          <p:cNvPr id="7" name="Title 6"/>
          <p:cNvSpPr>
            <a:spLocks noGrp="1"/>
          </p:cNvSpPr>
          <p:nvPr>
            <p:ph type="title"/>
          </p:nvPr>
        </p:nvSpPr>
        <p:spPr>
          <a:xfrm>
            <a:off x="346672" y="285789"/>
            <a:ext cx="8229600" cy="559375"/>
          </a:xfrm>
        </p:spPr>
        <p:txBody>
          <a:bodyPr>
            <a:normAutofit fontScale="90000"/>
          </a:bodyPr>
          <a:lstStyle/>
          <a:p>
            <a:r>
              <a:rPr lang="en-US" dirty="0" smtClean="0"/>
              <a:t>Where Are Citations?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868680" y="1821499"/>
            <a:ext cx="7372350" cy="3265900"/>
            <a:chOff x="834390" y="1958659"/>
            <a:chExt cx="7783830" cy="3265900"/>
          </a:xfrm>
          <a:effectLst>
            <a:outerShdw blurRad="50800" dist="76200" dir="2700000" algn="ctr" rotWithShape="0">
              <a:srgbClr val="000000">
                <a:alpha val="40000"/>
              </a:srgbClr>
            </a:outerShdw>
          </a:effectLst>
        </p:grpSpPr>
        <p:sp>
          <p:nvSpPr>
            <p:cNvPr id="77827" name="Text Box 34"/>
            <p:cNvSpPr txBox="1">
              <a:spLocks noChangeArrowheads="1"/>
            </p:cNvSpPr>
            <p:nvPr/>
          </p:nvSpPr>
          <p:spPr bwMode="auto">
            <a:xfrm>
              <a:off x="834390" y="1958659"/>
              <a:ext cx="7783830" cy="461665"/>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err="1" smtClean="0">
                  <a:latin typeface="+mn-lt"/>
                </a:rPr>
                <a:t>MD_ApplicationSchemaInformation</a:t>
              </a:r>
              <a:endParaRPr lang="en-US" sz="2400" dirty="0">
                <a:latin typeface="+mn-lt"/>
                <a:ea typeface="ＭＳ Ｐゴシック" pitchFamily="1" charset="-128"/>
              </a:endParaRPr>
            </a:p>
          </p:txBody>
        </p:sp>
        <p:sp>
          <p:nvSpPr>
            <p:cNvPr id="77828" name="Text Box 35"/>
            <p:cNvSpPr txBox="1">
              <a:spLocks noChangeArrowheads="1"/>
            </p:cNvSpPr>
            <p:nvPr/>
          </p:nvSpPr>
          <p:spPr bwMode="auto">
            <a:xfrm>
              <a:off x="834390" y="2428558"/>
              <a:ext cx="7783830" cy="2680652"/>
            </a:xfrm>
            <a:prstGeom prst="rect">
              <a:avLst/>
            </a:prstGeom>
            <a:solidFill>
              <a:schemeClr val="bg1"/>
            </a:solidFill>
            <a:ln w="9525">
              <a:solidFill>
                <a:schemeClr val="tx1"/>
              </a:solidFill>
              <a:miter lim="800000"/>
              <a:headEnd/>
              <a:tailEnd/>
            </a:ln>
          </p:spPr>
          <p:txBody>
            <a:bodyPr wrap="square">
              <a:spAutoFit/>
            </a:bodyPr>
            <a:lstStyle/>
            <a:p>
              <a:r>
                <a:rPr lang="en-US" sz="2400" b="1" dirty="0" smtClean="0">
                  <a:latin typeface="+mn-lt"/>
                  <a:ea typeface="ＭＳ Ｐゴシック" pitchFamily="1" charset="-128"/>
                </a:rPr>
                <a:t>+ name : CI_Citation</a:t>
              </a:r>
            </a:p>
            <a:p>
              <a:r>
                <a:rPr lang="en-US" sz="2400" dirty="0" smtClean="0">
                  <a:latin typeface="+mn-lt"/>
                  <a:ea typeface="ＭＳ Ｐゴシック" pitchFamily="1" charset="-128"/>
                </a:rPr>
                <a:t>+ </a:t>
              </a:r>
              <a:r>
                <a:rPr lang="en-US" sz="2400" dirty="0" err="1" smtClean="0">
                  <a:latin typeface="+mn-lt"/>
                  <a:ea typeface="ＭＳ Ｐゴシック" pitchFamily="1" charset="-128"/>
                </a:rPr>
                <a:t>schemaLanguage</a:t>
              </a:r>
              <a:r>
                <a:rPr lang="en-US" sz="2400" dirty="0" smtClean="0">
                  <a:latin typeface="+mn-lt"/>
                  <a:ea typeface="ＭＳ Ｐゴシック" pitchFamily="1" charset="-128"/>
                </a:rPr>
                <a:t> : </a:t>
              </a:r>
              <a:r>
                <a:rPr lang="en-US" sz="2400" dirty="0" err="1" smtClean="0">
                  <a:latin typeface="+mn-lt"/>
                  <a:ea typeface="ＭＳ Ｐゴシック" pitchFamily="1" charset="-128"/>
                </a:rPr>
                <a:t>CharacterString</a:t>
              </a:r>
              <a:endParaRPr lang="en-US" sz="2400" dirty="0" smtClean="0">
                <a:latin typeface="+mn-lt"/>
                <a:ea typeface="ＭＳ Ｐゴシック" pitchFamily="1" charset="-128"/>
              </a:endParaRPr>
            </a:p>
            <a:p>
              <a:r>
                <a:rPr lang="en-US" sz="2400" dirty="0" smtClean="0">
                  <a:latin typeface="+mn-lt"/>
                  <a:ea typeface="ＭＳ Ｐゴシック" pitchFamily="1" charset="-128"/>
                </a:rPr>
                <a:t>+ </a:t>
              </a:r>
              <a:r>
                <a:rPr lang="en-US" sz="2400" dirty="0" err="1" smtClean="0">
                  <a:latin typeface="+mn-lt"/>
                  <a:ea typeface="ＭＳ Ｐゴシック" pitchFamily="1" charset="-128"/>
                </a:rPr>
                <a:t>constraintLanguage</a:t>
              </a:r>
              <a:r>
                <a:rPr lang="en-US" sz="2400" dirty="0" smtClean="0">
                  <a:latin typeface="+mn-lt"/>
                  <a:ea typeface="ＭＳ Ｐゴシック" pitchFamily="1" charset="-128"/>
                </a:rPr>
                <a:t> : </a:t>
              </a:r>
              <a:r>
                <a:rPr lang="en-US" sz="2400" dirty="0" err="1" smtClean="0">
                  <a:latin typeface="+mn-lt"/>
                  <a:ea typeface="ＭＳ Ｐゴシック" pitchFamily="1" charset="-128"/>
                </a:rPr>
                <a:t>CharacterString</a:t>
              </a:r>
              <a:endParaRPr lang="en-US" sz="2400" dirty="0" smtClean="0">
                <a:latin typeface="+mn-lt"/>
                <a:ea typeface="ＭＳ Ｐゴシック" pitchFamily="1" charset="-128"/>
              </a:endParaRPr>
            </a:p>
            <a:p>
              <a:r>
                <a:rPr lang="en-US" sz="2400" dirty="0" smtClean="0">
                  <a:latin typeface="+mn-lt"/>
                  <a:ea typeface="ＭＳ Ｐゴシック" pitchFamily="1" charset="-128"/>
                </a:rPr>
                <a:t>+ </a:t>
              </a:r>
              <a:r>
                <a:rPr lang="en-US" sz="2400" dirty="0" err="1" smtClean="0">
                  <a:latin typeface="+mn-lt"/>
                  <a:ea typeface="ＭＳ Ｐゴシック" pitchFamily="1" charset="-128"/>
                </a:rPr>
                <a:t>schemaAscii</a:t>
              </a:r>
              <a:r>
                <a:rPr lang="en-US" sz="2400" dirty="0" smtClean="0">
                  <a:latin typeface="+mn-lt"/>
                  <a:ea typeface="ＭＳ Ｐゴシック" pitchFamily="1" charset="-128"/>
                </a:rPr>
                <a:t> [0..1] : </a:t>
              </a:r>
              <a:r>
                <a:rPr lang="en-US" sz="2400" dirty="0" err="1" smtClean="0">
                  <a:latin typeface="+mn-lt"/>
                  <a:ea typeface="ＭＳ Ｐゴシック" pitchFamily="1" charset="-128"/>
                </a:rPr>
                <a:t>CharacterString</a:t>
              </a:r>
              <a:endParaRPr lang="en-US" sz="2400" dirty="0" smtClean="0">
                <a:latin typeface="+mn-lt"/>
                <a:ea typeface="ＭＳ Ｐゴシック" pitchFamily="1" charset="-128"/>
              </a:endParaRPr>
            </a:p>
            <a:p>
              <a:r>
                <a:rPr lang="en-US" sz="2400" dirty="0" smtClean="0">
                  <a:latin typeface="+mn-lt"/>
                  <a:ea typeface="ＭＳ Ｐゴシック" pitchFamily="1" charset="-128"/>
                </a:rPr>
                <a:t>+ </a:t>
              </a:r>
              <a:r>
                <a:rPr lang="en-US" sz="2400" dirty="0" err="1" smtClean="0">
                  <a:latin typeface="+mn-lt"/>
                  <a:ea typeface="ＭＳ Ｐゴシック" pitchFamily="1" charset="-128"/>
                </a:rPr>
                <a:t>graphicsFile</a:t>
              </a:r>
              <a:r>
                <a:rPr lang="en-US" sz="2400" dirty="0" smtClean="0">
                  <a:latin typeface="+mn-lt"/>
                  <a:ea typeface="ＭＳ Ｐゴシック" pitchFamily="1" charset="-128"/>
                </a:rPr>
                <a:t> [0..1] : Binary</a:t>
              </a:r>
            </a:p>
            <a:p>
              <a:r>
                <a:rPr lang="en-US" sz="2400" dirty="0" smtClean="0">
                  <a:latin typeface="+mn-lt"/>
                  <a:ea typeface="ＭＳ Ｐゴシック" pitchFamily="1" charset="-128"/>
                </a:rPr>
                <a:t>+ </a:t>
              </a:r>
              <a:r>
                <a:rPr lang="en-US" sz="2400" dirty="0" err="1" smtClean="0">
                  <a:latin typeface="+mn-lt"/>
                  <a:ea typeface="ＭＳ Ｐゴシック" pitchFamily="1" charset="-128"/>
                </a:rPr>
                <a:t>softwareDevelopmentFile</a:t>
              </a:r>
              <a:r>
                <a:rPr lang="en-US" sz="2400" dirty="0" smtClean="0">
                  <a:latin typeface="+mn-lt"/>
                  <a:ea typeface="ＭＳ Ｐゴシック" pitchFamily="1" charset="-128"/>
                </a:rPr>
                <a:t> [0..1] : Binary</a:t>
              </a:r>
            </a:p>
            <a:p>
              <a:r>
                <a:rPr lang="en-US" sz="2400" dirty="0" smtClean="0">
                  <a:latin typeface="+mn-lt"/>
                  <a:ea typeface="ＭＳ Ｐゴシック" pitchFamily="1" charset="-128"/>
                </a:rPr>
                <a:t>+ </a:t>
              </a:r>
              <a:r>
                <a:rPr lang="en-US" sz="2400" dirty="0" err="1" smtClean="0">
                  <a:latin typeface="+mn-lt"/>
                  <a:ea typeface="ＭＳ Ｐゴシック" pitchFamily="1" charset="-128"/>
                </a:rPr>
                <a:t>softwareDevelopmentFileFormat</a:t>
              </a:r>
              <a:r>
                <a:rPr lang="en-US" sz="2400" dirty="0" smtClean="0">
                  <a:latin typeface="+mn-lt"/>
                  <a:ea typeface="ＭＳ Ｐゴシック" pitchFamily="1" charset="-128"/>
                </a:rPr>
                <a:t> [0..1] : </a:t>
              </a:r>
              <a:r>
                <a:rPr lang="en-US" sz="2400" dirty="0" err="1" smtClean="0">
                  <a:latin typeface="+mn-lt"/>
                  <a:ea typeface="ＭＳ Ｐゴシック" pitchFamily="1" charset="-128"/>
                </a:rPr>
                <a:t>CharacterString</a:t>
              </a:r>
              <a:endParaRPr lang="en-US" sz="2400" dirty="0">
                <a:latin typeface="+mn-lt"/>
                <a:ea typeface="ＭＳ Ｐゴシック" pitchFamily="1" charset="-128"/>
              </a:endParaRPr>
            </a:p>
          </p:txBody>
        </p:sp>
        <p:sp>
          <p:nvSpPr>
            <p:cNvPr id="77829" name="Rectangle 36"/>
            <p:cNvSpPr>
              <a:spLocks noChangeArrowheads="1"/>
            </p:cNvSpPr>
            <p:nvPr/>
          </p:nvSpPr>
          <p:spPr bwMode="auto">
            <a:xfrm>
              <a:off x="834390" y="5104448"/>
              <a:ext cx="7783830" cy="120111"/>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Citations?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MD_Identifier</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grpSp>
        <p:nvGrpSpPr>
          <p:cNvPr id="12" name="Group 33"/>
          <p:cNvGrpSpPr>
            <a:grpSpLocks/>
          </p:cNvGrpSpPr>
          <p:nvPr/>
        </p:nvGrpSpPr>
        <p:grpSpPr bwMode="auto">
          <a:xfrm>
            <a:off x="1842606" y="1445257"/>
            <a:ext cx="5245997" cy="2905189"/>
            <a:chOff x="4925039" y="2474828"/>
            <a:chExt cx="3307976" cy="1191516"/>
          </a:xfrm>
        </p:grpSpPr>
        <p:sp>
          <p:nvSpPr>
            <p:cNvPr id="13" name="Text Box 12"/>
            <p:cNvSpPr txBox="1">
              <a:spLocks noChangeArrowheads="1"/>
            </p:cNvSpPr>
            <p:nvPr/>
          </p:nvSpPr>
          <p:spPr bwMode="auto">
            <a:xfrm>
              <a:off x="4925040" y="2474828"/>
              <a:ext cx="3307974" cy="34081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2400" dirty="0">
                  <a:latin typeface="Calibri" charset="0"/>
                  <a:cs typeface="+mn-cs"/>
                </a:rPr>
                <a:t>&lt;&lt;</a:t>
              </a:r>
              <a:r>
                <a:rPr lang="en-US" sz="2400" dirty="0" err="1">
                  <a:latin typeface="Calibri" charset="0"/>
                  <a:cs typeface="+mn-cs"/>
                </a:rPr>
                <a:t>DataType</a:t>
              </a:r>
              <a:r>
                <a:rPr lang="en-US" sz="2400" dirty="0">
                  <a:latin typeface="Calibri" charset="0"/>
                  <a:cs typeface="+mn-cs"/>
                </a:rPr>
                <a:t>&gt;&gt;</a:t>
              </a:r>
            </a:p>
            <a:p>
              <a:pPr algn="ctr">
                <a:defRPr/>
              </a:pPr>
              <a:r>
                <a:rPr lang="en-US" sz="2400" dirty="0" err="1">
                  <a:latin typeface="Calibri" charset="0"/>
                  <a:cs typeface="+mn-cs"/>
                </a:rPr>
                <a:t>MD_Identifier</a:t>
              </a:r>
              <a:endParaRPr lang="en-US" sz="2400" dirty="0">
                <a:latin typeface="Calibri" charset="0"/>
                <a:cs typeface="+mn-cs"/>
              </a:endParaRPr>
            </a:p>
          </p:txBody>
        </p:sp>
        <p:sp>
          <p:nvSpPr>
            <p:cNvPr id="14" name="Text Box 13"/>
            <p:cNvSpPr txBox="1">
              <a:spLocks noChangeArrowheads="1"/>
            </p:cNvSpPr>
            <p:nvPr/>
          </p:nvSpPr>
          <p:spPr bwMode="auto">
            <a:xfrm>
              <a:off x="4925041" y="2816480"/>
              <a:ext cx="3307974" cy="79524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400" dirty="0">
                  <a:latin typeface="Calibri" charset="0"/>
                </a:rPr>
                <a:t>+ authority [0..1] : </a:t>
              </a:r>
              <a:r>
                <a:rPr lang="en-US" sz="2400" dirty="0" err="1">
                  <a:latin typeface="Calibri" charset="0"/>
                </a:rPr>
                <a:t>CI_Citation</a:t>
              </a:r>
              <a:endParaRPr lang="en-US" sz="2400" dirty="0">
                <a:latin typeface="Calibri" charset="0"/>
              </a:endParaRPr>
            </a:p>
            <a:p>
              <a:pPr>
                <a:defRPr/>
              </a:pPr>
              <a:r>
                <a:rPr lang="en-US" sz="2400" dirty="0">
                  <a:latin typeface="Calibri" charset="0"/>
                </a:rPr>
                <a:t>+ code : </a:t>
              </a:r>
              <a:r>
                <a:rPr lang="en-US" sz="2400" dirty="0" err="1">
                  <a:latin typeface="Calibri" charset="0"/>
                </a:rPr>
                <a:t>CharacterString</a:t>
              </a:r>
              <a:endParaRPr lang="en-US" sz="2400" dirty="0">
                <a:latin typeface="Calibri" charset="0"/>
              </a:endParaRPr>
            </a:p>
            <a:p>
              <a:pPr>
                <a:defRPr/>
              </a:pPr>
              <a:r>
                <a:rPr lang="en-US" sz="2400" dirty="0">
                  <a:solidFill>
                    <a:srgbClr val="00B050"/>
                  </a:solidFill>
                  <a:latin typeface="Calibri" charset="0"/>
                </a:rPr>
                <a:t>+ </a:t>
              </a:r>
              <a:r>
                <a:rPr lang="en-US" sz="2400" dirty="0" err="1">
                  <a:solidFill>
                    <a:srgbClr val="00B050"/>
                  </a:solidFill>
                  <a:latin typeface="Calibri" charset="0"/>
                </a:rPr>
                <a:t>codespace</a:t>
              </a:r>
              <a:r>
                <a:rPr lang="en-US" sz="2400" dirty="0">
                  <a:solidFill>
                    <a:srgbClr val="00B050"/>
                  </a:solidFill>
                  <a:latin typeface="Calibri" charset="0"/>
                </a:rPr>
                <a:t>: </a:t>
              </a:r>
              <a:r>
                <a:rPr lang="en-US" sz="2400" dirty="0" err="1">
                  <a:solidFill>
                    <a:srgbClr val="00B050"/>
                  </a:solidFill>
                  <a:latin typeface="Calibri" charset="0"/>
                </a:rPr>
                <a:t>CharacterString</a:t>
              </a:r>
              <a:r>
                <a:rPr lang="en-US" sz="2400" dirty="0">
                  <a:solidFill>
                    <a:srgbClr val="00B050"/>
                  </a:solidFill>
                  <a:latin typeface="Calibri" charset="0"/>
                </a:rPr>
                <a:t> [0..1]</a:t>
              </a:r>
            </a:p>
            <a:p>
              <a:pPr>
                <a:defRPr/>
              </a:pPr>
              <a:r>
                <a:rPr lang="en-US" sz="2400" dirty="0">
                  <a:solidFill>
                    <a:srgbClr val="00B050"/>
                  </a:solidFill>
                  <a:latin typeface="Calibri" charset="0"/>
                </a:rPr>
                <a:t>+ version : </a:t>
              </a:r>
              <a:r>
                <a:rPr lang="en-US" sz="2400" dirty="0" err="1">
                  <a:solidFill>
                    <a:srgbClr val="00B050"/>
                  </a:solidFill>
                  <a:latin typeface="Calibri" charset="0"/>
                </a:rPr>
                <a:t>CharacterString</a:t>
              </a:r>
              <a:r>
                <a:rPr lang="en-US" sz="2400" dirty="0">
                  <a:solidFill>
                    <a:srgbClr val="00B050"/>
                  </a:solidFill>
                  <a:latin typeface="Calibri" charset="0"/>
                </a:rPr>
                <a:t> [0..1]</a:t>
              </a:r>
            </a:p>
            <a:p>
              <a:pPr>
                <a:defRPr/>
              </a:pPr>
              <a:r>
                <a:rPr lang="en-US" sz="2400" dirty="0">
                  <a:solidFill>
                    <a:srgbClr val="00B050"/>
                  </a:solidFill>
                  <a:latin typeface="Calibri" charset="0"/>
                </a:rPr>
                <a:t>+ description : </a:t>
              </a:r>
              <a:r>
                <a:rPr lang="en-US" sz="2400" dirty="0" err="1">
                  <a:solidFill>
                    <a:srgbClr val="00B050"/>
                  </a:solidFill>
                  <a:latin typeface="Calibri" charset="0"/>
                </a:rPr>
                <a:t>CharacterString</a:t>
              </a:r>
              <a:r>
                <a:rPr lang="en-US" sz="2400" dirty="0">
                  <a:solidFill>
                    <a:srgbClr val="00B050"/>
                  </a:solidFill>
                  <a:latin typeface="Calibri" charset="0"/>
                </a:rPr>
                <a:t> [0..1]</a:t>
              </a:r>
            </a:p>
          </p:txBody>
        </p:sp>
        <p:sp>
          <p:nvSpPr>
            <p:cNvPr id="15" name="Rectangle 14"/>
            <p:cNvSpPr>
              <a:spLocks noChangeArrowheads="1"/>
            </p:cNvSpPr>
            <p:nvPr/>
          </p:nvSpPr>
          <p:spPr bwMode="auto">
            <a:xfrm>
              <a:off x="4925039" y="3612344"/>
              <a:ext cx="3307974" cy="54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16" y="267859"/>
            <a:ext cx="8229600" cy="559375"/>
          </a:xfrm>
        </p:spPr>
        <p:txBody>
          <a:bodyPr>
            <a:normAutofit fontScale="90000"/>
          </a:bodyPr>
          <a:lstStyle/>
          <a:p>
            <a:r>
              <a:rPr lang="en-US" dirty="0" smtClean="0"/>
              <a:t>Where Are Identifiers?</a:t>
            </a:r>
            <a:endParaRPr lang="en-US" dirty="0"/>
          </a:p>
        </p:txBody>
      </p:sp>
      <p:sp>
        <p:nvSpPr>
          <p:cNvPr id="3" name="Folded Corner 2"/>
          <p:cNvSpPr/>
          <p:nvPr/>
        </p:nvSpPr>
        <p:spPr>
          <a:xfrm>
            <a:off x="4129723" y="3020563"/>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pic>
        <p:nvPicPr>
          <p:cNvPr id="107" name="Picture 10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grpSp>
        <p:nvGrpSpPr>
          <p:cNvPr id="4" name="Group 72"/>
          <p:cNvGrpSpPr/>
          <p:nvPr/>
        </p:nvGrpSpPr>
        <p:grpSpPr>
          <a:xfrm>
            <a:off x="3403266" y="1045141"/>
            <a:ext cx="996812" cy="1244534"/>
            <a:chOff x="7302316" y="2952205"/>
            <a:chExt cx="996812" cy="1244534"/>
          </a:xfrm>
        </p:grpSpPr>
        <p:sp>
          <p:nvSpPr>
            <p:cNvPr id="109" name="Flowchart: Multidocument 10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7302316" y="3827407"/>
              <a:ext cx="996812" cy="369332"/>
            </a:xfrm>
            <a:prstGeom prst="rect">
              <a:avLst/>
            </a:prstGeom>
            <a:noFill/>
          </p:spPr>
          <p:txBody>
            <a:bodyPr wrap="none" rtlCol="0">
              <a:spAutoFit/>
            </a:bodyPr>
            <a:lstStyle/>
            <a:p>
              <a:pPr algn="ctr"/>
              <a:r>
                <a:rPr lang="en-US" dirty="0" smtClean="0"/>
                <a:t>platform</a:t>
              </a:r>
              <a:endParaRPr lang="en-US" dirty="0"/>
            </a:p>
          </p:txBody>
        </p:sp>
      </p:grpSp>
      <p:grpSp>
        <p:nvGrpSpPr>
          <p:cNvPr id="5" name="Group 79"/>
          <p:cNvGrpSpPr/>
          <p:nvPr/>
        </p:nvGrpSpPr>
        <p:grpSpPr>
          <a:xfrm>
            <a:off x="1084067" y="3683963"/>
            <a:ext cx="1091540" cy="1521533"/>
            <a:chOff x="7254953" y="2952205"/>
            <a:chExt cx="1091540" cy="1521533"/>
          </a:xfrm>
        </p:grpSpPr>
        <p:sp>
          <p:nvSpPr>
            <p:cNvPr id="81"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254953" y="3827407"/>
              <a:ext cx="1091540" cy="646331"/>
            </a:xfrm>
            <a:prstGeom prst="rect">
              <a:avLst/>
            </a:prstGeom>
            <a:noFill/>
          </p:spPr>
          <p:txBody>
            <a:bodyPr wrap="none" rtlCol="0">
              <a:spAutoFit/>
            </a:bodyPr>
            <a:lstStyle/>
            <a:p>
              <a:pPr algn="ctr"/>
              <a:r>
                <a:rPr lang="en-US" dirty="0" smtClean="0"/>
                <a:t>metadata </a:t>
              </a:r>
            </a:p>
            <a:p>
              <a:pPr algn="ctr"/>
              <a:r>
                <a:rPr lang="en-US" dirty="0" smtClean="0"/>
                <a:t>&amp; parent</a:t>
              </a:r>
              <a:endParaRPr lang="en-US" dirty="0"/>
            </a:p>
          </p:txBody>
        </p:sp>
      </p:grpSp>
      <p:grpSp>
        <p:nvGrpSpPr>
          <p:cNvPr id="6" name="Group 88"/>
          <p:cNvGrpSpPr/>
          <p:nvPr/>
        </p:nvGrpSpPr>
        <p:grpSpPr>
          <a:xfrm>
            <a:off x="4767372" y="1045141"/>
            <a:ext cx="1043234" cy="1244534"/>
            <a:chOff x="7279108" y="2952205"/>
            <a:chExt cx="1043234" cy="1244534"/>
          </a:xfrm>
        </p:grpSpPr>
        <p:sp>
          <p:nvSpPr>
            <p:cNvPr id="96" name="Flowchart: Multidocument 95"/>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7279108" y="3827407"/>
              <a:ext cx="1043234" cy="369332"/>
            </a:xfrm>
            <a:prstGeom prst="rect">
              <a:avLst/>
            </a:prstGeom>
            <a:noFill/>
          </p:spPr>
          <p:txBody>
            <a:bodyPr wrap="none" rtlCol="0">
              <a:spAutoFit/>
            </a:bodyPr>
            <a:lstStyle/>
            <a:p>
              <a:pPr algn="ctr"/>
              <a:r>
                <a:rPr lang="en-US" dirty="0" smtClean="0"/>
                <a:t>objective</a:t>
              </a:r>
              <a:endParaRPr lang="en-US" dirty="0"/>
            </a:p>
          </p:txBody>
        </p:sp>
      </p:grpSp>
      <p:grpSp>
        <p:nvGrpSpPr>
          <p:cNvPr id="7" name="Group 103"/>
          <p:cNvGrpSpPr/>
          <p:nvPr/>
        </p:nvGrpSpPr>
        <p:grpSpPr>
          <a:xfrm>
            <a:off x="3870796" y="5026022"/>
            <a:ext cx="1425647" cy="1521533"/>
            <a:chOff x="7087901" y="2952205"/>
            <a:chExt cx="1425647" cy="1521533"/>
          </a:xfrm>
        </p:grpSpPr>
        <p:sp>
          <p:nvSpPr>
            <p:cNvPr id="105" name="Flowchart: Multidocument 104"/>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7087901" y="3827407"/>
              <a:ext cx="1425647" cy="646331"/>
            </a:xfrm>
            <a:prstGeom prst="rect">
              <a:avLst/>
            </a:prstGeom>
            <a:noFill/>
          </p:spPr>
          <p:txBody>
            <a:bodyPr wrap="none" rtlCol="0">
              <a:spAutoFit/>
            </a:bodyPr>
            <a:lstStyle/>
            <a:p>
              <a:pPr algn="ctr"/>
              <a:r>
                <a:rPr lang="en-US" dirty="0" smtClean="0"/>
                <a:t>measure</a:t>
              </a:r>
            </a:p>
            <a:p>
              <a:pPr algn="ctr"/>
              <a:r>
                <a:rPr lang="en-US" dirty="0" smtClean="0"/>
                <a:t>identification</a:t>
              </a:r>
              <a:endParaRPr lang="en-US" dirty="0"/>
            </a:p>
          </p:txBody>
        </p:sp>
      </p:grpSp>
      <p:grpSp>
        <p:nvGrpSpPr>
          <p:cNvPr id="8" name="Group 107"/>
          <p:cNvGrpSpPr/>
          <p:nvPr/>
        </p:nvGrpSpPr>
        <p:grpSpPr>
          <a:xfrm>
            <a:off x="175033" y="1914413"/>
            <a:ext cx="1362745" cy="1244534"/>
            <a:chOff x="7119355" y="2952205"/>
            <a:chExt cx="1362745" cy="1244534"/>
          </a:xfrm>
        </p:grpSpPr>
        <p:sp>
          <p:nvSpPr>
            <p:cNvPr id="110" name="Flowchart: Multidocument 109"/>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p:cNvSpPr txBox="1"/>
            <p:nvPr/>
          </p:nvSpPr>
          <p:spPr>
            <a:xfrm>
              <a:off x="7119355" y="3827407"/>
              <a:ext cx="1362745" cy="369332"/>
            </a:xfrm>
            <a:prstGeom prst="rect">
              <a:avLst/>
            </a:prstGeom>
            <a:noFill/>
          </p:spPr>
          <p:txBody>
            <a:bodyPr wrap="none" rtlCol="0">
              <a:spAutoFit/>
            </a:bodyPr>
            <a:lstStyle/>
            <a:p>
              <a:pPr algn="ctr"/>
              <a:r>
                <a:rPr lang="en-US" dirty="0" smtClean="0"/>
                <a:t>requirement</a:t>
              </a:r>
              <a:endParaRPr lang="en-US" dirty="0"/>
            </a:p>
          </p:txBody>
        </p:sp>
      </p:grpSp>
      <p:grpSp>
        <p:nvGrpSpPr>
          <p:cNvPr id="9" name="Group 111"/>
          <p:cNvGrpSpPr/>
          <p:nvPr/>
        </p:nvGrpSpPr>
        <p:grpSpPr>
          <a:xfrm>
            <a:off x="1727177" y="1348557"/>
            <a:ext cx="1221938" cy="1244534"/>
            <a:chOff x="7189757" y="2952205"/>
            <a:chExt cx="1221938" cy="1244534"/>
          </a:xfrm>
        </p:grpSpPr>
        <p:sp>
          <p:nvSpPr>
            <p:cNvPr id="113" name="Flowchart: Multidocument 112"/>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p:cNvSpPr txBox="1"/>
            <p:nvPr/>
          </p:nvSpPr>
          <p:spPr>
            <a:xfrm>
              <a:off x="7189757" y="3827407"/>
              <a:ext cx="1221938" cy="369332"/>
            </a:xfrm>
            <a:prstGeom prst="rect">
              <a:avLst/>
            </a:prstGeom>
            <a:noFill/>
          </p:spPr>
          <p:txBody>
            <a:bodyPr wrap="none" rtlCol="0">
              <a:spAutoFit/>
            </a:bodyPr>
            <a:lstStyle/>
            <a:p>
              <a:pPr algn="ctr"/>
              <a:r>
                <a:rPr lang="en-US" dirty="0" smtClean="0"/>
                <a:t>instrument</a:t>
              </a:r>
              <a:endParaRPr lang="en-US" dirty="0"/>
            </a:p>
          </p:txBody>
        </p:sp>
      </p:grpSp>
      <p:grpSp>
        <p:nvGrpSpPr>
          <p:cNvPr id="10" name="Group 114"/>
          <p:cNvGrpSpPr/>
          <p:nvPr/>
        </p:nvGrpSpPr>
        <p:grpSpPr>
          <a:xfrm>
            <a:off x="6197943" y="1348557"/>
            <a:ext cx="1101135" cy="1244534"/>
            <a:chOff x="7250161" y="2952205"/>
            <a:chExt cx="1101135" cy="1244534"/>
          </a:xfrm>
        </p:grpSpPr>
        <p:sp>
          <p:nvSpPr>
            <p:cNvPr id="116" name="Flowchart: Multidocument 115"/>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7250161" y="3827407"/>
              <a:ext cx="1101135" cy="369332"/>
            </a:xfrm>
            <a:prstGeom prst="rect">
              <a:avLst/>
            </a:prstGeom>
            <a:noFill/>
          </p:spPr>
          <p:txBody>
            <a:bodyPr wrap="none" rtlCol="0">
              <a:spAutoFit/>
            </a:bodyPr>
            <a:lstStyle/>
            <a:p>
              <a:pPr algn="ctr"/>
              <a:r>
                <a:rPr lang="en-US" dirty="0" smtClean="0"/>
                <a:t>operation</a:t>
              </a:r>
              <a:endParaRPr lang="en-US" dirty="0"/>
            </a:p>
          </p:txBody>
        </p:sp>
      </p:grpSp>
      <p:grpSp>
        <p:nvGrpSpPr>
          <p:cNvPr id="11" name="Group 117"/>
          <p:cNvGrpSpPr/>
          <p:nvPr/>
        </p:nvGrpSpPr>
        <p:grpSpPr>
          <a:xfrm>
            <a:off x="2460460" y="4672146"/>
            <a:ext cx="1184076" cy="1521533"/>
            <a:chOff x="7208691" y="2952205"/>
            <a:chExt cx="1184076" cy="1521533"/>
          </a:xfrm>
        </p:grpSpPr>
        <p:sp>
          <p:nvSpPr>
            <p:cNvPr id="119" name="Flowchart: Multidocument 11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7208691" y="3827407"/>
              <a:ext cx="1184076" cy="646331"/>
            </a:xfrm>
            <a:prstGeom prst="rect">
              <a:avLst/>
            </a:prstGeom>
            <a:noFill/>
          </p:spPr>
          <p:txBody>
            <a:bodyPr wrap="none" rtlCol="0">
              <a:spAutoFit/>
            </a:bodyPr>
            <a:lstStyle/>
            <a:p>
              <a:pPr algn="ctr"/>
              <a:r>
                <a:rPr lang="en-US" dirty="0" smtClean="0"/>
                <a:t>processing</a:t>
              </a:r>
            </a:p>
            <a:p>
              <a:pPr algn="ctr"/>
              <a:r>
                <a:rPr lang="en-US" dirty="0" smtClean="0"/>
                <a:t>level</a:t>
              </a:r>
              <a:endParaRPr lang="en-US" dirty="0"/>
            </a:p>
          </p:txBody>
        </p:sp>
      </p:grpSp>
      <p:grpSp>
        <p:nvGrpSpPr>
          <p:cNvPr id="32" name="Group 79"/>
          <p:cNvGrpSpPr/>
          <p:nvPr/>
        </p:nvGrpSpPr>
        <p:grpSpPr>
          <a:xfrm>
            <a:off x="5482219" y="4672146"/>
            <a:ext cx="1179454" cy="1521533"/>
            <a:chOff x="7210997" y="2952205"/>
            <a:chExt cx="1179454" cy="1521533"/>
          </a:xfrm>
        </p:grpSpPr>
        <p:sp>
          <p:nvSpPr>
            <p:cNvPr id="33"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210997" y="3827407"/>
              <a:ext cx="1179454" cy="646331"/>
            </a:xfrm>
            <a:prstGeom prst="rect">
              <a:avLst/>
            </a:prstGeom>
            <a:noFill/>
          </p:spPr>
          <p:txBody>
            <a:bodyPr wrap="none" rtlCol="0">
              <a:spAutoFit/>
            </a:bodyPr>
            <a:lstStyle/>
            <a:p>
              <a:pPr algn="ctr"/>
              <a:r>
                <a:rPr lang="en-US" dirty="0" smtClean="0"/>
                <a:t>parameter</a:t>
              </a:r>
            </a:p>
            <a:p>
              <a:pPr algn="ctr"/>
              <a:r>
                <a:rPr lang="en-US" dirty="0" smtClean="0"/>
                <a:t>name</a:t>
              </a:r>
              <a:endParaRPr lang="en-US" dirty="0"/>
            </a:p>
          </p:txBody>
        </p:sp>
      </p:grpSp>
      <p:grpSp>
        <p:nvGrpSpPr>
          <p:cNvPr id="35" name="Group 79"/>
          <p:cNvGrpSpPr/>
          <p:nvPr/>
        </p:nvGrpSpPr>
        <p:grpSpPr>
          <a:xfrm>
            <a:off x="6992133" y="3683963"/>
            <a:ext cx="1259705" cy="1521533"/>
            <a:chOff x="7170874" y="2952205"/>
            <a:chExt cx="1259705" cy="1521533"/>
          </a:xfrm>
        </p:grpSpPr>
        <p:sp>
          <p:nvSpPr>
            <p:cNvPr id="36"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170874" y="3827407"/>
              <a:ext cx="1259705" cy="646331"/>
            </a:xfrm>
            <a:prstGeom prst="rect">
              <a:avLst/>
            </a:prstGeom>
            <a:noFill/>
          </p:spPr>
          <p:txBody>
            <a:bodyPr wrap="none" rtlCol="0">
              <a:spAutoFit/>
            </a:bodyPr>
            <a:lstStyle/>
            <a:p>
              <a:pPr algn="ctr"/>
              <a:r>
                <a:rPr lang="en-US" dirty="0" smtClean="0"/>
                <a:t>geographic</a:t>
              </a:r>
            </a:p>
            <a:p>
              <a:pPr algn="ctr"/>
              <a:r>
                <a:rPr lang="en-US" dirty="0" smtClean="0"/>
                <a:t>identifier</a:t>
              </a:r>
              <a:endParaRPr lang="en-US" dirty="0"/>
            </a:p>
          </p:txBody>
        </p:sp>
      </p:grpSp>
      <p:grpSp>
        <p:nvGrpSpPr>
          <p:cNvPr id="38" name="Group 79"/>
          <p:cNvGrpSpPr/>
          <p:nvPr/>
        </p:nvGrpSpPr>
        <p:grpSpPr>
          <a:xfrm>
            <a:off x="7823408" y="1914413"/>
            <a:ext cx="894746" cy="1244534"/>
            <a:chOff x="7353351" y="2952205"/>
            <a:chExt cx="894746" cy="1244534"/>
          </a:xfrm>
        </p:grpSpPr>
        <p:sp>
          <p:nvSpPr>
            <p:cNvPr id="39"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353351" y="3827407"/>
              <a:ext cx="894746" cy="369332"/>
            </a:xfrm>
            <a:prstGeom prst="rect">
              <a:avLst/>
            </a:prstGeom>
            <a:noFill/>
          </p:spPr>
          <p:txBody>
            <a:bodyPr wrap="none" rtlCol="0">
              <a:spAutoFit/>
            </a:bodyPr>
            <a:lstStyle/>
            <a:p>
              <a:pPr algn="ctr"/>
              <a:r>
                <a:rPr lang="en-US" dirty="0" smtClean="0"/>
                <a:t>citation</a:t>
              </a:r>
              <a:endParaRPr lang="en-US" dirty="0"/>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33400" y="1181100"/>
            <a:ext cx="7620000" cy="4616648"/>
          </a:xfrm>
          <a:prstGeom prst="rect">
            <a:avLst/>
          </a:prstGeom>
          <a:noFill/>
        </p:spPr>
        <p:txBody>
          <a:bodyPr wrap="square" rtlCol="0">
            <a:spAutoFit/>
          </a:bodyPr>
          <a:lstStyle/>
          <a:p>
            <a:r>
              <a:rPr lang="en-US" dirty="0" smtClean="0"/>
              <a:t>Where are Identifiers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identifier into </a:t>
            </a:r>
            <a:r>
              <a:rPr lang="en-US" sz="1200" dirty="0"/>
              <a:t>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a:t>
            </a:r>
            <a:r>
              <a:rPr lang="en-US" dirty="0"/>
              <a:t>Identifiers </a:t>
            </a:r>
            <a:r>
              <a:rPr lang="en-US" dirty="0" smtClean="0"/>
              <a:t>used in the CMR?</a:t>
            </a:r>
          </a:p>
          <a:p>
            <a:r>
              <a:rPr lang="en-US" sz="1200" dirty="0"/>
              <a:t>1) Open CMR-QuickEvaluation_2017.xlsx</a:t>
            </a:r>
          </a:p>
          <a:p>
            <a:r>
              <a:rPr lang="en-US" sz="1200" dirty="0"/>
              <a:t>2) Make Path Elements field Active</a:t>
            </a:r>
          </a:p>
          <a:p>
            <a:r>
              <a:rPr lang="en-US" sz="1200" dirty="0"/>
              <a:t>3) Click the Filter button</a:t>
            </a:r>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a:t>
            </a:r>
            <a:r>
              <a:rPr lang="en-US" sz="1200" dirty="0" err="1" smtClean="0"/>
              <a:t>gmd:identifier</a:t>
            </a:r>
            <a:endParaRPr lang="en-US" sz="1200" dirty="0"/>
          </a:p>
          <a:p>
            <a:endParaRPr lang="en-US" dirty="0" smtClean="0"/>
          </a:p>
          <a:p>
            <a:r>
              <a:rPr lang="en-US" dirty="0" smtClean="0"/>
              <a:t>What content is in Identifiers?</a:t>
            </a:r>
          </a:p>
          <a:p>
            <a:r>
              <a:rPr lang="en-US" sz="1200" dirty="0"/>
              <a:t>1) Open </a:t>
            </a:r>
            <a:r>
              <a:rPr lang="en-US" sz="1200" dirty="0" err="1"/>
              <a:t>reusableContent.xlsx</a:t>
            </a:r>
            <a:endParaRPr lang="en-US" sz="1200" dirty="0"/>
          </a:p>
          <a:p>
            <a:r>
              <a:rPr lang="en-US" sz="1200" dirty="0"/>
              <a:t>2) Make Path field active</a:t>
            </a:r>
          </a:p>
          <a:p>
            <a:r>
              <a:rPr lang="en-US" sz="1200" dirty="0"/>
              <a:t>3) Click Filter </a:t>
            </a:r>
            <a:r>
              <a:rPr lang="en-US" sz="1200" dirty="0" smtClean="0"/>
              <a:t>button</a:t>
            </a:r>
          </a:p>
          <a:p>
            <a:r>
              <a:rPr lang="en-US" sz="1200" dirty="0" smtClean="0"/>
              <a:t>4) </a:t>
            </a:r>
            <a:r>
              <a:rPr lang="en-US" sz="1200" dirty="0"/>
              <a:t>select Begins With = </a:t>
            </a:r>
            <a:r>
              <a:rPr lang="en-US" sz="1200" dirty="0" err="1" smtClean="0"/>
              <a:t>gmd:MD_Identifier</a:t>
            </a:r>
            <a:endParaRPr lang="en-US" sz="1200" dirty="0"/>
          </a:p>
          <a:p>
            <a:r>
              <a:rPr lang="en-US" sz="1200" dirty="0"/>
              <a:t>5</a:t>
            </a:r>
            <a:r>
              <a:rPr lang="en-US" sz="1200" dirty="0" smtClean="0"/>
              <a:t>) </a:t>
            </a:r>
            <a:r>
              <a:rPr lang="en-US" sz="1200" dirty="0"/>
              <a:t>select Contains </a:t>
            </a:r>
            <a:r>
              <a:rPr lang="en-US" sz="1200" dirty="0" smtClean="0"/>
              <a:t>= </a:t>
            </a:r>
            <a:r>
              <a:rPr lang="en-US" sz="1200" dirty="0" err="1" smtClean="0"/>
              <a:t>gmd:description</a:t>
            </a:r>
            <a:endParaRPr lang="en-US" sz="1200" dirty="0"/>
          </a:p>
        </p:txBody>
      </p:sp>
    </p:spTree>
    <p:extLst>
      <p:ext uri="{BB962C8B-B14F-4D97-AF65-F5344CB8AC3E}">
        <p14:creationId xmlns:p14="http://schemas.microsoft.com/office/powerpoint/2010/main" val="4233655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8"/>
          <p:cNvGrpSpPr>
            <a:grpSpLocks/>
          </p:cNvGrpSpPr>
          <p:nvPr/>
        </p:nvGrpSpPr>
        <p:grpSpPr bwMode="auto">
          <a:xfrm>
            <a:off x="1071722" y="1728788"/>
            <a:ext cx="6997382" cy="3362325"/>
            <a:chOff x="337" y="1089"/>
            <a:chExt cx="5073" cy="2118"/>
          </a:xfrm>
          <a:solidFill>
            <a:schemeClr val="bg1"/>
          </a:solidFill>
          <a:effectLst>
            <a:outerShdw blurRad="50800" dist="76200" dir="2700000" algn="ctr" rotWithShape="0">
              <a:srgbClr val="000000">
                <a:alpha val="40000"/>
              </a:srgbClr>
            </a:outerShdw>
          </a:effectLst>
        </p:grpSpPr>
        <p:sp>
          <p:nvSpPr>
            <p:cNvPr id="84995" name="Text Box 17"/>
            <p:cNvSpPr txBox="1">
              <a:spLocks noChangeArrowheads="1"/>
            </p:cNvSpPr>
            <p:nvPr/>
          </p:nvSpPr>
          <p:spPr bwMode="auto">
            <a:xfrm>
              <a:off x="337" y="1089"/>
              <a:ext cx="5073" cy="449"/>
            </a:xfrm>
            <a:prstGeom prst="rect">
              <a:avLst/>
            </a:prstGeom>
            <a:grpFill/>
            <a:ln w="9525">
              <a:solidFill>
                <a:schemeClr val="tx1"/>
              </a:solidFill>
              <a:miter lim="800000"/>
              <a:headEnd/>
              <a:tailEnd/>
            </a:ln>
          </p:spPr>
          <p:txBody>
            <a:bodyPr>
              <a:spAutoFit/>
            </a:bodyPr>
            <a:lstStyle/>
            <a:p>
              <a:pPr algn="ctr"/>
              <a:r>
                <a:rPr lang="en-US" sz="2000" i="1" dirty="0">
                  <a:latin typeface="+mn-lt"/>
                </a:rPr>
                <a:t>&lt;&lt;Abstract&gt;&gt;</a:t>
              </a:r>
            </a:p>
            <a:p>
              <a:pPr algn="ctr"/>
              <a:r>
                <a:rPr lang="en-US" sz="2000" i="1" dirty="0" err="1">
                  <a:latin typeface="+mn-lt"/>
                </a:rPr>
                <a:t>DQ_Element</a:t>
              </a:r>
              <a:endParaRPr lang="en-US" sz="2000" i="1" dirty="0">
                <a:latin typeface="+mn-lt"/>
              </a:endParaRPr>
            </a:p>
          </p:txBody>
        </p:sp>
        <p:sp>
          <p:nvSpPr>
            <p:cNvPr id="84996" name="Text Box 18"/>
            <p:cNvSpPr txBox="1">
              <a:spLocks noChangeArrowheads="1"/>
            </p:cNvSpPr>
            <p:nvPr/>
          </p:nvSpPr>
          <p:spPr bwMode="auto">
            <a:xfrm>
              <a:off x="337" y="1532"/>
              <a:ext cx="5073" cy="1600"/>
            </a:xfrm>
            <a:prstGeom prst="rect">
              <a:avLst/>
            </a:prstGeom>
            <a:grpFill/>
            <a:ln w="9525">
              <a:solidFill>
                <a:schemeClr val="tx1"/>
              </a:solidFill>
              <a:miter lim="800000"/>
              <a:headEnd/>
              <a:tailEnd/>
            </a:ln>
          </p:spPr>
          <p:txBody>
            <a:bodyPr>
              <a:spAutoFit/>
            </a:bodyPr>
            <a:lstStyle/>
            <a:p>
              <a:r>
                <a:rPr lang="en-US" sz="2000" dirty="0">
                  <a:latin typeface="+mn-lt"/>
                </a:rPr>
                <a:t>+ </a:t>
              </a:r>
              <a:r>
                <a:rPr lang="en-US" sz="2000" dirty="0" err="1">
                  <a:latin typeface="+mn-lt"/>
                </a:rPr>
                <a:t>nameOfMeasure</a:t>
              </a:r>
              <a:r>
                <a:rPr lang="en-US" sz="2000" dirty="0">
                  <a:latin typeface="+mn-lt"/>
                </a:rPr>
                <a:t> [0..*] : </a:t>
              </a:r>
              <a:r>
                <a:rPr lang="en-US" sz="2000" dirty="0" err="1">
                  <a:latin typeface="+mn-lt"/>
                </a:rPr>
                <a:t>CharacterString</a:t>
              </a:r>
              <a:r>
                <a:rPr lang="en-US" sz="2000" dirty="0">
                  <a:latin typeface="+mn-lt"/>
                </a:rPr>
                <a:t> </a:t>
              </a:r>
            </a:p>
            <a:p>
              <a:r>
                <a:rPr lang="en-US" sz="2000" b="1" dirty="0">
                  <a:latin typeface="+mn-lt"/>
                </a:rPr>
                <a:t>+ </a:t>
              </a:r>
              <a:r>
                <a:rPr lang="en-US" sz="2000" b="1" dirty="0" err="1">
                  <a:latin typeface="+mn-lt"/>
                </a:rPr>
                <a:t>measureIdentification</a:t>
              </a:r>
              <a:r>
                <a:rPr lang="en-US" sz="2000" b="1" dirty="0">
                  <a:latin typeface="+mn-lt"/>
                </a:rPr>
                <a:t> [0..1] : MD_Identifier</a:t>
              </a:r>
              <a:r>
                <a:rPr lang="en-US" sz="2000" dirty="0">
                  <a:latin typeface="+mn-lt"/>
                </a:rPr>
                <a:t> </a:t>
              </a:r>
            </a:p>
            <a:p>
              <a:r>
                <a:rPr lang="en-US" sz="2000" dirty="0">
                  <a:latin typeface="+mn-lt"/>
                </a:rPr>
                <a:t>+ </a:t>
              </a:r>
              <a:r>
                <a:rPr lang="en-US" sz="2000" dirty="0" err="1">
                  <a:latin typeface="+mn-lt"/>
                </a:rPr>
                <a:t>measureDescription</a:t>
              </a:r>
              <a:r>
                <a:rPr lang="en-US" sz="2000" dirty="0">
                  <a:latin typeface="+mn-lt"/>
                </a:rPr>
                <a:t> [0..1] : </a:t>
              </a:r>
              <a:r>
                <a:rPr lang="en-US" sz="2000" dirty="0" err="1">
                  <a:latin typeface="+mn-lt"/>
                </a:rPr>
                <a:t>CharacterString</a:t>
              </a:r>
              <a:r>
                <a:rPr lang="en-US" sz="2000" dirty="0">
                  <a:latin typeface="+mn-lt"/>
                </a:rPr>
                <a:t> </a:t>
              </a:r>
            </a:p>
            <a:p>
              <a:r>
                <a:rPr lang="en-US" sz="2000" dirty="0">
                  <a:latin typeface="+mn-lt"/>
                </a:rPr>
                <a:t>+ </a:t>
              </a:r>
              <a:r>
                <a:rPr lang="en-US" sz="2000" dirty="0" err="1">
                  <a:latin typeface="+mn-lt"/>
                </a:rPr>
                <a:t>evaluationMethodType</a:t>
              </a:r>
              <a:r>
                <a:rPr lang="en-US" sz="2000" dirty="0">
                  <a:latin typeface="+mn-lt"/>
                </a:rPr>
                <a:t> [0..1] : </a:t>
              </a:r>
              <a:r>
                <a:rPr lang="en-US" sz="2000" dirty="0" err="1">
                  <a:latin typeface="+mn-lt"/>
                </a:rPr>
                <a:t>DQ_EvaluationMethodTypeCode</a:t>
              </a:r>
              <a:r>
                <a:rPr lang="en-US" sz="2000" dirty="0">
                  <a:latin typeface="+mn-lt"/>
                </a:rPr>
                <a:t> </a:t>
              </a:r>
            </a:p>
            <a:p>
              <a:r>
                <a:rPr lang="en-US" sz="2000" dirty="0">
                  <a:latin typeface="+mn-lt"/>
                </a:rPr>
                <a:t>+ </a:t>
              </a:r>
              <a:r>
                <a:rPr lang="en-US" sz="2000" dirty="0" err="1">
                  <a:latin typeface="+mn-lt"/>
                </a:rPr>
                <a:t>evaluationMethodDescription</a:t>
              </a:r>
              <a:r>
                <a:rPr lang="en-US" sz="2000" dirty="0">
                  <a:latin typeface="+mn-lt"/>
                </a:rPr>
                <a:t> [0..1] : </a:t>
              </a:r>
              <a:r>
                <a:rPr lang="en-US" sz="2000" dirty="0" err="1">
                  <a:latin typeface="+mn-lt"/>
                </a:rPr>
                <a:t>CharacterString</a:t>
              </a:r>
              <a:r>
                <a:rPr lang="en-US" sz="2000" dirty="0">
                  <a:latin typeface="+mn-lt"/>
                </a:rPr>
                <a:t> </a:t>
              </a:r>
            </a:p>
            <a:p>
              <a:r>
                <a:rPr lang="en-US" sz="2000" dirty="0">
                  <a:latin typeface="+mn-lt"/>
                </a:rPr>
                <a:t>+ </a:t>
              </a:r>
              <a:r>
                <a:rPr lang="en-US" sz="2000" dirty="0" err="1">
                  <a:latin typeface="+mn-lt"/>
                </a:rPr>
                <a:t>evaluationProcedure</a:t>
              </a:r>
              <a:r>
                <a:rPr lang="en-US" sz="2000" dirty="0">
                  <a:latin typeface="+mn-lt"/>
                </a:rPr>
                <a:t> [0..1] : CI_Citation </a:t>
              </a:r>
            </a:p>
            <a:p>
              <a:r>
                <a:rPr lang="en-US" sz="2000" dirty="0">
                  <a:latin typeface="+mn-lt"/>
                </a:rPr>
                <a:t>+ </a:t>
              </a:r>
              <a:r>
                <a:rPr lang="en-US" sz="2000" dirty="0" err="1">
                  <a:latin typeface="+mn-lt"/>
                </a:rPr>
                <a:t>dateTime</a:t>
              </a:r>
              <a:r>
                <a:rPr lang="en-US" sz="2000" dirty="0">
                  <a:latin typeface="+mn-lt"/>
                </a:rPr>
                <a:t> [0..*] : </a:t>
              </a:r>
              <a:r>
                <a:rPr lang="en-US" sz="2000" dirty="0" err="1">
                  <a:latin typeface="+mn-lt"/>
                </a:rPr>
                <a:t>DateTime</a:t>
              </a:r>
              <a:r>
                <a:rPr lang="en-US" sz="2000" dirty="0">
                  <a:latin typeface="+mn-lt"/>
                </a:rPr>
                <a:t> </a:t>
              </a:r>
            </a:p>
            <a:p>
              <a:r>
                <a:rPr lang="en-US" sz="2000" dirty="0">
                  <a:latin typeface="+mn-lt"/>
                </a:rPr>
                <a:t>+ result  [1..2] : </a:t>
              </a:r>
              <a:r>
                <a:rPr lang="en-US" sz="2000" dirty="0" err="1">
                  <a:latin typeface="+mn-lt"/>
                </a:rPr>
                <a:t>DQ_Result</a:t>
              </a:r>
              <a:endParaRPr lang="en-US" sz="2000" dirty="0">
                <a:latin typeface="+mn-lt"/>
              </a:endParaRPr>
            </a:p>
          </p:txBody>
        </p:sp>
        <p:sp>
          <p:nvSpPr>
            <p:cNvPr id="84997" name="Rectangle 19"/>
            <p:cNvSpPr>
              <a:spLocks noChangeArrowheads="1"/>
            </p:cNvSpPr>
            <p:nvPr/>
          </p:nvSpPr>
          <p:spPr bwMode="auto">
            <a:xfrm>
              <a:off x="337" y="3137"/>
              <a:ext cx="5073" cy="70"/>
            </a:xfrm>
            <a:prstGeom prst="rect">
              <a:avLst/>
            </a:prstGeom>
            <a:grpFill/>
            <a:ln w="9525">
              <a:solidFill>
                <a:schemeClr val="tx1"/>
              </a:solidFill>
              <a:miter lim="800000"/>
              <a:headEnd/>
              <a:tailEnd/>
            </a:ln>
          </p:spPr>
          <p:txBody>
            <a:bodyPr wrap="none" anchor="ctr"/>
            <a:lstStyle/>
            <a:p>
              <a:endParaRPr lang="en-US">
                <a:latin typeface="+mn-lt"/>
              </a:endParaRPr>
            </a:p>
          </p:txBody>
        </p:sp>
      </p:grpSp>
      <p:sp>
        <p:nvSpPr>
          <p:cNvPr id="7"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3"/>
          <p:cNvSpPr>
            <a:spLocks noChangeShapeType="1"/>
          </p:cNvSpPr>
          <p:nvPr/>
        </p:nvSpPr>
        <p:spPr bwMode="auto">
          <a:xfrm>
            <a:off x="471488" y="6391275"/>
            <a:ext cx="8215312" cy="0"/>
          </a:xfrm>
          <a:prstGeom prst="line">
            <a:avLst/>
          </a:prstGeom>
          <a:noFill/>
          <a:ln w="38100">
            <a:solidFill>
              <a:schemeClr val="tx1"/>
            </a:solidFill>
            <a:round/>
            <a:headEnd/>
            <a:tailEnd type="triangle" w="lg" len="lg"/>
          </a:ln>
        </p:spPr>
        <p:txBody>
          <a:bodyPr/>
          <a:lstStyle/>
          <a:p>
            <a:endParaRPr lang="en-US"/>
          </a:p>
        </p:txBody>
      </p:sp>
      <p:sp>
        <p:nvSpPr>
          <p:cNvPr id="4101" name="Text Box 5"/>
          <p:cNvSpPr txBox="1">
            <a:spLocks noChangeArrowheads="1"/>
          </p:cNvSpPr>
          <p:nvPr/>
        </p:nvSpPr>
        <p:spPr bwMode="auto">
          <a:xfrm>
            <a:off x="351568" y="1682750"/>
            <a:ext cx="1086867" cy="830997"/>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a:latin typeface="Calibri" pitchFamily="34" charset="0"/>
              </a:rPr>
              <a:t>Extents</a:t>
            </a:r>
          </a:p>
          <a:p>
            <a:pPr fontAlgn="auto">
              <a:spcBef>
                <a:spcPts val="0"/>
              </a:spcBef>
              <a:spcAft>
                <a:spcPts val="0"/>
              </a:spcAft>
              <a:defRPr/>
            </a:pPr>
            <a:r>
              <a:rPr lang="en-US" sz="1200" dirty="0">
                <a:latin typeface="Calibri" pitchFamily="34" charset="0"/>
              </a:rPr>
              <a:t>Temporal</a:t>
            </a:r>
          </a:p>
          <a:p>
            <a:pPr fontAlgn="auto">
              <a:spcBef>
                <a:spcPts val="0"/>
              </a:spcBef>
              <a:spcAft>
                <a:spcPts val="0"/>
              </a:spcAft>
              <a:defRPr/>
            </a:pPr>
            <a:r>
              <a:rPr lang="en-US" sz="1200" dirty="0" smtClean="0">
                <a:latin typeface="Calibri" pitchFamily="34" charset="0"/>
              </a:rPr>
              <a:t>Spatial</a:t>
            </a:r>
          </a:p>
          <a:p>
            <a:pPr fontAlgn="auto">
              <a:spcBef>
                <a:spcPts val="0"/>
              </a:spcBef>
              <a:spcAft>
                <a:spcPts val="0"/>
              </a:spcAft>
              <a:defRPr/>
            </a:pPr>
            <a:r>
              <a:rPr lang="en-US" sz="1200" dirty="0" smtClean="0">
                <a:latin typeface="Calibri" pitchFamily="34" charset="0"/>
              </a:rPr>
              <a:t>Identifiers</a:t>
            </a:r>
            <a:endParaRPr lang="en-US" sz="1200" dirty="0">
              <a:latin typeface="Calibri" pitchFamily="34" charset="0"/>
            </a:endParaRPr>
          </a:p>
        </p:txBody>
      </p:sp>
      <p:cxnSp>
        <p:nvCxnSpPr>
          <p:cNvPr id="5124" name="AutoShape 7"/>
          <p:cNvCxnSpPr>
            <a:cxnSpLocks noChangeShapeType="1"/>
            <a:stCxn id="46" idx="2"/>
            <a:endCxn id="28" idx="0"/>
          </p:cNvCxnSpPr>
          <p:nvPr/>
        </p:nvCxnSpPr>
        <p:spPr bwMode="auto">
          <a:xfrm rot="16200000" flipH="1">
            <a:off x="1020558" y="5180259"/>
            <a:ext cx="1456590" cy="242"/>
          </a:xfrm>
          <a:prstGeom prst="bentConnector3">
            <a:avLst>
              <a:gd name="adj1" fmla="val 50000"/>
            </a:avLst>
          </a:prstGeom>
          <a:noFill/>
          <a:ln w="19050">
            <a:solidFill>
              <a:schemeClr val="tx1"/>
            </a:solidFill>
            <a:miter lim="800000"/>
            <a:headEnd/>
            <a:tailEnd type="triangle" w="lg" len="lg"/>
          </a:ln>
        </p:spPr>
      </p:cxnSp>
      <p:sp>
        <p:nvSpPr>
          <p:cNvPr id="28" name="Oval 27"/>
          <p:cNvSpPr/>
          <p:nvPr/>
        </p:nvSpPr>
        <p:spPr>
          <a:xfrm>
            <a:off x="1489418" y="5908675"/>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Text Box 5"/>
          <p:cNvSpPr txBox="1">
            <a:spLocks noChangeArrowheads="1"/>
          </p:cNvSpPr>
          <p:nvPr/>
        </p:nvSpPr>
        <p:spPr bwMode="auto">
          <a:xfrm>
            <a:off x="1986794" y="1682750"/>
            <a:ext cx="1279274"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algn="ctr" fontAlgn="auto">
              <a:spcBef>
                <a:spcPts val="0"/>
              </a:spcBef>
              <a:spcAft>
                <a:spcPts val="0"/>
              </a:spcAft>
              <a:defRPr/>
            </a:pPr>
            <a:r>
              <a:rPr lang="en-US" sz="1200" b="1" dirty="0">
                <a:latin typeface="Calibri" pitchFamily="34" charset="0"/>
              </a:rPr>
              <a:t>Dimensions</a:t>
            </a:r>
            <a:endParaRPr lang="en-US" sz="1200" dirty="0">
              <a:latin typeface="Calibri" pitchFamily="34" charset="0"/>
            </a:endParaRPr>
          </a:p>
        </p:txBody>
      </p:sp>
      <p:sp>
        <p:nvSpPr>
          <p:cNvPr id="32" name="Oval 31"/>
          <p:cNvSpPr/>
          <p:nvPr/>
        </p:nvSpPr>
        <p:spPr>
          <a:xfrm>
            <a:off x="2366968" y="5908675"/>
            <a:ext cx="520700"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0" name="AutoShape 7"/>
          <p:cNvCxnSpPr>
            <a:cxnSpLocks noChangeShapeType="1"/>
            <a:stCxn id="31" idx="2"/>
            <a:endCxn id="32" idx="0"/>
          </p:cNvCxnSpPr>
          <p:nvPr/>
        </p:nvCxnSpPr>
        <p:spPr bwMode="auto">
          <a:xfrm rot="16200000" flipH="1">
            <a:off x="652411" y="3933768"/>
            <a:ext cx="3948926" cy="887"/>
          </a:xfrm>
          <a:prstGeom prst="bentConnector3">
            <a:avLst>
              <a:gd name="adj1" fmla="val 50000"/>
            </a:avLst>
          </a:prstGeom>
          <a:noFill/>
          <a:ln w="19050">
            <a:solidFill>
              <a:schemeClr val="tx1"/>
            </a:solidFill>
            <a:miter lim="800000"/>
            <a:headEnd/>
            <a:tailEnd type="triangle" w="lg" len="lg"/>
          </a:ln>
        </p:spPr>
      </p:cxnSp>
      <p:sp>
        <p:nvSpPr>
          <p:cNvPr id="36" name="Text Box 5"/>
          <p:cNvSpPr txBox="1">
            <a:spLocks noChangeArrowheads="1"/>
          </p:cNvSpPr>
          <p:nvPr/>
        </p:nvSpPr>
        <p:spPr bwMode="auto">
          <a:xfrm>
            <a:off x="2942936" y="3619670"/>
            <a:ext cx="1331199" cy="646331"/>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a:latin typeface="Calibri" pitchFamily="34" charset="0"/>
              </a:rPr>
              <a:t>Variables</a:t>
            </a:r>
          </a:p>
          <a:p>
            <a:pPr fontAlgn="auto">
              <a:spcBef>
                <a:spcPts val="0"/>
              </a:spcBef>
              <a:spcAft>
                <a:spcPts val="0"/>
              </a:spcAft>
              <a:defRPr/>
            </a:pPr>
            <a:r>
              <a:rPr lang="en-US" sz="1200" dirty="0" smtClean="0">
                <a:latin typeface="Calibri" pitchFamily="34" charset="0"/>
              </a:rPr>
              <a:t>Groups / types</a:t>
            </a:r>
            <a:endParaRPr lang="en-US" sz="1200" dirty="0">
              <a:latin typeface="Calibri" pitchFamily="34" charset="0"/>
            </a:endParaRPr>
          </a:p>
          <a:p>
            <a:pPr fontAlgn="auto">
              <a:spcBef>
                <a:spcPts val="0"/>
              </a:spcBef>
              <a:spcAft>
                <a:spcPts val="0"/>
              </a:spcAft>
              <a:defRPr/>
            </a:pPr>
            <a:r>
              <a:rPr lang="en-US" sz="1200" dirty="0">
                <a:latin typeface="Calibri" pitchFamily="34" charset="0"/>
              </a:rPr>
              <a:t>Fill Values</a:t>
            </a:r>
          </a:p>
        </p:txBody>
      </p:sp>
      <p:sp>
        <p:nvSpPr>
          <p:cNvPr id="37" name="Oval 36"/>
          <p:cNvSpPr/>
          <p:nvPr/>
        </p:nvSpPr>
        <p:spPr>
          <a:xfrm>
            <a:off x="3347965"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3" name="AutoShape 7"/>
          <p:cNvCxnSpPr>
            <a:cxnSpLocks noChangeShapeType="1"/>
            <a:stCxn id="36" idx="2"/>
            <a:endCxn id="37" idx="0"/>
          </p:cNvCxnSpPr>
          <p:nvPr/>
        </p:nvCxnSpPr>
        <p:spPr bwMode="auto">
          <a:xfrm rot="5400000">
            <a:off x="2786692" y="5086831"/>
            <a:ext cx="1642674" cy="1014"/>
          </a:xfrm>
          <a:prstGeom prst="bentConnector3">
            <a:avLst>
              <a:gd name="adj1" fmla="val 50000"/>
            </a:avLst>
          </a:prstGeom>
          <a:noFill/>
          <a:ln w="19050">
            <a:solidFill>
              <a:schemeClr val="tx1"/>
            </a:solidFill>
            <a:miter lim="800000"/>
            <a:headEnd/>
            <a:tailEnd type="triangle" w="lg" len="lg"/>
          </a:ln>
        </p:spPr>
      </p:cxnSp>
      <p:sp>
        <p:nvSpPr>
          <p:cNvPr id="29" name="Text Box 5"/>
          <p:cNvSpPr txBox="1">
            <a:spLocks noChangeArrowheads="1"/>
          </p:cNvSpPr>
          <p:nvPr/>
        </p:nvSpPr>
        <p:spPr bwMode="auto">
          <a:xfrm>
            <a:off x="4951162" y="3619671"/>
            <a:ext cx="1283328" cy="461665"/>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a:latin typeface="Calibri" pitchFamily="34" charset="0"/>
              </a:rPr>
              <a:t>Data </a:t>
            </a:r>
            <a:r>
              <a:rPr lang="en-US" sz="1200" b="1" dirty="0" smtClean="0">
                <a:latin typeface="Calibri" pitchFamily="34" charset="0"/>
              </a:rPr>
              <a:t>Quality</a:t>
            </a:r>
          </a:p>
          <a:p>
            <a:pPr fontAlgn="auto">
              <a:spcBef>
                <a:spcPts val="0"/>
              </a:spcBef>
              <a:spcAft>
                <a:spcPts val="0"/>
              </a:spcAft>
              <a:defRPr/>
            </a:pPr>
            <a:r>
              <a:rPr lang="en-US" sz="1200" dirty="0" smtClean="0">
                <a:latin typeface="Calibri" pitchFamily="34" charset="0"/>
              </a:rPr>
              <a:t>Coverage Reports</a:t>
            </a:r>
            <a:endParaRPr lang="en-US" sz="1200" dirty="0">
              <a:latin typeface="Calibri" pitchFamily="34" charset="0"/>
            </a:endParaRPr>
          </a:p>
        </p:txBody>
      </p:sp>
      <p:cxnSp>
        <p:nvCxnSpPr>
          <p:cNvPr id="5135" name="AutoShape 7"/>
          <p:cNvCxnSpPr>
            <a:cxnSpLocks noChangeShapeType="1"/>
            <a:stCxn id="54" idx="2"/>
            <a:endCxn id="33" idx="0"/>
          </p:cNvCxnSpPr>
          <p:nvPr/>
        </p:nvCxnSpPr>
        <p:spPr bwMode="auto">
          <a:xfrm rot="5400000">
            <a:off x="2708461" y="4118080"/>
            <a:ext cx="3581012" cy="179"/>
          </a:xfrm>
          <a:prstGeom prst="bentConnector3">
            <a:avLst>
              <a:gd name="adj1" fmla="val 50000"/>
            </a:avLst>
          </a:prstGeom>
          <a:noFill/>
          <a:ln w="19050">
            <a:solidFill>
              <a:schemeClr val="tx1"/>
            </a:solidFill>
            <a:miter lim="800000"/>
            <a:headEnd/>
            <a:tailEnd type="triangle" w="lg" len="lg"/>
          </a:ln>
        </p:spPr>
      </p:cxnSp>
      <p:sp>
        <p:nvSpPr>
          <p:cNvPr id="33" name="Oval 32"/>
          <p:cNvSpPr/>
          <p:nvPr/>
        </p:nvSpPr>
        <p:spPr>
          <a:xfrm>
            <a:off x="4239320"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ext Box 5"/>
          <p:cNvSpPr txBox="1">
            <a:spLocks noChangeArrowheads="1"/>
          </p:cNvSpPr>
          <p:nvPr/>
        </p:nvSpPr>
        <p:spPr bwMode="auto">
          <a:xfrm>
            <a:off x="7015559" y="3618707"/>
            <a:ext cx="896113"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endParaRPr lang="en-US" sz="1200" dirty="0">
              <a:latin typeface="Calibri" pitchFamily="34" charset="0"/>
            </a:endParaRPr>
          </a:p>
        </p:txBody>
      </p:sp>
      <p:sp>
        <p:nvSpPr>
          <p:cNvPr id="44" name="Oval 43"/>
          <p:cNvSpPr/>
          <p:nvPr/>
        </p:nvSpPr>
        <p:spPr>
          <a:xfrm>
            <a:off x="5329238" y="5908676"/>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39" name="AutoShape 7"/>
          <p:cNvCxnSpPr>
            <a:cxnSpLocks noChangeShapeType="1"/>
            <a:stCxn id="29" idx="2"/>
            <a:endCxn id="44" idx="0"/>
          </p:cNvCxnSpPr>
          <p:nvPr/>
        </p:nvCxnSpPr>
        <p:spPr bwMode="auto">
          <a:xfrm rot="5400000">
            <a:off x="4677141" y="4992991"/>
            <a:ext cx="1827340" cy="4031"/>
          </a:xfrm>
          <a:prstGeom prst="bentConnector3">
            <a:avLst>
              <a:gd name="adj1" fmla="val 50000"/>
            </a:avLst>
          </a:prstGeom>
          <a:noFill/>
          <a:ln w="19050">
            <a:solidFill>
              <a:schemeClr val="tx1"/>
            </a:solidFill>
            <a:miter lim="800000"/>
            <a:headEnd/>
            <a:tailEnd type="triangle" w="lg" len="lg"/>
          </a:ln>
        </p:spPr>
      </p:cxnSp>
      <p:sp>
        <p:nvSpPr>
          <p:cNvPr id="54" name="Text Box 5"/>
          <p:cNvSpPr txBox="1">
            <a:spLocks noChangeArrowheads="1"/>
          </p:cNvSpPr>
          <p:nvPr/>
        </p:nvSpPr>
        <p:spPr bwMode="auto">
          <a:xfrm>
            <a:off x="3968944" y="1681332"/>
            <a:ext cx="1060223" cy="646331"/>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smtClean="0">
                <a:latin typeface="Calibri" pitchFamily="34" charset="0"/>
              </a:rPr>
              <a:t>Lineage</a:t>
            </a:r>
          </a:p>
          <a:p>
            <a:pPr fontAlgn="auto">
              <a:spcBef>
                <a:spcPts val="0"/>
              </a:spcBef>
              <a:spcAft>
                <a:spcPts val="0"/>
              </a:spcAft>
              <a:defRPr/>
            </a:pPr>
            <a:r>
              <a:rPr lang="en-US" sz="1200" dirty="0" smtClean="0">
                <a:latin typeface="Calibri" pitchFamily="34" charset="0"/>
              </a:rPr>
              <a:t>Sources</a:t>
            </a:r>
          </a:p>
          <a:p>
            <a:pPr fontAlgn="auto">
              <a:spcBef>
                <a:spcPts val="0"/>
              </a:spcBef>
              <a:spcAft>
                <a:spcPts val="0"/>
              </a:spcAft>
              <a:defRPr/>
            </a:pPr>
            <a:r>
              <a:rPr lang="en-US" sz="1200" dirty="0" smtClean="0">
                <a:latin typeface="Calibri" pitchFamily="34" charset="0"/>
              </a:rPr>
              <a:t>Process Steps</a:t>
            </a:r>
            <a:endParaRPr lang="en-US" sz="1200" dirty="0">
              <a:latin typeface="Calibri" pitchFamily="34" charset="0"/>
            </a:endParaRPr>
          </a:p>
        </p:txBody>
      </p:sp>
      <p:sp>
        <p:nvSpPr>
          <p:cNvPr id="55" name="Oval 54"/>
          <p:cNvSpPr/>
          <p:nvPr/>
        </p:nvSpPr>
        <p:spPr>
          <a:xfrm>
            <a:off x="6491735" y="5908675"/>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42" name="AutoShape 7"/>
          <p:cNvCxnSpPr>
            <a:cxnSpLocks noChangeShapeType="1"/>
            <a:stCxn id="24" idx="2"/>
            <a:endCxn id="55" idx="0"/>
          </p:cNvCxnSpPr>
          <p:nvPr/>
        </p:nvCxnSpPr>
        <p:spPr bwMode="auto">
          <a:xfrm rot="16200000" flipH="1">
            <a:off x="4776828" y="3934211"/>
            <a:ext cx="3948926" cy="1"/>
          </a:xfrm>
          <a:prstGeom prst="bentConnector3">
            <a:avLst>
              <a:gd name="adj1" fmla="val 50000"/>
            </a:avLst>
          </a:prstGeom>
          <a:noFill/>
          <a:ln w="19050">
            <a:solidFill>
              <a:schemeClr val="tx1"/>
            </a:solidFill>
            <a:miter lim="800000"/>
            <a:headEnd/>
            <a:tailEnd type="triangle" w="lg" len="lg"/>
          </a:ln>
        </p:spPr>
      </p:cxnSp>
      <p:sp>
        <p:nvSpPr>
          <p:cNvPr id="28695" name="TextBox 57"/>
          <p:cNvSpPr txBox="1">
            <a:spLocks noChangeArrowheads="1"/>
          </p:cNvSpPr>
          <p:nvPr/>
        </p:nvSpPr>
        <p:spPr bwMode="auto">
          <a:xfrm>
            <a:off x="338976" y="282575"/>
            <a:ext cx="8347075" cy="584775"/>
          </a:xfrm>
          <a:prstGeom prst="rect">
            <a:avLst/>
          </a:prstGeom>
          <a:noFill/>
          <a:ln w="9525">
            <a:noFill/>
            <a:miter lim="800000"/>
            <a:headEnd/>
            <a:tailEnd/>
          </a:ln>
        </p:spPr>
        <p:txBody>
          <a:bodyPr>
            <a:spAutoFit/>
          </a:bodyPr>
          <a:lstStyle/>
          <a:p>
            <a:r>
              <a:rPr lang="en-US" sz="3200" dirty="0" smtClean="0"/>
              <a:t>ISO Building Blocks Workflow </a:t>
            </a:r>
            <a:r>
              <a:rPr lang="mr-IN" sz="3200" dirty="0" smtClean="0"/>
              <a:t>–</a:t>
            </a:r>
            <a:r>
              <a:rPr lang="en-US" sz="3200" dirty="0" smtClean="0"/>
              <a:t> Science Metadata</a:t>
            </a:r>
            <a:endParaRPr lang="en-US" sz="3200" dirty="0">
              <a:latin typeface="Calibri" pitchFamily="34" charset="0"/>
            </a:endParaRPr>
          </a:p>
        </p:txBody>
      </p:sp>
      <p:sp>
        <p:nvSpPr>
          <p:cNvPr id="24" name="Text Box 5"/>
          <p:cNvSpPr txBox="1">
            <a:spLocks noChangeArrowheads="1"/>
          </p:cNvSpPr>
          <p:nvPr/>
        </p:nvSpPr>
        <p:spPr bwMode="auto">
          <a:xfrm>
            <a:off x="6205401" y="1682750"/>
            <a:ext cx="1091779"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algn="ctr" fontAlgn="auto">
              <a:spcBef>
                <a:spcPts val="0"/>
              </a:spcBef>
              <a:spcAft>
                <a:spcPts val="0"/>
              </a:spcAft>
              <a:defRPr/>
            </a:pPr>
            <a:r>
              <a:rPr lang="en-US" sz="1200" b="1" dirty="0">
                <a:latin typeface="Calibri" pitchFamily="34" charset="0"/>
              </a:rPr>
              <a:t>Instruments</a:t>
            </a:r>
          </a:p>
        </p:txBody>
      </p:sp>
      <p:sp>
        <p:nvSpPr>
          <p:cNvPr id="25" name="Oval 24"/>
          <p:cNvSpPr/>
          <p:nvPr/>
        </p:nvSpPr>
        <p:spPr>
          <a:xfrm>
            <a:off x="7203719" y="5906294"/>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5146" name="AutoShape 7"/>
          <p:cNvCxnSpPr>
            <a:cxnSpLocks noChangeShapeType="1"/>
            <a:stCxn id="43" idx="2"/>
            <a:endCxn id="25" idx="0"/>
          </p:cNvCxnSpPr>
          <p:nvPr/>
        </p:nvCxnSpPr>
        <p:spPr bwMode="auto">
          <a:xfrm rot="5400000">
            <a:off x="6458152" y="4900830"/>
            <a:ext cx="2010588" cy="341"/>
          </a:xfrm>
          <a:prstGeom prst="bentConnector3">
            <a:avLst>
              <a:gd name="adj1" fmla="val 50000"/>
            </a:avLst>
          </a:prstGeom>
          <a:noFill/>
          <a:ln w="19050">
            <a:solidFill>
              <a:schemeClr val="tx1"/>
            </a:solidFill>
            <a:miter lim="800000"/>
            <a:headEnd/>
            <a:tailEnd type="triangle" w="lg" len="lg"/>
          </a:ln>
        </p:spPr>
      </p:cxnSp>
      <p:sp>
        <p:nvSpPr>
          <p:cNvPr id="28702" name="Rectangle 35"/>
          <p:cNvSpPr>
            <a:spLocks noChangeArrowheads="1"/>
          </p:cNvSpPr>
          <p:nvPr/>
        </p:nvSpPr>
        <p:spPr bwMode="auto">
          <a:xfrm>
            <a:off x="4661918" y="6421438"/>
            <a:ext cx="234950" cy="150812"/>
          </a:xfrm>
          <a:prstGeom prst="rect">
            <a:avLst/>
          </a:prstGeom>
          <a:solidFill>
            <a:schemeClr val="bg1"/>
          </a:solidFill>
          <a:ln w="9525">
            <a:solidFill>
              <a:schemeClr val="bg1"/>
            </a:solidFill>
            <a:miter lim="800000"/>
            <a:headEnd/>
            <a:tailEnd/>
          </a:ln>
        </p:spPr>
        <p:txBody>
          <a:bodyPr wrap="none" anchor="ctr"/>
          <a:lstStyle/>
          <a:p>
            <a:endParaRPr lang="en-US">
              <a:latin typeface="Calibri" pitchFamily="34" charset="0"/>
            </a:endParaRPr>
          </a:p>
        </p:txBody>
      </p:sp>
      <p:sp>
        <p:nvSpPr>
          <p:cNvPr id="46" name="Text Box 5"/>
          <p:cNvSpPr txBox="1">
            <a:spLocks noChangeArrowheads="1"/>
          </p:cNvSpPr>
          <p:nvPr/>
        </p:nvSpPr>
        <p:spPr bwMode="auto">
          <a:xfrm>
            <a:off x="1197560" y="3621088"/>
            <a:ext cx="1102343" cy="830997"/>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fontAlgn="auto">
              <a:spcBef>
                <a:spcPts val="0"/>
              </a:spcBef>
              <a:spcAft>
                <a:spcPts val="0"/>
              </a:spcAft>
              <a:defRPr/>
            </a:pPr>
            <a:r>
              <a:rPr lang="en-US" sz="1200" b="1" dirty="0">
                <a:latin typeface="Calibri" pitchFamily="34" charset="0"/>
              </a:rPr>
              <a:t>Scope</a:t>
            </a:r>
          </a:p>
          <a:p>
            <a:pPr fontAlgn="auto">
              <a:spcBef>
                <a:spcPts val="0"/>
              </a:spcBef>
              <a:spcAft>
                <a:spcPts val="0"/>
              </a:spcAft>
              <a:defRPr/>
            </a:pPr>
            <a:r>
              <a:rPr lang="en-US" sz="1200" dirty="0">
                <a:latin typeface="Calibri" pitchFamily="34" charset="0"/>
              </a:rPr>
              <a:t>Code</a:t>
            </a:r>
          </a:p>
          <a:p>
            <a:pPr fontAlgn="auto">
              <a:spcBef>
                <a:spcPts val="0"/>
              </a:spcBef>
              <a:spcAft>
                <a:spcPts val="0"/>
              </a:spcAft>
              <a:defRPr/>
            </a:pPr>
            <a:r>
              <a:rPr lang="en-US" sz="1200" dirty="0">
                <a:latin typeface="Calibri" pitchFamily="34" charset="0"/>
              </a:rPr>
              <a:t>Extent</a:t>
            </a:r>
          </a:p>
          <a:p>
            <a:pPr fontAlgn="auto">
              <a:spcBef>
                <a:spcPts val="0"/>
              </a:spcBef>
              <a:spcAft>
                <a:spcPts val="0"/>
              </a:spcAft>
              <a:defRPr/>
            </a:pPr>
            <a:r>
              <a:rPr lang="en-US" sz="1200" dirty="0" smtClean="0">
                <a:latin typeface="Calibri" pitchFamily="34" charset="0"/>
              </a:rPr>
              <a:t>Description</a:t>
            </a:r>
            <a:endParaRPr lang="en-US" sz="1200" dirty="0">
              <a:latin typeface="Calibri" pitchFamily="34" charset="0"/>
            </a:endParaRPr>
          </a:p>
        </p:txBody>
      </p:sp>
      <p:sp>
        <p:nvSpPr>
          <p:cNvPr id="47" name="Oval 46"/>
          <p:cNvSpPr/>
          <p:nvPr/>
        </p:nvSpPr>
        <p:spPr>
          <a:xfrm>
            <a:off x="634430" y="5911850"/>
            <a:ext cx="519113"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48" name="AutoShape 7"/>
          <p:cNvCxnSpPr>
            <a:cxnSpLocks noChangeShapeType="1"/>
            <a:stCxn id="4101" idx="2"/>
            <a:endCxn id="47" idx="0"/>
          </p:cNvCxnSpPr>
          <p:nvPr/>
        </p:nvCxnSpPr>
        <p:spPr bwMode="auto">
          <a:xfrm rot="5400000">
            <a:off x="-804556" y="4212291"/>
            <a:ext cx="3398103" cy="1015"/>
          </a:xfrm>
          <a:prstGeom prst="bentConnector3">
            <a:avLst>
              <a:gd name="adj1" fmla="val 50000"/>
            </a:avLst>
          </a:prstGeom>
          <a:noFill/>
          <a:ln w="19050">
            <a:solidFill>
              <a:schemeClr val="tx1"/>
            </a:solidFill>
            <a:miter lim="800000"/>
            <a:headEnd/>
            <a:tailEnd type="triangle" w="lg" len="lg"/>
          </a:ln>
        </p:spPr>
      </p:cxnSp>
      <p:sp>
        <p:nvSpPr>
          <p:cNvPr id="34" name="Text Box 5"/>
          <p:cNvSpPr txBox="1">
            <a:spLocks noChangeArrowheads="1"/>
          </p:cNvSpPr>
          <p:nvPr/>
        </p:nvSpPr>
        <p:spPr bwMode="auto">
          <a:xfrm>
            <a:off x="7957379" y="1682750"/>
            <a:ext cx="597987" cy="276999"/>
          </a:xfrm>
          <a:prstGeom prst="rect">
            <a:avLst/>
          </a:prstGeom>
          <a:solidFill>
            <a:schemeClr val="bg1"/>
          </a:solidFill>
          <a:ln w="9525">
            <a:solidFill>
              <a:schemeClr val="tx1"/>
            </a:solidFill>
            <a:miter lim="800000"/>
            <a:headEnd/>
            <a:tailEnd/>
          </a:ln>
          <a:effectLst>
            <a:outerShdw dist="45791" dir="3378596" algn="ctr" rotWithShape="0">
              <a:schemeClr val="bg2">
                <a:alpha val="50000"/>
              </a:schemeClr>
            </a:outerShdw>
          </a:effectLst>
        </p:spPr>
        <p:txBody>
          <a:bodyPr wrap="square" lIns="45720" rIns="45720">
            <a:spAutoFit/>
          </a:bodyPr>
          <a:lstStyle/>
          <a:p>
            <a:pPr algn="ctr" fontAlgn="auto">
              <a:spcBef>
                <a:spcPts val="0"/>
              </a:spcBef>
              <a:spcAft>
                <a:spcPts val="0"/>
              </a:spcAft>
              <a:defRPr/>
            </a:pPr>
            <a:endParaRPr lang="en-US" sz="1200" b="1" dirty="0">
              <a:latin typeface="Calibri" pitchFamily="34" charset="0"/>
            </a:endParaRPr>
          </a:p>
        </p:txBody>
      </p:sp>
      <p:sp>
        <p:nvSpPr>
          <p:cNvPr id="35" name="Oval 34"/>
          <p:cNvSpPr/>
          <p:nvPr/>
        </p:nvSpPr>
        <p:spPr>
          <a:xfrm>
            <a:off x="7995639" y="5914231"/>
            <a:ext cx="519112" cy="481013"/>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38" name="AutoShape 7"/>
          <p:cNvCxnSpPr>
            <a:cxnSpLocks noChangeShapeType="1"/>
            <a:stCxn id="34" idx="2"/>
            <a:endCxn id="35" idx="0"/>
          </p:cNvCxnSpPr>
          <p:nvPr/>
        </p:nvCxnSpPr>
        <p:spPr bwMode="auto">
          <a:xfrm rot="5400000">
            <a:off x="6278543" y="3936401"/>
            <a:ext cx="3954482" cy="1178"/>
          </a:xfrm>
          <a:prstGeom prst="bentConnector3">
            <a:avLst>
              <a:gd name="adj1" fmla="val 50000"/>
            </a:avLst>
          </a:prstGeom>
          <a:noFill/>
          <a:ln w="19050">
            <a:solidFill>
              <a:schemeClr val="tx1"/>
            </a:solidFill>
            <a:miter lim="800000"/>
            <a:headEnd/>
            <a:tailEnd type="triangle" w="lg" len="lg"/>
          </a:ln>
        </p:spPr>
      </p:cxnSp>
    </p:spTree>
    <p:extLst>
      <p:ext uri="{BB962C8B-B14F-4D97-AF65-F5344CB8AC3E}">
        <p14:creationId xmlns:p14="http://schemas.microsoft.com/office/powerpoint/2010/main" val="177353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wipe(up)">
                                      <p:cBhvr>
                                        <p:cTn id="7" dur="500"/>
                                        <p:tgtEl>
                                          <p:spTgt spid="410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up)">
                                      <p:cBhvr>
                                        <p:cTn id="10" dur="500"/>
                                        <p:tgtEl>
                                          <p:spTgt spid="47"/>
                                        </p:tgtEl>
                                      </p:cBhvr>
                                    </p:animEffect>
                                  </p:childTnLst>
                                </p:cTn>
                              </p:par>
                              <p:par>
                                <p:cTn id="11" presetID="22" presetClass="entr" presetSubtype="1"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up)">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wipe(up)">
                                      <p:cBhvr>
                                        <p:cTn id="18" dur="500"/>
                                        <p:tgtEl>
                                          <p:spTgt spid="46"/>
                                        </p:tgtEl>
                                      </p:cBhvr>
                                    </p:animEffect>
                                  </p:childTnLst>
                                </p:cTn>
                              </p:par>
                              <p:par>
                                <p:cTn id="19" presetID="22" presetClass="entr" presetSubtype="1" fill="hold" nodeType="withEffect">
                                  <p:stCondLst>
                                    <p:cond delay="0"/>
                                  </p:stCondLst>
                                  <p:childTnLst>
                                    <p:set>
                                      <p:cBhvr>
                                        <p:cTn id="20" dur="1" fill="hold">
                                          <p:stCondLst>
                                            <p:cond delay="0"/>
                                          </p:stCondLst>
                                        </p:cTn>
                                        <p:tgtEl>
                                          <p:spTgt spid="5124"/>
                                        </p:tgtEl>
                                        <p:attrNameLst>
                                          <p:attrName>style.visibility</p:attrName>
                                        </p:attrNameLst>
                                      </p:cBhvr>
                                      <p:to>
                                        <p:strVal val="visible"/>
                                      </p:to>
                                    </p:set>
                                    <p:animEffect transition="in" filter="wipe(up)">
                                      <p:cBhvr>
                                        <p:cTn id="21" dur="500"/>
                                        <p:tgtEl>
                                          <p:spTgt spid="512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500"/>
                                        <p:tgtEl>
                                          <p:spTgt spid="28"/>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up)">
                                      <p:cBhvr>
                                        <p:cTn id="30" dur="500"/>
                                        <p:tgtEl>
                                          <p:spTgt spid="32"/>
                                        </p:tgtEl>
                                      </p:cBhvr>
                                    </p:animEffect>
                                  </p:childTnLst>
                                </p:cTn>
                              </p:par>
                              <p:par>
                                <p:cTn id="31" presetID="22" presetClass="entr" presetSubtype="1" fill="hold" nodeType="withEffect">
                                  <p:stCondLst>
                                    <p:cond delay="0"/>
                                  </p:stCondLst>
                                  <p:childTnLst>
                                    <p:set>
                                      <p:cBhvr>
                                        <p:cTn id="32" dur="1" fill="hold">
                                          <p:stCondLst>
                                            <p:cond delay="0"/>
                                          </p:stCondLst>
                                        </p:cTn>
                                        <p:tgtEl>
                                          <p:spTgt spid="5130"/>
                                        </p:tgtEl>
                                        <p:attrNameLst>
                                          <p:attrName>style.visibility</p:attrName>
                                        </p:attrNameLst>
                                      </p:cBhvr>
                                      <p:to>
                                        <p:strVal val="visible"/>
                                      </p:to>
                                    </p:set>
                                    <p:animEffect transition="in" filter="wipe(up)">
                                      <p:cBhvr>
                                        <p:cTn id="33" dur="500"/>
                                        <p:tgtEl>
                                          <p:spTgt spid="51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up)">
                                      <p:cBhvr>
                                        <p:cTn id="38" dur="500"/>
                                        <p:tgtEl>
                                          <p:spTgt spid="3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wipe(up)">
                                      <p:cBhvr>
                                        <p:cTn id="41" dur="500"/>
                                        <p:tgtEl>
                                          <p:spTgt spid="37"/>
                                        </p:tgtEl>
                                      </p:cBhvr>
                                    </p:animEffect>
                                  </p:childTnLst>
                                </p:cTn>
                              </p:par>
                              <p:par>
                                <p:cTn id="42" presetID="22" presetClass="entr" presetSubtype="1" fill="hold" nodeType="withEffect">
                                  <p:stCondLst>
                                    <p:cond delay="0"/>
                                  </p:stCondLst>
                                  <p:childTnLst>
                                    <p:set>
                                      <p:cBhvr>
                                        <p:cTn id="43" dur="1" fill="hold">
                                          <p:stCondLst>
                                            <p:cond delay="0"/>
                                          </p:stCondLst>
                                        </p:cTn>
                                        <p:tgtEl>
                                          <p:spTgt spid="5133"/>
                                        </p:tgtEl>
                                        <p:attrNameLst>
                                          <p:attrName>style.visibility</p:attrName>
                                        </p:attrNameLst>
                                      </p:cBhvr>
                                      <p:to>
                                        <p:strVal val="visible"/>
                                      </p:to>
                                    </p:set>
                                    <p:animEffect transition="in" filter="wipe(up)">
                                      <p:cBhvr>
                                        <p:cTn id="44" dur="500"/>
                                        <p:tgtEl>
                                          <p:spTgt spid="513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up)">
                                      <p:cBhvr>
                                        <p:cTn id="49" dur="500"/>
                                        <p:tgtEl>
                                          <p:spTgt spid="54"/>
                                        </p:tgtEl>
                                      </p:cBhvr>
                                    </p:animEffect>
                                  </p:childTnLst>
                                </p:cTn>
                              </p:par>
                              <p:par>
                                <p:cTn id="50" presetID="22" presetClass="entr" presetSubtype="1" fill="hold" nodeType="withEffect">
                                  <p:stCondLst>
                                    <p:cond delay="0"/>
                                  </p:stCondLst>
                                  <p:childTnLst>
                                    <p:set>
                                      <p:cBhvr>
                                        <p:cTn id="51" dur="1" fill="hold">
                                          <p:stCondLst>
                                            <p:cond delay="0"/>
                                          </p:stCondLst>
                                        </p:cTn>
                                        <p:tgtEl>
                                          <p:spTgt spid="5135"/>
                                        </p:tgtEl>
                                        <p:attrNameLst>
                                          <p:attrName>style.visibility</p:attrName>
                                        </p:attrNameLst>
                                      </p:cBhvr>
                                      <p:to>
                                        <p:strVal val="visible"/>
                                      </p:to>
                                    </p:set>
                                    <p:animEffect transition="in" filter="wipe(up)">
                                      <p:cBhvr>
                                        <p:cTn id="52" dur="500"/>
                                        <p:tgtEl>
                                          <p:spTgt spid="5135"/>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up)">
                                      <p:cBhvr>
                                        <p:cTn id="60" dur="500"/>
                                        <p:tgtEl>
                                          <p:spTgt spid="29"/>
                                        </p:tgtEl>
                                      </p:cBhvr>
                                    </p:animEffect>
                                  </p:childTnLst>
                                </p:cTn>
                              </p:par>
                              <p:par>
                                <p:cTn id="61" presetID="22" presetClass="entr" presetSubtype="1" fill="hold" nodeType="withEffect">
                                  <p:stCondLst>
                                    <p:cond delay="0"/>
                                  </p:stCondLst>
                                  <p:childTnLst>
                                    <p:set>
                                      <p:cBhvr>
                                        <p:cTn id="62" dur="1" fill="hold">
                                          <p:stCondLst>
                                            <p:cond delay="0"/>
                                          </p:stCondLst>
                                        </p:cTn>
                                        <p:tgtEl>
                                          <p:spTgt spid="5139"/>
                                        </p:tgtEl>
                                        <p:attrNameLst>
                                          <p:attrName>style.visibility</p:attrName>
                                        </p:attrNameLst>
                                      </p:cBhvr>
                                      <p:to>
                                        <p:strVal val="visible"/>
                                      </p:to>
                                    </p:set>
                                    <p:animEffect transition="in" filter="wipe(up)">
                                      <p:cBhvr>
                                        <p:cTn id="63" dur="500"/>
                                        <p:tgtEl>
                                          <p:spTgt spid="5139"/>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up)">
                                      <p:cBhvr>
                                        <p:cTn id="66" dur="500"/>
                                        <p:tgtEl>
                                          <p:spTgt spid="4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up)">
                                      <p:cBhvr>
                                        <p:cTn id="71" dur="500"/>
                                        <p:tgtEl>
                                          <p:spTgt spid="24"/>
                                        </p:tgtEl>
                                      </p:cBhvr>
                                    </p:animEffect>
                                  </p:childTnLst>
                                </p:cTn>
                              </p:par>
                              <p:par>
                                <p:cTn id="72" presetID="22" presetClass="entr" presetSubtype="1" fill="hold" nodeType="withEffect">
                                  <p:stCondLst>
                                    <p:cond delay="0"/>
                                  </p:stCondLst>
                                  <p:childTnLst>
                                    <p:set>
                                      <p:cBhvr>
                                        <p:cTn id="73" dur="1" fill="hold">
                                          <p:stCondLst>
                                            <p:cond delay="0"/>
                                          </p:stCondLst>
                                        </p:cTn>
                                        <p:tgtEl>
                                          <p:spTgt spid="5142"/>
                                        </p:tgtEl>
                                        <p:attrNameLst>
                                          <p:attrName>style.visibility</p:attrName>
                                        </p:attrNameLst>
                                      </p:cBhvr>
                                      <p:to>
                                        <p:strVal val="visible"/>
                                      </p:to>
                                    </p:set>
                                    <p:animEffect transition="in" filter="wipe(up)">
                                      <p:cBhvr>
                                        <p:cTn id="74" dur="500"/>
                                        <p:tgtEl>
                                          <p:spTgt spid="5142"/>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up)">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up)">
                                      <p:cBhvr>
                                        <p:cTn id="82" dur="500"/>
                                        <p:tgtEl>
                                          <p:spTgt spid="43"/>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up)">
                                      <p:cBhvr>
                                        <p:cTn id="85" dur="500"/>
                                        <p:tgtEl>
                                          <p:spTgt spid="25"/>
                                        </p:tgtEl>
                                      </p:cBhvr>
                                    </p:animEffect>
                                  </p:childTnLst>
                                </p:cTn>
                              </p:par>
                              <p:par>
                                <p:cTn id="86" presetID="22" presetClass="entr" presetSubtype="1" fill="hold" nodeType="withEffect">
                                  <p:stCondLst>
                                    <p:cond delay="0"/>
                                  </p:stCondLst>
                                  <p:childTnLst>
                                    <p:set>
                                      <p:cBhvr>
                                        <p:cTn id="87" dur="1" fill="hold">
                                          <p:stCondLst>
                                            <p:cond delay="0"/>
                                          </p:stCondLst>
                                        </p:cTn>
                                        <p:tgtEl>
                                          <p:spTgt spid="5146"/>
                                        </p:tgtEl>
                                        <p:attrNameLst>
                                          <p:attrName>style.visibility</p:attrName>
                                        </p:attrNameLst>
                                      </p:cBhvr>
                                      <p:to>
                                        <p:strVal val="visible"/>
                                      </p:to>
                                    </p:set>
                                    <p:animEffect transition="in" filter="wipe(up)">
                                      <p:cBhvr>
                                        <p:cTn id="88" dur="500"/>
                                        <p:tgtEl>
                                          <p:spTgt spid="514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up)">
                                      <p:cBhvr>
                                        <p:cTn id="93" dur="500"/>
                                        <p:tgtEl>
                                          <p:spTgt spid="34"/>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up)">
                                      <p:cBhvr>
                                        <p:cTn id="96" dur="500"/>
                                        <p:tgtEl>
                                          <p:spTgt spid="35"/>
                                        </p:tgtEl>
                                      </p:cBhvr>
                                    </p:animEffect>
                                  </p:childTnLst>
                                </p:cTn>
                              </p:par>
                              <p:par>
                                <p:cTn id="97" presetID="22" presetClass="entr" presetSubtype="1"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wipe(up)">
                                      <p:cBhvr>
                                        <p:cTn id="9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28" grpId="0" animBg="1"/>
      <p:bldP spid="31" grpId="0" animBg="1"/>
      <p:bldP spid="32" grpId="0" animBg="1"/>
      <p:bldP spid="36" grpId="0" animBg="1"/>
      <p:bldP spid="37" grpId="0" animBg="1"/>
      <p:bldP spid="29" grpId="0" animBg="1"/>
      <p:bldP spid="33" grpId="0" animBg="1"/>
      <p:bldP spid="43" grpId="0" animBg="1"/>
      <p:bldP spid="44" grpId="0" animBg="1"/>
      <p:bldP spid="54" grpId="0" animBg="1"/>
      <p:bldP spid="55" grpId="0" animBg="1"/>
      <p:bldP spid="24" grpId="0" animBg="1"/>
      <p:bldP spid="25" grpId="0" animBg="1"/>
      <p:bldP spid="46" grpId="0" animBg="1"/>
      <p:bldP spid="47" grpId="0" animBg="1"/>
      <p:bldP spid="34" grpId="0" animBg="1"/>
      <p:bldP spid="3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005198" y="2130657"/>
            <a:ext cx="5105716" cy="2478722"/>
            <a:chOff x="2017555" y="1784668"/>
            <a:chExt cx="5105716" cy="2478722"/>
          </a:xfrm>
          <a:effectLst>
            <a:outerShdw blurRad="50800" dist="76200" dir="2700000" algn="ctr" rotWithShape="0">
              <a:srgbClr val="000000">
                <a:alpha val="40000"/>
              </a:srgbClr>
            </a:outerShdw>
          </a:effectLst>
        </p:grpSpPr>
        <p:sp>
          <p:nvSpPr>
            <p:cNvPr id="71683" name="Text Box 32"/>
            <p:cNvSpPr txBox="1">
              <a:spLocks noChangeArrowheads="1"/>
            </p:cNvSpPr>
            <p:nvPr/>
          </p:nvSpPr>
          <p:spPr bwMode="auto">
            <a:xfrm>
              <a:off x="2017555" y="1784668"/>
              <a:ext cx="5105716" cy="461962"/>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MI_Objective</a:t>
              </a:r>
              <a:endParaRPr lang="en-US" sz="2400" dirty="0">
                <a:latin typeface="+mn-lt"/>
                <a:ea typeface="ＭＳ Ｐゴシック" pitchFamily="1" charset="-128"/>
              </a:endParaRPr>
            </a:p>
          </p:txBody>
        </p:sp>
        <p:sp>
          <p:nvSpPr>
            <p:cNvPr id="71684" name="Text Box 33"/>
            <p:cNvSpPr txBox="1">
              <a:spLocks noChangeArrowheads="1"/>
            </p:cNvSpPr>
            <p:nvPr/>
          </p:nvSpPr>
          <p:spPr bwMode="auto">
            <a:xfrm>
              <a:off x="2017555" y="2247900"/>
              <a:ext cx="5105716" cy="1938337"/>
            </a:xfrm>
            <a:prstGeom prst="rect">
              <a:avLst/>
            </a:prstGeom>
            <a:solidFill>
              <a:schemeClr val="bg1"/>
            </a:solidFill>
            <a:ln w="9525">
              <a:solidFill>
                <a:schemeClr val="tx1"/>
              </a:solidFill>
              <a:miter lim="800000"/>
              <a:headEnd/>
              <a:tailEnd/>
            </a:ln>
          </p:spPr>
          <p:txBody>
            <a:bodyPr>
              <a:spAutoFit/>
            </a:bodyPr>
            <a:lstStyle/>
            <a:p>
              <a:r>
                <a:rPr lang="fr-FR" sz="2400" b="1" dirty="0">
                  <a:latin typeface="+mn-lt"/>
                  <a:ea typeface="ＭＳ Ｐゴシック" pitchFamily="1" charset="-128"/>
                </a:rPr>
                <a:t>+ identifier[1..*] : </a:t>
              </a:r>
              <a:r>
                <a:rPr lang="fr-FR" sz="2400" b="1" dirty="0" err="1">
                  <a:latin typeface="+mn-lt"/>
                  <a:ea typeface="ＭＳ Ｐゴシック" pitchFamily="1" charset="-128"/>
                </a:rPr>
                <a:t>MD_Identifier</a:t>
              </a:r>
              <a:endParaRPr lang="fr-FR" sz="2400" b="1"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priority</a:t>
              </a:r>
              <a:r>
                <a:rPr lang="fr-FR" sz="2400" dirty="0">
                  <a:latin typeface="+mn-lt"/>
                  <a:ea typeface="ＭＳ Ｐゴシック" pitchFamily="1" charset="-128"/>
                </a:rPr>
                <a:t>[0..1]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dirty="0">
                  <a:latin typeface="+mn-lt"/>
                  <a:ea typeface="ＭＳ Ｐゴシック" pitchFamily="1" charset="-128"/>
                </a:rPr>
                <a:t>+ type[0..*] : </a:t>
              </a:r>
              <a:r>
                <a:rPr lang="fr-FR" sz="2400" dirty="0" err="1">
                  <a:latin typeface="+mn-lt"/>
                  <a:ea typeface="ＭＳ Ｐゴシック" pitchFamily="1" charset="-128"/>
                </a:rPr>
                <a:t>MI_ObjectiveTypeCode</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function</a:t>
              </a:r>
              <a:r>
                <a:rPr lang="fr-FR" sz="2400" dirty="0">
                  <a:latin typeface="+mn-lt"/>
                  <a:ea typeface="ＭＳ Ｐゴシック" pitchFamily="1" charset="-128"/>
                </a:rPr>
                <a:t>[0..*]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extent</a:t>
              </a:r>
              <a:r>
                <a:rPr lang="fr-FR" sz="2400" dirty="0">
                  <a:latin typeface="+mn-lt"/>
                  <a:ea typeface="ＭＳ Ｐゴシック" pitchFamily="1" charset="-128"/>
                </a:rPr>
                <a:t>[0..*] : </a:t>
              </a:r>
              <a:r>
                <a:rPr lang="fr-FR" sz="2400" dirty="0" err="1">
                  <a:latin typeface="+mn-lt"/>
                  <a:ea typeface="ＭＳ Ｐゴシック" pitchFamily="1" charset="-128"/>
                </a:rPr>
                <a:t>EX_Extent</a:t>
              </a:r>
              <a:endParaRPr lang="en-US" sz="2400" dirty="0">
                <a:latin typeface="+mn-lt"/>
                <a:ea typeface="ＭＳ Ｐゴシック" pitchFamily="1" charset="-128"/>
              </a:endParaRPr>
            </a:p>
          </p:txBody>
        </p:sp>
        <p:sp>
          <p:nvSpPr>
            <p:cNvPr id="71685" name="Rectangle 34"/>
            <p:cNvSpPr>
              <a:spLocks noChangeArrowheads="1"/>
            </p:cNvSpPr>
            <p:nvPr/>
          </p:nvSpPr>
          <p:spPr bwMode="auto">
            <a:xfrm>
              <a:off x="2017555" y="4178300"/>
              <a:ext cx="5105716" cy="85090"/>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311800"/>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351280" y="2290445"/>
            <a:ext cx="6741160" cy="2146618"/>
            <a:chOff x="1351280" y="2290445"/>
            <a:chExt cx="6741160" cy="2146618"/>
          </a:xfrm>
          <a:effectLst>
            <a:outerShdw blurRad="50800" dist="76200" dir="2700000" algn="ctr" rotWithShape="0">
              <a:srgbClr val="000000">
                <a:alpha val="40000"/>
              </a:srgbClr>
            </a:outerShdw>
          </a:effectLst>
        </p:grpSpPr>
        <p:sp>
          <p:nvSpPr>
            <p:cNvPr id="61443" name="Text Box 40"/>
            <p:cNvSpPr txBox="1">
              <a:spLocks noChangeArrowheads="1"/>
            </p:cNvSpPr>
            <p:nvPr/>
          </p:nvSpPr>
          <p:spPr bwMode="auto">
            <a:xfrm>
              <a:off x="1351280" y="2290445"/>
              <a:ext cx="6741160" cy="466725"/>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rPr>
                <a:t>MD_AggregateInformation</a:t>
              </a:r>
              <a:endParaRPr lang="en-US" sz="2400" dirty="0">
                <a:latin typeface="+mn-lt"/>
              </a:endParaRPr>
            </a:p>
          </p:txBody>
        </p:sp>
        <p:sp>
          <p:nvSpPr>
            <p:cNvPr id="61444" name="Text Box 41"/>
            <p:cNvSpPr txBox="1">
              <a:spLocks noChangeArrowheads="1"/>
            </p:cNvSpPr>
            <p:nvPr/>
          </p:nvSpPr>
          <p:spPr bwMode="auto">
            <a:xfrm>
              <a:off x="1351280" y="2749232"/>
              <a:ext cx="6741160" cy="1569660"/>
            </a:xfrm>
            <a:prstGeom prst="rect">
              <a:avLst/>
            </a:prstGeom>
            <a:solidFill>
              <a:schemeClr val="bg1"/>
            </a:solidFill>
            <a:ln w="9525">
              <a:solidFill>
                <a:schemeClr val="tx1"/>
              </a:solidFill>
              <a:miter lim="800000"/>
              <a:headEnd/>
              <a:tailEnd/>
            </a:ln>
          </p:spPr>
          <p:txBody>
            <a:bodyPr wrap="square">
              <a:spAutoFit/>
            </a:bodyPr>
            <a:lstStyle/>
            <a:p>
              <a:r>
                <a:rPr lang="en-US" sz="2400" b="1" dirty="0">
                  <a:latin typeface="+mn-lt"/>
                </a:rPr>
                <a:t>+ </a:t>
              </a:r>
              <a:r>
                <a:rPr lang="en-US" sz="2400" b="1" dirty="0" err="1">
                  <a:latin typeface="+mn-lt"/>
                </a:rPr>
                <a:t>aggregateDataSetName</a:t>
              </a:r>
              <a:r>
                <a:rPr lang="en-US" sz="2400" b="1" dirty="0">
                  <a:latin typeface="+mn-lt"/>
                </a:rPr>
                <a:t> [0..1] : </a:t>
              </a:r>
              <a:r>
                <a:rPr lang="en-US" sz="2400" b="1" dirty="0" err="1">
                  <a:latin typeface="+mn-lt"/>
                </a:rPr>
                <a:t>CI_Citation</a:t>
              </a:r>
              <a:endParaRPr lang="en-US" sz="2400" b="1" dirty="0">
                <a:latin typeface="+mn-lt"/>
              </a:endParaRPr>
            </a:p>
            <a:p>
              <a:r>
                <a:rPr lang="en-US" sz="2400" b="1" dirty="0">
                  <a:latin typeface="+mn-lt"/>
                </a:rPr>
                <a:t>+ </a:t>
              </a:r>
              <a:r>
                <a:rPr lang="en-US" sz="2400" b="1" dirty="0" err="1">
                  <a:latin typeface="+mn-lt"/>
                </a:rPr>
                <a:t>aggregateDataSetIdentifier</a:t>
              </a:r>
              <a:r>
                <a:rPr lang="en-US" sz="2400" b="1" dirty="0">
                  <a:latin typeface="+mn-lt"/>
                </a:rPr>
                <a:t> [0..1] : </a:t>
              </a:r>
              <a:r>
                <a:rPr lang="en-US" sz="2400" b="1" dirty="0" err="1">
                  <a:latin typeface="+mn-lt"/>
                </a:rPr>
                <a:t>MD_Identifier</a:t>
              </a:r>
              <a:endParaRPr lang="en-US" sz="2400" b="1" dirty="0">
                <a:latin typeface="+mn-lt"/>
              </a:endParaRPr>
            </a:p>
            <a:p>
              <a:r>
                <a:rPr lang="en-US" sz="2400" dirty="0">
                  <a:latin typeface="+mn-lt"/>
                </a:rPr>
                <a:t>+ </a:t>
              </a:r>
              <a:r>
                <a:rPr lang="en-US" sz="2400" dirty="0" err="1">
                  <a:latin typeface="+mn-lt"/>
                </a:rPr>
                <a:t>associationType</a:t>
              </a:r>
              <a:r>
                <a:rPr lang="en-US" sz="2400" dirty="0">
                  <a:latin typeface="+mn-lt"/>
                </a:rPr>
                <a:t> : </a:t>
              </a:r>
              <a:r>
                <a:rPr lang="en-US" sz="2400" dirty="0" err="1">
                  <a:latin typeface="+mn-lt"/>
                </a:rPr>
                <a:t>DS_AssociationTypeCode</a:t>
              </a:r>
              <a:endParaRPr lang="en-US" sz="2400" dirty="0">
                <a:latin typeface="+mn-lt"/>
              </a:endParaRPr>
            </a:p>
            <a:p>
              <a:r>
                <a:rPr lang="en-US" sz="2400" dirty="0">
                  <a:latin typeface="+mn-lt"/>
                </a:rPr>
                <a:t>+ </a:t>
              </a:r>
              <a:r>
                <a:rPr lang="en-US" sz="2400" dirty="0" err="1">
                  <a:latin typeface="+mn-lt"/>
                </a:rPr>
                <a:t>initiativeType</a:t>
              </a:r>
              <a:r>
                <a:rPr lang="en-US" sz="2400" dirty="0">
                  <a:latin typeface="+mn-lt"/>
                </a:rPr>
                <a:t> [0..1] : </a:t>
              </a:r>
              <a:r>
                <a:rPr lang="en-US" sz="2400" dirty="0" err="1">
                  <a:latin typeface="+mn-lt"/>
                </a:rPr>
                <a:t>DS_InitiativeTypeCode</a:t>
              </a:r>
              <a:endParaRPr lang="en-US" sz="2400" dirty="0">
                <a:latin typeface="+mn-lt"/>
              </a:endParaRPr>
            </a:p>
          </p:txBody>
        </p:sp>
        <p:sp>
          <p:nvSpPr>
            <p:cNvPr id="61445" name="Rectangle 42"/>
            <p:cNvSpPr>
              <a:spLocks noChangeArrowheads="1"/>
            </p:cNvSpPr>
            <p:nvPr/>
          </p:nvSpPr>
          <p:spPr bwMode="auto">
            <a:xfrm>
              <a:off x="1351280" y="4325938"/>
              <a:ext cx="6741160" cy="111125"/>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984433" y="2340051"/>
            <a:ext cx="5841884" cy="2146618"/>
            <a:chOff x="1351280" y="2290445"/>
            <a:chExt cx="6741160" cy="2146618"/>
          </a:xfrm>
          <a:effectLst>
            <a:outerShdw blurRad="50800" dist="76200" dir="2700000" algn="ctr" rotWithShape="0">
              <a:srgbClr val="000000">
                <a:alpha val="40000"/>
              </a:srgbClr>
            </a:outerShdw>
          </a:effectLst>
        </p:grpSpPr>
        <p:sp>
          <p:nvSpPr>
            <p:cNvPr id="61443" name="Text Box 40"/>
            <p:cNvSpPr txBox="1">
              <a:spLocks noChangeArrowheads="1"/>
            </p:cNvSpPr>
            <p:nvPr/>
          </p:nvSpPr>
          <p:spPr bwMode="auto">
            <a:xfrm>
              <a:off x="1351280" y="2290445"/>
              <a:ext cx="6741160" cy="466725"/>
            </a:xfrm>
            <a:prstGeom prst="rect">
              <a:avLst/>
            </a:prstGeom>
            <a:solidFill>
              <a:schemeClr val="bg1"/>
            </a:solidFill>
            <a:ln w="9525">
              <a:solidFill>
                <a:schemeClr val="tx1"/>
              </a:solidFill>
              <a:miter lim="800000"/>
              <a:headEnd/>
              <a:tailEnd/>
            </a:ln>
          </p:spPr>
          <p:txBody>
            <a:bodyPr>
              <a:spAutoFit/>
            </a:bodyPr>
            <a:lstStyle/>
            <a:p>
              <a:pPr algn="ctr"/>
              <a:r>
                <a:rPr lang="en-US" sz="2400" dirty="0" err="1" smtClean="0">
                  <a:latin typeface="+mn-lt"/>
                </a:rPr>
                <a:t>MD_AssociatedResource</a:t>
              </a:r>
              <a:endParaRPr lang="en-US" sz="2400" dirty="0">
                <a:latin typeface="+mn-lt"/>
              </a:endParaRPr>
            </a:p>
          </p:txBody>
        </p:sp>
        <p:sp>
          <p:nvSpPr>
            <p:cNvPr id="61444" name="Text Box 41"/>
            <p:cNvSpPr txBox="1">
              <a:spLocks noChangeArrowheads="1"/>
            </p:cNvSpPr>
            <p:nvPr/>
          </p:nvSpPr>
          <p:spPr bwMode="auto">
            <a:xfrm>
              <a:off x="1351280" y="2749232"/>
              <a:ext cx="6741160" cy="1569660"/>
            </a:xfrm>
            <a:prstGeom prst="rect">
              <a:avLst/>
            </a:prstGeom>
            <a:solidFill>
              <a:schemeClr val="bg1"/>
            </a:solidFill>
            <a:ln w="9525">
              <a:solidFill>
                <a:schemeClr val="tx1"/>
              </a:solidFill>
              <a:miter lim="800000"/>
              <a:headEnd/>
              <a:tailEnd/>
            </a:ln>
          </p:spPr>
          <p:txBody>
            <a:bodyPr wrap="square">
              <a:spAutoFit/>
            </a:bodyPr>
            <a:lstStyle/>
            <a:p>
              <a:r>
                <a:rPr lang="en-US" sz="2400" b="1" dirty="0">
                  <a:latin typeface="+mn-lt"/>
                </a:rPr>
                <a:t>+ </a:t>
              </a:r>
              <a:r>
                <a:rPr lang="en-US" sz="2400" b="1" dirty="0" smtClean="0">
                  <a:latin typeface="+mn-lt"/>
                </a:rPr>
                <a:t>name </a:t>
              </a:r>
              <a:r>
                <a:rPr lang="en-US" sz="2400" b="1" dirty="0">
                  <a:latin typeface="+mn-lt"/>
                </a:rPr>
                <a:t>[0..1] : </a:t>
              </a:r>
              <a:r>
                <a:rPr lang="en-US" sz="2400" b="1" dirty="0" err="1">
                  <a:latin typeface="+mn-lt"/>
                </a:rPr>
                <a:t>CI_Citation</a:t>
              </a:r>
              <a:endParaRPr lang="en-US" sz="2400" b="1" dirty="0">
                <a:latin typeface="+mn-lt"/>
              </a:endParaRPr>
            </a:p>
            <a:p>
              <a:r>
                <a:rPr lang="en-US" sz="2400" b="1" dirty="0">
                  <a:latin typeface="+mn-lt"/>
                </a:rPr>
                <a:t>+ </a:t>
              </a:r>
              <a:r>
                <a:rPr lang="en-US" sz="2400" b="1" dirty="0" err="1" smtClean="0">
                  <a:latin typeface="+mn-lt"/>
                </a:rPr>
                <a:t>metadataReference</a:t>
              </a:r>
              <a:r>
                <a:rPr lang="en-US" sz="2400" b="1" dirty="0" smtClean="0">
                  <a:latin typeface="+mn-lt"/>
                </a:rPr>
                <a:t> </a:t>
              </a:r>
              <a:r>
                <a:rPr lang="en-US" sz="2400" b="1" dirty="0">
                  <a:latin typeface="+mn-lt"/>
                </a:rPr>
                <a:t>[0..1] : </a:t>
              </a:r>
              <a:r>
                <a:rPr lang="en-US" sz="2400" b="1" dirty="0" err="1" smtClean="0">
                  <a:latin typeface="+mn-lt"/>
                </a:rPr>
                <a:t>CI_Citation</a:t>
              </a:r>
              <a:endParaRPr lang="en-US" sz="2400" b="1" dirty="0">
                <a:latin typeface="+mn-lt"/>
              </a:endParaRPr>
            </a:p>
            <a:p>
              <a:r>
                <a:rPr lang="en-US" sz="2400" dirty="0">
                  <a:latin typeface="+mn-lt"/>
                </a:rPr>
                <a:t>+ </a:t>
              </a:r>
              <a:r>
                <a:rPr lang="en-US" sz="2400" dirty="0" err="1">
                  <a:latin typeface="+mn-lt"/>
                </a:rPr>
                <a:t>associationType</a:t>
              </a:r>
              <a:r>
                <a:rPr lang="en-US" sz="2400" dirty="0">
                  <a:latin typeface="+mn-lt"/>
                </a:rPr>
                <a:t> : </a:t>
              </a:r>
              <a:r>
                <a:rPr lang="en-US" sz="2400" dirty="0" err="1">
                  <a:latin typeface="+mn-lt"/>
                </a:rPr>
                <a:t>DS_AssociationTypeCode</a:t>
              </a:r>
              <a:endParaRPr lang="en-US" sz="2400" dirty="0">
                <a:latin typeface="+mn-lt"/>
              </a:endParaRPr>
            </a:p>
            <a:p>
              <a:r>
                <a:rPr lang="en-US" sz="2400" dirty="0">
                  <a:latin typeface="+mn-lt"/>
                </a:rPr>
                <a:t>+ </a:t>
              </a:r>
              <a:r>
                <a:rPr lang="en-US" sz="2400" dirty="0" err="1">
                  <a:latin typeface="+mn-lt"/>
                </a:rPr>
                <a:t>initiativeType</a:t>
              </a:r>
              <a:r>
                <a:rPr lang="en-US" sz="2400" dirty="0">
                  <a:latin typeface="+mn-lt"/>
                </a:rPr>
                <a:t> [0..1] : </a:t>
              </a:r>
              <a:r>
                <a:rPr lang="en-US" sz="2400" dirty="0" err="1">
                  <a:latin typeface="+mn-lt"/>
                </a:rPr>
                <a:t>DS_InitiativeTypeCode</a:t>
              </a:r>
              <a:endParaRPr lang="en-US" sz="2400" dirty="0">
                <a:latin typeface="+mn-lt"/>
              </a:endParaRPr>
            </a:p>
          </p:txBody>
        </p:sp>
        <p:sp>
          <p:nvSpPr>
            <p:cNvPr id="61445" name="Rectangle 42"/>
            <p:cNvSpPr>
              <a:spLocks noChangeArrowheads="1"/>
            </p:cNvSpPr>
            <p:nvPr/>
          </p:nvSpPr>
          <p:spPr bwMode="auto">
            <a:xfrm>
              <a:off x="1351280" y="4325938"/>
              <a:ext cx="6741160" cy="111125"/>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extLst>
      <p:ext uri="{BB962C8B-B14F-4D97-AF65-F5344CB8AC3E}">
        <p14:creationId xmlns:p14="http://schemas.microsoft.com/office/powerpoint/2010/main" val="5980481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161382" y="2205038"/>
            <a:ext cx="4818062" cy="2126932"/>
            <a:chOff x="2161382" y="2205038"/>
            <a:chExt cx="4818062" cy="2126932"/>
          </a:xfrm>
          <a:effectLst>
            <a:outerShdw blurRad="50800" dist="76200" dir="2700000" algn="ctr" rotWithShape="0">
              <a:srgbClr val="000000">
                <a:alpha val="40000"/>
              </a:srgbClr>
            </a:outerShdw>
          </a:effectLst>
        </p:grpSpPr>
        <p:sp>
          <p:nvSpPr>
            <p:cNvPr id="64515" name="Text Box 21"/>
            <p:cNvSpPr txBox="1">
              <a:spLocks noChangeArrowheads="1"/>
            </p:cNvSpPr>
            <p:nvPr/>
          </p:nvSpPr>
          <p:spPr bwMode="auto">
            <a:xfrm>
              <a:off x="2161382" y="2205038"/>
              <a:ext cx="4818062" cy="461963"/>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MI_Platform</a:t>
              </a:r>
              <a:endParaRPr lang="en-US" sz="2400" dirty="0">
                <a:latin typeface="+mn-lt"/>
                <a:ea typeface="ＭＳ Ｐゴシック" pitchFamily="1" charset="-128"/>
              </a:endParaRPr>
            </a:p>
          </p:txBody>
        </p:sp>
        <p:sp>
          <p:nvSpPr>
            <p:cNvPr id="64516" name="Text Box 22"/>
            <p:cNvSpPr txBox="1">
              <a:spLocks noChangeArrowheads="1"/>
            </p:cNvSpPr>
            <p:nvPr/>
          </p:nvSpPr>
          <p:spPr bwMode="auto">
            <a:xfrm>
              <a:off x="2161382" y="2664778"/>
              <a:ext cx="4818062" cy="1570038"/>
            </a:xfrm>
            <a:prstGeom prst="rect">
              <a:avLst/>
            </a:prstGeom>
            <a:solidFill>
              <a:schemeClr val="bg1"/>
            </a:solidFill>
            <a:ln w="9525">
              <a:solidFill>
                <a:schemeClr val="tx1"/>
              </a:solidFill>
              <a:miter lim="800000"/>
              <a:headEnd/>
              <a:tailEnd/>
            </a:ln>
          </p:spPr>
          <p:txBody>
            <a:bodyPr>
              <a:spAutoFit/>
            </a:bodyPr>
            <a:lstStyle/>
            <a:p>
              <a:r>
                <a:rPr lang="fr-FR" sz="2400" b="1" dirty="0">
                  <a:latin typeface="+mn-lt"/>
                  <a:ea typeface="ＭＳ Ｐゴシック" pitchFamily="1" charset="-128"/>
                </a:rPr>
                <a:t>+ citation[0..*] : </a:t>
              </a:r>
              <a:r>
                <a:rPr lang="fr-FR" sz="2400" b="1" dirty="0" err="1">
                  <a:latin typeface="+mn-lt"/>
                  <a:ea typeface="ＭＳ Ｐゴシック" pitchFamily="1" charset="-128"/>
                </a:rPr>
                <a:t>CI_Citation</a:t>
              </a:r>
              <a:endParaRPr lang="fr-FR" sz="2400" b="1" dirty="0">
                <a:latin typeface="+mn-lt"/>
                <a:ea typeface="ＭＳ Ｐゴシック" pitchFamily="1" charset="-128"/>
              </a:endParaRPr>
            </a:p>
            <a:p>
              <a:r>
                <a:rPr lang="fr-FR" sz="2400" b="1" dirty="0">
                  <a:latin typeface="+mn-lt"/>
                  <a:ea typeface="ＭＳ Ｐゴシック" pitchFamily="1" charset="-128"/>
                </a:rPr>
                <a:t>+ identifier : </a:t>
              </a:r>
              <a:r>
                <a:rPr lang="fr-FR" sz="2400" b="1" dirty="0" err="1">
                  <a:latin typeface="+mn-lt"/>
                  <a:ea typeface="ＭＳ Ｐゴシック" pitchFamily="1" charset="-128"/>
                </a:rPr>
                <a:t>MD_Identifier</a:t>
              </a:r>
              <a:endParaRPr lang="fr-FR" sz="2400" b="1" dirty="0">
                <a:latin typeface="+mn-lt"/>
                <a:ea typeface="ＭＳ Ｐゴシック" pitchFamily="1" charset="-128"/>
              </a:endParaRPr>
            </a:p>
            <a:p>
              <a:r>
                <a:rPr lang="fr-FR" sz="2400" dirty="0">
                  <a:latin typeface="+mn-lt"/>
                  <a:ea typeface="ＭＳ Ｐゴシック" pitchFamily="1" charset="-128"/>
                </a:rPr>
                <a:t>+ description[0..1]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dirty="0">
                  <a:latin typeface="+mn-lt"/>
                  <a:ea typeface="ＭＳ Ｐゴシック" pitchFamily="1" charset="-128"/>
                </a:rPr>
                <a:t>+ sponsor[0..*]: </a:t>
              </a:r>
              <a:r>
                <a:rPr lang="fr-FR" sz="2400" dirty="0" err="1">
                  <a:latin typeface="+mn-lt"/>
                  <a:ea typeface="ＭＳ Ｐゴシック" pitchFamily="1" charset="-128"/>
                </a:rPr>
                <a:t>CI_ResponsibleParty</a:t>
              </a:r>
              <a:endParaRPr lang="en-US" sz="2400" dirty="0">
                <a:latin typeface="+mn-lt"/>
                <a:ea typeface="ＭＳ Ｐゴシック" pitchFamily="1" charset="-128"/>
              </a:endParaRPr>
            </a:p>
          </p:txBody>
        </p:sp>
        <p:sp>
          <p:nvSpPr>
            <p:cNvPr id="64517" name="Rectangle 23"/>
            <p:cNvSpPr>
              <a:spLocks noChangeArrowheads="1"/>
            </p:cNvSpPr>
            <p:nvPr/>
          </p:nvSpPr>
          <p:spPr bwMode="auto">
            <a:xfrm>
              <a:off x="2161382" y="4235133"/>
              <a:ext cx="4818062" cy="96837"/>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185671" y="2115185"/>
            <a:ext cx="4763769" cy="2102486"/>
            <a:chOff x="1797051" y="2115185"/>
            <a:chExt cx="4763769" cy="2102486"/>
          </a:xfrm>
          <a:effectLst>
            <a:outerShdw blurRad="50800" dist="76200" dir="2700000" algn="ctr" rotWithShape="0">
              <a:srgbClr val="000000">
                <a:alpha val="40000"/>
              </a:srgbClr>
            </a:outerShdw>
          </a:effectLst>
        </p:grpSpPr>
        <p:sp>
          <p:nvSpPr>
            <p:cNvPr id="66563" name="Text Box 6"/>
            <p:cNvSpPr txBox="1">
              <a:spLocks noChangeArrowheads="1"/>
            </p:cNvSpPr>
            <p:nvPr/>
          </p:nvSpPr>
          <p:spPr bwMode="auto">
            <a:xfrm>
              <a:off x="1797051" y="2115185"/>
              <a:ext cx="4760996" cy="461963"/>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MI_Instrument</a:t>
              </a:r>
              <a:endParaRPr lang="en-US" sz="2400" dirty="0">
                <a:latin typeface="+mn-lt"/>
                <a:ea typeface="ＭＳ Ｐゴシック" pitchFamily="1" charset="-128"/>
              </a:endParaRPr>
            </a:p>
          </p:txBody>
        </p:sp>
        <p:sp>
          <p:nvSpPr>
            <p:cNvPr id="66564" name="Text Box 7"/>
            <p:cNvSpPr txBox="1">
              <a:spLocks noChangeArrowheads="1"/>
            </p:cNvSpPr>
            <p:nvPr/>
          </p:nvSpPr>
          <p:spPr bwMode="auto">
            <a:xfrm>
              <a:off x="1797051" y="2570163"/>
              <a:ext cx="4760996" cy="1570038"/>
            </a:xfrm>
            <a:prstGeom prst="rect">
              <a:avLst/>
            </a:prstGeom>
            <a:solidFill>
              <a:schemeClr val="bg1"/>
            </a:solidFill>
            <a:ln w="9525">
              <a:solidFill>
                <a:schemeClr val="tx1"/>
              </a:solidFill>
              <a:miter lim="800000"/>
              <a:headEnd/>
              <a:tailEnd/>
            </a:ln>
          </p:spPr>
          <p:txBody>
            <a:bodyPr>
              <a:spAutoFit/>
            </a:bodyPr>
            <a:lstStyle/>
            <a:p>
              <a:r>
                <a:rPr lang="fr-FR" sz="2400" b="1" dirty="0">
                  <a:latin typeface="+mn-lt"/>
                  <a:ea typeface="ＭＳ Ｐゴシック" pitchFamily="1" charset="-128"/>
                </a:rPr>
                <a:t>+ citation[0..*] : </a:t>
              </a:r>
              <a:r>
                <a:rPr lang="fr-FR" sz="2400" b="1" dirty="0" err="1">
                  <a:latin typeface="+mn-lt"/>
                  <a:ea typeface="ＭＳ Ｐゴシック" pitchFamily="1" charset="-128"/>
                </a:rPr>
                <a:t>CI_Citation</a:t>
              </a:r>
              <a:endParaRPr lang="fr-FR" sz="2400" b="1" dirty="0">
                <a:latin typeface="+mn-lt"/>
                <a:ea typeface="ＭＳ Ｐゴシック" pitchFamily="1" charset="-128"/>
              </a:endParaRPr>
            </a:p>
            <a:p>
              <a:r>
                <a:rPr lang="fr-FR" sz="2400" b="1" dirty="0">
                  <a:latin typeface="+mn-lt"/>
                  <a:ea typeface="ＭＳ Ｐゴシック" pitchFamily="1" charset="-128"/>
                </a:rPr>
                <a:t>+ identifier : </a:t>
              </a:r>
              <a:r>
                <a:rPr lang="fr-FR" sz="2400" b="1" dirty="0" err="1">
                  <a:latin typeface="+mn-lt"/>
                  <a:ea typeface="ＭＳ Ｐゴシック" pitchFamily="1" charset="-128"/>
                </a:rPr>
                <a:t>MD_Identifier</a:t>
              </a:r>
              <a:endParaRPr lang="fr-FR" sz="2400" b="1" dirty="0">
                <a:latin typeface="+mn-lt"/>
                <a:ea typeface="ＭＳ Ｐゴシック" pitchFamily="1" charset="-128"/>
              </a:endParaRPr>
            </a:p>
            <a:p>
              <a:r>
                <a:rPr lang="fr-FR" sz="2400" dirty="0">
                  <a:latin typeface="+mn-lt"/>
                  <a:ea typeface="ＭＳ Ｐゴシック" pitchFamily="1" charset="-128"/>
                </a:rPr>
                <a:t>+ type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dirty="0">
                  <a:latin typeface="+mn-lt"/>
                  <a:ea typeface="ＭＳ Ｐゴシック" pitchFamily="1" charset="-128"/>
                </a:rPr>
                <a:t>+ description[0..1] : </a:t>
              </a:r>
              <a:r>
                <a:rPr lang="fr-FR" sz="2400" dirty="0" err="1">
                  <a:latin typeface="+mn-lt"/>
                  <a:ea typeface="ＭＳ Ｐゴシック" pitchFamily="1" charset="-128"/>
                </a:rPr>
                <a:t>CharacterString</a:t>
              </a:r>
              <a:endParaRPr lang="en-US" sz="2400" dirty="0">
                <a:latin typeface="+mn-lt"/>
                <a:ea typeface="ＭＳ Ｐゴシック" pitchFamily="1" charset="-128"/>
              </a:endParaRPr>
            </a:p>
          </p:txBody>
        </p:sp>
        <p:sp>
          <p:nvSpPr>
            <p:cNvPr id="66565" name="Rectangle 8"/>
            <p:cNvSpPr>
              <a:spLocks noChangeArrowheads="1"/>
            </p:cNvSpPr>
            <p:nvPr/>
          </p:nvSpPr>
          <p:spPr bwMode="auto">
            <a:xfrm>
              <a:off x="1799824" y="4138931"/>
              <a:ext cx="4760996" cy="78740"/>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085658" y="1754188"/>
            <a:ext cx="4955222" cy="2486343"/>
            <a:chOff x="2085658" y="1754188"/>
            <a:chExt cx="4969510" cy="2486343"/>
          </a:xfrm>
          <a:effectLst>
            <a:outerShdw blurRad="50800" dist="76200" dir="2700000" algn="ctr" rotWithShape="0">
              <a:srgbClr val="000000">
                <a:alpha val="40000"/>
              </a:srgbClr>
            </a:outerShdw>
          </a:effectLst>
        </p:grpSpPr>
        <p:sp>
          <p:nvSpPr>
            <p:cNvPr id="68611" name="Text Box 36"/>
            <p:cNvSpPr txBox="1">
              <a:spLocks noChangeArrowheads="1"/>
            </p:cNvSpPr>
            <p:nvPr/>
          </p:nvSpPr>
          <p:spPr bwMode="auto">
            <a:xfrm>
              <a:off x="2085658" y="1754188"/>
              <a:ext cx="4969510" cy="461963"/>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MI_Operation</a:t>
              </a:r>
              <a:endParaRPr lang="en-US" sz="2400" dirty="0">
                <a:latin typeface="+mn-lt"/>
                <a:ea typeface="ＭＳ Ｐゴシック" pitchFamily="1" charset="-128"/>
              </a:endParaRPr>
            </a:p>
          </p:txBody>
        </p:sp>
        <p:sp>
          <p:nvSpPr>
            <p:cNvPr id="68612" name="Text Box 37"/>
            <p:cNvSpPr txBox="1">
              <a:spLocks noChangeArrowheads="1"/>
            </p:cNvSpPr>
            <p:nvPr/>
          </p:nvSpPr>
          <p:spPr bwMode="auto">
            <a:xfrm>
              <a:off x="2085658" y="2222183"/>
              <a:ext cx="4969510" cy="1938338"/>
            </a:xfrm>
            <a:prstGeom prst="rect">
              <a:avLst/>
            </a:prstGeom>
            <a:solidFill>
              <a:schemeClr val="bg1"/>
            </a:solidFill>
            <a:ln w="9525">
              <a:solidFill>
                <a:schemeClr val="tx1"/>
              </a:solidFill>
              <a:miter lim="800000"/>
              <a:headEnd/>
              <a:tailEnd/>
            </a:ln>
          </p:spPr>
          <p:txBody>
            <a:bodyPr>
              <a:spAutoFit/>
            </a:bodyPr>
            <a:lstStyle/>
            <a:p>
              <a:r>
                <a:rPr lang="fr-FR" sz="2400" dirty="0">
                  <a:latin typeface="+mn-lt"/>
                  <a:ea typeface="ＭＳ Ｐゴシック" pitchFamily="1" charset="-128"/>
                </a:rPr>
                <a:t>+ description[0..1]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b="1" dirty="0">
                  <a:latin typeface="+mn-lt"/>
                  <a:ea typeface="ＭＳ Ｐゴシック" pitchFamily="1" charset="-128"/>
                </a:rPr>
                <a:t>+ citation[0..1] : </a:t>
              </a:r>
              <a:r>
                <a:rPr lang="fr-FR" sz="2400" b="1" dirty="0" err="1">
                  <a:latin typeface="+mn-lt"/>
                  <a:ea typeface="ＭＳ Ｐゴシック" pitchFamily="1" charset="-128"/>
                </a:rPr>
                <a:t>CI_Citation</a:t>
              </a:r>
              <a:endParaRPr lang="fr-FR" sz="2400" b="1" dirty="0">
                <a:latin typeface="+mn-lt"/>
                <a:ea typeface="ＭＳ Ｐゴシック" pitchFamily="1" charset="-128"/>
              </a:endParaRPr>
            </a:p>
            <a:p>
              <a:r>
                <a:rPr lang="fr-FR" sz="2400" b="1" dirty="0">
                  <a:latin typeface="+mn-lt"/>
                  <a:ea typeface="ＭＳ Ｐゴシック" pitchFamily="1" charset="-128"/>
                </a:rPr>
                <a:t>+ identifier : </a:t>
              </a:r>
              <a:r>
                <a:rPr lang="fr-FR" sz="2400" b="1" dirty="0" err="1">
                  <a:latin typeface="+mn-lt"/>
                  <a:ea typeface="ＭＳ Ｐゴシック" pitchFamily="1" charset="-128"/>
                </a:rPr>
                <a:t>MD_Identifier</a:t>
              </a:r>
              <a:endParaRPr lang="fr-FR" sz="2400" b="1"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status</a:t>
              </a:r>
              <a:r>
                <a:rPr lang="fr-FR" sz="2400" dirty="0">
                  <a:latin typeface="+mn-lt"/>
                  <a:ea typeface="ＭＳ Ｐゴシック" pitchFamily="1" charset="-128"/>
                </a:rPr>
                <a:t> : </a:t>
              </a:r>
              <a:r>
                <a:rPr lang="fr-FR" sz="2400" dirty="0" err="1">
                  <a:latin typeface="+mn-lt"/>
                  <a:ea typeface="ＭＳ Ｐゴシック" pitchFamily="1" charset="-128"/>
                </a:rPr>
                <a:t>MD_ProgressCode</a:t>
              </a:r>
              <a:endParaRPr lang="fr-FR" sz="2400" dirty="0">
                <a:latin typeface="+mn-lt"/>
                <a:ea typeface="ＭＳ Ｐゴシック" pitchFamily="1" charset="-128"/>
              </a:endParaRPr>
            </a:p>
            <a:p>
              <a:r>
                <a:rPr lang="fr-FR" sz="2400" dirty="0">
                  <a:latin typeface="+mn-lt"/>
                  <a:ea typeface="ＭＳ Ｐゴシック" pitchFamily="1" charset="-128"/>
                </a:rPr>
                <a:t>+ type[0..1] : </a:t>
              </a:r>
              <a:r>
                <a:rPr lang="fr-FR" sz="2400" dirty="0" err="1" smtClean="0">
                  <a:latin typeface="+mn-lt"/>
                  <a:ea typeface="ＭＳ Ｐゴシック" pitchFamily="1" charset="-128"/>
                </a:rPr>
                <a:t>MI_OperationTypeCode</a:t>
              </a:r>
              <a:endParaRPr lang="en-US" sz="2400" dirty="0">
                <a:latin typeface="+mn-lt"/>
                <a:ea typeface="ＭＳ Ｐゴシック" pitchFamily="1" charset="-128"/>
              </a:endParaRPr>
            </a:p>
          </p:txBody>
        </p:sp>
        <p:sp>
          <p:nvSpPr>
            <p:cNvPr id="68613" name="Rectangle 38"/>
            <p:cNvSpPr>
              <a:spLocks noChangeArrowheads="1"/>
            </p:cNvSpPr>
            <p:nvPr/>
          </p:nvSpPr>
          <p:spPr bwMode="auto">
            <a:xfrm>
              <a:off x="2085658" y="4152267"/>
              <a:ext cx="4969510" cy="88264"/>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023110" y="1381760"/>
            <a:ext cx="5074920" cy="3224530"/>
            <a:chOff x="2023110" y="1381760"/>
            <a:chExt cx="5074920" cy="3224530"/>
          </a:xfrm>
          <a:effectLst>
            <a:outerShdw blurRad="50800" dist="76200" dir="2700000" algn="ctr" rotWithShape="0">
              <a:srgbClr val="000000">
                <a:alpha val="40000"/>
              </a:srgbClr>
            </a:outerShdw>
          </a:effectLst>
        </p:grpSpPr>
        <p:sp>
          <p:nvSpPr>
            <p:cNvPr id="69635" name="Text Box 28"/>
            <p:cNvSpPr txBox="1">
              <a:spLocks noChangeArrowheads="1"/>
            </p:cNvSpPr>
            <p:nvPr/>
          </p:nvSpPr>
          <p:spPr bwMode="auto">
            <a:xfrm>
              <a:off x="2023110" y="1381760"/>
              <a:ext cx="5073867" cy="461963"/>
            </a:xfrm>
            <a:prstGeom prst="rect">
              <a:avLst/>
            </a:prstGeom>
            <a:solidFill>
              <a:schemeClr val="bg1"/>
            </a:solidFill>
            <a:ln w="9525">
              <a:solidFill>
                <a:schemeClr val="tx1"/>
              </a:solidFill>
              <a:miter lim="800000"/>
              <a:headEnd/>
              <a:tailEnd/>
            </a:ln>
          </p:spPr>
          <p:txBody>
            <a:bodyPr>
              <a:spAutoFit/>
            </a:bodyPr>
            <a:lstStyle/>
            <a:p>
              <a:pPr algn="ctr"/>
              <a:r>
                <a:rPr lang="en-US" sz="2400" dirty="0">
                  <a:latin typeface="+mn-lt"/>
                  <a:ea typeface="ＭＳ Ｐゴシック" pitchFamily="1" charset="-128"/>
                </a:rPr>
                <a:t>MI_Requirement</a:t>
              </a:r>
            </a:p>
          </p:txBody>
        </p:sp>
        <p:sp>
          <p:nvSpPr>
            <p:cNvPr id="69636" name="Text Box 29"/>
            <p:cNvSpPr txBox="1">
              <a:spLocks noChangeArrowheads="1"/>
            </p:cNvSpPr>
            <p:nvPr/>
          </p:nvSpPr>
          <p:spPr bwMode="auto">
            <a:xfrm>
              <a:off x="2024163" y="1839913"/>
              <a:ext cx="5073867" cy="2678113"/>
            </a:xfrm>
            <a:prstGeom prst="rect">
              <a:avLst/>
            </a:prstGeom>
            <a:solidFill>
              <a:schemeClr val="bg1"/>
            </a:solidFill>
            <a:ln w="9525">
              <a:solidFill>
                <a:schemeClr val="tx1"/>
              </a:solidFill>
              <a:miter lim="800000"/>
              <a:headEnd/>
              <a:tailEnd/>
            </a:ln>
          </p:spPr>
          <p:txBody>
            <a:bodyPr>
              <a:spAutoFit/>
            </a:bodyPr>
            <a:lstStyle/>
            <a:p>
              <a:r>
                <a:rPr lang="fr-FR" sz="2400" b="1" dirty="0">
                  <a:latin typeface="+mn-lt"/>
                  <a:ea typeface="ＭＳ Ｐゴシック" pitchFamily="1" charset="-128"/>
                </a:rPr>
                <a:t>+ citation[0..1] : </a:t>
              </a:r>
              <a:r>
                <a:rPr lang="fr-FR" sz="2400" b="1" dirty="0" err="1">
                  <a:latin typeface="+mn-lt"/>
                  <a:ea typeface="ＭＳ Ｐゴシック" pitchFamily="1" charset="-128"/>
                </a:rPr>
                <a:t>CI_Citation</a:t>
              </a:r>
              <a:endParaRPr lang="fr-FR" sz="2400" b="1" dirty="0">
                <a:latin typeface="+mn-lt"/>
                <a:ea typeface="ＭＳ Ｐゴシック" pitchFamily="1" charset="-128"/>
              </a:endParaRPr>
            </a:p>
            <a:p>
              <a:r>
                <a:rPr lang="fr-FR" sz="2400" b="1" dirty="0">
                  <a:latin typeface="+mn-lt"/>
                  <a:ea typeface="ＭＳ Ｐゴシック" pitchFamily="1" charset="-128"/>
                </a:rPr>
                <a:t>+ identifier : </a:t>
              </a:r>
              <a:r>
                <a:rPr lang="fr-FR" sz="2400" b="1" dirty="0" err="1">
                  <a:latin typeface="+mn-lt"/>
                  <a:ea typeface="ＭＳ Ｐゴシック" pitchFamily="1" charset="-128"/>
                </a:rPr>
                <a:t>MD_Identifier</a:t>
              </a:r>
              <a:endParaRPr lang="fr-FR" sz="2400" b="1"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requestor</a:t>
              </a:r>
              <a:r>
                <a:rPr lang="fr-FR" sz="2400" dirty="0">
                  <a:latin typeface="+mn-lt"/>
                  <a:ea typeface="ＭＳ Ｐゴシック" pitchFamily="1" charset="-128"/>
                </a:rPr>
                <a:t>[1..*] : </a:t>
              </a:r>
              <a:r>
                <a:rPr lang="fr-FR" sz="2400" dirty="0" err="1">
                  <a:latin typeface="+mn-lt"/>
                  <a:ea typeface="ＭＳ Ｐゴシック" pitchFamily="1" charset="-128"/>
                </a:rPr>
                <a:t>CI_ResponsibleParty</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recipient</a:t>
              </a:r>
              <a:r>
                <a:rPr lang="fr-FR" sz="2400" dirty="0">
                  <a:latin typeface="+mn-lt"/>
                  <a:ea typeface="ＭＳ Ｐゴシック" pitchFamily="1" charset="-128"/>
                </a:rPr>
                <a:t>[1..*] : </a:t>
              </a:r>
              <a:r>
                <a:rPr lang="fr-FR" sz="2400" dirty="0" err="1">
                  <a:latin typeface="+mn-lt"/>
                  <a:ea typeface="ＭＳ Ｐゴシック" pitchFamily="1" charset="-128"/>
                </a:rPr>
                <a:t>CI_ResponsibleParty</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priority</a:t>
              </a:r>
              <a:r>
                <a:rPr lang="fr-FR" sz="2400" dirty="0">
                  <a:latin typeface="+mn-lt"/>
                  <a:ea typeface="ＭＳ Ｐゴシック" pitchFamily="1" charset="-128"/>
                </a:rPr>
                <a:t> : </a:t>
              </a:r>
              <a:r>
                <a:rPr lang="fr-FR" sz="2400" dirty="0" err="1">
                  <a:latin typeface="+mn-lt"/>
                  <a:ea typeface="ＭＳ Ｐゴシック" pitchFamily="1" charset="-128"/>
                </a:rPr>
                <a:t>MI_PriorityCode</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requestedDate</a:t>
              </a:r>
              <a:r>
                <a:rPr lang="fr-FR" sz="2400" dirty="0">
                  <a:latin typeface="+mn-lt"/>
                  <a:ea typeface="ＭＳ Ｐゴシック" pitchFamily="1" charset="-128"/>
                </a:rPr>
                <a:t> : </a:t>
              </a:r>
              <a:r>
                <a:rPr lang="fr-FR" sz="2400" dirty="0" err="1">
                  <a:latin typeface="+mn-lt"/>
                  <a:ea typeface="ＭＳ Ｐゴシック" pitchFamily="1" charset="-128"/>
                </a:rPr>
                <a:t>MI_RequestedDate</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expiryDate</a:t>
              </a:r>
              <a:r>
                <a:rPr lang="fr-FR" sz="2400" dirty="0">
                  <a:latin typeface="+mn-lt"/>
                  <a:ea typeface="ＭＳ Ｐゴシック" pitchFamily="1" charset="-128"/>
                </a:rPr>
                <a:t> : </a:t>
              </a:r>
              <a:r>
                <a:rPr lang="fr-FR" sz="2400" dirty="0" err="1">
                  <a:latin typeface="+mn-lt"/>
                  <a:ea typeface="ＭＳ Ｐゴシック" pitchFamily="1" charset="-128"/>
                </a:rPr>
                <a:t>DateTime</a:t>
              </a:r>
              <a:endParaRPr lang="en-US" sz="2400" dirty="0">
                <a:latin typeface="+mn-lt"/>
                <a:ea typeface="ＭＳ Ｐゴシック" pitchFamily="1" charset="-128"/>
              </a:endParaRPr>
            </a:p>
          </p:txBody>
        </p:sp>
        <p:sp>
          <p:nvSpPr>
            <p:cNvPr id="69637" name="Rectangle 30"/>
            <p:cNvSpPr>
              <a:spLocks noChangeArrowheads="1"/>
            </p:cNvSpPr>
            <p:nvPr/>
          </p:nvSpPr>
          <p:spPr bwMode="auto">
            <a:xfrm>
              <a:off x="2024163" y="4510405"/>
              <a:ext cx="5073867" cy="95885"/>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559878" y="1958658"/>
            <a:ext cx="5983922" cy="2539365"/>
            <a:chOff x="1559878" y="1958658"/>
            <a:chExt cx="5983922" cy="2539365"/>
          </a:xfrm>
          <a:effectLst>
            <a:outerShdw blurRad="50800" dist="76200" dir="2700000" algn="ctr" rotWithShape="0">
              <a:srgbClr val="000000">
                <a:alpha val="40000"/>
              </a:srgbClr>
            </a:outerShdw>
          </a:effectLst>
        </p:grpSpPr>
        <p:sp>
          <p:nvSpPr>
            <p:cNvPr id="77827" name="Text Box 34"/>
            <p:cNvSpPr txBox="1">
              <a:spLocks noChangeArrowheads="1"/>
            </p:cNvSpPr>
            <p:nvPr/>
          </p:nvSpPr>
          <p:spPr bwMode="auto">
            <a:xfrm>
              <a:off x="1559878" y="1958658"/>
              <a:ext cx="5983922" cy="461963"/>
            </a:xfrm>
            <a:prstGeom prst="rect">
              <a:avLst/>
            </a:prstGeom>
            <a:solidFill>
              <a:schemeClr val="bg1"/>
            </a:solidFill>
            <a:ln w="9525">
              <a:solidFill>
                <a:schemeClr val="tx1"/>
              </a:solidFill>
              <a:miter lim="800000"/>
              <a:headEnd/>
              <a:tailEnd/>
            </a:ln>
          </p:spPr>
          <p:txBody>
            <a:bodyPr>
              <a:spAutoFit/>
            </a:bodyPr>
            <a:lstStyle/>
            <a:p>
              <a:pPr algn="ctr"/>
              <a:r>
                <a:rPr lang="en-US" sz="2400">
                  <a:latin typeface="+mn-lt"/>
                  <a:ea typeface="ＭＳ Ｐゴシック" pitchFamily="1" charset="-128"/>
                </a:rPr>
                <a:t>LE_Processing</a:t>
              </a:r>
            </a:p>
          </p:txBody>
        </p:sp>
        <p:sp>
          <p:nvSpPr>
            <p:cNvPr id="77828" name="Text Box 35"/>
            <p:cNvSpPr txBox="1">
              <a:spLocks noChangeArrowheads="1"/>
            </p:cNvSpPr>
            <p:nvPr/>
          </p:nvSpPr>
          <p:spPr bwMode="auto">
            <a:xfrm>
              <a:off x="1559878" y="2428558"/>
              <a:ext cx="5983922" cy="1938338"/>
            </a:xfrm>
            <a:prstGeom prst="rect">
              <a:avLst/>
            </a:prstGeom>
            <a:solidFill>
              <a:schemeClr val="bg1"/>
            </a:solidFill>
            <a:ln w="9525">
              <a:solidFill>
                <a:schemeClr val="tx1"/>
              </a:solidFill>
              <a:miter lim="800000"/>
              <a:headEnd/>
              <a:tailEnd/>
            </a:ln>
          </p:spPr>
          <p:txBody>
            <a:bodyPr>
              <a:spAutoFit/>
            </a:bodyPr>
            <a:lstStyle/>
            <a:p>
              <a:r>
                <a:rPr lang="en-US" sz="2400" b="1" dirty="0">
                  <a:latin typeface="+mn-lt"/>
                  <a:ea typeface="ＭＳ Ｐゴシック" pitchFamily="1" charset="-128"/>
                </a:rPr>
                <a:t>+ identifier : MD_Identifier</a:t>
              </a:r>
            </a:p>
            <a:p>
              <a:r>
                <a:rPr lang="en-US" sz="2400" b="1" dirty="0">
                  <a:latin typeface="+mn-lt"/>
                  <a:ea typeface="ＭＳ Ｐゴシック" pitchFamily="1" charset="-128"/>
                </a:rPr>
                <a:t>+ </a:t>
              </a:r>
              <a:r>
                <a:rPr lang="en-US" sz="2400" b="1" dirty="0" err="1">
                  <a:latin typeface="+mn-lt"/>
                  <a:ea typeface="ＭＳ Ｐゴシック" pitchFamily="1" charset="-128"/>
                </a:rPr>
                <a:t>softwareReference</a:t>
              </a:r>
              <a:r>
                <a:rPr lang="en-US" sz="2400" b="1" dirty="0">
                  <a:latin typeface="+mn-lt"/>
                  <a:ea typeface="ＭＳ Ｐゴシック" pitchFamily="1" charset="-128"/>
                </a:rPr>
                <a:t>[0..*] : CI_Citation</a:t>
              </a:r>
            </a:p>
            <a:p>
              <a:r>
                <a:rPr lang="en-US" sz="2400" dirty="0">
                  <a:latin typeface="+mn-lt"/>
                  <a:ea typeface="ＭＳ Ｐゴシック" pitchFamily="1" charset="-128"/>
                </a:rPr>
                <a:t>+ </a:t>
              </a:r>
              <a:r>
                <a:rPr lang="en-US" sz="2400" dirty="0" err="1">
                  <a:latin typeface="+mn-lt"/>
                  <a:ea typeface="ＭＳ Ｐゴシック" pitchFamily="1" charset="-128"/>
                </a:rPr>
                <a:t>procedureDescription</a:t>
              </a:r>
              <a:r>
                <a:rPr lang="en-US" sz="2400" dirty="0">
                  <a:latin typeface="+mn-lt"/>
                  <a:ea typeface="ＭＳ Ｐゴシック" pitchFamily="1" charset="-128"/>
                </a:rPr>
                <a:t>[0..1] : </a:t>
              </a:r>
              <a:r>
                <a:rPr lang="en-US" sz="2400" dirty="0" err="1">
                  <a:latin typeface="+mn-lt"/>
                  <a:ea typeface="ＭＳ Ｐゴシック" pitchFamily="1" charset="-128"/>
                </a:rPr>
                <a:t>CharacterString</a:t>
              </a:r>
              <a:endParaRPr lang="en-US" sz="2400" dirty="0">
                <a:latin typeface="+mn-lt"/>
                <a:ea typeface="ＭＳ Ｐゴシック" pitchFamily="1" charset="-128"/>
              </a:endParaRPr>
            </a:p>
            <a:p>
              <a:r>
                <a:rPr lang="en-US" sz="2400" b="1" dirty="0">
                  <a:latin typeface="+mn-lt"/>
                  <a:ea typeface="ＭＳ Ｐゴシック" pitchFamily="1" charset="-128"/>
                </a:rPr>
                <a:t>+ documentation[0..*] : CI_Citation</a:t>
              </a:r>
            </a:p>
            <a:p>
              <a:r>
                <a:rPr lang="en-US" sz="2400" dirty="0">
                  <a:latin typeface="+mn-lt"/>
                  <a:ea typeface="ＭＳ Ｐゴシック" pitchFamily="1" charset="-128"/>
                </a:rPr>
                <a:t>+ </a:t>
              </a:r>
              <a:r>
                <a:rPr lang="en-US" sz="2400" dirty="0" err="1">
                  <a:latin typeface="+mn-lt"/>
                  <a:ea typeface="ＭＳ Ｐゴシック" pitchFamily="1" charset="-128"/>
                </a:rPr>
                <a:t>runTimeParameters</a:t>
              </a:r>
              <a:r>
                <a:rPr lang="en-US" sz="2400" dirty="0">
                  <a:latin typeface="+mn-lt"/>
                  <a:ea typeface="ＭＳ Ｐゴシック" pitchFamily="1" charset="-128"/>
                </a:rPr>
                <a:t>[0..1] : </a:t>
              </a:r>
              <a:r>
                <a:rPr lang="en-US" sz="2400" dirty="0" err="1">
                  <a:latin typeface="+mn-lt"/>
                  <a:ea typeface="ＭＳ Ｐゴシック" pitchFamily="1" charset="-128"/>
                </a:rPr>
                <a:t>CharacterString</a:t>
              </a:r>
              <a:endParaRPr lang="en-US" sz="2400" dirty="0">
                <a:latin typeface="+mn-lt"/>
                <a:ea typeface="ＭＳ Ｐゴシック" pitchFamily="1" charset="-128"/>
              </a:endParaRPr>
            </a:p>
          </p:txBody>
        </p:sp>
        <p:sp>
          <p:nvSpPr>
            <p:cNvPr id="77829" name="Rectangle 36"/>
            <p:cNvSpPr>
              <a:spLocks noChangeArrowheads="1"/>
            </p:cNvSpPr>
            <p:nvPr/>
          </p:nvSpPr>
          <p:spPr bwMode="auto">
            <a:xfrm>
              <a:off x="1559878" y="4361498"/>
              <a:ext cx="5983922" cy="136525"/>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Identifiers and Citations?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1041400" y="1642512"/>
            <a:ext cx="4425950" cy="1896511"/>
            <a:chOff x="1496377" y="2542596"/>
            <a:chExt cx="4130544" cy="1459402"/>
          </a:xfrm>
          <a:effectLst>
            <a:outerShdw blurRad="50800" dist="76200" dir="2700000" algn="ctr" rotWithShape="0">
              <a:srgbClr val="000000">
                <a:alpha val="40000"/>
              </a:srgbClr>
            </a:outerShdw>
          </a:effectLst>
        </p:grpSpPr>
        <p:sp>
          <p:nvSpPr>
            <p:cNvPr id="77827" name="Text Box 34"/>
            <p:cNvSpPr txBox="1">
              <a:spLocks noChangeArrowheads="1"/>
            </p:cNvSpPr>
            <p:nvPr/>
          </p:nvSpPr>
          <p:spPr bwMode="auto">
            <a:xfrm>
              <a:off x="1498601" y="2542596"/>
              <a:ext cx="4122394" cy="828941"/>
            </a:xfrm>
            <a:prstGeom prst="rect">
              <a:avLst/>
            </a:prstGeom>
            <a:solidFill>
              <a:schemeClr val="bg1"/>
            </a:solidFill>
            <a:ln w="9525">
              <a:solidFill>
                <a:schemeClr val="tx1"/>
              </a:solidFill>
              <a:miter lim="800000"/>
              <a:headEnd/>
              <a:tailEnd/>
            </a:ln>
          </p:spPr>
          <p:txBody>
            <a:bodyPr wrap="square">
              <a:spAutoFit/>
            </a:bodyPr>
            <a:lstStyle/>
            <a:p>
              <a:pPr algn="ctr"/>
              <a:r>
                <a:rPr lang="en-US" sz="2000" dirty="0" smtClean="0">
                  <a:ea typeface="ＭＳ Ｐゴシック" pitchFamily="1" charset="-128"/>
                </a:rPr>
                <a:t>&lt;&lt;</a:t>
              </a:r>
              <a:r>
                <a:rPr lang="en-US" sz="2000" dirty="0" err="1" smtClean="0">
                  <a:ea typeface="ＭＳ Ｐゴシック" pitchFamily="1" charset="-128"/>
                </a:rPr>
                <a:t>DataType</a:t>
              </a:r>
              <a:r>
                <a:rPr lang="en-US" sz="2000" dirty="0" smtClean="0">
                  <a:ea typeface="ＭＳ Ｐゴシック" pitchFamily="1" charset="-128"/>
                </a:rPr>
                <a:t>&gt;&gt;</a:t>
              </a:r>
            </a:p>
            <a:p>
              <a:pPr algn="ctr"/>
              <a:r>
                <a:rPr lang="en-US" sz="2000" dirty="0" err="1" smtClean="0">
                  <a:ea typeface="ＭＳ Ｐゴシック" pitchFamily="1" charset="-128"/>
                </a:rPr>
                <a:t>MD_Keywords</a:t>
              </a:r>
              <a:endParaRPr lang="en-US" sz="2000" dirty="0" smtClean="0">
                <a:ea typeface="ＭＳ Ｐゴシック" pitchFamily="1" charset="-128"/>
              </a:endParaRPr>
            </a:p>
            <a:p>
              <a:pPr algn="ctr"/>
              <a:endParaRPr lang="en-US" sz="2400" dirty="0">
                <a:latin typeface="+mn-lt"/>
                <a:ea typeface="ＭＳ Ｐゴシック" pitchFamily="1" charset="-128"/>
              </a:endParaRPr>
            </a:p>
          </p:txBody>
        </p:sp>
        <p:sp>
          <p:nvSpPr>
            <p:cNvPr id="77828" name="Text Box 35"/>
            <p:cNvSpPr txBox="1">
              <a:spLocks noChangeArrowheads="1"/>
            </p:cNvSpPr>
            <p:nvPr/>
          </p:nvSpPr>
          <p:spPr bwMode="auto">
            <a:xfrm>
              <a:off x="1496377" y="3142933"/>
              <a:ext cx="4124617" cy="710521"/>
            </a:xfrm>
            <a:prstGeom prst="rect">
              <a:avLst/>
            </a:prstGeom>
            <a:solidFill>
              <a:schemeClr val="bg1"/>
            </a:solidFill>
            <a:ln w="9525">
              <a:solidFill>
                <a:schemeClr val="tx1"/>
              </a:solidFill>
              <a:miter lim="800000"/>
              <a:headEnd/>
              <a:tailEnd/>
            </a:ln>
          </p:spPr>
          <p:txBody>
            <a:bodyPr wrap="square">
              <a:spAutoFit/>
            </a:bodyPr>
            <a:lstStyle/>
            <a:p>
              <a:r>
                <a:rPr lang="en-US" dirty="0"/>
                <a:t>+ keyword: </a:t>
              </a:r>
              <a:r>
                <a:rPr lang="en-US" dirty="0" err="1" smtClean="0"/>
                <a:t>CharacterString</a:t>
              </a:r>
              <a:r>
                <a:rPr lang="en-US" dirty="0" smtClean="0"/>
                <a:t> </a:t>
              </a:r>
              <a:r>
                <a:rPr lang="en-US" dirty="0"/>
                <a:t>[1..*]</a:t>
              </a:r>
            </a:p>
            <a:p>
              <a:r>
                <a:rPr lang="en-US" dirty="0"/>
                <a:t>+ type: </a:t>
              </a:r>
              <a:r>
                <a:rPr lang="en-US" dirty="0" err="1" smtClean="0"/>
                <a:t>MD_KeywordTypeCode</a:t>
              </a:r>
              <a:r>
                <a:rPr lang="en-US" dirty="0" smtClean="0"/>
                <a:t> </a:t>
              </a:r>
              <a:r>
                <a:rPr lang="en-US" dirty="0"/>
                <a:t>[0..1]</a:t>
              </a:r>
            </a:p>
            <a:p>
              <a:r>
                <a:rPr lang="en-US" dirty="0"/>
                <a:t>+ </a:t>
              </a:r>
              <a:r>
                <a:rPr lang="en-US" dirty="0" err="1"/>
                <a:t>thesaurusName</a:t>
              </a:r>
              <a:r>
                <a:rPr lang="en-US" dirty="0"/>
                <a:t>: </a:t>
              </a:r>
              <a:r>
                <a:rPr lang="en-US" dirty="0" err="1"/>
                <a:t>CI_Citation</a:t>
              </a:r>
              <a:r>
                <a:rPr lang="en-US" dirty="0"/>
                <a:t> [0..1]</a:t>
              </a:r>
              <a:endParaRPr lang="en-US" dirty="0" smtClean="0">
                <a:ea typeface="ＭＳ Ｐゴシック" pitchFamily="1" charset="-128"/>
              </a:endParaRPr>
            </a:p>
          </p:txBody>
        </p:sp>
        <p:sp>
          <p:nvSpPr>
            <p:cNvPr id="77829" name="Rectangle 36"/>
            <p:cNvSpPr>
              <a:spLocks noChangeArrowheads="1"/>
            </p:cNvSpPr>
            <p:nvPr/>
          </p:nvSpPr>
          <p:spPr bwMode="auto">
            <a:xfrm>
              <a:off x="1496378" y="3854843"/>
              <a:ext cx="4130543" cy="147155"/>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err="1" smtClean="0">
                <a:latin typeface="Calibri"/>
                <a:ea typeface="+mj-ea"/>
                <a:cs typeface="+mj-cs"/>
              </a:rPr>
              <a:t>MD_Keywords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78"/>
          <p:cNvSpPr txBox="1">
            <a:spLocks noChangeArrowheads="1"/>
          </p:cNvSpPr>
          <p:nvPr/>
        </p:nvSpPr>
        <p:spPr bwMode="auto">
          <a:xfrm>
            <a:off x="6019800" y="2119108"/>
            <a:ext cx="2148194" cy="2400657"/>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1000" dirty="0">
                <a:latin typeface="Calibri" charset="0"/>
                <a:cs typeface="+mn-cs"/>
              </a:rPr>
              <a:t>+ discipline 	</a:t>
            </a:r>
          </a:p>
          <a:p>
            <a:pPr>
              <a:defRPr/>
            </a:pPr>
            <a:r>
              <a:rPr lang="en-US" sz="1000" i="1" dirty="0">
                <a:latin typeface="Calibri" charset="0"/>
                <a:cs typeface="+mn-cs"/>
              </a:rPr>
              <a:t>+ place</a:t>
            </a:r>
            <a:r>
              <a:rPr lang="en-US" sz="1000" dirty="0">
                <a:latin typeface="Calibri" charset="0"/>
                <a:cs typeface="+mn-cs"/>
              </a:rPr>
              <a:t> </a:t>
            </a:r>
          </a:p>
          <a:p>
            <a:pPr>
              <a:defRPr/>
            </a:pPr>
            <a:r>
              <a:rPr lang="en-US" sz="1000" dirty="0">
                <a:latin typeface="Calibri" charset="0"/>
                <a:cs typeface="+mn-cs"/>
              </a:rPr>
              <a:t>+ stratum</a:t>
            </a:r>
          </a:p>
          <a:p>
            <a:pPr>
              <a:defRPr/>
            </a:pPr>
            <a:r>
              <a:rPr lang="en-US" sz="1000" dirty="0">
                <a:latin typeface="Calibri" charset="0"/>
              </a:rPr>
              <a:t>+ temporal</a:t>
            </a:r>
          </a:p>
          <a:p>
            <a:pPr>
              <a:defRPr/>
            </a:pPr>
            <a:r>
              <a:rPr lang="en-US" sz="1000" i="1" dirty="0">
                <a:latin typeface="Calibri" charset="0"/>
                <a:cs typeface="+mn-cs"/>
              </a:rPr>
              <a:t>+ theme</a:t>
            </a:r>
          </a:p>
          <a:p>
            <a:pPr>
              <a:defRPr/>
            </a:pPr>
            <a:r>
              <a:rPr lang="en-US" sz="1000" i="1" dirty="0">
                <a:solidFill>
                  <a:srgbClr val="00B050"/>
                </a:solidFill>
                <a:latin typeface="Calibri" charset="0"/>
              </a:rPr>
              <a:t>+ </a:t>
            </a:r>
            <a:r>
              <a:rPr lang="en-US" sz="1000" i="1" dirty="0" err="1">
                <a:solidFill>
                  <a:srgbClr val="00B050"/>
                </a:solidFill>
                <a:latin typeface="Calibri" charset="0"/>
              </a:rPr>
              <a:t>dataCentre</a:t>
            </a:r>
            <a:endParaRPr lang="en-US" sz="1000" i="1" dirty="0">
              <a:solidFill>
                <a:srgbClr val="00B050"/>
              </a:solidFill>
              <a:latin typeface="Calibri" charset="0"/>
            </a:endParaRPr>
          </a:p>
          <a:p>
            <a:pPr>
              <a:defRPr/>
            </a:pPr>
            <a:r>
              <a:rPr lang="en-US" sz="1000" dirty="0">
                <a:solidFill>
                  <a:srgbClr val="00B050"/>
                </a:solidFill>
                <a:latin typeface="Calibri" charset="0"/>
                <a:cs typeface="+mn-cs"/>
              </a:rPr>
              <a:t>+ </a:t>
            </a:r>
            <a:r>
              <a:rPr lang="en-US" sz="1000" dirty="0" err="1">
                <a:solidFill>
                  <a:srgbClr val="00B050"/>
                </a:solidFill>
                <a:latin typeface="Calibri" charset="0"/>
                <a:cs typeface="+mn-cs"/>
              </a:rPr>
              <a:t>featureType</a:t>
            </a:r>
            <a:endParaRPr lang="en-US" sz="1000" dirty="0">
              <a:solidFill>
                <a:srgbClr val="00B050"/>
              </a:solidFill>
              <a:latin typeface="Calibri" charset="0"/>
              <a:cs typeface="+mn-cs"/>
            </a:endParaRPr>
          </a:p>
          <a:p>
            <a:pPr>
              <a:defRPr/>
            </a:pPr>
            <a:r>
              <a:rPr lang="en-US" sz="1000" i="1" dirty="0">
                <a:solidFill>
                  <a:srgbClr val="00B050"/>
                </a:solidFill>
                <a:latin typeface="Calibri" charset="0"/>
              </a:rPr>
              <a:t>+ instrument</a:t>
            </a:r>
          </a:p>
          <a:p>
            <a:pPr>
              <a:defRPr/>
            </a:pPr>
            <a:r>
              <a:rPr lang="en-US" sz="1000" i="1" dirty="0">
                <a:solidFill>
                  <a:srgbClr val="00B050"/>
                </a:solidFill>
                <a:latin typeface="Calibri" charset="0"/>
              </a:rPr>
              <a:t>+ platform</a:t>
            </a:r>
          </a:p>
          <a:p>
            <a:pPr>
              <a:defRPr/>
            </a:pPr>
            <a:r>
              <a:rPr lang="en-US" sz="1000" dirty="0">
                <a:solidFill>
                  <a:srgbClr val="00B050"/>
                </a:solidFill>
                <a:latin typeface="Calibri" charset="0"/>
              </a:rPr>
              <a:t>+ process</a:t>
            </a:r>
          </a:p>
          <a:p>
            <a:pPr>
              <a:defRPr/>
            </a:pPr>
            <a:r>
              <a:rPr lang="en-US" sz="1000" i="1" dirty="0">
                <a:solidFill>
                  <a:srgbClr val="00B050"/>
                </a:solidFill>
                <a:latin typeface="Calibri" charset="0"/>
                <a:cs typeface="+mn-cs"/>
              </a:rPr>
              <a:t>+ project</a:t>
            </a:r>
          </a:p>
          <a:p>
            <a:pPr>
              <a:defRPr/>
            </a:pPr>
            <a:r>
              <a:rPr lang="en-US" sz="1000" i="1" dirty="0">
                <a:solidFill>
                  <a:srgbClr val="00B050"/>
                </a:solidFill>
                <a:latin typeface="Calibri" charset="0"/>
              </a:rPr>
              <a:t>+ service</a:t>
            </a:r>
          </a:p>
          <a:p>
            <a:pPr>
              <a:defRPr/>
            </a:pPr>
            <a:r>
              <a:rPr lang="en-US" sz="1000" dirty="0">
                <a:solidFill>
                  <a:srgbClr val="00B050"/>
                </a:solidFill>
                <a:latin typeface="Calibri" charset="0"/>
                <a:cs typeface="+mn-cs"/>
              </a:rPr>
              <a:t>+ product</a:t>
            </a:r>
          </a:p>
          <a:p>
            <a:pPr>
              <a:defRPr/>
            </a:pPr>
            <a:r>
              <a:rPr lang="en-US" sz="1000" dirty="0">
                <a:solidFill>
                  <a:srgbClr val="00B050"/>
                </a:solidFill>
                <a:latin typeface="Calibri" charset="0"/>
              </a:rPr>
              <a:t>+ </a:t>
            </a:r>
            <a:r>
              <a:rPr lang="en-US" sz="1000" dirty="0" err="1">
                <a:solidFill>
                  <a:srgbClr val="00B050"/>
                </a:solidFill>
                <a:latin typeface="Calibri" charset="0"/>
              </a:rPr>
              <a:t>subTopicCategory</a:t>
            </a:r>
            <a:endParaRPr lang="en-US" sz="1000" dirty="0">
              <a:solidFill>
                <a:srgbClr val="00B050"/>
              </a:solidFill>
              <a:latin typeface="Calibri" charset="0"/>
            </a:endParaRPr>
          </a:p>
          <a:p>
            <a:pPr>
              <a:defRPr/>
            </a:pPr>
            <a:r>
              <a:rPr lang="en-US" sz="1000" dirty="0">
                <a:solidFill>
                  <a:srgbClr val="00B050"/>
                </a:solidFill>
                <a:latin typeface="Calibri" charset="0"/>
                <a:cs typeface="+mn-cs"/>
              </a:rPr>
              <a:t>+ taxon</a:t>
            </a:r>
            <a:r>
              <a:rPr lang="en-US" sz="1000" dirty="0">
                <a:solidFill>
                  <a:srgbClr val="FF0000"/>
                </a:solidFill>
                <a:latin typeface="Calibri" charset="0"/>
                <a:cs typeface="+mn-cs"/>
              </a:rPr>
              <a:t>	</a:t>
            </a:r>
          </a:p>
        </p:txBody>
      </p:sp>
      <p:sp>
        <p:nvSpPr>
          <p:cNvPr id="9" name="Rectangle 79"/>
          <p:cNvSpPr>
            <a:spLocks noChangeArrowheads="1"/>
          </p:cNvSpPr>
          <p:nvPr/>
        </p:nvSpPr>
        <p:spPr bwMode="auto">
          <a:xfrm>
            <a:off x="6019800" y="4527021"/>
            <a:ext cx="2143960" cy="9578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
        <p:nvSpPr>
          <p:cNvPr id="10" name="Text Box 77"/>
          <p:cNvSpPr txBox="1">
            <a:spLocks noChangeArrowheads="1"/>
          </p:cNvSpPr>
          <p:nvPr/>
        </p:nvSpPr>
        <p:spPr bwMode="auto">
          <a:xfrm>
            <a:off x="6019800" y="1714294"/>
            <a:ext cx="2148194" cy="40011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000" dirty="0">
                <a:latin typeface="Calibri" charset="0"/>
              </a:rPr>
              <a:t>&lt;&lt;</a:t>
            </a:r>
            <a:r>
              <a:rPr lang="en-US" sz="1000" dirty="0" err="1">
                <a:latin typeface="Calibri" charset="0"/>
              </a:rPr>
              <a:t>CodeList</a:t>
            </a:r>
            <a:r>
              <a:rPr lang="en-US" sz="1000" dirty="0">
                <a:latin typeface="Calibri" charset="0"/>
              </a:rPr>
              <a:t>&gt;&gt;</a:t>
            </a:r>
          </a:p>
          <a:p>
            <a:pPr algn="ctr">
              <a:defRPr/>
            </a:pPr>
            <a:r>
              <a:rPr lang="en-US" sz="1000" dirty="0" err="1">
                <a:latin typeface="Calibri" charset="0"/>
                <a:cs typeface="+mn-cs"/>
              </a:rPr>
              <a:t>MD_KeywordTypeCode</a:t>
            </a:r>
            <a:endParaRPr lang="en-US" sz="1000" dirty="0">
              <a:latin typeface="Calibri" charset="0"/>
              <a:cs typeface="+mn-cs"/>
            </a:endParaRPr>
          </a:p>
        </p:txBody>
      </p:sp>
    </p:spTree>
    <p:extLst>
      <p:ext uri="{BB962C8B-B14F-4D97-AF65-F5344CB8AC3E}">
        <p14:creationId xmlns:p14="http://schemas.microsoft.com/office/powerpoint/2010/main" val="36521632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33400" y="1181100"/>
            <a:ext cx="7620000" cy="4616648"/>
          </a:xfrm>
          <a:prstGeom prst="rect">
            <a:avLst/>
          </a:prstGeom>
          <a:noFill/>
        </p:spPr>
        <p:txBody>
          <a:bodyPr wrap="square" rtlCol="0">
            <a:spAutoFit/>
          </a:bodyPr>
          <a:lstStyle/>
          <a:p>
            <a:r>
              <a:rPr lang="en-US" dirty="0" smtClean="0"/>
              <a:t>Where are Keywords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keyword into </a:t>
            </a:r>
            <a:r>
              <a:rPr lang="en-US" sz="1200" dirty="0"/>
              <a:t>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Keywords used in the CMR?</a:t>
            </a:r>
          </a:p>
          <a:p>
            <a:r>
              <a:rPr lang="en-US" sz="1200" dirty="0"/>
              <a:t>1) Open CMR-QuickEvaluation_2017.xlsx</a:t>
            </a:r>
          </a:p>
          <a:p>
            <a:r>
              <a:rPr lang="en-US" sz="1200" dirty="0"/>
              <a:t>2) Make Path Elements field Active</a:t>
            </a:r>
          </a:p>
          <a:p>
            <a:r>
              <a:rPr lang="en-US" sz="1200" dirty="0"/>
              <a:t>3) Click the Filter button</a:t>
            </a:r>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a:t>
            </a:r>
            <a:r>
              <a:rPr lang="en-US" sz="1200" dirty="0" err="1" smtClean="0"/>
              <a:t>gmd:keyword</a:t>
            </a:r>
            <a:endParaRPr lang="en-US" sz="1200" dirty="0"/>
          </a:p>
          <a:p>
            <a:endParaRPr lang="en-US" dirty="0" smtClean="0"/>
          </a:p>
          <a:p>
            <a:r>
              <a:rPr lang="en-US" dirty="0" smtClean="0"/>
              <a:t>What content is in Keywords?</a:t>
            </a:r>
          </a:p>
          <a:p>
            <a:r>
              <a:rPr lang="en-US" sz="1200" dirty="0"/>
              <a:t>1) Open </a:t>
            </a:r>
            <a:r>
              <a:rPr lang="en-US" sz="1200" dirty="0" err="1"/>
              <a:t>reusableContent.xlsx</a:t>
            </a:r>
            <a:endParaRPr lang="en-US" sz="1200" dirty="0"/>
          </a:p>
          <a:p>
            <a:r>
              <a:rPr lang="en-US" sz="1200" dirty="0"/>
              <a:t>2) Make Path field active</a:t>
            </a:r>
          </a:p>
          <a:p>
            <a:r>
              <a:rPr lang="en-US" sz="1200" dirty="0"/>
              <a:t>3) Click Filter </a:t>
            </a:r>
            <a:r>
              <a:rPr lang="en-US" sz="1200" dirty="0" smtClean="0"/>
              <a:t>button</a:t>
            </a:r>
          </a:p>
          <a:p>
            <a:r>
              <a:rPr lang="en-US" sz="1200" dirty="0" smtClean="0"/>
              <a:t>4) </a:t>
            </a:r>
            <a:r>
              <a:rPr lang="en-US" sz="1200" dirty="0"/>
              <a:t>select Begins With = </a:t>
            </a:r>
            <a:r>
              <a:rPr lang="en-US" sz="1200" dirty="0" err="1" smtClean="0"/>
              <a:t>gmd:MD_Keywords</a:t>
            </a:r>
            <a:endParaRPr lang="en-US" sz="1200" dirty="0"/>
          </a:p>
          <a:p>
            <a:r>
              <a:rPr lang="en-US" sz="1200" dirty="0"/>
              <a:t>5</a:t>
            </a:r>
            <a:r>
              <a:rPr lang="en-US" sz="1200" dirty="0" smtClean="0"/>
              <a:t>) </a:t>
            </a:r>
            <a:r>
              <a:rPr lang="en-US" sz="1200" dirty="0"/>
              <a:t>select Contains </a:t>
            </a:r>
            <a:r>
              <a:rPr lang="en-US" sz="1200" dirty="0" smtClean="0"/>
              <a:t>= </a:t>
            </a:r>
            <a:r>
              <a:rPr lang="en-US" sz="1200" dirty="0" err="1" smtClean="0"/>
              <a:t>gmd:type</a:t>
            </a:r>
            <a:endParaRPr lang="en-US" sz="1200" dirty="0"/>
          </a:p>
        </p:txBody>
      </p:sp>
    </p:spTree>
    <p:extLst>
      <p:ext uri="{BB962C8B-B14F-4D97-AF65-F5344CB8AC3E}">
        <p14:creationId xmlns:p14="http://schemas.microsoft.com/office/powerpoint/2010/main" val="1418549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97498"/>
            <a:ext cx="8229600" cy="559375"/>
          </a:xfrm>
        </p:spPr>
        <p:txBody>
          <a:bodyPr>
            <a:noAutofit/>
          </a:bodyPr>
          <a:lstStyle/>
          <a:p>
            <a:r>
              <a:rPr lang="en-US" dirty="0" err="1" smtClean="0"/>
              <a:t>CI_OnlineResource</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pic>
        <p:nvPicPr>
          <p:cNvPr id="8" name="Picture 5" descr="ReferenceSystem"/>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955925" y="1287463"/>
            <a:ext cx="3151188" cy="3346450"/>
          </a:xfrm>
          <a:prstGeom prst="rect">
            <a:avLst/>
          </a:prstGeom>
          <a:noFill/>
          <a:ln w="9525">
            <a:noFill/>
            <a:miter lim="800000"/>
            <a:headEnd/>
            <a:tailEnd/>
          </a:ln>
        </p:spPr>
      </p:pic>
      <p:pic>
        <p:nvPicPr>
          <p:cNvPr id="9" name="Picture 6" descr="contentInformation"/>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084263" y="1312863"/>
            <a:ext cx="2770187" cy="3455987"/>
          </a:xfrm>
          <a:prstGeom prst="rect">
            <a:avLst/>
          </a:prstGeom>
          <a:noFill/>
          <a:ln w="9525">
            <a:noFill/>
            <a:miter lim="800000"/>
            <a:headEnd/>
            <a:tailEnd/>
          </a:ln>
        </p:spPr>
      </p:pic>
      <p:pic>
        <p:nvPicPr>
          <p:cNvPr id="10" name="Picture 7" descr="dataQuality"/>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678238" y="2317750"/>
            <a:ext cx="3284537" cy="2276475"/>
          </a:xfrm>
          <a:prstGeom prst="rect">
            <a:avLst/>
          </a:prstGeom>
          <a:noFill/>
          <a:ln w="9525">
            <a:noFill/>
            <a:miter lim="800000"/>
            <a:headEnd/>
            <a:tailEnd/>
          </a:ln>
        </p:spPr>
      </p:pic>
      <p:pic>
        <p:nvPicPr>
          <p:cNvPr id="11" name="Picture 8" descr="distribution"/>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991100" y="3074988"/>
            <a:ext cx="3475038" cy="2898775"/>
          </a:xfrm>
          <a:prstGeom prst="rect">
            <a:avLst/>
          </a:prstGeom>
          <a:noFill/>
          <a:ln w="9525">
            <a:noFill/>
            <a:miter lim="800000"/>
            <a:headEnd/>
            <a:tailEnd/>
          </a:ln>
        </p:spPr>
      </p:pic>
      <p:pic>
        <p:nvPicPr>
          <p:cNvPr id="12" name="Picture 9" descr="extent"/>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60375" y="4014788"/>
            <a:ext cx="3475038" cy="1943100"/>
          </a:xfrm>
          <a:prstGeom prst="rect">
            <a:avLst/>
          </a:prstGeom>
          <a:noFill/>
          <a:ln w="9525">
            <a:noFill/>
            <a:miter lim="800000"/>
            <a:headEnd/>
            <a:tailEnd/>
          </a:ln>
        </p:spPr>
      </p:pic>
      <p:pic>
        <p:nvPicPr>
          <p:cNvPr id="13" name="Picture 10" descr="Identification"/>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5544757" y="1709738"/>
            <a:ext cx="2693988" cy="3441700"/>
          </a:xfrm>
          <a:prstGeom prst="rect">
            <a:avLst/>
          </a:prstGeom>
          <a:noFill/>
          <a:ln w="9525">
            <a:noFill/>
            <a:miter lim="800000"/>
            <a:headEnd/>
            <a:tailEnd/>
          </a:ln>
        </p:spPr>
      </p:pic>
      <p:pic>
        <p:nvPicPr>
          <p:cNvPr id="14" name="Picture 11" descr="metadata"/>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457200" y="1223963"/>
            <a:ext cx="3460750" cy="2717800"/>
          </a:xfrm>
          <a:prstGeom prst="rect">
            <a:avLst/>
          </a:prstGeom>
          <a:noFill/>
          <a:ln w="9525">
            <a:noFill/>
            <a:miter lim="800000"/>
            <a:headEnd/>
            <a:tailEnd/>
          </a:ln>
        </p:spPr>
      </p:pic>
      <p:grpSp>
        <p:nvGrpSpPr>
          <p:cNvPr id="15" name="Group 6"/>
          <p:cNvGrpSpPr/>
          <p:nvPr/>
        </p:nvGrpSpPr>
        <p:grpSpPr>
          <a:xfrm>
            <a:off x="1357539" y="1523470"/>
            <a:ext cx="6460671" cy="4225399"/>
            <a:chOff x="673100" y="1127125"/>
            <a:chExt cx="7769225" cy="4225399"/>
          </a:xfrm>
          <a:solidFill>
            <a:schemeClr val="bg1"/>
          </a:solidFill>
          <a:effectLst/>
        </p:grpSpPr>
        <p:sp>
          <p:nvSpPr>
            <p:cNvPr id="16" name="Text Box 9"/>
            <p:cNvSpPr txBox="1">
              <a:spLocks noChangeArrowheads="1"/>
            </p:cNvSpPr>
            <p:nvPr/>
          </p:nvSpPr>
          <p:spPr bwMode="auto">
            <a:xfrm>
              <a:off x="673100" y="1127125"/>
              <a:ext cx="7769225" cy="957263"/>
            </a:xfrm>
            <a:prstGeom prst="rect">
              <a:avLst/>
            </a:prstGeom>
            <a:grpFill/>
            <a:ln w="9525">
              <a:solidFill>
                <a:schemeClr val="tx1"/>
              </a:solidFill>
              <a:miter lim="800000"/>
              <a:headEnd/>
              <a:tailEnd/>
            </a:ln>
          </p:spPr>
          <p:txBody>
            <a:bodyPr>
              <a:spAutoFit/>
            </a:bodyPr>
            <a:lstStyle/>
            <a:p>
              <a:pPr algn="ctr"/>
              <a:r>
                <a:rPr lang="en-US" sz="2800" dirty="0">
                  <a:latin typeface="Calibri" pitchFamily="34" charset="0"/>
                  <a:ea typeface="ＭＳ Ｐゴシック" pitchFamily="1" charset="-128"/>
                </a:rPr>
                <a:t>&lt;&lt;</a:t>
              </a:r>
              <a:r>
                <a:rPr lang="en-US" sz="2800" dirty="0" err="1">
                  <a:latin typeface="Calibri" pitchFamily="34" charset="0"/>
                  <a:ea typeface="ＭＳ Ｐゴシック" pitchFamily="1" charset="-128"/>
                </a:rPr>
                <a:t>DataType</a:t>
              </a:r>
              <a:r>
                <a:rPr lang="en-US" sz="2800" dirty="0">
                  <a:latin typeface="Calibri" pitchFamily="34" charset="0"/>
                  <a:ea typeface="ＭＳ Ｐゴシック" pitchFamily="1" charset="-128"/>
                </a:rPr>
                <a:t>&gt;&gt;</a:t>
              </a:r>
            </a:p>
            <a:p>
              <a:pPr algn="ctr"/>
              <a:r>
                <a:rPr lang="en-US" sz="2800" dirty="0" err="1">
                  <a:latin typeface="Calibri" pitchFamily="34" charset="0"/>
                  <a:ea typeface="ＭＳ Ｐゴシック" pitchFamily="1" charset="-128"/>
                </a:rPr>
                <a:t>CI_OnlineResource</a:t>
              </a:r>
              <a:endParaRPr lang="en-US" sz="2800" dirty="0">
                <a:latin typeface="Calibri" pitchFamily="34" charset="0"/>
                <a:ea typeface="ＭＳ Ｐゴシック" pitchFamily="1" charset="-128"/>
              </a:endParaRPr>
            </a:p>
          </p:txBody>
        </p:sp>
        <p:sp>
          <p:nvSpPr>
            <p:cNvPr id="17" name="Text Box 10"/>
            <p:cNvSpPr txBox="1">
              <a:spLocks noChangeArrowheads="1"/>
            </p:cNvSpPr>
            <p:nvPr/>
          </p:nvSpPr>
          <p:spPr bwMode="auto">
            <a:xfrm>
              <a:off x="673100" y="2081213"/>
              <a:ext cx="7769225" cy="3108543"/>
            </a:xfrm>
            <a:prstGeom prst="rect">
              <a:avLst/>
            </a:prstGeom>
            <a:grpFill/>
            <a:ln w="9525">
              <a:solidFill>
                <a:schemeClr val="tx1"/>
              </a:solidFill>
              <a:miter lim="800000"/>
              <a:headEnd/>
              <a:tailEnd/>
            </a:ln>
          </p:spPr>
          <p:txBody>
            <a:bodyPr>
              <a:spAutoFit/>
            </a:bodyPr>
            <a:lstStyle/>
            <a:p>
              <a:r>
                <a:rPr lang="en-US" sz="2800" dirty="0">
                  <a:latin typeface="Calibri" pitchFamily="34" charset="0"/>
                  <a:ea typeface="ＭＳ Ｐゴシック" pitchFamily="1" charset="-128"/>
                </a:rPr>
                <a:t>+ linkage : </a:t>
              </a:r>
              <a:r>
                <a:rPr lang="en-US" sz="2800" dirty="0" err="1" smtClean="0">
                  <a:latin typeface="Calibri" pitchFamily="34" charset="0"/>
                  <a:ea typeface="ＭＳ Ｐゴシック" pitchFamily="1" charset="-128"/>
                </a:rPr>
                <a:t>CharacterString</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protocol </a:t>
              </a:r>
              <a:r>
                <a:rPr lang="en-US" sz="2800" dirty="0" smtClean="0">
                  <a:latin typeface="Calibri" pitchFamily="34" charset="0"/>
                  <a:ea typeface="ＭＳ Ｐゴシック" pitchFamily="1" charset="-128"/>
                </a:rPr>
                <a:t>: </a:t>
              </a:r>
              <a:r>
                <a:rPr lang="en-US" sz="2800" dirty="0" err="1" smtClean="0">
                  <a:latin typeface="Calibri" pitchFamily="34" charset="0"/>
                  <a:ea typeface="ＭＳ Ｐゴシック" pitchFamily="1" charset="-128"/>
                </a:rPr>
                <a:t>CharacterString</a:t>
              </a:r>
              <a:r>
                <a:rPr lang="en-US" sz="2800" dirty="0" smtClean="0">
                  <a:latin typeface="Calibri" pitchFamily="34" charset="0"/>
                  <a:ea typeface="ＭＳ Ｐゴシック" pitchFamily="1" charset="-128"/>
                </a:rPr>
                <a:t> [0..1] </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a:t>
              </a:r>
              <a:r>
                <a:rPr lang="en-US" sz="2800" dirty="0" err="1" smtClean="0">
                  <a:latin typeface="Calibri" pitchFamily="34" charset="0"/>
                  <a:ea typeface="ＭＳ Ｐゴシック" pitchFamily="1" charset="-128"/>
                </a:rPr>
                <a:t>applicationProfile</a:t>
              </a:r>
              <a:r>
                <a:rPr lang="en-US" sz="2800" dirty="0" smtClean="0">
                  <a:latin typeface="Calibri" pitchFamily="34" charset="0"/>
                  <a:ea typeface="ＭＳ Ｐゴシック" pitchFamily="1" charset="-128"/>
                </a:rPr>
                <a:t> : </a:t>
              </a:r>
              <a:r>
                <a:rPr lang="en-US" sz="2800" dirty="0" err="1" smtClean="0">
                  <a:latin typeface="Calibri" pitchFamily="34" charset="0"/>
                  <a:ea typeface="ＭＳ Ｐゴシック" pitchFamily="1" charset="-128"/>
                </a:rPr>
                <a:t>CharacterString</a:t>
              </a:r>
              <a:r>
                <a:rPr lang="en-US" sz="2800" dirty="0" smtClean="0">
                  <a:latin typeface="Calibri" pitchFamily="34" charset="0"/>
                  <a:ea typeface="ＭＳ Ｐゴシック" pitchFamily="1" charset="-128"/>
                </a:rPr>
                <a:t> [0..1] + name </a:t>
              </a:r>
              <a:r>
                <a:rPr lang="en-US" sz="2800" dirty="0">
                  <a:latin typeface="Calibri" pitchFamily="34" charset="0"/>
                  <a:ea typeface="ＭＳ Ｐゴシック" pitchFamily="1" charset="-128"/>
                </a:rPr>
                <a:t>: </a:t>
              </a:r>
              <a:r>
                <a:rPr lang="en-US" sz="2800" dirty="0" err="1" smtClean="0">
                  <a:latin typeface="Calibri" pitchFamily="34" charset="0"/>
                  <a:ea typeface="ＭＳ Ｐゴシック" pitchFamily="1" charset="-128"/>
                </a:rPr>
                <a:t>CharacterString</a:t>
              </a:r>
              <a:r>
                <a:rPr lang="en-US" sz="2800" dirty="0" smtClean="0">
                  <a:latin typeface="Calibri" pitchFamily="34" charset="0"/>
                  <a:ea typeface="ＭＳ Ｐゴシック" pitchFamily="1" charset="-128"/>
                </a:rPr>
                <a:t> [0..1]</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a:t>
              </a:r>
              <a:r>
                <a:rPr lang="en-US" sz="2800" dirty="0" smtClean="0">
                  <a:latin typeface="Calibri" pitchFamily="34" charset="0"/>
                  <a:ea typeface="ＭＳ Ｐゴシック" pitchFamily="1" charset="-128"/>
                </a:rPr>
                <a:t>description </a:t>
              </a:r>
              <a:r>
                <a:rPr lang="en-US" sz="2800" dirty="0">
                  <a:latin typeface="Calibri" pitchFamily="34" charset="0"/>
                  <a:ea typeface="ＭＳ Ｐゴシック" pitchFamily="1" charset="-128"/>
                </a:rPr>
                <a:t>: </a:t>
              </a:r>
              <a:r>
                <a:rPr lang="en-US" sz="2800" dirty="0" err="1" smtClean="0">
                  <a:latin typeface="Calibri" pitchFamily="34" charset="0"/>
                  <a:ea typeface="ＭＳ Ｐゴシック" pitchFamily="1" charset="-128"/>
                </a:rPr>
                <a:t>CharacterString</a:t>
              </a:r>
              <a:r>
                <a:rPr lang="en-US" sz="2800" dirty="0" smtClean="0">
                  <a:latin typeface="Calibri" pitchFamily="34" charset="0"/>
                  <a:ea typeface="ＭＳ Ｐゴシック" pitchFamily="1" charset="-128"/>
                </a:rPr>
                <a:t> [0..1]</a:t>
              </a:r>
              <a:endParaRPr lang="en-US" sz="2800" dirty="0">
                <a:latin typeface="Calibri" pitchFamily="34" charset="0"/>
                <a:ea typeface="ＭＳ Ｐゴシック" pitchFamily="1" charset="-128"/>
              </a:endParaRPr>
            </a:p>
            <a:p>
              <a:r>
                <a:rPr lang="en-US" sz="2800" dirty="0">
                  <a:latin typeface="Calibri" pitchFamily="34" charset="0"/>
                  <a:ea typeface="ＭＳ Ｐゴシック" pitchFamily="1" charset="-128"/>
                </a:rPr>
                <a:t>+ </a:t>
              </a:r>
              <a:r>
                <a:rPr lang="en-US" sz="2800" dirty="0" smtClean="0">
                  <a:latin typeface="Calibri" pitchFamily="34" charset="0"/>
                  <a:ea typeface="ＭＳ Ｐゴシック" pitchFamily="1" charset="-128"/>
                </a:rPr>
                <a:t>function </a:t>
              </a:r>
              <a:r>
                <a:rPr lang="en-US" sz="2800" dirty="0">
                  <a:latin typeface="Calibri" pitchFamily="34" charset="0"/>
                  <a:ea typeface="ＭＳ Ｐゴシック" pitchFamily="1" charset="-128"/>
                </a:rPr>
                <a:t>: </a:t>
              </a:r>
              <a:r>
                <a:rPr lang="en-US" sz="2800" dirty="0" err="1" smtClean="0">
                  <a:latin typeface="Calibri" pitchFamily="34" charset="0"/>
                  <a:ea typeface="ＭＳ Ｐゴシック" pitchFamily="1" charset="-128"/>
                </a:rPr>
                <a:t>CI_OnLineFunctionCode</a:t>
              </a:r>
              <a:r>
                <a:rPr lang="en-US" sz="2800" dirty="0" smtClean="0">
                  <a:latin typeface="Calibri" pitchFamily="34" charset="0"/>
                  <a:ea typeface="ＭＳ Ｐゴシック" pitchFamily="1" charset="-128"/>
                </a:rPr>
                <a:t> [0..1]</a:t>
              </a:r>
            </a:p>
            <a:p>
              <a:r>
                <a:rPr lang="en-US" sz="2800" dirty="0" smtClean="0">
                  <a:solidFill>
                    <a:srgbClr val="00B050"/>
                  </a:solidFill>
                  <a:latin typeface="Calibri" pitchFamily="34" charset="0"/>
                  <a:ea typeface="ＭＳ Ｐゴシック" pitchFamily="1" charset="-128"/>
                </a:rPr>
                <a:t>+ </a:t>
              </a:r>
              <a:r>
                <a:rPr lang="en-US" sz="2800" dirty="0" err="1" smtClean="0">
                  <a:solidFill>
                    <a:srgbClr val="00B050"/>
                  </a:solidFill>
                  <a:latin typeface="Calibri" pitchFamily="34" charset="0"/>
                  <a:ea typeface="ＭＳ Ｐゴシック" pitchFamily="1" charset="-128"/>
                </a:rPr>
                <a:t>protocolRequest</a:t>
              </a:r>
              <a:r>
                <a:rPr lang="en-US" sz="2800" dirty="0" smtClean="0">
                  <a:solidFill>
                    <a:srgbClr val="00B050"/>
                  </a:solidFill>
                  <a:latin typeface="Calibri" pitchFamily="34" charset="0"/>
                  <a:ea typeface="ＭＳ Ｐゴシック" pitchFamily="1" charset="-128"/>
                </a:rPr>
                <a:t> : </a:t>
              </a:r>
              <a:r>
                <a:rPr lang="en-US" sz="2800" dirty="0" err="1" smtClean="0">
                  <a:solidFill>
                    <a:srgbClr val="00B050"/>
                  </a:solidFill>
                  <a:latin typeface="Calibri" pitchFamily="34" charset="0"/>
                  <a:ea typeface="ＭＳ Ｐゴシック" pitchFamily="1" charset="-128"/>
                </a:rPr>
                <a:t>CharacterString</a:t>
              </a:r>
              <a:r>
                <a:rPr lang="en-US" sz="2800" dirty="0" smtClean="0">
                  <a:solidFill>
                    <a:srgbClr val="00B050"/>
                  </a:solidFill>
                  <a:latin typeface="Calibri" pitchFamily="34" charset="0"/>
                  <a:ea typeface="ＭＳ Ｐゴシック" pitchFamily="1" charset="-128"/>
                </a:rPr>
                <a:t> [0..1]</a:t>
              </a:r>
              <a:endParaRPr lang="en-US" sz="2800" dirty="0">
                <a:solidFill>
                  <a:srgbClr val="00B050"/>
                </a:solidFill>
                <a:latin typeface="Calibri" pitchFamily="34" charset="0"/>
                <a:ea typeface="ＭＳ Ｐゴシック" pitchFamily="1" charset="-128"/>
              </a:endParaRPr>
            </a:p>
          </p:txBody>
        </p:sp>
        <p:sp>
          <p:nvSpPr>
            <p:cNvPr id="18" name="Rectangle 11"/>
            <p:cNvSpPr>
              <a:spLocks noChangeArrowheads="1"/>
            </p:cNvSpPr>
            <p:nvPr/>
          </p:nvSpPr>
          <p:spPr bwMode="auto">
            <a:xfrm>
              <a:off x="673100" y="5201711"/>
              <a:ext cx="7769225" cy="150813"/>
            </a:xfrm>
            <a:prstGeom prst="rect">
              <a:avLst/>
            </a:prstGeom>
            <a:grpFill/>
            <a:ln w="9525">
              <a:solidFill>
                <a:schemeClr val="tx1"/>
              </a:solidFill>
              <a:miter lim="800000"/>
              <a:headEnd/>
              <a:tailEnd/>
            </a:ln>
          </p:spPr>
          <p:txBody>
            <a:bodyPr wrap="none" anchor="ctr"/>
            <a:lstStyle/>
            <a:p>
              <a:endParaRPr lang="en-US">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12"/>
                                        </p:tgtEl>
                                      </p:cBhvr>
                                    </p:animEffect>
                                    <p:set>
                                      <p:cBhvr>
                                        <p:cTn id="19" dur="1" fill="hold">
                                          <p:stCondLst>
                                            <p:cond delay="499"/>
                                          </p:stCondLst>
                                        </p:cTn>
                                        <p:tgtEl>
                                          <p:spTgt spid="12"/>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par>
                                <p:cTn id="23" presetID="9" presetClass="exit" presetSubtype="0" fill="hold" nodeType="withEffect">
                                  <p:stCondLst>
                                    <p:cond delay="0"/>
                                  </p:stCondLst>
                                  <p:childTnLst>
                                    <p:animEffect transition="out" filter="dissolv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9"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068070" y="1190383"/>
            <a:ext cx="7005638" cy="4728527"/>
            <a:chOff x="1068070" y="1140143"/>
            <a:chExt cx="7005638" cy="4728527"/>
          </a:xfrm>
          <a:effectLst>
            <a:outerShdw blurRad="50800" dist="76200" dir="2700000" algn="ctr" rotWithShape="0">
              <a:srgbClr val="000000">
                <a:alpha val="40000"/>
              </a:srgbClr>
            </a:outerShdw>
          </a:effectLst>
        </p:grpSpPr>
        <p:sp>
          <p:nvSpPr>
            <p:cNvPr id="54275" name="Text Box 7"/>
            <p:cNvSpPr txBox="1">
              <a:spLocks noChangeArrowheads="1"/>
            </p:cNvSpPr>
            <p:nvPr/>
          </p:nvSpPr>
          <p:spPr bwMode="auto">
            <a:xfrm>
              <a:off x="1068070" y="1140143"/>
              <a:ext cx="7005638" cy="376237"/>
            </a:xfrm>
            <a:prstGeom prst="rect">
              <a:avLst/>
            </a:prstGeom>
            <a:solidFill>
              <a:schemeClr val="bg1"/>
            </a:solidFill>
            <a:ln w="9525">
              <a:solidFill>
                <a:schemeClr val="tx1"/>
              </a:solidFill>
              <a:miter lim="800000"/>
              <a:headEnd/>
              <a:tailEnd/>
            </a:ln>
          </p:spPr>
          <p:txBody>
            <a:bodyPr>
              <a:spAutoFit/>
            </a:bodyPr>
            <a:lstStyle/>
            <a:p>
              <a:pPr algn="ctr"/>
              <a:r>
                <a:rPr lang="en-US" dirty="0">
                  <a:latin typeface="+mn-lt"/>
                  <a:ea typeface="ＭＳ Ｐゴシック" pitchFamily="1" charset="-128"/>
                </a:rPr>
                <a:t>MD_DataIdentification</a:t>
              </a:r>
            </a:p>
          </p:txBody>
        </p:sp>
        <p:sp>
          <p:nvSpPr>
            <p:cNvPr id="54276" name="Text Box 8"/>
            <p:cNvSpPr txBox="1">
              <a:spLocks noChangeArrowheads="1"/>
            </p:cNvSpPr>
            <p:nvPr/>
          </p:nvSpPr>
          <p:spPr bwMode="auto">
            <a:xfrm>
              <a:off x="1068070" y="1517968"/>
              <a:ext cx="7005638" cy="4247317"/>
            </a:xfrm>
            <a:prstGeom prst="rect">
              <a:avLst/>
            </a:prstGeom>
            <a:solidFill>
              <a:schemeClr val="bg1"/>
            </a:solidFill>
            <a:ln w="9525">
              <a:solidFill>
                <a:schemeClr val="tx1"/>
              </a:solidFill>
              <a:miter lim="800000"/>
              <a:headEnd/>
              <a:tailEnd/>
            </a:ln>
          </p:spPr>
          <p:txBody>
            <a:bodyPr>
              <a:spAutoFit/>
            </a:bodyPr>
            <a:lstStyle/>
            <a:p>
              <a:r>
                <a:rPr lang="en-US" dirty="0" smtClean="0">
                  <a:latin typeface="+mn-lt"/>
                  <a:ea typeface="ＭＳ Ｐゴシック" pitchFamily="1" charset="-128"/>
                </a:rPr>
                <a:t>+ citation : </a:t>
              </a:r>
              <a:r>
                <a:rPr lang="en-US" dirty="0" err="1" smtClean="0">
                  <a:latin typeface="+mn-lt"/>
                  <a:ea typeface="ＭＳ Ｐゴシック" pitchFamily="1" charset="-128"/>
                </a:rPr>
                <a:t>CI_Citation</a:t>
              </a:r>
              <a:endParaRPr lang="en-US" dirty="0" smtClean="0">
                <a:latin typeface="+mn-lt"/>
                <a:ea typeface="ＭＳ Ｐゴシック" pitchFamily="1" charset="-128"/>
              </a:endParaRPr>
            </a:p>
            <a:p>
              <a:r>
                <a:rPr lang="en-US" dirty="0" smtClean="0">
                  <a:latin typeface="+mn-lt"/>
                  <a:ea typeface="ＭＳ Ｐゴシック" pitchFamily="1" charset="-128"/>
                </a:rPr>
                <a:t>+ abstract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purpose [0..1]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credit [0..*]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status [0..*] : </a:t>
              </a:r>
              <a:r>
                <a:rPr lang="en-US" dirty="0" err="1" smtClean="0">
                  <a:latin typeface="+mn-lt"/>
                  <a:ea typeface="ＭＳ Ｐゴシック" pitchFamily="1" charset="-128"/>
                </a:rPr>
                <a:t>MD_ProgressCode</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smtClean="0">
                  <a:latin typeface="+mn-lt"/>
                  <a:ea typeface="ＭＳ Ｐゴシック" pitchFamily="1" charset="-128"/>
                </a:rPr>
                <a:t>pointOfContact</a:t>
              </a:r>
              <a:r>
                <a:rPr lang="en-US" dirty="0" smtClean="0">
                  <a:latin typeface="+mn-lt"/>
                  <a:ea typeface="ＭＳ Ｐゴシック" pitchFamily="1" charset="-128"/>
                </a:rPr>
                <a:t> [0..*] : </a:t>
              </a:r>
              <a:r>
                <a:rPr lang="en-US" dirty="0" err="1" smtClean="0">
                  <a:latin typeface="+mn-lt"/>
                  <a:ea typeface="ＭＳ Ｐゴシック" pitchFamily="1" charset="-128"/>
                </a:rPr>
                <a:t>CI_ResponsibleParty</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a:latin typeface="+mn-lt"/>
                  <a:ea typeface="ＭＳ Ｐゴシック" pitchFamily="1" charset="-128"/>
                </a:rPr>
                <a:t>spatialRepresentationType</a:t>
              </a:r>
              <a:r>
                <a:rPr lang="en-US" dirty="0">
                  <a:latin typeface="+mn-lt"/>
                  <a:ea typeface="ＭＳ Ｐゴシック" pitchFamily="1" charset="-128"/>
                </a:rPr>
                <a:t> [0..*] : </a:t>
              </a:r>
              <a:r>
                <a:rPr lang="en-US" dirty="0" err="1">
                  <a:latin typeface="+mn-lt"/>
                  <a:ea typeface="ＭＳ Ｐゴシック" pitchFamily="1" charset="-128"/>
                </a:rPr>
                <a:t>MD_SpatialRepresentationTypeCode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spatialResolution</a:t>
              </a:r>
              <a:r>
                <a:rPr lang="en-US" dirty="0">
                  <a:latin typeface="+mn-lt"/>
                  <a:ea typeface="ＭＳ Ｐゴシック" pitchFamily="1" charset="-128"/>
                </a:rPr>
                <a:t> [0..*] : </a:t>
              </a:r>
              <a:r>
                <a:rPr lang="en-US" dirty="0" err="1">
                  <a:latin typeface="+mn-lt"/>
                  <a:ea typeface="ＭＳ Ｐゴシック" pitchFamily="1" charset="-128"/>
                </a:rPr>
                <a:t>MD_Resolution</a:t>
              </a:r>
              <a:endParaRPr lang="en-US" dirty="0">
                <a:latin typeface="+mn-lt"/>
                <a:ea typeface="ＭＳ Ｐゴシック" pitchFamily="1" charset="-128"/>
              </a:endParaRPr>
            </a:p>
            <a:p>
              <a:r>
                <a:rPr lang="en-US" dirty="0">
                  <a:latin typeface="+mn-lt"/>
                  <a:ea typeface="ＭＳ Ｐゴシック" pitchFamily="1" charset="-128"/>
                </a:rPr>
                <a:t>+ language [1..*]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characterSet</a:t>
              </a:r>
              <a:r>
                <a:rPr lang="en-US" dirty="0">
                  <a:latin typeface="+mn-lt"/>
                  <a:ea typeface="ＭＳ Ｐゴシック" pitchFamily="1" charset="-128"/>
                </a:rPr>
                <a:t> [0..*] : </a:t>
              </a:r>
              <a:r>
                <a:rPr lang="en-US" dirty="0" err="1">
                  <a:latin typeface="+mn-lt"/>
                  <a:ea typeface="ＭＳ Ｐゴシック" pitchFamily="1" charset="-128"/>
                </a:rPr>
                <a:t>MD_CharacterSetCode</a:t>
              </a:r>
              <a:r>
                <a:rPr lang="en-US" dirty="0">
                  <a:latin typeface="+mn-lt"/>
                  <a:ea typeface="ＭＳ Ｐゴシック" pitchFamily="1" charset="-128"/>
                </a:rPr>
                <a:t> = "utf8"</a:t>
              </a:r>
            </a:p>
            <a:p>
              <a:r>
                <a:rPr lang="en-US" dirty="0">
                  <a:latin typeface="+mn-lt"/>
                  <a:ea typeface="ＭＳ Ｐゴシック" pitchFamily="1" charset="-128"/>
                </a:rPr>
                <a:t>+ </a:t>
              </a:r>
              <a:r>
                <a:rPr lang="en-US" dirty="0" err="1">
                  <a:latin typeface="+mn-lt"/>
                  <a:ea typeface="ＭＳ Ｐゴシック" pitchFamily="1" charset="-128"/>
                </a:rPr>
                <a:t>topicCategory</a:t>
              </a:r>
              <a:r>
                <a:rPr lang="en-US" dirty="0">
                  <a:latin typeface="+mn-lt"/>
                  <a:ea typeface="ＭＳ Ｐゴシック" pitchFamily="1" charset="-128"/>
                </a:rPr>
                <a:t> [0..*] : </a:t>
              </a:r>
              <a:r>
                <a:rPr lang="en-US" dirty="0" err="1">
                  <a:latin typeface="+mn-lt"/>
                  <a:ea typeface="ＭＳ Ｐゴシック" pitchFamily="1" charset="-128"/>
                </a:rPr>
                <a:t>MD_TopicCategoryCode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environmentDescription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dirty="0" smtClean="0">
                  <a:ea typeface="ＭＳ Ｐゴシック" pitchFamily="1" charset="-128"/>
                </a:rPr>
                <a:t>+ </a:t>
              </a:r>
              <a:r>
                <a:rPr lang="en-US" dirty="0">
                  <a:ea typeface="ＭＳ Ｐゴシック" pitchFamily="1" charset="-128"/>
                </a:rPr>
                <a:t>extent [0..*] : </a:t>
              </a:r>
              <a:r>
                <a:rPr lang="en-US" dirty="0" err="1">
                  <a:ea typeface="ＭＳ Ｐゴシック" pitchFamily="1" charset="-128"/>
                </a:rPr>
                <a:t>EX_Extent</a:t>
              </a:r>
              <a:endParaRPr lang="en-US" dirty="0">
                <a:ea typeface="ＭＳ Ｐゴシック" pitchFamily="1" charset="-128"/>
              </a:endParaRPr>
            </a:p>
            <a:p>
              <a:r>
                <a:rPr lang="en-US" b="1" dirty="0">
                  <a:ea typeface="ＭＳ Ｐゴシック" pitchFamily="1" charset="-128"/>
                </a:rPr>
                <a:t>+ </a:t>
              </a:r>
              <a:r>
                <a:rPr lang="en-US" b="1" dirty="0" err="1">
                  <a:ea typeface="ＭＳ Ｐゴシック" pitchFamily="1" charset="-128"/>
                </a:rPr>
                <a:t>descriptiveKeywords</a:t>
              </a:r>
              <a:r>
                <a:rPr lang="en-US" b="1" dirty="0">
                  <a:ea typeface="ＭＳ Ｐゴシック" pitchFamily="1" charset="-128"/>
                </a:rPr>
                <a:t> [0..*] : </a:t>
              </a:r>
              <a:r>
                <a:rPr lang="en-US" b="1" dirty="0" err="1" smtClean="0">
                  <a:ea typeface="ＭＳ Ｐゴシック" pitchFamily="1" charset="-128"/>
                </a:rPr>
                <a:t>MD_Keyword</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supplementalInformation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p:txBody>
        </p:sp>
        <p:sp>
          <p:nvSpPr>
            <p:cNvPr id="54277" name="Rectangle 9"/>
            <p:cNvSpPr>
              <a:spLocks noChangeArrowheads="1"/>
            </p:cNvSpPr>
            <p:nvPr/>
          </p:nvSpPr>
          <p:spPr bwMode="auto">
            <a:xfrm>
              <a:off x="1068070" y="5764848"/>
              <a:ext cx="7005638" cy="103822"/>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a:t>
            </a:r>
            <a:r>
              <a:rPr lang="en-US" dirty="0" smtClean="0">
                <a:latin typeface="Calibri"/>
              </a:rPr>
              <a:t>Keywords</a:t>
            </a:r>
            <a:r>
              <a:rPr lang="en-US" sz="3200" dirty="0" smtClean="0">
                <a:latin typeface="Calibri"/>
                <a:ea typeface="+mj-ea"/>
                <a:cs typeface="+mj-cs"/>
              </a:rPr>
              <a:t>?</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extLst>
      <p:ext uri="{BB962C8B-B14F-4D97-AF65-F5344CB8AC3E}">
        <p14:creationId xmlns:p14="http://schemas.microsoft.com/office/powerpoint/2010/main" val="27017612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068070" y="1190383"/>
            <a:ext cx="7005638" cy="4728527"/>
            <a:chOff x="1068070" y="1140143"/>
            <a:chExt cx="7005638" cy="4728527"/>
          </a:xfrm>
          <a:effectLst>
            <a:outerShdw blurRad="50800" dist="76200" dir="2700000" algn="ctr" rotWithShape="0">
              <a:srgbClr val="000000">
                <a:alpha val="40000"/>
              </a:srgbClr>
            </a:outerShdw>
          </a:effectLst>
        </p:grpSpPr>
        <p:sp>
          <p:nvSpPr>
            <p:cNvPr id="54275" name="Text Box 7"/>
            <p:cNvSpPr txBox="1">
              <a:spLocks noChangeArrowheads="1"/>
            </p:cNvSpPr>
            <p:nvPr/>
          </p:nvSpPr>
          <p:spPr bwMode="auto">
            <a:xfrm>
              <a:off x="1068070" y="1140143"/>
              <a:ext cx="7005638" cy="376237"/>
            </a:xfrm>
            <a:prstGeom prst="rect">
              <a:avLst/>
            </a:prstGeom>
            <a:solidFill>
              <a:schemeClr val="bg1"/>
            </a:solidFill>
            <a:ln w="9525">
              <a:solidFill>
                <a:schemeClr val="tx1"/>
              </a:solidFill>
              <a:miter lim="800000"/>
              <a:headEnd/>
              <a:tailEnd/>
            </a:ln>
          </p:spPr>
          <p:txBody>
            <a:bodyPr>
              <a:spAutoFit/>
            </a:bodyPr>
            <a:lstStyle/>
            <a:p>
              <a:pPr algn="ctr"/>
              <a:r>
                <a:rPr lang="en-US" dirty="0" err="1" smtClean="0">
                  <a:latin typeface="+mn-lt"/>
                  <a:ea typeface="ＭＳ Ｐゴシック" pitchFamily="1" charset="-128"/>
                </a:rPr>
                <a:t>MD_ServiceIdentification</a:t>
              </a:r>
              <a:endParaRPr lang="en-US" dirty="0">
                <a:latin typeface="+mn-lt"/>
                <a:ea typeface="ＭＳ Ｐゴシック" pitchFamily="1" charset="-128"/>
              </a:endParaRPr>
            </a:p>
          </p:txBody>
        </p:sp>
        <p:sp>
          <p:nvSpPr>
            <p:cNvPr id="54276" name="Text Box 8"/>
            <p:cNvSpPr txBox="1">
              <a:spLocks noChangeArrowheads="1"/>
            </p:cNvSpPr>
            <p:nvPr/>
          </p:nvSpPr>
          <p:spPr bwMode="auto">
            <a:xfrm>
              <a:off x="1068070" y="1517968"/>
              <a:ext cx="7005638" cy="4247317"/>
            </a:xfrm>
            <a:prstGeom prst="rect">
              <a:avLst/>
            </a:prstGeom>
            <a:solidFill>
              <a:schemeClr val="bg1"/>
            </a:solidFill>
            <a:ln w="9525">
              <a:solidFill>
                <a:schemeClr val="tx1"/>
              </a:solidFill>
              <a:miter lim="800000"/>
              <a:headEnd/>
              <a:tailEnd/>
            </a:ln>
          </p:spPr>
          <p:txBody>
            <a:bodyPr>
              <a:spAutoFit/>
            </a:bodyPr>
            <a:lstStyle/>
            <a:p>
              <a:r>
                <a:rPr lang="en-US" dirty="0" smtClean="0">
                  <a:latin typeface="+mn-lt"/>
                  <a:ea typeface="ＭＳ Ｐゴシック" pitchFamily="1" charset="-128"/>
                </a:rPr>
                <a:t>+ citation : </a:t>
              </a:r>
              <a:r>
                <a:rPr lang="en-US" dirty="0" err="1" smtClean="0">
                  <a:latin typeface="+mn-lt"/>
                  <a:ea typeface="ＭＳ Ｐゴシック" pitchFamily="1" charset="-128"/>
                </a:rPr>
                <a:t>CI_Citation</a:t>
              </a:r>
              <a:endParaRPr lang="en-US" dirty="0" smtClean="0">
                <a:latin typeface="+mn-lt"/>
                <a:ea typeface="ＭＳ Ｐゴシック" pitchFamily="1" charset="-128"/>
              </a:endParaRPr>
            </a:p>
            <a:p>
              <a:r>
                <a:rPr lang="en-US" dirty="0" smtClean="0">
                  <a:latin typeface="+mn-lt"/>
                  <a:ea typeface="ＭＳ Ｐゴシック" pitchFamily="1" charset="-128"/>
                </a:rPr>
                <a:t>+ abstract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purpose [0..1]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credit [0..*]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status [0..*] : </a:t>
              </a:r>
              <a:r>
                <a:rPr lang="en-US" dirty="0" err="1" smtClean="0">
                  <a:latin typeface="+mn-lt"/>
                  <a:ea typeface="ＭＳ Ｐゴシック" pitchFamily="1" charset="-128"/>
                </a:rPr>
                <a:t>MD_ProgressCode</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smtClean="0">
                  <a:latin typeface="+mn-lt"/>
                  <a:ea typeface="ＭＳ Ｐゴシック" pitchFamily="1" charset="-128"/>
                </a:rPr>
                <a:t>pointOfContact</a:t>
              </a:r>
              <a:r>
                <a:rPr lang="en-US" dirty="0" smtClean="0">
                  <a:latin typeface="+mn-lt"/>
                  <a:ea typeface="ＭＳ Ｐゴシック" pitchFamily="1" charset="-128"/>
                </a:rPr>
                <a:t> [0..*] : </a:t>
              </a:r>
              <a:r>
                <a:rPr lang="en-US" dirty="0" err="1" smtClean="0">
                  <a:latin typeface="+mn-lt"/>
                  <a:ea typeface="ＭＳ Ｐゴシック" pitchFamily="1" charset="-128"/>
                </a:rPr>
                <a:t>CI_ResponsibleParty</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a:latin typeface="+mn-lt"/>
                  <a:ea typeface="ＭＳ Ｐゴシック" pitchFamily="1" charset="-128"/>
                </a:rPr>
                <a:t>spatialRepresentationType</a:t>
              </a:r>
              <a:r>
                <a:rPr lang="en-US" dirty="0">
                  <a:latin typeface="+mn-lt"/>
                  <a:ea typeface="ＭＳ Ｐゴシック" pitchFamily="1" charset="-128"/>
                </a:rPr>
                <a:t> [0..*] : </a:t>
              </a:r>
              <a:r>
                <a:rPr lang="en-US" dirty="0" err="1">
                  <a:latin typeface="+mn-lt"/>
                  <a:ea typeface="ＭＳ Ｐゴシック" pitchFamily="1" charset="-128"/>
                </a:rPr>
                <a:t>MD_SpatialRepresentationTypeCode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spatialResolution</a:t>
              </a:r>
              <a:r>
                <a:rPr lang="en-US" dirty="0">
                  <a:latin typeface="+mn-lt"/>
                  <a:ea typeface="ＭＳ Ｐゴシック" pitchFamily="1" charset="-128"/>
                </a:rPr>
                <a:t> [0..*] : </a:t>
              </a:r>
              <a:r>
                <a:rPr lang="en-US" dirty="0" err="1">
                  <a:latin typeface="+mn-lt"/>
                  <a:ea typeface="ＭＳ Ｐゴシック" pitchFamily="1" charset="-128"/>
                </a:rPr>
                <a:t>MD_Resolution</a:t>
              </a:r>
              <a:endParaRPr lang="en-US" dirty="0">
                <a:latin typeface="+mn-lt"/>
                <a:ea typeface="ＭＳ Ｐゴシック" pitchFamily="1" charset="-128"/>
              </a:endParaRPr>
            </a:p>
            <a:p>
              <a:r>
                <a:rPr lang="en-US" dirty="0">
                  <a:latin typeface="+mn-lt"/>
                  <a:ea typeface="ＭＳ Ｐゴシック" pitchFamily="1" charset="-128"/>
                </a:rPr>
                <a:t>+ language [1..*]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characterSet</a:t>
              </a:r>
              <a:r>
                <a:rPr lang="en-US" dirty="0">
                  <a:latin typeface="+mn-lt"/>
                  <a:ea typeface="ＭＳ Ｐゴシック" pitchFamily="1" charset="-128"/>
                </a:rPr>
                <a:t> [0..*] : </a:t>
              </a:r>
              <a:r>
                <a:rPr lang="en-US" dirty="0" err="1">
                  <a:latin typeface="+mn-lt"/>
                  <a:ea typeface="ＭＳ Ｐゴシック" pitchFamily="1" charset="-128"/>
                </a:rPr>
                <a:t>MD_CharacterSetCode</a:t>
              </a:r>
              <a:r>
                <a:rPr lang="en-US" dirty="0">
                  <a:latin typeface="+mn-lt"/>
                  <a:ea typeface="ＭＳ Ｐゴシック" pitchFamily="1" charset="-128"/>
                </a:rPr>
                <a:t> = "utf8"</a:t>
              </a:r>
            </a:p>
            <a:p>
              <a:r>
                <a:rPr lang="en-US" dirty="0">
                  <a:latin typeface="+mn-lt"/>
                  <a:ea typeface="ＭＳ Ｐゴシック" pitchFamily="1" charset="-128"/>
                </a:rPr>
                <a:t>+ </a:t>
              </a:r>
              <a:r>
                <a:rPr lang="en-US" dirty="0" err="1">
                  <a:latin typeface="+mn-lt"/>
                  <a:ea typeface="ＭＳ Ｐゴシック" pitchFamily="1" charset="-128"/>
                </a:rPr>
                <a:t>topicCategory</a:t>
              </a:r>
              <a:r>
                <a:rPr lang="en-US" dirty="0">
                  <a:latin typeface="+mn-lt"/>
                  <a:ea typeface="ＭＳ Ｐゴシック" pitchFamily="1" charset="-128"/>
                </a:rPr>
                <a:t> [0..*] : </a:t>
              </a:r>
              <a:r>
                <a:rPr lang="en-US" dirty="0" err="1">
                  <a:latin typeface="+mn-lt"/>
                  <a:ea typeface="ＭＳ Ｐゴシック" pitchFamily="1" charset="-128"/>
                </a:rPr>
                <a:t>MD_TopicCategoryCode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environmentDescription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dirty="0" smtClean="0">
                  <a:ea typeface="ＭＳ Ｐゴシック" pitchFamily="1" charset="-128"/>
                </a:rPr>
                <a:t>+ </a:t>
              </a:r>
              <a:r>
                <a:rPr lang="en-US" dirty="0">
                  <a:ea typeface="ＭＳ Ｐゴシック" pitchFamily="1" charset="-128"/>
                </a:rPr>
                <a:t>extent [0..*] : </a:t>
              </a:r>
              <a:r>
                <a:rPr lang="en-US" dirty="0" err="1">
                  <a:ea typeface="ＭＳ Ｐゴシック" pitchFamily="1" charset="-128"/>
                </a:rPr>
                <a:t>EX_Extent</a:t>
              </a:r>
              <a:endParaRPr lang="en-US" dirty="0">
                <a:ea typeface="ＭＳ Ｐゴシック" pitchFamily="1" charset="-128"/>
              </a:endParaRPr>
            </a:p>
            <a:p>
              <a:r>
                <a:rPr lang="en-US" b="1" dirty="0">
                  <a:ea typeface="ＭＳ Ｐゴシック" pitchFamily="1" charset="-128"/>
                </a:rPr>
                <a:t>+ </a:t>
              </a:r>
              <a:r>
                <a:rPr lang="en-US" b="1" dirty="0" err="1">
                  <a:ea typeface="ＭＳ Ｐゴシック" pitchFamily="1" charset="-128"/>
                </a:rPr>
                <a:t>descriptiveKeywords</a:t>
              </a:r>
              <a:r>
                <a:rPr lang="en-US" b="1" dirty="0">
                  <a:ea typeface="ＭＳ Ｐゴシック" pitchFamily="1" charset="-128"/>
                </a:rPr>
                <a:t> [0..*] : </a:t>
              </a:r>
              <a:r>
                <a:rPr lang="en-US" b="1" dirty="0" err="1" smtClean="0">
                  <a:ea typeface="ＭＳ Ｐゴシック" pitchFamily="1" charset="-128"/>
                </a:rPr>
                <a:t>MD_Keyword</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supplementalInformation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p:txBody>
        </p:sp>
        <p:sp>
          <p:nvSpPr>
            <p:cNvPr id="54277" name="Rectangle 9"/>
            <p:cNvSpPr>
              <a:spLocks noChangeArrowheads="1"/>
            </p:cNvSpPr>
            <p:nvPr/>
          </p:nvSpPr>
          <p:spPr bwMode="auto">
            <a:xfrm>
              <a:off x="1068070" y="5764848"/>
              <a:ext cx="7005638" cy="103822"/>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a:t>
            </a:r>
            <a:r>
              <a:rPr lang="en-US" dirty="0" smtClean="0">
                <a:latin typeface="Calibri"/>
              </a:rPr>
              <a:t>Keywords</a:t>
            </a:r>
            <a:r>
              <a:rPr lang="en-US" sz="3200" dirty="0" smtClean="0">
                <a:latin typeface="Calibri"/>
                <a:ea typeface="+mj-ea"/>
                <a:cs typeface="+mj-cs"/>
              </a:rPr>
              <a:t>?</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extLst>
      <p:ext uri="{BB962C8B-B14F-4D97-AF65-F5344CB8AC3E}">
        <p14:creationId xmlns:p14="http://schemas.microsoft.com/office/powerpoint/2010/main" val="25494945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1041400" y="1642512"/>
            <a:ext cx="6816725" cy="2175911"/>
            <a:chOff x="1496377" y="2542596"/>
            <a:chExt cx="6361748" cy="1674408"/>
          </a:xfrm>
          <a:effectLst>
            <a:outerShdw blurRad="50800" dist="76200" dir="2700000" algn="ctr" rotWithShape="0">
              <a:srgbClr val="000000">
                <a:alpha val="40000"/>
              </a:srgbClr>
            </a:outerShdw>
          </a:effectLst>
        </p:grpSpPr>
        <p:sp>
          <p:nvSpPr>
            <p:cNvPr id="77827" name="Text Box 34"/>
            <p:cNvSpPr txBox="1">
              <a:spLocks noChangeArrowheads="1"/>
            </p:cNvSpPr>
            <p:nvPr/>
          </p:nvSpPr>
          <p:spPr bwMode="auto">
            <a:xfrm>
              <a:off x="1498600" y="2542596"/>
              <a:ext cx="6359525" cy="979379"/>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smtClean="0">
                  <a:latin typeface="+mn-lt"/>
                  <a:ea typeface="ＭＳ Ｐゴシック" pitchFamily="1" charset="-128"/>
                </a:rPr>
                <a:t>&lt;&lt;</a:t>
              </a:r>
              <a:r>
                <a:rPr lang="en-US" sz="2400" dirty="0" err="1" smtClean="0">
                  <a:latin typeface="+mn-lt"/>
                  <a:ea typeface="ＭＳ Ｐゴシック" pitchFamily="1" charset="-128"/>
                </a:rPr>
                <a:t>DataType</a:t>
              </a:r>
              <a:r>
                <a:rPr lang="en-US" sz="2400" dirty="0" smtClean="0">
                  <a:latin typeface="+mn-lt"/>
                  <a:ea typeface="ＭＳ Ｐゴシック" pitchFamily="1" charset="-128"/>
                </a:rPr>
                <a:t>&gt;&gt;</a:t>
              </a:r>
            </a:p>
            <a:p>
              <a:pPr algn="ctr"/>
              <a:r>
                <a:rPr lang="en-US" sz="2400" dirty="0" err="1" smtClean="0">
                  <a:ea typeface="ＭＳ Ｐゴシック" pitchFamily="1" charset="-128"/>
                </a:rPr>
                <a:t>MD_Scope</a:t>
              </a:r>
              <a:endParaRPr lang="en-US" sz="2400" dirty="0" smtClean="0">
                <a:ea typeface="ＭＳ Ｐゴシック" pitchFamily="1" charset="-128"/>
              </a:endParaRPr>
            </a:p>
            <a:p>
              <a:pPr algn="ctr"/>
              <a:endParaRPr lang="en-US" sz="2400" dirty="0">
                <a:latin typeface="+mn-lt"/>
                <a:ea typeface="ＭＳ Ｐゴシック" pitchFamily="1" charset="-128"/>
              </a:endParaRPr>
            </a:p>
          </p:txBody>
        </p:sp>
        <p:sp>
          <p:nvSpPr>
            <p:cNvPr id="77828" name="Text Box 35"/>
            <p:cNvSpPr txBox="1">
              <a:spLocks noChangeArrowheads="1"/>
            </p:cNvSpPr>
            <p:nvPr/>
          </p:nvSpPr>
          <p:spPr bwMode="auto">
            <a:xfrm>
              <a:off x="1496377" y="3142933"/>
              <a:ext cx="6361747" cy="923675"/>
            </a:xfrm>
            <a:prstGeom prst="rect">
              <a:avLst/>
            </a:prstGeom>
            <a:solidFill>
              <a:schemeClr val="bg1"/>
            </a:solidFill>
            <a:ln w="9525">
              <a:solidFill>
                <a:schemeClr val="tx1"/>
              </a:solidFill>
              <a:miter lim="800000"/>
              <a:headEnd/>
              <a:tailEnd/>
            </a:ln>
          </p:spPr>
          <p:txBody>
            <a:bodyPr wrap="square">
              <a:spAutoFit/>
            </a:bodyPr>
            <a:lstStyle/>
            <a:p>
              <a:r>
                <a:rPr lang="en-US" sz="2400" dirty="0">
                  <a:latin typeface="+mn-lt"/>
                  <a:ea typeface="ＭＳ Ｐゴシック" pitchFamily="1" charset="-128"/>
                </a:rPr>
                <a:t>+ </a:t>
              </a:r>
              <a:r>
                <a:rPr lang="en-US" sz="2400" dirty="0" smtClean="0">
                  <a:ea typeface="ＭＳ Ｐゴシック" pitchFamily="1" charset="-128"/>
                </a:rPr>
                <a:t>level</a:t>
              </a:r>
              <a:r>
                <a:rPr lang="en-US" sz="2400" dirty="0" smtClean="0">
                  <a:latin typeface="+mn-lt"/>
                  <a:ea typeface="ＭＳ Ｐゴシック" pitchFamily="1" charset="-128"/>
                </a:rPr>
                <a:t> </a:t>
              </a:r>
              <a:r>
                <a:rPr lang="en-US" sz="2400" dirty="0">
                  <a:latin typeface="+mn-lt"/>
                  <a:ea typeface="ＭＳ Ｐゴシック" pitchFamily="1" charset="-128"/>
                </a:rPr>
                <a:t>: </a:t>
              </a:r>
              <a:r>
                <a:rPr lang="en-US" sz="2400" dirty="0" err="1" smtClean="0">
                  <a:latin typeface="+mn-lt"/>
                  <a:ea typeface="ＭＳ Ｐゴシック" pitchFamily="1" charset="-128"/>
                </a:rPr>
                <a:t>MD_ScopeCode</a:t>
              </a:r>
              <a:endParaRPr lang="en-US" sz="2400" dirty="0">
                <a:latin typeface="+mn-lt"/>
                <a:ea typeface="ＭＳ Ｐゴシック" pitchFamily="1" charset="-128"/>
              </a:endParaRPr>
            </a:p>
            <a:p>
              <a:r>
                <a:rPr lang="en-US" sz="2400" dirty="0">
                  <a:solidFill>
                    <a:srgbClr val="00B050"/>
                  </a:solidFill>
                  <a:latin typeface="+mn-lt"/>
                  <a:ea typeface="ＭＳ Ｐゴシック" pitchFamily="1" charset="-128"/>
                </a:rPr>
                <a:t>+ </a:t>
              </a:r>
              <a:r>
                <a:rPr lang="en-US" sz="2400" dirty="0" smtClean="0">
                  <a:solidFill>
                    <a:srgbClr val="00B050"/>
                  </a:solidFill>
                  <a:latin typeface="+mn-lt"/>
                  <a:ea typeface="ＭＳ Ｐゴシック" pitchFamily="1" charset="-128"/>
                </a:rPr>
                <a:t>extent: </a:t>
              </a:r>
              <a:r>
                <a:rPr lang="en-US" sz="2400" dirty="0" err="1" smtClean="0">
                  <a:solidFill>
                    <a:srgbClr val="00B050"/>
                  </a:solidFill>
                  <a:latin typeface="+mn-lt"/>
                  <a:ea typeface="ＭＳ Ｐゴシック" pitchFamily="1" charset="-128"/>
                </a:rPr>
                <a:t>EX_Extent</a:t>
              </a:r>
              <a:r>
                <a:rPr lang="en-US" sz="2400" dirty="0" smtClean="0">
                  <a:solidFill>
                    <a:srgbClr val="00B050"/>
                  </a:solidFill>
                  <a:latin typeface="+mn-lt"/>
                  <a:ea typeface="ＭＳ Ｐゴシック" pitchFamily="1" charset="-128"/>
                </a:rPr>
                <a:t> [0..*]</a:t>
              </a:r>
              <a:endParaRPr lang="en-US" sz="2400" dirty="0">
                <a:solidFill>
                  <a:srgbClr val="00B050"/>
                </a:solidFill>
                <a:latin typeface="+mn-lt"/>
                <a:ea typeface="ＭＳ Ｐゴシック" pitchFamily="1" charset="-128"/>
              </a:endParaRPr>
            </a:p>
            <a:p>
              <a:r>
                <a:rPr lang="en-US" sz="2400" dirty="0">
                  <a:latin typeface="+mn-lt"/>
                  <a:ea typeface="ＭＳ Ｐゴシック" pitchFamily="1" charset="-128"/>
                </a:rPr>
                <a:t>+ </a:t>
              </a:r>
              <a:r>
                <a:rPr lang="en-US" sz="2400" dirty="0" err="1" smtClean="0">
                  <a:latin typeface="+mn-lt"/>
                  <a:ea typeface="ＭＳ Ｐゴシック" pitchFamily="1" charset="-128"/>
                </a:rPr>
                <a:t>levelDescription</a:t>
              </a:r>
              <a:r>
                <a:rPr lang="en-US" sz="2400" dirty="0" smtClean="0">
                  <a:latin typeface="+mn-lt"/>
                  <a:ea typeface="ＭＳ Ｐゴシック" pitchFamily="1" charset="-128"/>
                </a:rPr>
                <a:t>:  </a:t>
              </a:r>
              <a:r>
                <a:rPr lang="en-US" sz="2400" dirty="0" err="1" smtClean="0">
                  <a:latin typeface="+mn-lt"/>
                  <a:ea typeface="ＭＳ Ｐゴシック" pitchFamily="1" charset="-128"/>
                </a:rPr>
                <a:t>MD_ScopeDescription</a:t>
              </a:r>
              <a:r>
                <a:rPr lang="en-US" sz="2400" dirty="0" smtClean="0">
                  <a:latin typeface="+mn-lt"/>
                  <a:ea typeface="ＭＳ Ｐゴシック" pitchFamily="1" charset="-128"/>
                </a:rPr>
                <a:t> [0..*]</a:t>
              </a:r>
            </a:p>
          </p:txBody>
        </p:sp>
        <p:sp>
          <p:nvSpPr>
            <p:cNvPr id="77829" name="Rectangle 36"/>
            <p:cNvSpPr>
              <a:spLocks noChangeArrowheads="1"/>
            </p:cNvSpPr>
            <p:nvPr/>
          </p:nvSpPr>
          <p:spPr bwMode="auto">
            <a:xfrm>
              <a:off x="1496378" y="4069849"/>
              <a:ext cx="6360689" cy="147155"/>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err="1" smtClean="0">
                <a:latin typeface="Calibri"/>
                <a:ea typeface="+mj-ea"/>
                <a:cs typeface="+mj-cs"/>
              </a:rPr>
              <a:t>MD_Scope</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extLst>
      <p:ext uri="{BB962C8B-B14F-4D97-AF65-F5344CB8AC3E}">
        <p14:creationId xmlns:p14="http://schemas.microsoft.com/office/powerpoint/2010/main" val="21738654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16" y="267859"/>
            <a:ext cx="8229600" cy="559375"/>
          </a:xfrm>
        </p:spPr>
        <p:txBody>
          <a:bodyPr>
            <a:normAutofit fontScale="90000"/>
          </a:bodyPr>
          <a:lstStyle/>
          <a:p>
            <a:r>
              <a:rPr lang="en-US" dirty="0" smtClean="0"/>
              <a:t>Where Are Scope Codes?</a:t>
            </a:r>
            <a:endParaRPr lang="en-US" dirty="0"/>
          </a:p>
        </p:txBody>
      </p:sp>
      <p:sp>
        <p:nvSpPr>
          <p:cNvPr id="3" name="Folded Corner 2"/>
          <p:cNvSpPr/>
          <p:nvPr/>
        </p:nvSpPr>
        <p:spPr>
          <a:xfrm>
            <a:off x="4129723" y="3020563"/>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pic>
        <p:nvPicPr>
          <p:cNvPr id="107" name="Picture 10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grpSp>
        <p:nvGrpSpPr>
          <p:cNvPr id="5" name="Group 79"/>
          <p:cNvGrpSpPr/>
          <p:nvPr/>
        </p:nvGrpSpPr>
        <p:grpSpPr>
          <a:xfrm>
            <a:off x="2679596" y="4503771"/>
            <a:ext cx="859580" cy="1244534"/>
            <a:chOff x="7370932" y="2952205"/>
            <a:chExt cx="859580" cy="1244534"/>
          </a:xfrm>
        </p:grpSpPr>
        <p:sp>
          <p:nvSpPr>
            <p:cNvPr id="81"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370932" y="3827407"/>
              <a:ext cx="859580" cy="369332"/>
            </a:xfrm>
            <a:prstGeom prst="rect">
              <a:avLst/>
            </a:prstGeom>
            <a:noFill/>
          </p:spPr>
          <p:txBody>
            <a:bodyPr wrap="none" rtlCol="0">
              <a:spAutoFit/>
            </a:bodyPr>
            <a:lstStyle/>
            <a:p>
              <a:pPr algn="ctr"/>
              <a:r>
                <a:rPr lang="en-US" dirty="0" smtClean="0"/>
                <a:t>Quality</a:t>
              </a:r>
            </a:p>
          </p:txBody>
        </p:sp>
      </p:grpSp>
      <p:grpSp>
        <p:nvGrpSpPr>
          <p:cNvPr id="7" name="Group 103"/>
          <p:cNvGrpSpPr/>
          <p:nvPr/>
        </p:nvGrpSpPr>
        <p:grpSpPr>
          <a:xfrm>
            <a:off x="5512796" y="4647846"/>
            <a:ext cx="1424601" cy="1521533"/>
            <a:chOff x="7088426" y="2952205"/>
            <a:chExt cx="1424601" cy="1521533"/>
          </a:xfrm>
        </p:grpSpPr>
        <p:sp>
          <p:nvSpPr>
            <p:cNvPr id="105" name="Flowchart: Multidocument 104"/>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7088426" y="3827407"/>
              <a:ext cx="1424601" cy="646331"/>
            </a:xfrm>
            <a:prstGeom prst="rect">
              <a:avLst/>
            </a:prstGeom>
            <a:noFill/>
          </p:spPr>
          <p:txBody>
            <a:bodyPr wrap="none" rtlCol="0">
              <a:spAutoFit/>
            </a:bodyPr>
            <a:lstStyle/>
            <a:p>
              <a:pPr algn="ctr"/>
              <a:r>
                <a:rPr lang="en-US" dirty="0" smtClean="0"/>
                <a:t>Maintenance</a:t>
              </a:r>
            </a:p>
            <a:p>
              <a:pPr algn="ctr"/>
              <a:r>
                <a:rPr lang="en-US" dirty="0" smtClean="0"/>
                <a:t>Information</a:t>
              </a:r>
              <a:endParaRPr lang="en-US" dirty="0"/>
            </a:p>
          </p:txBody>
        </p:sp>
      </p:grpSp>
      <p:grpSp>
        <p:nvGrpSpPr>
          <p:cNvPr id="11" name="Group 117"/>
          <p:cNvGrpSpPr/>
          <p:nvPr/>
        </p:nvGrpSpPr>
        <p:grpSpPr>
          <a:xfrm>
            <a:off x="4008423" y="4932363"/>
            <a:ext cx="904890" cy="1244534"/>
            <a:chOff x="7348285" y="2952205"/>
            <a:chExt cx="904890" cy="1244534"/>
          </a:xfrm>
        </p:grpSpPr>
        <p:sp>
          <p:nvSpPr>
            <p:cNvPr id="119" name="Flowchart: Multidocument 11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7348285" y="3827407"/>
              <a:ext cx="904890" cy="369332"/>
            </a:xfrm>
            <a:prstGeom prst="rect">
              <a:avLst/>
            </a:prstGeom>
            <a:noFill/>
          </p:spPr>
          <p:txBody>
            <a:bodyPr wrap="none" rtlCol="0">
              <a:spAutoFit/>
            </a:bodyPr>
            <a:lstStyle/>
            <a:p>
              <a:pPr algn="ctr"/>
              <a:r>
                <a:rPr lang="en-US" dirty="0" smtClean="0"/>
                <a:t>Lineage</a:t>
              </a:r>
              <a:endParaRPr lang="en-US" dirty="0"/>
            </a:p>
          </p:txBody>
        </p:sp>
      </p:grpSp>
      <p:grpSp>
        <p:nvGrpSpPr>
          <p:cNvPr id="32" name="Group 79"/>
          <p:cNvGrpSpPr/>
          <p:nvPr/>
        </p:nvGrpSpPr>
        <p:grpSpPr>
          <a:xfrm>
            <a:off x="3132096" y="1493971"/>
            <a:ext cx="1104502" cy="1244534"/>
            <a:chOff x="7248474" y="2952205"/>
            <a:chExt cx="1104502" cy="1244534"/>
          </a:xfrm>
        </p:grpSpPr>
        <p:sp>
          <p:nvSpPr>
            <p:cNvPr id="33"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248474" y="3827407"/>
              <a:ext cx="1104502" cy="369332"/>
            </a:xfrm>
            <a:prstGeom prst="rect">
              <a:avLst/>
            </a:prstGeom>
            <a:noFill/>
          </p:spPr>
          <p:txBody>
            <a:bodyPr wrap="none" rtlCol="0">
              <a:spAutoFit/>
            </a:bodyPr>
            <a:lstStyle/>
            <a:p>
              <a:pPr algn="ctr"/>
              <a:r>
                <a:rPr lang="en-US" dirty="0" smtClean="0"/>
                <a:t>Metadata</a:t>
              </a:r>
              <a:endParaRPr lang="en-US" dirty="0"/>
            </a:p>
          </p:txBody>
        </p:sp>
      </p:grpSp>
      <p:grpSp>
        <p:nvGrpSpPr>
          <p:cNvPr id="35" name="Group 79"/>
          <p:cNvGrpSpPr/>
          <p:nvPr/>
        </p:nvGrpSpPr>
        <p:grpSpPr>
          <a:xfrm>
            <a:off x="4913313" y="1470988"/>
            <a:ext cx="1251251" cy="1244534"/>
            <a:chOff x="7175103" y="2952205"/>
            <a:chExt cx="1251251" cy="1244534"/>
          </a:xfrm>
        </p:grpSpPr>
        <p:sp>
          <p:nvSpPr>
            <p:cNvPr id="36"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175103" y="3827407"/>
              <a:ext cx="1251251" cy="369332"/>
            </a:xfrm>
            <a:prstGeom prst="rect">
              <a:avLst/>
            </a:prstGeom>
            <a:noFill/>
          </p:spPr>
          <p:txBody>
            <a:bodyPr wrap="none" rtlCol="0">
              <a:spAutoFit/>
            </a:bodyPr>
            <a:lstStyle/>
            <a:p>
              <a:pPr algn="ctr"/>
              <a:r>
                <a:rPr lang="en-US" dirty="0" smtClean="0"/>
                <a:t>Constraints</a:t>
              </a:r>
              <a:endParaRPr lang="en-US" dirty="0"/>
            </a:p>
          </p:txBody>
        </p:sp>
      </p:grpSp>
      <p:grpSp>
        <p:nvGrpSpPr>
          <p:cNvPr id="41" name="Group 79"/>
          <p:cNvGrpSpPr/>
          <p:nvPr/>
        </p:nvGrpSpPr>
        <p:grpSpPr>
          <a:xfrm>
            <a:off x="5795488" y="2982288"/>
            <a:ext cx="1182047" cy="1244534"/>
            <a:chOff x="7209704" y="2952205"/>
            <a:chExt cx="1182047" cy="1244534"/>
          </a:xfrm>
        </p:grpSpPr>
        <p:sp>
          <p:nvSpPr>
            <p:cNvPr id="42"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209704" y="3827407"/>
              <a:ext cx="1182047" cy="369332"/>
            </a:xfrm>
            <a:prstGeom prst="rect">
              <a:avLst/>
            </a:prstGeom>
            <a:noFill/>
          </p:spPr>
          <p:txBody>
            <a:bodyPr wrap="none" rtlCol="0">
              <a:spAutoFit/>
            </a:bodyPr>
            <a:lstStyle/>
            <a:p>
              <a:pPr algn="ctr"/>
              <a:r>
                <a:rPr lang="en-US" dirty="0" smtClean="0"/>
                <a:t>Processing</a:t>
              </a:r>
              <a:endParaRPr lang="en-US" dirty="0"/>
            </a:p>
          </p:txBody>
        </p:sp>
      </p:grpSp>
      <p:grpSp>
        <p:nvGrpSpPr>
          <p:cNvPr id="44" name="Group 79"/>
          <p:cNvGrpSpPr/>
          <p:nvPr/>
        </p:nvGrpSpPr>
        <p:grpSpPr>
          <a:xfrm>
            <a:off x="2276952" y="3068671"/>
            <a:ext cx="826669" cy="1244534"/>
            <a:chOff x="7387388" y="2952205"/>
            <a:chExt cx="826669" cy="1244534"/>
          </a:xfrm>
        </p:grpSpPr>
        <p:sp>
          <p:nvSpPr>
            <p:cNvPr id="45"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387388" y="3827407"/>
              <a:ext cx="826669" cy="369332"/>
            </a:xfrm>
            <a:prstGeom prst="rect">
              <a:avLst/>
            </a:prstGeom>
            <a:noFill/>
          </p:spPr>
          <p:txBody>
            <a:bodyPr wrap="none" rtlCol="0">
              <a:spAutoFit/>
            </a:bodyPr>
            <a:lstStyle/>
            <a:p>
              <a:pPr algn="ctr"/>
              <a:r>
                <a:rPr lang="en-US" dirty="0" smtClean="0"/>
                <a:t>Source</a:t>
              </a:r>
            </a:p>
          </p:txBody>
        </p:sp>
      </p:grpSp>
    </p:spTree>
    <p:extLst>
      <p:ext uri="{BB962C8B-B14F-4D97-AF65-F5344CB8AC3E}">
        <p14:creationId xmlns:p14="http://schemas.microsoft.com/office/powerpoint/2010/main" val="209603670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33400" y="1181100"/>
            <a:ext cx="7620000" cy="3416320"/>
          </a:xfrm>
          <a:prstGeom prst="rect">
            <a:avLst/>
          </a:prstGeom>
          <a:noFill/>
        </p:spPr>
        <p:txBody>
          <a:bodyPr wrap="square" rtlCol="0">
            <a:spAutoFit/>
          </a:bodyPr>
          <a:lstStyle/>
          <a:p>
            <a:r>
              <a:rPr lang="en-US" dirty="0" smtClean="0"/>
              <a:t>Where are </a:t>
            </a:r>
            <a:r>
              <a:rPr lang="en-US" dirty="0" err="1" smtClean="0"/>
              <a:t>ScopeCodes</a:t>
            </a:r>
            <a:r>
              <a:rPr lang="en-US" dirty="0" smtClean="0"/>
              <a:t>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scope into </a:t>
            </a:r>
            <a:r>
              <a:rPr lang="en-US" sz="1200" dirty="0"/>
              <a:t>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a:t>
            </a:r>
            <a:r>
              <a:rPr lang="en-US" dirty="0" err="1"/>
              <a:t>ScopeCodes</a:t>
            </a:r>
            <a:r>
              <a:rPr lang="en-US" dirty="0"/>
              <a:t> </a:t>
            </a:r>
            <a:r>
              <a:rPr lang="en-US" dirty="0" smtClean="0"/>
              <a:t>used in the CMR?</a:t>
            </a:r>
          </a:p>
          <a:p>
            <a:r>
              <a:rPr lang="en-US" sz="1200" dirty="0"/>
              <a:t>1) Open CMR-QuickEvaluation_2017.xlsx</a:t>
            </a:r>
          </a:p>
          <a:p>
            <a:r>
              <a:rPr lang="en-US" sz="1200" dirty="0"/>
              <a:t>2) Make Path Elements field Active</a:t>
            </a:r>
          </a:p>
          <a:p>
            <a:r>
              <a:rPr lang="en-US" sz="1200" dirty="0"/>
              <a:t>3) Click the Filter button</a:t>
            </a:r>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a:t>
            </a:r>
            <a:r>
              <a:rPr lang="en-US" sz="1200" dirty="0" err="1" smtClean="0"/>
              <a:t>gmd:scope</a:t>
            </a:r>
            <a:endParaRPr lang="en-US" sz="1200" dirty="0"/>
          </a:p>
          <a:p>
            <a:endParaRPr lang="en-US" dirty="0" smtClean="0"/>
          </a:p>
        </p:txBody>
      </p:sp>
    </p:spTree>
    <p:extLst>
      <p:ext uri="{BB962C8B-B14F-4D97-AF65-F5344CB8AC3E}">
        <p14:creationId xmlns:p14="http://schemas.microsoft.com/office/powerpoint/2010/main" val="9968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4981049" cy="33855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a:latin typeface="Calibri" charset="0"/>
              </a:rPr>
              <a:t>MD_Metadata</a:t>
            </a:r>
            <a:endParaRPr lang="en-US" sz="1600" i="1" dirty="0">
              <a:latin typeface="Calibri" charset="0"/>
            </a:endParaRPr>
          </a:p>
        </p:txBody>
      </p:sp>
      <p:sp>
        <p:nvSpPr>
          <p:cNvPr id="9" name="Text Box 4"/>
          <p:cNvSpPr txBox="1">
            <a:spLocks noChangeArrowheads="1"/>
          </p:cNvSpPr>
          <p:nvPr/>
        </p:nvSpPr>
        <p:spPr bwMode="auto">
          <a:xfrm>
            <a:off x="1258884" y="1723225"/>
            <a:ext cx="4976816" cy="246221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a:latin typeface="Calibri" charset="0"/>
              </a:rPr>
              <a:t>+ </a:t>
            </a:r>
            <a:r>
              <a:rPr lang="en-US" sz="1400" dirty="0" err="1">
                <a:latin typeface="Calibri" charset="0"/>
              </a:rPr>
              <a:t>metadataIdentifier</a:t>
            </a:r>
            <a:r>
              <a:rPr lang="en-US" sz="1400" dirty="0">
                <a:latin typeface="Calibri" charset="0"/>
              </a:rPr>
              <a:t> [0..1] : </a:t>
            </a:r>
            <a:r>
              <a:rPr lang="en-US" sz="1400" dirty="0" err="1">
                <a:latin typeface="Calibri" charset="0"/>
              </a:rPr>
              <a:t>MD_Identifier</a:t>
            </a:r>
            <a:endParaRPr lang="en-US" sz="1400" dirty="0">
              <a:latin typeface="Calibri" charset="0"/>
            </a:endParaRPr>
          </a:p>
          <a:p>
            <a:pPr>
              <a:defRPr/>
            </a:pPr>
            <a:r>
              <a:rPr lang="en-US" sz="1400" dirty="0">
                <a:latin typeface="Calibri" charset="0"/>
              </a:rPr>
              <a:t>+ </a:t>
            </a:r>
            <a:r>
              <a:rPr lang="en-US" sz="1400" dirty="0" err="1">
                <a:latin typeface="Calibri" charset="0"/>
              </a:rPr>
              <a:t>defaultLocale</a:t>
            </a:r>
            <a:r>
              <a:rPr lang="en-US" sz="1400" dirty="0">
                <a:latin typeface="Calibri" charset="0"/>
              </a:rPr>
              <a:t> [0..1] : </a:t>
            </a:r>
            <a:r>
              <a:rPr lang="en-US" sz="1400" dirty="0" err="1">
                <a:latin typeface="Calibri" charset="0"/>
              </a:rPr>
              <a:t>PT_Locale</a:t>
            </a:r>
            <a:endParaRPr lang="en-US" sz="1400" dirty="0">
              <a:latin typeface="Calibri" charset="0"/>
            </a:endParaRPr>
          </a:p>
          <a:p>
            <a:pPr>
              <a:defRPr/>
            </a:pPr>
            <a:r>
              <a:rPr lang="en-US" sz="1400" dirty="0">
                <a:latin typeface="Calibri" charset="0"/>
              </a:rPr>
              <a:t>+ </a:t>
            </a:r>
            <a:r>
              <a:rPr lang="en-US" sz="1400" dirty="0" err="1">
                <a:latin typeface="Calibri" charset="0"/>
              </a:rPr>
              <a:t>parentMetadata</a:t>
            </a:r>
            <a:r>
              <a:rPr lang="en-US" sz="1400" dirty="0">
                <a:latin typeface="Calibri" charset="0"/>
              </a:rPr>
              <a:t> [0..1] : </a:t>
            </a:r>
            <a:r>
              <a:rPr lang="en-US" sz="1400" dirty="0" err="1">
                <a:latin typeface="Calibri" charset="0"/>
              </a:rPr>
              <a:t>CI_Citation</a:t>
            </a:r>
            <a:endParaRPr lang="en-US" sz="1400" dirty="0">
              <a:latin typeface="Calibri" charset="0"/>
            </a:endParaRPr>
          </a:p>
          <a:p>
            <a:pPr>
              <a:defRPr/>
            </a:pPr>
            <a:r>
              <a:rPr lang="en-US" sz="1400" b="1" dirty="0">
                <a:latin typeface="Calibri" charset="0"/>
              </a:rPr>
              <a:t>+ </a:t>
            </a:r>
            <a:r>
              <a:rPr lang="en-US" sz="1400" b="1" dirty="0" err="1">
                <a:latin typeface="Calibri" charset="0"/>
              </a:rPr>
              <a:t>metadataScope</a:t>
            </a:r>
            <a:r>
              <a:rPr lang="en-US" sz="1400" b="1" dirty="0">
                <a:latin typeface="Calibri" charset="0"/>
              </a:rPr>
              <a:t> [0..*] : </a:t>
            </a:r>
            <a:r>
              <a:rPr lang="en-US" sz="1400" b="1" dirty="0" err="1">
                <a:latin typeface="Calibri" charset="0"/>
              </a:rPr>
              <a:t>MD_MetadataScope</a:t>
            </a:r>
            <a:endParaRPr lang="en-US" sz="1400" b="1" dirty="0">
              <a:latin typeface="Calibri" charset="0"/>
            </a:endParaRPr>
          </a:p>
          <a:p>
            <a:pPr>
              <a:defRPr/>
            </a:pPr>
            <a:r>
              <a:rPr lang="en-US" sz="1400" dirty="0">
                <a:latin typeface="Calibri" charset="0"/>
              </a:rPr>
              <a:t>+ contact [1..*] : </a:t>
            </a:r>
            <a:r>
              <a:rPr lang="en-US" sz="1400" dirty="0" err="1">
                <a:latin typeface="Calibri" charset="0"/>
              </a:rPr>
              <a:t>CI_Responsibility</a:t>
            </a:r>
            <a:endParaRPr lang="en-US" sz="1400" dirty="0">
              <a:latin typeface="Calibri" charset="0"/>
            </a:endParaRPr>
          </a:p>
          <a:p>
            <a:pPr>
              <a:defRPr/>
            </a:pPr>
            <a:r>
              <a:rPr lang="en-US" sz="1400" dirty="0">
                <a:latin typeface="Calibri" charset="0"/>
              </a:rPr>
              <a:t>+ </a:t>
            </a:r>
            <a:r>
              <a:rPr lang="en-US" sz="1400" dirty="0" err="1">
                <a:latin typeface="Calibri" charset="0"/>
              </a:rPr>
              <a:t>dateInfo</a:t>
            </a:r>
            <a:r>
              <a:rPr lang="en-US" sz="1400" dirty="0">
                <a:latin typeface="Calibri" charset="0"/>
              </a:rPr>
              <a:t> [1..*] : </a:t>
            </a:r>
            <a:r>
              <a:rPr lang="en-US" sz="1400" dirty="0" err="1">
                <a:latin typeface="Calibri" charset="0"/>
              </a:rPr>
              <a:t>CI_Date</a:t>
            </a:r>
            <a:endParaRPr lang="en-US" sz="1400" dirty="0">
              <a:latin typeface="Calibri" charset="0"/>
            </a:endParaRPr>
          </a:p>
          <a:p>
            <a:pPr>
              <a:defRPr/>
            </a:pPr>
            <a:r>
              <a:rPr lang="en-US" sz="1400" dirty="0">
                <a:latin typeface="Calibri" charset="0"/>
              </a:rPr>
              <a:t>+ </a:t>
            </a:r>
            <a:r>
              <a:rPr lang="en-US" sz="1400" dirty="0" err="1">
                <a:latin typeface="Calibri" charset="0"/>
              </a:rPr>
              <a:t>metadataStandard</a:t>
            </a:r>
            <a:r>
              <a:rPr lang="en-US" sz="1400" dirty="0">
                <a:latin typeface="Calibri" charset="0"/>
              </a:rPr>
              <a:t> [0..*] : </a:t>
            </a:r>
            <a:r>
              <a:rPr lang="en-US" sz="1400" dirty="0" err="1">
                <a:latin typeface="Calibri" charset="0"/>
              </a:rPr>
              <a:t>CI_Citation</a:t>
            </a:r>
            <a:endParaRPr lang="en-US" sz="1400" dirty="0">
              <a:latin typeface="Calibri" charset="0"/>
            </a:endParaRPr>
          </a:p>
          <a:p>
            <a:pPr>
              <a:defRPr/>
            </a:pPr>
            <a:r>
              <a:rPr lang="en-US" sz="1400" dirty="0">
                <a:latin typeface="Calibri" charset="0"/>
              </a:rPr>
              <a:t>+ </a:t>
            </a:r>
            <a:r>
              <a:rPr lang="en-US" sz="1400" dirty="0" err="1">
                <a:latin typeface="Calibri" charset="0"/>
              </a:rPr>
              <a:t>metadataProfile</a:t>
            </a:r>
            <a:r>
              <a:rPr lang="en-US" sz="1400" dirty="0">
                <a:latin typeface="Calibri" charset="0"/>
              </a:rPr>
              <a:t> [0..*] : </a:t>
            </a:r>
            <a:r>
              <a:rPr lang="en-US" sz="1400" dirty="0" err="1">
                <a:latin typeface="Calibri" charset="0"/>
              </a:rPr>
              <a:t>CI_Citation</a:t>
            </a:r>
            <a:endParaRPr lang="en-US" sz="1400" dirty="0">
              <a:latin typeface="Calibri" charset="0"/>
            </a:endParaRPr>
          </a:p>
          <a:p>
            <a:pPr>
              <a:defRPr/>
            </a:pPr>
            <a:r>
              <a:rPr lang="en-US" sz="1400" dirty="0">
                <a:latin typeface="Calibri" charset="0"/>
              </a:rPr>
              <a:t>+ alternative </a:t>
            </a:r>
            <a:r>
              <a:rPr lang="en-US" sz="1400" dirty="0" err="1">
                <a:latin typeface="Calibri" charset="0"/>
              </a:rPr>
              <a:t>MetadataReference</a:t>
            </a:r>
            <a:r>
              <a:rPr lang="en-US" sz="1400" dirty="0">
                <a:latin typeface="Calibri" charset="0"/>
              </a:rPr>
              <a:t> [0..*] : </a:t>
            </a:r>
            <a:r>
              <a:rPr lang="en-US" sz="1400" dirty="0" err="1">
                <a:latin typeface="Calibri" charset="0"/>
              </a:rPr>
              <a:t>CI_Citation</a:t>
            </a:r>
            <a:endParaRPr lang="en-US" sz="1400" dirty="0">
              <a:latin typeface="Calibri" charset="0"/>
            </a:endParaRPr>
          </a:p>
          <a:p>
            <a:pPr>
              <a:defRPr/>
            </a:pPr>
            <a:r>
              <a:rPr lang="en-US" sz="1400" dirty="0">
                <a:latin typeface="Calibri" charset="0"/>
              </a:rPr>
              <a:t>+ </a:t>
            </a:r>
            <a:r>
              <a:rPr lang="en-US" sz="1400" dirty="0" err="1">
                <a:latin typeface="Calibri" charset="0"/>
              </a:rPr>
              <a:t>otherLocale</a:t>
            </a:r>
            <a:r>
              <a:rPr lang="en-US" sz="1400" dirty="0">
                <a:latin typeface="Calibri" charset="0"/>
              </a:rPr>
              <a:t> [0..*] : </a:t>
            </a:r>
            <a:r>
              <a:rPr lang="en-US" sz="1400" dirty="0" err="1">
                <a:latin typeface="Calibri" charset="0"/>
              </a:rPr>
              <a:t>PT_Locale</a:t>
            </a:r>
            <a:endParaRPr lang="en-US" sz="1400" dirty="0">
              <a:latin typeface="Calibri" charset="0"/>
            </a:endParaRPr>
          </a:p>
          <a:p>
            <a:pPr>
              <a:defRPr/>
            </a:pPr>
            <a:r>
              <a:rPr lang="en-US" sz="1400" dirty="0">
                <a:latin typeface="Calibri" charset="0"/>
              </a:rPr>
              <a:t>+ </a:t>
            </a:r>
            <a:r>
              <a:rPr lang="en-US" sz="1400" dirty="0" err="1">
                <a:latin typeface="Calibri" charset="0"/>
              </a:rPr>
              <a:t>metadataLinkage</a:t>
            </a:r>
            <a:r>
              <a:rPr lang="en-US" sz="1400" dirty="0">
                <a:latin typeface="Calibri" charset="0"/>
              </a:rPr>
              <a:t> [0..*] : </a:t>
            </a:r>
            <a:r>
              <a:rPr lang="en-US" sz="1400" dirty="0" err="1">
                <a:latin typeface="Calibri" charset="0"/>
              </a:rPr>
              <a:t>CI_OnlineResource</a:t>
            </a:r>
            <a:endParaRPr lang="en-US" sz="1400" dirty="0">
              <a:latin typeface="Calibri" charset="0"/>
            </a:endParaRPr>
          </a:p>
        </p:txBody>
      </p:sp>
      <p:sp>
        <p:nvSpPr>
          <p:cNvPr id="10" name="Rectangle 9"/>
          <p:cNvSpPr>
            <a:spLocks noChangeArrowheads="1"/>
          </p:cNvSpPr>
          <p:nvPr/>
        </p:nvSpPr>
        <p:spPr bwMode="auto">
          <a:xfrm>
            <a:off x="1257301" y="4188084"/>
            <a:ext cx="4978400" cy="1722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3096243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4981049" cy="33855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MD_Constraints</a:t>
            </a:r>
            <a:endParaRPr lang="en-US" sz="1600" i="1" dirty="0">
              <a:latin typeface="Calibri" charset="0"/>
            </a:endParaRPr>
          </a:p>
        </p:txBody>
      </p:sp>
      <p:sp>
        <p:nvSpPr>
          <p:cNvPr id="9" name="Text Box 4"/>
          <p:cNvSpPr txBox="1">
            <a:spLocks noChangeArrowheads="1"/>
          </p:cNvSpPr>
          <p:nvPr/>
        </p:nvSpPr>
        <p:spPr bwMode="auto">
          <a:xfrm>
            <a:off x="1258884" y="1723225"/>
            <a:ext cx="4976816" cy="138499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400" dirty="0"/>
              <a:t>+ </a:t>
            </a:r>
            <a:r>
              <a:rPr lang="en-US" sz="1400" dirty="0" err="1"/>
              <a:t>useLim</a:t>
            </a:r>
            <a:r>
              <a:rPr lang="en-US" sz="1400" dirty="0"/>
              <a:t> </a:t>
            </a:r>
            <a:r>
              <a:rPr lang="en-US" sz="1400" dirty="0" err="1"/>
              <a:t>itation</a:t>
            </a:r>
            <a:r>
              <a:rPr lang="en-US" sz="1400" dirty="0"/>
              <a:t>: </a:t>
            </a:r>
            <a:r>
              <a:rPr lang="en-US" sz="1400" dirty="0" err="1"/>
              <a:t>CharacterS</a:t>
            </a:r>
            <a:r>
              <a:rPr lang="en-US" sz="1400" dirty="0"/>
              <a:t> </a:t>
            </a:r>
            <a:r>
              <a:rPr lang="en-US" sz="1400" dirty="0" err="1"/>
              <a:t>tring</a:t>
            </a:r>
            <a:r>
              <a:rPr lang="en-US" sz="1400" dirty="0"/>
              <a:t> [0.. *]</a:t>
            </a:r>
          </a:p>
          <a:p>
            <a:r>
              <a:rPr lang="en-US" sz="1400" b="1" dirty="0"/>
              <a:t>+ </a:t>
            </a:r>
            <a:r>
              <a:rPr lang="en-US" sz="1400" b="1" dirty="0" err="1" smtClean="0"/>
              <a:t>constraintApplicationScope</a:t>
            </a:r>
            <a:r>
              <a:rPr lang="en-US" sz="1400" b="1" dirty="0"/>
              <a:t>: M </a:t>
            </a:r>
            <a:r>
              <a:rPr lang="en-US" sz="1400" b="1" dirty="0" err="1"/>
              <a:t>D_Scope</a:t>
            </a:r>
            <a:r>
              <a:rPr lang="en-US" sz="1400" b="1" dirty="0"/>
              <a:t> [0..1 ]</a:t>
            </a:r>
          </a:p>
          <a:p>
            <a:r>
              <a:rPr lang="en-US" sz="1400" dirty="0"/>
              <a:t>+ graphic : </a:t>
            </a:r>
            <a:r>
              <a:rPr lang="en-US" sz="1400" dirty="0" err="1" smtClean="0"/>
              <a:t>MD_BrowseGraphic</a:t>
            </a:r>
            <a:r>
              <a:rPr lang="en-US" sz="1400" dirty="0" smtClean="0"/>
              <a:t> </a:t>
            </a:r>
            <a:r>
              <a:rPr lang="en-US" sz="1400" dirty="0"/>
              <a:t>[0..* ]</a:t>
            </a:r>
          </a:p>
          <a:p>
            <a:r>
              <a:rPr lang="en-US" sz="1400" dirty="0"/>
              <a:t>+ reference: </a:t>
            </a:r>
            <a:r>
              <a:rPr lang="en-US" sz="1400" dirty="0" err="1" smtClean="0"/>
              <a:t>CI_Citation</a:t>
            </a:r>
            <a:r>
              <a:rPr lang="en-US" sz="1400" dirty="0" smtClean="0"/>
              <a:t> </a:t>
            </a:r>
            <a:r>
              <a:rPr lang="en-US" sz="1400" dirty="0"/>
              <a:t>[0..* ]</a:t>
            </a:r>
          </a:p>
          <a:p>
            <a:r>
              <a:rPr lang="en-US" sz="1400" dirty="0"/>
              <a:t>+ </a:t>
            </a:r>
            <a:r>
              <a:rPr lang="en-US" sz="1400" dirty="0" err="1"/>
              <a:t>releasability</a:t>
            </a:r>
            <a:r>
              <a:rPr lang="en-US" sz="1400" dirty="0"/>
              <a:t> : </a:t>
            </a:r>
            <a:r>
              <a:rPr lang="en-US" sz="1400" dirty="0" err="1" smtClean="0"/>
              <a:t>MD_Releasability</a:t>
            </a:r>
            <a:r>
              <a:rPr lang="en-US" sz="1400" dirty="0" smtClean="0"/>
              <a:t> </a:t>
            </a:r>
            <a:r>
              <a:rPr lang="en-US" sz="1400" dirty="0"/>
              <a:t>[0..1]</a:t>
            </a:r>
          </a:p>
          <a:p>
            <a:r>
              <a:rPr lang="en-US" sz="1400" dirty="0"/>
              <a:t>+ </a:t>
            </a:r>
            <a:r>
              <a:rPr lang="en-US" sz="1400" dirty="0" err="1" smtClean="0"/>
              <a:t>responsibleParty</a:t>
            </a:r>
            <a:r>
              <a:rPr lang="en-US" sz="1400" dirty="0" smtClean="0"/>
              <a:t> </a:t>
            </a:r>
            <a:r>
              <a:rPr lang="en-US" sz="1400" dirty="0"/>
              <a:t>: </a:t>
            </a:r>
            <a:r>
              <a:rPr lang="en-US" sz="1400" dirty="0" err="1" smtClean="0"/>
              <a:t>CI_Responsibility</a:t>
            </a:r>
            <a:r>
              <a:rPr lang="en-US" sz="1400" dirty="0" smtClean="0"/>
              <a:t> </a:t>
            </a:r>
            <a:r>
              <a:rPr lang="en-US" sz="1400" dirty="0"/>
              <a:t>[0..</a:t>
            </a:r>
            <a:r>
              <a:rPr lang="en-US" sz="1400" dirty="0" smtClean="0"/>
              <a:t>*]</a:t>
            </a:r>
            <a:endParaRPr lang="en-US" sz="1400" dirty="0">
              <a:latin typeface="Calibri" charset="0"/>
            </a:endParaRPr>
          </a:p>
        </p:txBody>
      </p:sp>
      <p:sp>
        <p:nvSpPr>
          <p:cNvPr id="10" name="Rectangle 9"/>
          <p:cNvSpPr>
            <a:spLocks noChangeArrowheads="1"/>
          </p:cNvSpPr>
          <p:nvPr/>
        </p:nvSpPr>
        <p:spPr bwMode="auto">
          <a:xfrm>
            <a:off x="1257301" y="3108584"/>
            <a:ext cx="4978400" cy="1722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28767059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4981049" cy="33855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LI_Lineage</a:t>
            </a:r>
            <a:endParaRPr lang="en-US" sz="1600" i="1" dirty="0">
              <a:latin typeface="Calibri" charset="0"/>
            </a:endParaRPr>
          </a:p>
        </p:txBody>
      </p:sp>
      <p:sp>
        <p:nvSpPr>
          <p:cNvPr id="9" name="Text Box 4"/>
          <p:cNvSpPr txBox="1">
            <a:spLocks noChangeArrowheads="1"/>
          </p:cNvSpPr>
          <p:nvPr/>
        </p:nvSpPr>
        <p:spPr bwMode="auto">
          <a:xfrm>
            <a:off x="1258884" y="1723225"/>
            <a:ext cx="4976816" cy="73866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400" dirty="0"/>
              <a:t>+ </a:t>
            </a:r>
            <a:r>
              <a:rPr lang="en-US" sz="1400" dirty="0" smtClean="0"/>
              <a:t>statement</a:t>
            </a:r>
            <a:r>
              <a:rPr lang="en-US" sz="1400" dirty="0"/>
              <a:t>: </a:t>
            </a:r>
            <a:r>
              <a:rPr lang="en-US" sz="1400" dirty="0" err="1" smtClean="0"/>
              <a:t>CharacterString</a:t>
            </a:r>
            <a:r>
              <a:rPr lang="en-US" sz="1400" dirty="0" smtClean="0"/>
              <a:t> </a:t>
            </a:r>
            <a:r>
              <a:rPr lang="en-US" sz="1400" dirty="0"/>
              <a:t>[0..1]</a:t>
            </a:r>
          </a:p>
          <a:p>
            <a:r>
              <a:rPr lang="it-IT" sz="1400" b="1" dirty="0"/>
              <a:t>+ scope: </a:t>
            </a:r>
            <a:r>
              <a:rPr lang="it-IT" sz="1400" b="1" dirty="0" err="1" smtClean="0"/>
              <a:t>MD_Scope</a:t>
            </a:r>
            <a:r>
              <a:rPr lang="it-IT" sz="1400" b="1" dirty="0" smtClean="0"/>
              <a:t> </a:t>
            </a:r>
            <a:r>
              <a:rPr lang="it-IT" sz="1400" b="1" dirty="0"/>
              <a:t>[0..1]</a:t>
            </a:r>
          </a:p>
          <a:p>
            <a:r>
              <a:rPr lang="it-IT" sz="1400" dirty="0"/>
              <a:t>+ </a:t>
            </a:r>
            <a:r>
              <a:rPr lang="it-IT" sz="1400" dirty="0" err="1"/>
              <a:t>additionalDocumentation</a:t>
            </a:r>
            <a:r>
              <a:rPr lang="it-IT" sz="1400" dirty="0"/>
              <a:t>: </a:t>
            </a:r>
            <a:r>
              <a:rPr lang="it-IT" sz="1400" dirty="0" err="1" smtClean="0"/>
              <a:t>CI_Citation</a:t>
            </a:r>
            <a:r>
              <a:rPr lang="it-IT" sz="1400" dirty="0" smtClean="0"/>
              <a:t> </a:t>
            </a:r>
            <a:r>
              <a:rPr lang="it-IT" sz="1400" dirty="0"/>
              <a:t>[0..*]</a:t>
            </a:r>
            <a:endParaRPr lang="en-US" sz="1400" dirty="0">
              <a:latin typeface="Calibri" charset="0"/>
            </a:endParaRPr>
          </a:p>
        </p:txBody>
      </p:sp>
      <p:sp>
        <p:nvSpPr>
          <p:cNvPr id="10" name="Rectangle 9"/>
          <p:cNvSpPr>
            <a:spLocks noChangeArrowheads="1"/>
          </p:cNvSpPr>
          <p:nvPr/>
        </p:nvSpPr>
        <p:spPr bwMode="auto">
          <a:xfrm>
            <a:off x="1263651" y="2460884"/>
            <a:ext cx="4978400" cy="123566"/>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3446292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4981049" cy="33855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LI_ProcessStep</a:t>
            </a:r>
            <a:endParaRPr lang="en-US" sz="1600" i="1" dirty="0">
              <a:latin typeface="Calibri" charset="0"/>
            </a:endParaRPr>
          </a:p>
        </p:txBody>
      </p:sp>
      <p:sp>
        <p:nvSpPr>
          <p:cNvPr id="9" name="Text Box 4"/>
          <p:cNvSpPr txBox="1">
            <a:spLocks noChangeArrowheads="1"/>
          </p:cNvSpPr>
          <p:nvPr/>
        </p:nvSpPr>
        <p:spPr bwMode="auto">
          <a:xfrm>
            <a:off x="1258884" y="1723225"/>
            <a:ext cx="4976816" cy="138499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400" dirty="0"/>
              <a:t>+ description: </a:t>
            </a:r>
            <a:r>
              <a:rPr lang="en-US" sz="1400" dirty="0" err="1" smtClean="0"/>
              <a:t>CharacterString</a:t>
            </a:r>
            <a:endParaRPr lang="en-US" sz="1400" dirty="0"/>
          </a:p>
          <a:p>
            <a:r>
              <a:rPr lang="en-US" sz="1400" dirty="0"/>
              <a:t>+ rationale: </a:t>
            </a:r>
            <a:r>
              <a:rPr lang="en-US" sz="1400" dirty="0" err="1" smtClean="0"/>
              <a:t>CharacterS</a:t>
            </a:r>
            <a:r>
              <a:rPr lang="en-US" sz="1400" dirty="0" smtClean="0"/>
              <a:t> </a:t>
            </a:r>
            <a:r>
              <a:rPr lang="en-US" sz="1400" dirty="0" err="1"/>
              <a:t>tring</a:t>
            </a:r>
            <a:r>
              <a:rPr lang="en-US" sz="1400" dirty="0"/>
              <a:t> [0..1 ]</a:t>
            </a:r>
          </a:p>
          <a:p>
            <a:r>
              <a:rPr lang="en-US" sz="1400" dirty="0"/>
              <a:t>+ </a:t>
            </a:r>
            <a:r>
              <a:rPr lang="en-US" sz="1400" dirty="0" err="1" smtClean="0"/>
              <a:t>stepDateTime</a:t>
            </a:r>
            <a:r>
              <a:rPr lang="en-US" sz="1400" dirty="0"/>
              <a:t>: </a:t>
            </a:r>
            <a:r>
              <a:rPr lang="en-US" sz="1400" dirty="0" err="1" smtClean="0"/>
              <a:t>TM_Primitive</a:t>
            </a:r>
            <a:r>
              <a:rPr lang="en-US" sz="1400" dirty="0" smtClean="0"/>
              <a:t> </a:t>
            </a:r>
            <a:r>
              <a:rPr lang="en-US" sz="1400" dirty="0"/>
              <a:t>[0..1 ]</a:t>
            </a:r>
          </a:p>
          <a:p>
            <a:r>
              <a:rPr lang="en-US" sz="1400" dirty="0"/>
              <a:t>+ processor: </a:t>
            </a:r>
            <a:r>
              <a:rPr lang="en-US" sz="1400" dirty="0" err="1" smtClean="0"/>
              <a:t>CI_Responsibility</a:t>
            </a:r>
            <a:r>
              <a:rPr lang="en-US" sz="1400" dirty="0" smtClean="0"/>
              <a:t> </a:t>
            </a:r>
            <a:r>
              <a:rPr lang="en-US" sz="1400" dirty="0"/>
              <a:t>[0..* ]</a:t>
            </a:r>
          </a:p>
          <a:p>
            <a:r>
              <a:rPr lang="en-US" sz="1400" dirty="0"/>
              <a:t>+ reference: </a:t>
            </a:r>
            <a:r>
              <a:rPr lang="en-US" sz="1400" dirty="0" err="1" smtClean="0"/>
              <a:t>CI_Citation</a:t>
            </a:r>
            <a:r>
              <a:rPr lang="en-US" sz="1400" dirty="0" smtClean="0"/>
              <a:t> </a:t>
            </a:r>
            <a:r>
              <a:rPr lang="en-US" sz="1400" dirty="0"/>
              <a:t>[0..* ]</a:t>
            </a:r>
          </a:p>
          <a:p>
            <a:r>
              <a:rPr lang="it-IT" sz="1400" b="1" dirty="0"/>
              <a:t>+ scope: </a:t>
            </a:r>
            <a:r>
              <a:rPr lang="it-IT" sz="1400" b="1" dirty="0" err="1" smtClean="0"/>
              <a:t>MD_Scope</a:t>
            </a:r>
            <a:r>
              <a:rPr lang="it-IT" sz="1400" b="1" dirty="0" smtClean="0"/>
              <a:t> </a:t>
            </a:r>
            <a:r>
              <a:rPr lang="it-IT" sz="1400" b="1" dirty="0"/>
              <a:t>[0..1]</a:t>
            </a:r>
            <a:endParaRPr lang="en-US" sz="1400" b="1" dirty="0">
              <a:latin typeface="Calibri" charset="0"/>
            </a:endParaRPr>
          </a:p>
        </p:txBody>
      </p:sp>
      <p:sp>
        <p:nvSpPr>
          <p:cNvPr id="10" name="Rectangle 9"/>
          <p:cNvSpPr>
            <a:spLocks noChangeArrowheads="1"/>
          </p:cNvSpPr>
          <p:nvPr/>
        </p:nvSpPr>
        <p:spPr bwMode="auto">
          <a:xfrm>
            <a:off x="1257301" y="3108584"/>
            <a:ext cx="4978400" cy="1722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4053490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4981049" cy="33855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LI_Source</a:t>
            </a:r>
            <a:endParaRPr lang="en-US" sz="1600" i="1" dirty="0">
              <a:latin typeface="Calibri" charset="0"/>
            </a:endParaRPr>
          </a:p>
        </p:txBody>
      </p:sp>
      <p:sp>
        <p:nvSpPr>
          <p:cNvPr id="9" name="Text Box 4"/>
          <p:cNvSpPr txBox="1">
            <a:spLocks noChangeArrowheads="1"/>
          </p:cNvSpPr>
          <p:nvPr/>
        </p:nvSpPr>
        <p:spPr bwMode="auto">
          <a:xfrm>
            <a:off x="1258884" y="1723225"/>
            <a:ext cx="4976816" cy="138499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400" dirty="0"/>
              <a:t>+ description: </a:t>
            </a:r>
            <a:r>
              <a:rPr lang="en-US" sz="1400" dirty="0" err="1" smtClean="0"/>
              <a:t>CharacterString</a:t>
            </a:r>
            <a:r>
              <a:rPr lang="en-US" sz="1400" dirty="0" smtClean="0"/>
              <a:t> </a:t>
            </a:r>
            <a:r>
              <a:rPr lang="en-US" sz="1400" dirty="0"/>
              <a:t>[0..1 ]</a:t>
            </a:r>
          </a:p>
          <a:p>
            <a:r>
              <a:rPr lang="en-US" sz="1400" dirty="0"/>
              <a:t>+ </a:t>
            </a:r>
            <a:r>
              <a:rPr lang="en-US" sz="1400" dirty="0" err="1"/>
              <a:t>sourceSpatialResolution</a:t>
            </a:r>
            <a:r>
              <a:rPr lang="en-US" sz="1400" dirty="0"/>
              <a:t>: </a:t>
            </a:r>
            <a:r>
              <a:rPr lang="en-US" sz="1400" dirty="0" err="1" smtClean="0"/>
              <a:t>MD_Resolution</a:t>
            </a:r>
            <a:r>
              <a:rPr lang="en-US" sz="1400" dirty="0" smtClean="0"/>
              <a:t> </a:t>
            </a:r>
            <a:r>
              <a:rPr lang="en-US" sz="1400" dirty="0"/>
              <a:t>[0..1]</a:t>
            </a:r>
          </a:p>
          <a:p>
            <a:r>
              <a:rPr lang="en-US" sz="1400" dirty="0"/>
              <a:t>+ </a:t>
            </a:r>
            <a:r>
              <a:rPr lang="en-US" sz="1400" dirty="0" err="1" smtClean="0"/>
              <a:t>sourceReferenceSystem</a:t>
            </a:r>
            <a:r>
              <a:rPr lang="en-US" sz="1400" dirty="0"/>
              <a:t>: </a:t>
            </a:r>
            <a:r>
              <a:rPr lang="en-US" sz="1400" dirty="0" err="1" smtClean="0"/>
              <a:t>MD_ReferenceSystem</a:t>
            </a:r>
            <a:r>
              <a:rPr lang="en-US" sz="1400" dirty="0" smtClean="0"/>
              <a:t> </a:t>
            </a:r>
            <a:r>
              <a:rPr lang="en-US" sz="1400" dirty="0"/>
              <a:t>[0..1 ]</a:t>
            </a:r>
          </a:p>
          <a:p>
            <a:r>
              <a:rPr lang="en-US" sz="1400" dirty="0"/>
              <a:t>+ </a:t>
            </a:r>
            <a:r>
              <a:rPr lang="en-US" sz="1400" dirty="0" err="1"/>
              <a:t>sourceCitation</a:t>
            </a:r>
            <a:r>
              <a:rPr lang="en-US" sz="1400" dirty="0"/>
              <a:t>: </a:t>
            </a:r>
            <a:r>
              <a:rPr lang="en-US" sz="1400" dirty="0" err="1" smtClean="0"/>
              <a:t>CI_Citation</a:t>
            </a:r>
            <a:r>
              <a:rPr lang="en-US" sz="1400" dirty="0" smtClean="0"/>
              <a:t> </a:t>
            </a:r>
            <a:r>
              <a:rPr lang="en-US" sz="1400" dirty="0"/>
              <a:t>[0..1 ]</a:t>
            </a:r>
          </a:p>
          <a:p>
            <a:r>
              <a:rPr lang="en-US" sz="1400" dirty="0"/>
              <a:t>+ </a:t>
            </a:r>
            <a:r>
              <a:rPr lang="en-US" sz="1400" dirty="0" err="1"/>
              <a:t>sourceMetadata</a:t>
            </a:r>
            <a:r>
              <a:rPr lang="en-US" sz="1400" dirty="0"/>
              <a:t>: </a:t>
            </a:r>
            <a:r>
              <a:rPr lang="en-US" sz="1400" dirty="0" err="1" smtClean="0"/>
              <a:t>CI_Citation</a:t>
            </a:r>
            <a:r>
              <a:rPr lang="en-US" sz="1400" dirty="0" smtClean="0"/>
              <a:t> </a:t>
            </a:r>
            <a:r>
              <a:rPr lang="en-US" sz="1400" dirty="0"/>
              <a:t>[0..* ]</a:t>
            </a:r>
          </a:p>
          <a:p>
            <a:r>
              <a:rPr lang="it-IT" sz="1400" b="1" dirty="0"/>
              <a:t>+ scope: </a:t>
            </a:r>
            <a:r>
              <a:rPr lang="it-IT" sz="1400" b="1" dirty="0" err="1" smtClean="0"/>
              <a:t>MD_Scope</a:t>
            </a:r>
            <a:r>
              <a:rPr lang="it-IT" sz="1400" b="1" dirty="0" smtClean="0"/>
              <a:t> </a:t>
            </a:r>
            <a:r>
              <a:rPr lang="it-IT" sz="1400" b="1" dirty="0"/>
              <a:t>[0..1 ]</a:t>
            </a:r>
            <a:endParaRPr lang="en-US" sz="1400" b="1" dirty="0">
              <a:latin typeface="Calibri" charset="0"/>
            </a:endParaRPr>
          </a:p>
        </p:txBody>
      </p:sp>
      <p:sp>
        <p:nvSpPr>
          <p:cNvPr id="10" name="Rectangle 9"/>
          <p:cNvSpPr>
            <a:spLocks noChangeArrowheads="1"/>
          </p:cNvSpPr>
          <p:nvPr/>
        </p:nvSpPr>
        <p:spPr bwMode="auto">
          <a:xfrm>
            <a:off x="1257301" y="3108584"/>
            <a:ext cx="4978400" cy="1722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1303015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a:off x="460375" y="1127375"/>
            <a:ext cx="3488170" cy="2056332"/>
            <a:chOff x="681810" y="1536449"/>
            <a:chExt cx="3488170" cy="2056332"/>
          </a:xfrm>
          <a:effectLst>
            <a:outerShdw blurRad="50800" dist="76200" dir="2700000" algn="ctr" rotWithShape="0">
              <a:srgbClr val="000000">
                <a:alpha val="40000"/>
              </a:srgbClr>
            </a:outerShdw>
          </a:effectLst>
        </p:grpSpPr>
        <p:sp>
          <p:nvSpPr>
            <p:cNvPr id="1027" name="Text Box 9"/>
            <p:cNvSpPr txBox="1">
              <a:spLocks noChangeArrowheads="1"/>
            </p:cNvSpPr>
            <p:nvPr/>
          </p:nvSpPr>
          <p:spPr bwMode="auto">
            <a:xfrm>
              <a:off x="681810" y="1536449"/>
              <a:ext cx="3488170" cy="431467"/>
            </a:xfrm>
            <a:prstGeom prst="rect">
              <a:avLst/>
            </a:prstGeom>
            <a:solidFill>
              <a:schemeClr val="bg1"/>
            </a:solidFill>
            <a:ln w="9525">
              <a:solidFill>
                <a:schemeClr val="tx1"/>
              </a:solidFill>
              <a:miter lim="800000"/>
              <a:headEnd/>
              <a:tailEnd/>
            </a:ln>
          </p:spPr>
          <p:txBody>
            <a:bodyPr>
              <a:spAutoFit/>
            </a:bodyPr>
            <a:lstStyle/>
            <a:p>
              <a:pPr algn="ctr"/>
              <a:endParaRPr lang="en-US" sz="2800" dirty="0">
                <a:latin typeface="Calibri" pitchFamily="34" charset="0"/>
                <a:ea typeface="ＭＳ Ｐゴシック" pitchFamily="1" charset="-128"/>
              </a:endParaRPr>
            </a:p>
          </p:txBody>
        </p:sp>
        <p:sp>
          <p:nvSpPr>
            <p:cNvPr id="1028" name="Text Box 10"/>
            <p:cNvSpPr txBox="1">
              <a:spLocks noChangeArrowheads="1"/>
            </p:cNvSpPr>
            <p:nvPr/>
          </p:nvSpPr>
          <p:spPr bwMode="auto">
            <a:xfrm>
              <a:off x="681810" y="1968491"/>
              <a:ext cx="3488170" cy="1497445"/>
            </a:xfrm>
            <a:prstGeom prst="rect">
              <a:avLst/>
            </a:prstGeom>
            <a:solidFill>
              <a:schemeClr val="bg1"/>
            </a:solidFill>
            <a:ln w="9525">
              <a:solidFill>
                <a:schemeClr val="tx1"/>
              </a:solidFill>
              <a:miter lim="800000"/>
              <a:headEnd/>
              <a:tailEnd/>
            </a:ln>
          </p:spPr>
          <p:txBody>
            <a:bodyPr>
              <a:spAutoFit/>
            </a:bodyPr>
            <a:lstStyle/>
            <a:p>
              <a:endParaRPr lang="en-US" sz="2800" dirty="0" smtClean="0">
                <a:latin typeface="Calibri" pitchFamily="34" charset="0"/>
                <a:ea typeface="ＭＳ Ｐゴシック" pitchFamily="1" charset="-128"/>
              </a:endParaRPr>
            </a:p>
            <a:p>
              <a:endParaRPr lang="en-US" sz="2800" dirty="0" smtClean="0">
                <a:latin typeface="Calibri" pitchFamily="34" charset="0"/>
                <a:ea typeface="ＭＳ Ｐゴシック" pitchFamily="1" charset="-128"/>
              </a:endParaRPr>
            </a:p>
            <a:p>
              <a:endParaRPr lang="en-US" sz="2800" dirty="0" smtClean="0">
                <a:latin typeface="Calibri" pitchFamily="34" charset="0"/>
                <a:ea typeface="ＭＳ Ｐゴシック" pitchFamily="1" charset="-128"/>
              </a:endParaRPr>
            </a:p>
            <a:p>
              <a:endParaRPr lang="en-US" sz="2800" dirty="0">
                <a:latin typeface="Calibri" pitchFamily="34" charset="0"/>
                <a:ea typeface="ＭＳ Ｐゴシック" pitchFamily="1" charset="-128"/>
              </a:endParaRPr>
            </a:p>
          </p:txBody>
        </p:sp>
        <p:sp>
          <p:nvSpPr>
            <p:cNvPr id="1029" name="Rectangle 11"/>
            <p:cNvSpPr>
              <a:spLocks noChangeArrowheads="1"/>
            </p:cNvSpPr>
            <p:nvPr/>
          </p:nvSpPr>
          <p:spPr bwMode="auto">
            <a:xfrm>
              <a:off x="681810" y="3468415"/>
              <a:ext cx="3488170" cy="124366"/>
            </a:xfrm>
            <a:prstGeom prst="rect">
              <a:avLst/>
            </a:prstGeom>
            <a:solidFill>
              <a:schemeClr val="bg1"/>
            </a:solidFill>
            <a:ln w="9525">
              <a:solidFill>
                <a:schemeClr val="tx1"/>
              </a:solidFill>
              <a:miter lim="800000"/>
              <a:headEnd/>
              <a:tailEnd/>
            </a:ln>
          </p:spPr>
          <p:txBody>
            <a:bodyPr wrap="none" anchor="ctr"/>
            <a:lstStyle/>
            <a:p>
              <a:endParaRPr lang="en-US">
                <a:latin typeface="Calibri" pitchFamily="34" charset="0"/>
              </a:endParaRPr>
            </a:p>
          </p:txBody>
        </p:sp>
      </p:grpSp>
      <p:grpSp>
        <p:nvGrpSpPr>
          <p:cNvPr id="3" name="Group 15"/>
          <p:cNvGrpSpPr/>
          <p:nvPr/>
        </p:nvGrpSpPr>
        <p:grpSpPr>
          <a:xfrm>
            <a:off x="460375" y="3509765"/>
            <a:ext cx="3488170" cy="2536310"/>
            <a:chOff x="460375" y="3509765"/>
            <a:chExt cx="3488170" cy="2536310"/>
          </a:xfrm>
          <a:effectLst>
            <a:outerShdw blurRad="50800" dist="76200" dir="2700000" algn="ctr" rotWithShape="0">
              <a:srgbClr val="000000">
                <a:alpha val="40000"/>
              </a:srgbClr>
            </a:outerShdw>
          </a:effectLst>
        </p:grpSpPr>
        <p:sp>
          <p:nvSpPr>
            <p:cNvPr id="7" name="Text Box 9"/>
            <p:cNvSpPr txBox="1">
              <a:spLocks noChangeArrowheads="1"/>
            </p:cNvSpPr>
            <p:nvPr/>
          </p:nvSpPr>
          <p:spPr bwMode="auto">
            <a:xfrm>
              <a:off x="460375" y="3509765"/>
              <a:ext cx="3488170" cy="461665"/>
            </a:xfrm>
            <a:prstGeom prst="rect">
              <a:avLst/>
            </a:prstGeom>
            <a:solidFill>
              <a:schemeClr val="bg1"/>
            </a:solidFill>
            <a:ln w="9525">
              <a:solidFill>
                <a:schemeClr val="tx1"/>
              </a:solidFill>
              <a:miter lim="800000"/>
              <a:headEnd/>
              <a:tailEnd/>
            </a:ln>
          </p:spPr>
          <p:txBody>
            <a:bodyPr>
              <a:spAutoFit/>
            </a:bodyPr>
            <a:lstStyle/>
            <a:p>
              <a:pPr algn="ctr"/>
              <a:r>
                <a:rPr lang="en-US" sz="2400" dirty="0" smtClean="0">
                  <a:latin typeface="Calibri" pitchFamily="34" charset="0"/>
                  <a:ea typeface="ＭＳ Ｐゴシック" pitchFamily="1" charset="-128"/>
                </a:rPr>
                <a:t>Type</a:t>
              </a:r>
              <a:endParaRPr lang="en-US" sz="2400" dirty="0">
                <a:latin typeface="Calibri" pitchFamily="34" charset="0"/>
                <a:ea typeface="ＭＳ Ｐゴシック" pitchFamily="1" charset="-128"/>
              </a:endParaRPr>
            </a:p>
          </p:txBody>
        </p:sp>
        <p:sp>
          <p:nvSpPr>
            <p:cNvPr id="8" name="Text Box 10"/>
            <p:cNvSpPr txBox="1">
              <a:spLocks noChangeArrowheads="1"/>
            </p:cNvSpPr>
            <p:nvPr/>
          </p:nvSpPr>
          <p:spPr bwMode="auto">
            <a:xfrm>
              <a:off x="460375" y="3973339"/>
              <a:ext cx="3488170" cy="1815882"/>
            </a:xfrm>
            <a:prstGeom prst="rect">
              <a:avLst/>
            </a:prstGeom>
            <a:solidFill>
              <a:schemeClr val="bg1"/>
            </a:solidFill>
            <a:ln w="9525">
              <a:solidFill>
                <a:schemeClr val="tx1"/>
              </a:solidFill>
              <a:miter lim="800000"/>
              <a:headEnd/>
              <a:tailEnd/>
            </a:ln>
          </p:spPr>
          <p:txBody>
            <a:bodyPr>
              <a:spAutoFit/>
            </a:bodyPr>
            <a:lstStyle/>
            <a:p>
              <a:r>
                <a:rPr lang="en-US" sz="2800" dirty="0" smtClean="0">
                  <a:latin typeface="Calibri" pitchFamily="34" charset="0"/>
                  <a:ea typeface="ＭＳ Ｐゴシック" pitchFamily="1" charset="-128"/>
                </a:rPr>
                <a:t>Attributes</a:t>
              </a:r>
            </a:p>
            <a:p>
              <a:endParaRPr lang="en-US" sz="2800" dirty="0" smtClean="0">
                <a:latin typeface="Calibri" pitchFamily="34" charset="0"/>
                <a:ea typeface="ＭＳ Ｐゴシック" pitchFamily="1" charset="-128"/>
              </a:endParaRPr>
            </a:p>
            <a:p>
              <a:endParaRPr lang="en-US" sz="2800" dirty="0" smtClean="0">
                <a:latin typeface="Calibri" pitchFamily="34" charset="0"/>
                <a:ea typeface="ＭＳ Ｐゴシック" pitchFamily="1" charset="-128"/>
              </a:endParaRPr>
            </a:p>
            <a:p>
              <a:endParaRPr lang="en-US" sz="2800" dirty="0">
                <a:latin typeface="Calibri" pitchFamily="34" charset="0"/>
                <a:ea typeface="ＭＳ Ｐゴシック" pitchFamily="1" charset="-128"/>
              </a:endParaRPr>
            </a:p>
          </p:txBody>
        </p:sp>
        <p:sp>
          <p:nvSpPr>
            <p:cNvPr id="9" name="Rectangle 11"/>
            <p:cNvSpPr>
              <a:spLocks noChangeArrowheads="1"/>
            </p:cNvSpPr>
            <p:nvPr/>
          </p:nvSpPr>
          <p:spPr bwMode="auto">
            <a:xfrm>
              <a:off x="460375" y="5788572"/>
              <a:ext cx="3488170" cy="257503"/>
            </a:xfrm>
            <a:prstGeom prst="rect">
              <a:avLst/>
            </a:prstGeom>
            <a:solidFill>
              <a:schemeClr val="bg1"/>
            </a:solidFill>
            <a:ln w="9525">
              <a:solidFill>
                <a:schemeClr val="tx1"/>
              </a:solidFill>
              <a:miter lim="800000"/>
              <a:headEnd/>
              <a:tailEnd/>
            </a:ln>
          </p:spPr>
          <p:txBody>
            <a:bodyPr wrap="none" anchor="ctr"/>
            <a:lstStyle/>
            <a:p>
              <a:r>
                <a:rPr lang="en-US" dirty="0" smtClean="0">
                  <a:latin typeface="Calibri" pitchFamily="34" charset="0"/>
                </a:rPr>
                <a:t>Operations</a:t>
              </a:r>
              <a:endParaRPr lang="en-US" sz="1200" dirty="0">
                <a:latin typeface="Calibri" pitchFamily="34" charset="0"/>
              </a:endParaRPr>
            </a:p>
          </p:txBody>
        </p:sp>
      </p:grpSp>
      <p:sp>
        <p:nvSpPr>
          <p:cNvPr id="10" name="TextBox 9"/>
          <p:cNvSpPr txBox="1"/>
          <p:nvPr/>
        </p:nvSpPr>
        <p:spPr>
          <a:xfrm>
            <a:off x="4483701" y="1642412"/>
            <a:ext cx="3121367" cy="646331"/>
          </a:xfrm>
          <a:prstGeom prst="rect">
            <a:avLst/>
          </a:prstGeom>
          <a:noFill/>
        </p:spPr>
        <p:txBody>
          <a:bodyPr wrap="none" rtlCol="0">
            <a:spAutoFit/>
          </a:bodyPr>
          <a:lstStyle/>
          <a:p>
            <a:r>
              <a:rPr lang="en-US" b="1" dirty="0" smtClean="0"/>
              <a:t>Attributes</a:t>
            </a:r>
            <a:r>
              <a:rPr lang="en-US" dirty="0" smtClean="0"/>
              <a:t>:</a:t>
            </a:r>
          </a:p>
          <a:p>
            <a:r>
              <a:rPr lang="en-US" dirty="0" smtClean="0"/>
              <a:t>role [how many] : object type</a:t>
            </a:r>
            <a:endParaRPr lang="en-US" dirty="0"/>
          </a:p>
        </p:txBody>
      </p:sp>
      <p:sp>
        <p:nvSpPr>
          <p:cNvPr id="11" name="TextBox 10"/>
          <p:cNvSpPr txBox="1"/>
          <p:nvPr/>
        </p:nvSpPr>
        <p:spPr>
          <a:xfrm>
            <a:off x="4483701" y="3337046"/>
            <a:ext cx="4358886" cy="2862322"/>
          </a:xfrm>
          <a:prstGeom prst="rect">
            <a:avLst/>
          </a:prstGeom>
          <a:noFill/>
        </p:spPr>
        <p:txBody>
          <a:bodyPr wrap="square" rtlCol="0">
            <a:spAutoFit/>
          </a:bodyPr>
          <a:lstStyle/>
          <a:p>
            <a:r>
              <a:rPr lang="en-US" dirty="0" smtClean="0"/>
              <a:t>how many = [minimum..maximum]</a:t>
            </a:r>
          </a:p>
          <a:p>
            <a:r>
              <a:rPr lang="en-US" dirty="0" smtClean="0"/>
              <a:t>minimum = 0: optional</a:t>
            </a:r>
          </a:p>
          <a:p>
            <a:r>
              <a:rPr lang="en-US" dirty="0" smtClean="0"/>
              <a:t>minimum = 1: required</a:t>
            </a:r>
          </a:p>
          <a:p>
            <a:r>
              <a:rPr lang="en-US" dirty="0" smtClean="0"/>
              <a:t>* = any number</a:t>
            </a:r>
          </a:p>
          <a:p>
            <a:endParaRPr lang="en-US" dirty="0" smtClean="0"/>
          </a:p>
          <a:p>
            <a:r>
              <a:rPr lang="en-US" dirty="0" smtClean="0"/>
              <a:t>how many = blank: required, one</a:t>
            </a:r>
          </a:p>
          <a:p>
            <a:r>
              <a:rPr lang="en-US" dirty="0" smtClean="0"/>
              <a:t>how many = [1..*] : required, any number</a:t>
            </a:r>
          </a:p>
          <a:p>
            <a:r>
              <a:rPr lang="en-US" dirty="0" smtClean="0"/>
              <a:t>how many = [1..2] : required, one or two</a:t>
            </a:r>
          </a:p>
          <a:p>
            <a:r>
              <a:rPr lang="en-US" dirty="0" smtClean="0"/>
              <a:t>how many = [0..1] : optional, zero or one</a:t>
            </a:r>
          </a:p>
          <a:p>
            <a:r>
              <a:rPr lang="en-US" dirty="0" smtClean="0"/>
              <a:t>how many = [0..*] : optional, any number</a:t>
            </a:r>
          </a:p>
        </p:txBody>
      </p:sp>
      <p:sp>
        <p:nvSpPr>
          <p:cNvPr id="13" name="TextBox 12"/>
          <p:cNvSpPr txBox="1"/>
          <p:nvPr/>
        </p:nvSpPr>
        <p:spPr>
          <a:xfrm>
            <a:off x="4483701" y="404813"/>
            <a:ext cx="3570273" cy="369332"/>
          </a:xfrm>
          <a:prstGeom prst="rect">
            <a:avLst/>
          </a:prstGeom>
          <a:noFill/>
        </p:spPr>
        <p:txBody>
          <a:bodyPr wrap="none" rtlCol="0">
            <a:spAutoFit/>
          </a:bodyPr>
          <a:lstStyle/>
          <a:p>
            <a:r>
              <a:rPr lang="en-US" b="1" dirty="0" smtClean="0"/>
              <a:t>Type</a:t>
            </a:r>
            <a:r>
              <a:rPr lang="en-US" dirty="0" smtClean="0"/>
              <a:t>: package </a:t>
            </a:r>
            <a:r>
              <a:rPr lang="en-US" dirty="0" err="1" smtClean="0"/>
              <a:t>abbreviation_type</a:t>
            </a:r>
            <a:endParaRPr lang="en-US" dirty="0"/>
          </a:p>
        </p:txBody>
      </p:sp>
      <p:sp>
        <p:nvSpPr>
          <p:cNvPr id="14" name="TextBox 13"/>
          <p:cNvSpPr txBox="1"/>
          <p:nvPr/>
        </p:nvSpPr>
        <p:spPr>
          <a:xfrm>
            <a:off x="4483701" y="856760"/>
            <a:ext cx="4016869" cy="646331"/>
          </a:xfrm>
          <a:prstGeom prst="rect">
            <a:avLst/>
          </a:prstGeom>
          <a:noFill/>
        </p:spPr>
        <p:txBody>
          <a:bodyPr wrap="none" rtlCol="0">
            <a:spAutoFit/>
          </a:bodyPr>
          <a:lstStyle/>
          <a:p>
            <a:r>
              <a:rPr lang="en-US" dirty="0" smtClean="0"/>
              <a:t>UML package abbreviation =</a:t>
            </a:r>
          </a:p>
          <a:p>
            <a:r>
              <a:rPr lang="en-US" dirty="0" smtClean="0"/>
              <a:t>XML namespace = Document section</a:t>
            </a:r>
            <a:endParaRPr lang="en-US" dirty="0"/>
          </a:p>
        </p:txBody>
      </p:sp>
      <p:sp>
        <p:nvSpPr>
          <p:cNvPr id="15" name="TextBox 14"/>
          <p:cNvSpPr txBox="1"/>
          <p:nvPr/>
        </p:nvSpPr>
        <p:spPr>
          <a:xfrm>
            <a:off x="4483701" y="2322955"/>
            <a:ext cx="3659976" cy="923330"/>
          </a:xfrm>
          <a:prstGeom prst="rect">
            <a:avLst/>
          </a:prstGeom>
          <a:noFill/>
        </p:spPr>
        <p:txBody>
          <a:bodyPr wrap="none" rtlCol="0">
            <a:spAutoFit/>
          </a:bodyPr>
          <a:lstStyle/>
          <a:p>
            <a:r>
              <a:rPr lang="en-US" dirty="0" smtClean="0"/>
              <a:t>Role: what this object does for me</a:t>
            </a:r>
          </a:p>
          <a:p>
            <a:r>
              <a:rPr lang="en-US" dirty="0" smtClean="0"/>
              <a:t>contact: </a:t>
            </a:r>
            <a:r>
              <a:rPr lang="en-US" dirty="0" err="1" smtClean="0"/>
              <a:t>CI_ResponsibleParty</a:t>
            </a:r>
            <a:endParaRPr lang="en-US" dirty="0" smtClean="0"/>
          </a:p>
          <a:p>
            <a:r>
              <a:rPr lang="en-US" dirty="0" smtClean="0"/>
              <a:t>description: </a:t>
            </a:r>
            <a:r>
              <a:rPr lang="en-US" dirty="0" err="1" smtClean="0"/>
              <a:t>CharacterString</a:t>
            </a:r>
            <a:endParaRPr lang="en-US" dirty="0" smtClean="0"/>
          </a:p>
        </p:txBody>
      </p:sp>
      <p:sp>
        <p:nvSpPr>
          <p:cNvPr id="17" name="TextBox 16"/>
          <p:cNvSpPr txBox="1"/>
          <p:nvPr/>
        </p:nvSpPr>
        <p:spPr>
          <a:xfrm>
            <a:off x="4473981" y="6287983"/>
            <a:ext cx="4673074" cy="369332"/>
          </a:xfrm>
          <a:prstGeom prst="rect">
            <a:avLst/>
          </a:prstGeom>
          <a:noFill/>
        </p:spPr>
        <p:txBody>
          <a:bodyPr wrap="none" rtlCol="0">
            <a:spAutoFit/>
          </a:bodyPr>
          <a:lstStyle/>
          <a:p>
            <a:r>
              <a:rPr lang="en-US" b="1" dirty="0" smtClean="0"/>
              <a:t>Operations</a:t>
            </a:r>
            <a:r>
              <a:rPr lang="en-US" dirty="0" smtClean="0"/>
              <a:t>: generally not used in ISO UML</a:t>
            </a:r>
            <a:endParaRPr lang="en-US" dirty="0"/>
          </a:p>
        </p:txBody>
      </p:sp>
      <p:sp>
        <p:nvSpPr>
          <p:cNvPr id="16" name="Title 15"/>
          <p:cNvSpPr>
            <a:spLocks noGrp="1"/>
          </p:cNvSpPr>
          <p:nvPr>
            <p:ph type="title"/>
          </p:nvPr>
        </p:nvSpPr>
        <p:spPr>
          <a:xfrm>
            <a:off x="328023" y="192630"/>
            <a:ext cx="2486025" cy="759911"/>
          </a:xfrm>
        </p:spPr>
        <p:txBody>
          <a:bodyPr/>
          <a:lstStyle/>
          <a:p>
            <a:pPr algn="l"/>
            <a:r>
              <a:rPr lang="en-US" sz="3200" dirty="0" smtClean="0"/>
              <a:t>UML.1</a:t>
            </a:r>
            <a:endParaRPr lang="en-US" sz="3200" dirty="0"/>
          </a:p>
        </p:txBody>
      </p:sp>
      <p:pic>
        <p:nvPicPr>
          <p:cNvPr id="18" name="Picture 1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5878516" cy="33855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MD_MaintenanceInformation</a:t>
            </a:r>
            <a:endParaRPr lang="en-US" sz="1600" i="1" dirty="0">
              <a:latin typeface="Calibri" charset="0"/>
            </a:endParaRPr>
          </a:p>
        </p:txBody>
      </p:sp>
      <p:sp>
        <p:nvSpPr>
          <p:cNvPr id="9" name="Text Box 4"/>
          <p:cNvSpPr txBox="1">
            <a:spLocks noChangeArrowheads="1"/>
          </p:cNvSpPr>
          <p:nvPr/>
        </p:nvSpPr>
        <p:spPr bwMode="auto">
          <a:xfrm>
            <a:off x="1258884" y="1723225"/>
            <a:ext cx="5878516" cy="138499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400" dirty="0"/>
              <a:t>+ </a:t>
            </a:r>
            <a:r>
              <a:rPr lang="en-US" sz="1400" dirty="0" err="1" smtClean="0"/>
              <a:t>maintenanceAndUpdateFrequency</a:t>
            </a:r>
            <a:r>
              <a:rPr lang="en-US" sz="1400" dirty="0"/>
              <a:t>: </a:t>
            </a:r>
            <a:r>
              <a:rPr lang="en-US" sz="1400" dirty="0" err="1" smtClean="0"/>
              <a:t>MD_MaintenanceFrequencyCode</a:t>
            </a:r>
            <a:r>
              <a:rPr lang="en-US" sz="1400" dirty="0" smtClean="0"/>
              <a:t> </a:t>
            </a:r>
            <a:r>
              <a:rPr lang="en-US" sz="1400" dirty="0"/>
              <a:t>[0..1]</a:t>
            </a:r>
          </a:p>
          <a:p>
            <a:r>
              <a:rPr lang="en-US" sz="1400" dirty="0"/>
              <a:t>+ </a:t>
            </a:r>
            <a:r>
              <a:rPr lang="en-US" sz="1400" dirty="0" err="1" smtClean="0"/>
              <a:t>maintenanceDate</a:t>
            </a:r>
            <a:r>
              <a:rPr lang="en-US" sz="1400" dirty="0"/>
              <a:t>: </a:t>
            </a:r>
            <a:r>
              <a:rPr lang="en-US" sz="1400" dirty="0" err="1"/>
              <a:t>CI_Date</a:t>
            </a:r>
            <a:r>
              <a:rPr lang="en-US" sz="1400" dirty="0"/>
              <a:t> [0..*]</a:t>
            </a:r>
          </a:p>
          <a:p>
            <a:r>
              <a:rPr lang="en-US" sz="1400" dirty="0"/>
              <a:t>+ </a:t>
            </a:r>
            <a:r>
              <a:rPr lang="en-US" sz="1400" dirty="0" err="1" smtClean="0"/>
              <a:t>userDefinedMaintenanceFrequency</a:t>
            </a:r>
            <a:r>
              <a:rPr lang="en-US" sz="1400" dirty="0"/>
              <a:t>: </a:t>
            </a:r>
            <a:r>
              <a:rPr lang="en-US" sz="1400" dirty="0" err="1" smtClean="0"/>
              <a:t>TM_PeriodDuration</a:t>
            </a:r>
            <a:r>
              <a:rPr lang="en-US" sz="1400" dirty="0" smtClean="0"/>
              <a:t> </a:t>
            </a:r>
            <a:r>
              <a:rPr lang="en-US" sz="1400" dirty="0"/>
              <a:t>[0..1]</a:t>
            </a:r>
          </a:p>
          <a:p>
            <a:r>
              <a:rPr lang="en-US" sz="1400" b="1" dirty="0"/>
              <a:t>+ </a:t>
            </a:r>
            <a:r>
              <a:rPr lang="en-US" sz="1400" b="1" dirty="0" err="1" smtClean="0"/>
              <a:t>maintenanceScope</a:t>
            </a:r>
            <a:r>
              <a:rPr lang="en-US" sz="1400" b="1" dirty="0"/>
              <a:t>: </a:t>
            </a:r>
            <a:r>
              <a:rPr lang="en-US" sz="1400" b="1" dirty="0" err="1"/>
              <a:t>MD_Scope</a:t>
            </a:r>
            <a:r>
              <a:rPr lang="en-US" sz="1400" b="1" dirty="0"/>
              <a:t> [0..*]</a:t>
            </a:r>
          </a:p>
          <a:p>
            <a:r>
              <a:rPr lang="en-US" sz="1400" dirty="0"/>
              <a:t>+ </a:t>
            </a:r>
            <a:r>
              <a:rPr lang="en-US" sz="1400" dirty="0" err="1" smtClean="0"/>
              <a:t>maintenanceNote</a:t>
            </a:r>
            <a:r>
              <a:rPr lang="en-US" sz="1400" dirty="0"/>
              <a:t>: </a:t>
            </a:r>
            <a:r>
              <a:rPr lang="en-US" sz="1400" dirty="0" err="1" smtClean="0"/>
              <a:t>CharacterString</a:t>
            </a:r>
            <a:r>
              <a:rPr lang="en-US" sz="1400" dirty="0" smtClean="0"/>
              <a:t> </a:t>
            </a:r>
            <a:r>
              <a:rPr lang="en-US" sz="1400" dirty="0"/>
              <a:t>[0..*]</a:t>
            </a:r>
          </a:p>
          <a:p>
            <a:r>
              <a:rPr lang="en-US" sz="1400" dirty="0"/>
              <a:t>+ contact: </a:t>
            </a:r>
            <a:r>
              <a:rPr lang="en-US" sz="1400" dirty="0" err="1" smtClean="0"/>
              <a:t>CI_Responsibility</a:t>
            </a:r>
            <a:r>
              <a:rPr lang="en-US" sz="1400" dirty="0" smtClean="0"/>
              <a:t> </a:t>
            </a:r>
            <a:r>
              <a:rPr lang="en-US" sz="1400" dirty="0"/>
              <a:t>[0..*]</a:t>
            </a:r>
            <a:endParaRPr lang="en-US" sz="1400" b="1" dirty="0">
              <a:latin typeface="Calibri" charset="0"/>
            </a:endParaRPr>
          </a:p>
        </p:txBody>
      </p:sp>
      <p:sp>
        <p:nvSpPr>
          <p:cNvPr id="10" name="Rectangle 9"/>
          <p:cNvSpPr>
            <a:spLocks noChangeArrowheads="1"/>
          </p:cNvSpPr>
          <p:nvPr/>
        </p:nvSpPr>
        <p:spPr bwMode="auto">
          <a:xfrm>
            <a:off x="1257300" y="3108584"/>
            <a:ext cx="5880099" cy="1722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1847922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Scope Codes?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
        <p:nvSpPr>
          <p:cNvPr id="8" name="Text Box 3"/>
          <p:cNvSpPr txBox="1">
            <a:spLocks noChangeArrowheads="1"/>
          </p:cNvSpPr>
          <p:nvPr/>
        </p:nvSpPr>
        <p:spPr bwMode="auto">
          <a:xfrm>
            <a:off x="1258884" y="1384557"/>
            <a:ext cx="5878516" cy="33855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sz="1600" dirty="0" err="1" smtClean="0">
                <a:latin typeface="Calibri" charset="0"/>
              </a:rPr>
              <a:t>MD_MetadataScope</a:t>
            </a:r>
            <a:endParaRPr lang="en-US" sz="1600" i="1" dirty="0">
              <a:latin typeface="Calibri" charset="0"/>
            </a:endParaRPr>
          </a:p>
        </p:txBody>
      </p:sp>
      <p:sp>
        <p:nvSpPr>
          <p:cNvPr id="9" name="Text Box 4"/>
          <p:cNvSpPr txBox="1">
            <a:spLocks noChangeArrowheads="1"/>
          </p:cNvSpPr>
          <p:nvPr/>
        </p:nvSpPr>
        <p:spPr bwMode="auto">
          <a:xfrm>
            <a:off x="1258884" y="1723225"/>
            <a:ext cx="5878516" cy="52322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1400" dirty="0"/>
              <a:t>+ </a:t>
            </a:r>
            <a:r>
              <a:rPr lang="en-US" sz="1400" dirty="0" err="1"/>
              <a:t>resourceScope</a:t>
            </a:r>
            <a:r>
              <a:rPr lang="en-US" sz="1400" dirty="0"/>
              <a:t>: </a:t>
            </a:r>
            <a:r>
              <a:rPr lang="en-US" sz="1400" dirty="0" err="1" smtClean="0"/>
              <a:t>MD_ScopeCode</a:t>
            </a:r>
            <a:r>
              <a:rPr lang="en-US" sz="1400" dirty="0" smtClean="0"/>
              <a:t> </a:t>
            </a:r>
            <a:r>
              <a:rPr lang="en-US" sz="1400" dirty="0"/>
              <a:t>= "dataset"</a:t>
            </a:r>
          </a:p>
          <a:p>
            <a:r>
              <a:rPr lang="en-US" sz="1400" dirty="0"/>
              <a:t>+ name: </a:t>
            </a:r>
            <a:r>
              <a:rPr lang="en-US" sz="1400" dirty="0" err="1" smtClean="0"/>
              <a:t>CharacterString</a:t>
            </a:r>
            <a:r>
              <a:rPr lang="en-US" sz="1400" dirty="0" smtClean="0"/>
              <a:t> </a:t>
            </a:r>
            <a:r>
              <a:rPr lang="en-US" sz="1400" dirty="0"/>
              <a:t>[0..1]</a:t>
            </a:r>
            <a:endParaRPr lang="en-US" sz="1400" b="1" dirty="0">
              <a:latin typeface="Calibri" charset="0"/>
            </a:endParaRPr>
          </a:p>
        </p:txBody>
      </p:sp>
      <p:sp>
        <p:nvSpPr>
          <p:cNvPr id="10" name="Rectangle 9"/>
          <p:cNvSpPr>
            <a:spLocks noChangeArrowheads="1"/>
          </p:cNvSpPr>
          <p:nvPr/>
        </p:nvSpPr>
        <p:spPr bwMode="auto">
          <a:xfrm>
            <a:off x="1257300" y="2244984"/>
            <a:ext cx="5880099" cy="1722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cs typeface="+mn-cs"/>
            </a:endParaRPr>
          </a:p>
        </p:txBody>
      </p:sp>
    </p:spTree>
    <p:extLst>
      <p:ext uri="{BB962C8B-B14F-4D97-AF65-F5344CB8AC3E}">
        <p14:creationId xmlns:p14="http://schemas.microsoft.com/office/powerpoint/2010/main" val="604946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p:nvPr/>
        </p:nvGrpSpPr>
        <p:grpSpPr>
          <a:xfrm>
            <a:off x="2377440" y="938213"/>
            <a:ext cx="3312160" cy="893761"/>
            <a:chOff x="2377440" y="455613"/>
            <a:chExt cx="3312160" cy="893761"/>
          </a:xfrm>
        </p:grpSpPr>
        <p:sp>
          <p:nvSpPr>
            <p:cNvPr id="22576" name="Text Box 6"/>
            <p:cNvSpPr txBox="1">
              <a:spLocks noChangeArrowheads="1"/>
            </p:cNvSpPr>
            <p:nvPr/>
          </p:nvSpPr>
          <p:spPr bwMode="auto">
            <a:xfrm>
              <a:off x="2377440" y="455613"/>
              <a:ext cx="3312160" cy="523874"/>
            </a:xfrm>
            <a:prstGeom prst="rect">
              <a:avLst/>
            </a:prstGeom>
            <a:solidFill>
              <a:schemeClr val="bg1"/>
            </a:solidFill>
            <a:ln w="9525">
              <a:solidFill>
                <a:schemeClr val="tx1"/>
              </a:solidFill>
              <a:miter lim="800000"/>
              <a:headEnd/>
              <a:tailEnd/>
            </a:ln>
          </p:spPr>
          <p:txBody>
            <a:bodyPr>
              <a:spAutoFit/>
            </a:bodyPr>
            <a:lstStyle/>
            <a:p>
              <a:pPr algn="ctr"/>
              <a:r>
                <a:rPr lang="en-US" sz="1400" dirty="0">
                  <a:latin typeface="+mn-lt"/>
                </a:rPr>
                <a:t>&lt;&lt;</a:t>
              </a:r>
              <a:r>
                <a:rPr lang="en-US" sz="1400" dirty="0" err="1">
                  <a:latin typeface="+mn-lt"/>
                </a:rPr>
                <a:t>DataType</a:t>
              </a:r>
              <a:r>
                <a:rPr lang="en-US" sz="1400" dirty="0">
                  <a:latin typeface="+mn-lt"/>
                </a:rPr>
                <a:t>&gt;&gt;</a:t>
              </a:r>
            </a:p>
            <a:p>
              <a:pPr algn="ctr"/>
              <a:r>
                <a:rPr lang="en-US" sz="1400" dirty="0" err="1">
                  <a:latin typeface="+mn-lt"/>
                </a:rPr>
                <a:t>EX_Extent</a:t>
              </a:r>
              <a:endParaRPr lang="en-US" sz="1400" dirty="0">
                <a:latin typeface="+mn-lt"/>
              </a:endParaRPr>
            </a:p>
          </p:txBody>
        </p:sp>
        <p:sp>
          <p:nvSpPr>
            <p:cNvPr id="22577" name="Text Box 7"/>
            <p:cNvSpPr txBox="1">
              <a:spLocks noChangeArrowheads="1"/>
            </p:cNvSpPr>
            <p:nvPr/>
          </p:nvSpPr>
          <p:spPr bwMode="auto">
            <a:xfrm>
              <a:off x="2377440" y="987743"/>
              <a:ext cx="3312160" cy="307777"/>
            </a:xfrm>
            <a:prstGeom prst="rect">
              <a:avLst/>
            </a:prstGeom>
            <a:solidFill>
              <a:schemeClr val="bg1"/>
            </a:solidFill>
            <a:ln w="9525">
              <a:solidFill>
                <a:schemeClr val="tx1"/>
              </a:solidFill>
              <a:miter lim="800000"/>
              <a:headEnd/>
              <a:tailEnd/>
            </a:ln>
          </p:spPr>
          <p:txBody>
            <a:bodyPr wrap="square">
              <a:spAutoFit/>
            </a:bodyPr>
            <a:lstStyle/>
            <a:p>
              <a:r>
                <a:rPr lang="en-US" sz="1400" dirty="0">
                  <a:latin typeface="+mn-lt"/>
                </a:rPr>
                <a:t>+description [0..1]: Character String</a:t>
              </a:r>
            </a:p>
          </p:txBody>
        </p:sp>
        <p:sp>
          <p:nvSpPr>
            <p:cNvPr id="22578" name="Rectangle 8"/>
            <p:cNvSpPr>
              <a:spLocks noChangeArrowheads="1"/>
            </p:cNvSpPr>
            <p:nvPr/>
          </p:nvSpPr>
          <p:spPr bwMode="auto">
            <a:xfrm>
              <a:off x="2377440" y="1287462"/>
              <a:ext cx="3312160" cy="61912"/>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grpSp>
        <p:nvGrpSpPr>
          <p:cNvPr id="3" name="Group 53"/>
          <p:cNvGrpSpPr/>
          <p:nvPr/>
        </p:nvGrpSpPr>
        <p:grpSpPr>
          <a:xfrm>
            <a:off x="445770" y="5264785"/>
            <a:ext cx="2460625" cy="664845"/>
            <a:chOff x="457200" y="4530725"/>
            <a:chExt cx="2460625" cy="664845"/>
          </a:xfrm>
        </p:grpSpPr>
        <p:sp>
          <p:nvSpPr>
            <p:cNvPr id="22570" name="Text Box 14"/>
            <p:cNvSpPr txBox="1">
              <a:spLocks noChangeArrowheads="1"/>
            </p:cNvSpPr>
            <p:nvPr/>
          </p:nvSpPr>
          <p:spPr bwMode="auto">
            <a:xfrm>
              <a:off x="457200" y="4530725"/>
              <a:ext cx="2457450" cy="307975"/>
            </a:xfrm>
            <a:prstGeom prst="rect">
              <a:avLst/>
            </a:prstGeom>
            <a:solidFill>
              <a:schemeClr val="bg1"/>
            </a:solidFill>
            <a:ln w="9525">
              <a:solidFill>
                <a:schemeClr val="tx1"/>
              </a:solidFill>
              <a:miter lim="800000"/>
              <a:headEnd/>
              <a:tailEnd/>
            </a:ln>
          </p:spPr>
          <p:txBody>
            <a:bodyPr>
              <a:spAutoFit/>
            </a:bodyPr>
            <a:lstStyle/>
            <a:p>
              <a:pPr algn="ctr"/>
              <a:r>
                <a:rPr lang="en-US" sz="1400">
                  <a:latin typeface="+mn-lt"/>
                </a:rPr>
                <a:t>EX_BoundingPolygon</a:t>
              </a:r>
            </a:p>
          </p:txBody>
        </p:sp>
        <p:sp>
          <p:nvSpPr>
            <p:cNvPr id="22571" name="Text Box 15"/>
            <p:cNvSpPr txBox="1">
              <a:spLocks noChangeArrowheads="1"/>
            </p:cNvSpPr>
            <p:nvPr/>
          </p:nvSpPr>
          <p:spPr bwMode="auto">
            <a:xfrm>
              <a:off x="460375" y="4830445"/>
              <a:ext cx="2457450" cy="313055"/>
            </a:xfrm>
            <a:prstGeom prst="rect">
              <a:avLst/>
            </a:prstGeom>
            <a:solidFill>
              <a:schemeClr val="bg1"/>
            </a:solidFill>
            <a:ln w="9525">
              <a:solidFill>
                <a:schemeClr val="tx1"/>
              </a:solidFill>
              <a:miter lim="800000"/>
              <a:headEnd/>
              <a:tailEnd/>
            </a:ln>
          </p:spPr>
          <p:txBody>
            <a:bodyPr wrap="square">
              <a:spAutoFit/>
            </a:bodyPr>
            <a:lstStyle/>
            <a:p>
              <a:r>
                <a:rPr lang="en-US" sz="1400" dirty="0">
                  <a:latin typeface="+mn-lt"/>
                </a:rPr>
                <a:t>+polygon [0..1]: </a:t>
              </a:r>
              <a:r>
                <a:rPr lang="en-US" sz="1400" dirty="0" err="1">
                  <a:latin typeface="+mn-lt"/>
                </a:rPr>
                <a:t>GM_Object</a:t>
              </a:r>
              <a:endParaRPr lang="en-US" sz="1400" dirty="0">
                <a:latin typeface="+mn-lt"/>
              </a:endParaRPr>
            </a:p>
          </p:txBody>
        </p:sp>
        <p:sp>
          <p:nvSpPr>
            <p:cNvPr id="22572" name="Rectangle 16"/>
            <p:cNvSpPr>
              <a:spLocks noChangeArrowheads="1"/>
            </p:cNvSpPr>
            <p:nvPr/>
          </p:nvSpPr>
          <p:spPr bwMode="auto">
            <a:xfrm>
              <a:off x="457200" y="5141595"/>
              <a:ext cx="2457450" cy="53975"/>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grpSp>
        <p:nvGrpSpPr>
          <p:cNvPr id="4" name="Group 51"/>
          <p:cNvGrpSpPr/>
          <p:nvPr/>
        </p:nvGrpSpPr>
        <p:grpSpPr>
          <a:xfrm>
            <a:off x="3097213" y="5264785"/>
            <a:ext cx="2789237" cy="1259205"/>
            <a:chOff x="2502853" y="4530725"/>
            <a:chExt cx="2914968" cy="1259205"/>
          </a:xfrm>
        </p:grpSpPr>
        <p:sp>
          <p:nvSpPr>
            <p:cNvPr id="22567" name="Text Box 18"/>
            <p:cNvSpPr txBox="1">
              <a:spLocks noChangeArrowheads="1"/>
            </p:cNvSpPr>
            <p:nvPr/>
          </p:nvSpPr>
          <p:spPr bwMode="auto">
            <a:xfrm>
              <a:off x="2502853" y="4530725"/>
              <a:ext cx="2914968" cy="523875"/>
            </a:xfrm>
            <a:prstGeom prst="rect">
              <a:avLst/>
            </a:prstGeom>
            <a:solidFill>
              <a:schemeClr val="bg1"/>
            </a:solidFill>
            <a:ln w="9525">
              <a:solidFill>
                <a:schemeClr val="tx1"/>
              </a:solidFill>
              <a:miter lim="800000"/>
              <a:headEnd/>
              <a:tailEnd/>
            </a:ln>
          </p:spPr>
          <p:txBody>
            <a:bodyPr>
              <a:spAutoFit/>
            </a:bodyPr>
            <a:lstStyle/>
            <a:p>
              <a:pPr algn="ctr"/>
              <a:r>
                <a:rPr lang="en-US" sz="1400" dirty="0" err="1">
                  <a:latin typeface="+mn-lt"/>
                </a:rPr>
                <a:t>EX_GeographicBoundingBox</a:t>
              </a:r>
              <a:endParaRPr lang="en-US" sz="1400" dirty="0">
                <a:latin typeface="+mn-lt"/>
              </a:endParaRPr>
            </a:p>
          </p:txBody>
        </p:sp>
        <p:sp>
          <p:nvSpPr>
            <p:cNvPr id="22568" name="Text Box 19"/>
            <p:cNvSpPr txBox="1">
              <a:spLocks noChangeArrowheads="1"/>
            </p:cNvSpPr>
            <p:nvPr/>
          </p:nvSpPr>
          <p:spPr bwMode="auto">
            <a:xfrm>
              <a:off x="2502853" y="4784725"/>
              <a:ext cx="2914968" cy="954107"/>
            </a:xfrm>
            <a:prstGeom prst="rect">
              <a:avLst/>
            </a:prstGeom>
            <a:solidFill>
              <a:schemeClr val="bg1"/>
            </a:solidFill>
            <a:ln w="9525">
              <a:solidFill>
                <a:schemeClr val="tx1"/>
              </a:solidFill>
              <a:miter lim="800000"/>
              <a:headEnd/>
              <a:tailEnd/>
            </a:ln>
          </p:spPr>
          <p:txBody>
            <a:bodyPr wrap="square">
              <a:spAutoFit/>
            </a:bodyPr>
            <a:lstStyle/>
            <a:p>
              <a:r>
                <a:rPr lang="en-US" sz="1400">
                  <a:latin typeface="+mn-lt"/>
                </a:rPr>
                <a:t>+westBoundingLongitude: Decimal</a:t>
              </a:r>
            </a:p>
            <a:p>
              <a:r>
                <a:rPr lang="en-US" sz="1400">
                  <a:latin typeface="+mn-lt"/>
                </a:rPr>
                <a:t>+eastBoundingLongitude: Decimal</a:t>
              </a:r>
            </a:p>
            <a:p>
              <a:r>
                <a:rPr lang="en-US" sz="1400">
                  <a:latin typeface="+mn-lt"/>
                </a:rPr>
                <a:t>+southBoundingLatiitude: Decimal</a:t>
              </a:r>
            </a:p>
            <a:p>
              <a:r>
                <a:rPr lang="en-US" sz="1400">
                  <a:latin typeface="+mn-lt"/>
                </a:rPr>
                <a:t>+northBoundingLatiitude: Decimal</a:t>
              </a:r>
            </a:p>
          </p:txBody>
        </p:sp>
        <p:sp>
          <p:nvSpPr>
            <p:cNvPr id="22569" name="Rectangle 20"/>
            <p:cNvSpPr>
              <a:spLocks noChangeArrowheads="1"/>
            </p:cNvSpPr>
            <p:nvPr/>
          </p:nvSpPr>
          <p:spPr bwMode="auto">
            <a:xfrm>
              <a:off x="2502853" y="5735955"/>
              <a:ext cx="2914968" cy="53975"/>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grpSp>
        <p:nvGrpSpPr>
          <p:cNvPr id="5" name="Group 52"/>
          <p:cNvGrpSpPr/>
          <p:nvPr/>
        </p:nvGrpSpPr>
        <p:grpSpPr>
          <a:xfrm>
            <a:off x="5976620" y="5264785"/>
            <a:ext cx="2893060" cy="664845"/>
            <a:chOff x="5770880" y="4538663"/>
            <a:chExt cx="2893060" cy="664845"/>
          </a:xfrm>
        </p:grpSpPr>
        <p:sp>
          <p:nvSpPr>
            <p:cNvPr id="22564" name="Text Box 22"/>
            <p:cNvSpPr txBox="1">
              <a:spLocks noChangeArrowheads="1"/>
            </p:cNvSpPr>
            <p:nvPr/>
          </p:nvSpPr>
          <p:spPr bwMode="auto">
            <a:xfrm>
              <a:off x="5770880" y="4538663"/>
              <a:ext cx="2893060" cy="307975"/>
            </a:xfrm>
            <a:prstGeom prst="rect">
              <a:avLst/>
            </a:prstGeom>
            <a:solidFill>
              <a:schemeClr val="bg1"/>
            </a:solidFill>
            <a:ln w="9525">
              <a:solidFill>
                <a:schemeClr val="tx1"/>
              </a:solidFill>
              <a:miter lim="800000"/>
              <a:headEnd/>
              <a:tailEnd/>
            </a:ln>
          </p:spPr>
          <p:txBody>
            <a:bodyPr>
              <a:spAutoFit/>
            </a:bodyPr>
            <a:lstStyle/>
            <a:p>
              <a:pPr algn="ctr"/>
              <a:r>
                <a:rPr lang="en-US" sz="1400">
                  <a:latin typeface="+mn-lt"/>
                </a:rPr>
                <a:t>EX_GeographicDescription</a:t>
              </a:r>
            </a:p>
          </p:txBody>
        </p:sp>
        <p:sp>
          <p:nvSpPr>
            <p:cNvPr id="22565" name="Text Box 23"/>
            <p:cNvSpPr txBox="1">
              <a:spLocks noChangeArrowheads="1"/>
            </p:cNvSpPr>
            <p:nvPr/>
          </p:nvSpPr>
          <p:spPr bwMode="auto">
            <a:xfrm>
              <a:off x="5770880" y="4849813"/>
              <a:ext cx="2893060" cy="307777"/>
            </a:xfrm>
            <a:prstGeom prst="rect">
              <a:avLst/>
            </a:prstGeom>
            <a:solidFill>
              <a:schemeClr val="bg1"/>
            </a:solidFill>
            <a:ln w="9525">
              <a:solidFill>
                <a:schemeClr val="tx1"/>
              </a:solidFill>
              <a:miter lim="800000"/>
              <a:headEnd/>
              <a:tailEnd/>
            </a:ln>
          </p:spPr>
          <p:txBody>
            <a:bodyPr wrap="square">
              <a:spAutoFit/>
            </a:bodyPr>
            <a:lstStyle/>
            <a:p>
              <a:r>
                <a:rPr lang="en-US" sz="1400">
                  <a:latin typeface="+mn-lt"/>
                </a:rPr>
                <a:t>+geographicIdentifier: MD_Identifier</a:t>
              </a:r>
            </a:p>
          </p:txBody>
        </p:sp>
        <p:sp>
          <p:nvSpPr>
            <p:cNvPr id="22566" name="Rectangle 24"/>
            <p:cNvSpPr>
              <a:spLocks noChangeArrowheads="1"/>
            </p:cNvSpPr>
            <p:nvPr/>
          </p:nvSpPr>
          <p:spPr bwMode="auto">
            <a:xfrm>
              <a:off x="5770880" y="5149533"/>
              <a:ext cx="2893060" cy="53975"/>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grpSp>
        <p:nvGrpSpPr>
          <p:cNvPr id="6" name="Group 58"/>
          <p:cNvGrpSpPr/>
          <p:nvPr/>
        </p:nvGrpSpPr>
        <p:grpSpPr>
          <a:xfrm>
            <a:off x="6465888" y="2975293"/>
            <a:ext cx="2325687" cy="1049356"/>
            <a:chOff x="6465888" y="1865313"/>
            <a:chExt cx="2325687" cy="1049356"/>
          </a:xfrm>
        </p:grpSpPr>
        <p:sp>
          <p:nvSpPr>
            <p:cNvPr id="22561" name="Text Box 26"/>
            <p:cNvSpPr txBox="1">
              <a:spLocks noChangeArrowheads="1"/>
            </p:cNvSpPr>
            <p:nvPr/>
          </p:nvSpPr>
          <p:spPr bwMode="auto">
            <a:xfrm>
              <a:off x="6465888" y="1865313"/>
              <a:ext cx="2325687" cy="307975"/>
            </a:xfrm>
            <a:prstGeom prst="rect">
              <a:avLst/>
            </a:prstGeom>
            <a:solidFill>
              <a:schemeClr val="bg1"/>
            </a:solidFill>
            <a:ln w="9525">
              <a:solidFill>
                <a:schemeClr val="tx1"/>
              </a:solidFill>
              <a:miter lim="800000"/>
              <a:headEnd/>
              <a:tailEnd/>
            </a:ln>
          </p:spPr>
          <p:txBody>
            <a:bodyPr>
              <a:spAutoFit/>
            </a:bodyPr>
            <a:lstStyle/>
            <a:p>
              <a:pPr algn="ctr"/>
              <a:r>
                <a:rPr lang="en-US" sz="1400">
                  <a:latin typeface="+mn-lt"/>
                </a:rPr>
                <a:t>EX_VerticalExtent</a:t>
              </a:r>
            </a:p>
          </p:txBody>
        </p:sp>
        <p:sp>
          <p:nvSpPr>
            <p:cNvPr id="22562" name="Text Box 27"/>
            <p:cNvSpPr txBox="1">
              <a:spLocks noChangeArrowheads="1"/>
            </p:cNvSpPr>
            <p:nvPr/>
          </p:nvSpPr>
          <p:spPr bwMode="auto">
            <a:xfrm>
              <a:off x="6465888" y="2119314"/>
              <a:ext cx="2325687" cy="738664"/>
            </a:xfrm>
            <a:prstGeom prst="rect">
              <a:avLst/>
            </a:prstGeom>
            <a:solidFill>
              <a:schemeClr val="bg1"/>
            </a:solidFill>
            <a:ln w="9525">
              <a:solidFill>
                <a:schemeClr val="tx1"/>
              </a:solidFill>
              <a:miter lim="800000"/>
              <a:headEnd/>
              <a:tailEnd/>
            </a:ln>
          </p:spPr>
          <p:txBody>
            <a:bodyPr wrap="square">
              <a:spAutoFit/>
            </a:bodyPr>
            <a:lstStyle/>
            <a:p>
              <a:r>
                <a:rPr lang="en-US" sz="1400">
                  <a:latin typeface="+mn-lt"/>
                </a:rPr>
                <a:t>+minimumValue: Real</a:t>
              </a:r>
            </a:p>
            <a:p>
              <a:r>
                <a:rPr lang="en-US" sz="1400">
                  <a:latin typeface="+mn-lt"/>
                </a:rPr>
                <a:t>+maximumValue: Real</a:t>
              </a:r>
            </a:p>
            <a:p>
              <a:r>
                <a:rPr lang="en-US" sz="1400">
                  <a:latin typeface="+mn-lt"/>
                </a:rPr>
                <a:t>+unitOfMeasure: UomLength</a:t>
              </a:r>
            </a:p>
          </p:txBody>
        </p:sp>
        <p:sp>
          <p:nvSpPr>
            <p:cNvPr id="22563" name="Rectangle 28"/>
            <p:cNvSpPr>
              <a:spLocks noChangeArrowheads="1"/>
            </p:cNvSpPr>
            <p:nvPr/>
          </p:nvSpPr>
          <p:spPr bwMode="auto">
            <a:xfrm>
              <a:off x="6465888" y="2859107"/>
              <a:ext cx="2325687" cy="55562"/>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sp>
        <p:nvSpPr>
          <p:cNvPr id="60445" name="AutoShape 29"/>
          <p:cNvSpPr>
            <a:spLocks noChangeArrowheads="1"/>
          </p:cNvSpPr>
          <p:nvPr/>
        </p:nvSpPr>
        <p:spPr bwMode="auto">
          <a:xfrm>
            <a:off x="4538663" y="1838325"/>
            <a:ext cx="103187" cy="187325"/>
          </a:xfrm>
          <a:prstGeom prst="diamond">
            <a:avLst/>
          </a:prstGeom>
          <a:solidFill>
            <a:schemeClr val="bg1"/>
          </a:solidFill>
          <a:ln w="9525">
            <a:solidFill>
              <a:schemeClr val="tx1"/>
            </a:solidFill>
            <a:miter lim="800000"/>
            <a:headEnd/>
            <a:tailEnd/>
          </a:ln>
        </p:spPr>
        <p:txBody>
          <a:bodyPr wrap="none" anchor="ctr"/>
          <a:lstStyle/>
          <a:p>
            <a:endParaRPr lang="en-US" sz="1400">
              <a:latin typeface="+mn-lt"/>
            </a:endParaRPr>
          </a:p>
        </p:txBody>
      </p:sp>
      <p:cxnSp>
        <p:nvCxnSpPr>
          <p:cNvPr id="60447" name="AutoShape 31"/>
          <p:cNvCxnSpPr>
            <a:cxnSpLocks noChangeShapeType="1"/>
            <a:stCxn id="22570" idx="0"/>
            <a:endCxn id="60448" idx="3"/>
          </p:cNvCxnSpPr>
          <p:nvPr/>
        </p:nvCxnSpPr>
        <p:spPr bwMode="auto">
          <a:xfrm rot="5400000" flipH="1" flipV="1">
            <a:off x="1559243" y="4190365"/>
            <a:ext cx="1189672" cy="959168"/>
          </a:xfrm>
          <a:prstGeom prst="bentConnector3">
            <a:avLst>
              <a:gd name="adj1" fmla="val 23846"/>
            </a:avLst>
          </a:prstGeom>
          <a:noFill/>
          <a:ln w="9525">
            <a:solidFill>
              <a:schemeClr val="tx1"/>
            </a:solidFill>
            <a:miter lim="800000"/>
            <a:headEnd/>
            <a:tailEnd type="none" w="lg" len="lg"/>
          </a:ln>
        </p:spPr>
      </p:cxnSp>
      <p:sp>
        <p:nvSpPr>
          <p:cNvPr id="60448" name="AutoShape 32"/>
          <p:cNvSpPr>
            <a:spLocks noChangeArrowheads="1"/>
          </p:cNvSpPr>
          <p:nvPr/>
        </p:nvSpPr>
        <p:spPr bwMode="auto">
          <a:xfrm>
            <a:off x="2559050" y="3879850"/>
            <a:ext cx="149225" cy="195263"/>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sz="1400">
              <a:latin typeface="+mn-lt"/>
            </a:endParaRPr>
          </a:p>
        </p:txBody>
      </p:sp>
      <p:cxnSp>
        <p:nvCxnSpPr>
          <p:cNvPr id="60449" name="AutoShape 33"/>
          <p:cNvCxnSpPr>
            <a:cxnSpLocks noChangeShapeType="1"/>
            <a:stCxn id="22567" idx="0"/>
            <a:endCxn id="60448" idx="3"/>
          </p:cNvCxnSpPr>
          <p:nvPr/>
        </p:nvCxnSpPr>
        <p:spPr bwMode="auto">
          <a:xfrm rot="16200000" flipV="1">
            <a:off x="2967912" y="3740864"/>
            <a:ext cx="1189672" cy="1858169"/>
          </a:xfrm>
          <a:prstGeom prst="bentConnector3">
            <a:avLst>
              <a:gd name="adj1" fmla="val 23312"/>
            </a:avLst>
          </a:prstGeom>
          <a:noFill/>
          <a:ln w="9525">
            <a:solidFill>
              <a:schemeClr val="tx1"/>
            </a:solidFill>
            <a:miter lim="800000"/>
            <a:headEnd/>
            <a:tailEnd type="none" w="lg" len="lg"/>
          </a:ln>
        </p:spPr>
      </p:cxnSp>
      <p:cxnSp>
        <p:nvCxnSpPr>
          <p:cNvPr id="60450" name="AutoShape 34"/>
          <p:cNvCxnSpPr>
            <a:cxnSpLocks noChangeShapeType="1"/>
            <a:stCxn id="22564" idx="0"/>
            <a:endCxn id="60448" idx="3"/>
          </p:cNvCxnSpPr>
          <p:nvPr/>
        </p:nvCxnSpPr>
        <p:spPr bwMode="auto">
          <a:xfrm rot="16200000" flipV="1">
            <a:off x="4433571" y="2275205"/>
            <a:ext cx="1189672" cy="4789487"/>
          </a:xfrm>
          <a:prstGeom prst="bentConnector3">
            <a:avLst>
              <a:gd name="adj1" fmla="val 24035"/>
            </a:avLst>
          </a:prstGeom>
          <a:noFill/>
          <a:ln w="9525">
            <a:solidFill>
              <a:schemeClr val="tx1"/>
            </a:solidFill>
            <a:miter lim="800000"/>
            <a:headEnd/>
            <a:tailEnd type="none" w="lg" len="lg"/>
          </a:ln>
        </p:spPr>
      </p:cxnSp>
      <p:grpSp>
        <p:nvGrpSpPr>
          <p:cNvPr id="7" name="Group 67"/>
          <p:cNvGrpSpPr/>
          <p:nvPr/>
        </p:nvGrpSpPr>
        <p:grpSpPr>
          <a:xfrm>
            <a:off x="4229100" y="2975292"/>
            <a:ext cx="2058988" cy="811218"/>
            <a:chOff x="4229100" y="2219642"/>
            <a:chExt cx="2058988" cy="811218"/>
          </a:xfrm>
        </p:grpSpPr>
        <p:sp>
          <p:nvSpPr>
            <p:cNvPr id="22558" name="Text Box 36"/>
            <p:cNvSpPr txBox="1">
              <a:spLocks noChangeArrowheads="1"/>
            </p:cNvSpPr>
            <p:nvPr/>
          </p:nvSpPr>
          <p:spPr bwMode="auto">
            <a:xfrm>
              <a:off x="4229100" y="2219642"/>
              <a:ext cx="2058988" cy="307975"/>
            </a:xfrm>
            <a:prstGeom prst="rect">
              <a:avLst/>
            </a:prstGeom>
            <a:solidFill>
              <a:schemeClr val="bg1"/>
            </a:solidFill>
            <a:ln w="9525">
              <a:solidFill>
                <a:schemeClr val="tx1"/>
              </a:solidFill>
              <a:miter lim="800000"/>
              <a:headEnd/>
              <a:tailEnd/>
            </a:ln>
          </p:spPr>
          <p:txBody>
            <a:bodyPr>
              <a:spAutoFit/>
            </a:bodyPr>
            <a:lstStyle/>
            <a:p>
              <a:pPr algn="ctr"/>
              <a:r>
                <a:rPr lang="en-US" sz="1400">
                  <a:latin typeface="+mn-lt"/>
                </a:rPr>
                <a:t>EX_TemporalExtent</a:t>
              </a:r>
            </a:p>
          </p:txBody>
        </p:sp>
        <p:sp>
          <p:nvSpPr>
            <p:cNvPr id="22559" name="Text Box 37"/>
            <p:cNvSpPr txBox="1">
              <a:spLocks noChangeArrowheads="1"/>
            </p:cNvSpPr>
            <p:nvPr/>
          </p:nvSpPr>
          <p:spPr bwMode="auto">
            <a:xfrm>
              <a:off x="4229100" y="2473642"/>
              <a:ext cx="2058988" cy="307777"/>
            </a:xfrm>
            <a:prstGeom prst="rect">
              <a:avLst/>
            </a:prstGeom>
            <a:solidFill>
              <a:schemeClr val="bg1"/>
            </a:solidFill>
            <a:ln w="9525">
              <a:solidFill>
                <a:schemeClr val="tx1"/>
              </a:solidFill>
              <a:miter lim="800000"/>
              <a:headEnd/>
              <a:tailEnd/>
            </a:ln>
          </p:spPr>
          <p:txBody>
            <a:bodyPr wrap="square">
              <a:spAutoFit/>
            </a:bodyPr>
            <a:lstStyle/>
            <a:p>
              <a:pPr algn="ctr"/>
              <a:r>
                <a:rPr lang="en-US" sz="1400">
                  <a:latin typeface="+mn-lt"/>
                </a:rPr>
                <a:t>+extent: TM_Primitive</a:t>
              </a:r>
            </a:p>
          </p:txBody>
        </p:sp>
        <p:sp>
          <p:nvSpPr>
            <p:cNvPr id="22560" name="Rectangle 38"/>
            <p:cNvSpPr>
              <a:spLocks noChangeArrowheads="1"/>
            </p:cNvSpPr>
            <p:nvPr/>
          </p:nvSpPr>
          <p:spPr bwMode="auto">
            <a:xfrm>
              <a:off x="4229100" y="2773367"/>
              <a:ext cx="2058988" cy="52387"/>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sp>
          <p:nvSpPr>
            <p:cNvPr id="60470" name="AutoShape 54"/>
            <p:cNvSpPr>
              <a:spLocks noChangeArrowheads="1"/>
            </p:cNvSpPr>
            <p:nvPr/>
          </p:nvSpPr>
          <p:spPr bwMode="auto">
            <a:xfrm>
              <a:off x="5078386" y="2835597"/>
              <a:ext cx="149225" cy="195263"/>
            </a:xfrm>
            <a:prstGeom prst="triangle">
              <a:avLst>
                <a:gd name="adj" fmla="val 50000"/>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cxnSp>
        <p:nvCxnSpPr>
          <p:cNvPr id="60471" name="AutoShape 55"/>
          <p:cNvCxnSpPr>
            <a:cxnSpLocks noChangeShapeType="1"/>
            <a:stCxn id="22545" idx="0"/>
            <a:endCxn id="60470" idx="3"/>
          </p:cNvCxnSpPr>
          <p:nvPr/>
        </p:nvCxnSpPr>
        <p:spPr bwMode="auto">
          <a:xfrm rot="5400000" flipH="1" flipV="1">
            <a:off x="4727520" y="3971827"/>
            <a:ext cx="610796" cy="240162"/>
          </a:xfrm>
          <a:prstGeom prst="bentConnector3">
            <a:avLst>
              <a:gd name="adj1" fmla="val 50000"/>
            </a:avLst>
          </a:prstGeom>
          <a:noFill/>
          <a:ln w="9525">
            <a:solidFill>
              <a:schemeClr val="tx1"/>
            </a:solidFill>
            <a:miter lim="800000"/>
            <a:headEnd/>
            <a:tailEnd type="none" w="lg" len="lg"/>
          </a:ln>
        </p:spPr>
      </p:cxnSp>
      <p:grpSp>
        <p:nvGrpSpPr>
          <p:cNvPr id="8" name="Group 66"/>
          <p:cNvGrpSpPr/>
          <p:nvPr/>
        </p:nvGrpSpPr>
        <p:grpSpPr>
          <a:xfrm>
            <a:off x="3749040" y="4202257"/>
            <a:ext cx="2327593" cy="595290"/>
            <a:chOff x="3749040" y="3416609"/>
            <a:chExt cx="2327593" cy="595290"/>
          </a:xfrm>
        </p:grpSpPr>
        <p:grpSp>
          <p:nvGrpSpPr>
            <p:cNvPr id="9" name="Group 55"/>
            <p:cNvGrpSpPr/>
            <p:nvPr/>
          </p:nvGrpSpPr>
          <p:grpSpPr>
            <a:xfrm>
              <a:off x="3749040" y="3611658"/>
              <a:ext cx="2327593" cy="400241"/>
              <a:chOff x="3817620" y="3257328"/>
              <a:chExt cx="2327593" cy="400241"/>
            </a:xfrm>
          </p:grpSpPr>
          <p:sp>
            <p:nvSpPr>
              <p:cNvPr id="22545" name="Text Box 49"/>
              <p:cNvSpPr txBox="1">
                <a:spLocks noChangeArrowheads="1"/>
              </p:cNvSpPr>
              <p:nvPr/>
            </p:nvSpPr>
            <p:spPr bwMode="auto">
              <a:xfrm>
                <a:off x="3817620" y="3257328"/>
                <a:ext cx="2327593" cy="307777"/>
              </a:xfrm>
              <a:prstGeom prst="rect">
                <a:avLst/>
              </a:prstGeom>
              <a:solidFill>
                <a:schemeClr val="bg1"/>
              </a:solidFill>
              <a:ln w="9525">
                <a:solidFill>
                  <a:schemeClr val="tx1"/>
                </a:solidFill>
                <a:miter lim="800000"/>
                <a:headEnd/>
                <a:tailEnd/>
              </a:ln>
            </p:spPr>
            <p:txBody>
              <a:bodyPr wrap="square">
                <a:spAutoFit/>
              </a:bodyPr>
              <a:lstStyle/>
              <a:p>
                <a:pPr algn="ctr"/>
                <a:r>
                  <a:rPr lang="en-US" sz="1400" dirty="0" err="1">
                    <a:latin typeface="+mn-lt"/>
                  </a:rPr>
                  <a:t>EX_SpatialTemporalExtent</a:t>
                </a:r>
                <a:endParaRPr lang="en-US" sz="1400" dirty="0">
                  <a:latin typeface="+mn-lt"/>
                </a:endParaRPr>
              </a:p>
            </p:txBody>
          </p:sp>
          <p:sp>
            <p:nvSpPr>
              <p:cNvPr id="22546" name="Rectangle 51"/>
              <p:cNvSpPr>
                <a:spLocks noChangeArrowheads="1"/>
              </p:cNvSpPr>
              <p:nvPr/>
            </p:nvSpPr>
            <p:spPr bwMode="auto">
              <a:xfrm>
                <a:off x="3817620" y="3566160"/>
                <a:ext cx="2327593" cy="45719"/>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sp>
            <p:nvSpPr>
              <p:cNvPr id="22547" name="Rectangle 52"/>
              <p:cNvSpPr>
                <a:spLocks noChangeArrowheads="1"/>
              </p:cNvSpPr>
              <p:nvPr/>
            </p:nvSpPr>
            <p:spPr bwMode="auto">
              <a:xfrm>
                <a:off x="3817620" y="3611850"/>
                <a:ext cx="2327593" cy="45719"/>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sp>
          <p:nvSpPr>
            <p:cNvPr id="22548" name="AutoShape 56"/>
            <p:cNvSpPr>
              <a:spLocks noChangeArrowheads="1"/>
            </p:cNvSpPr>
            <p:nvPr/>
          </p:nvSpPr>
          <p:spPr bwMode="auto">
            <a:xfrm>
              <a:off x="4475163" y="3416609"/>
              <a:ext cx="103187" cy="187325"/>
            </a:xfrm>
            <a:prstGeom prst="diamond">
              <a:avLst/>
            </a:prstGeom>
            <a:solidFill>
              <a:schemeClr val="bg1"/>
            </a:solidFill>
            <a:ln w="9525">
              <a:solidFill>
                <a:schemeClr val="tx1"/>
              </a:solidFill>
              <a:miter lim="800000"/>
              <a:headEnd/>
              <a:tailEnd/>
            </a:ln>
          </p:spPr>
          <p:txBody>
            <a:bodyPr wrap="none" anchor="ctr"/>
            <a:lstStyle/>
            <a:p>
              <a:endParaRPr lang="en-US" sz="1400">
                <a:latin typeface="+mn-lt"/>
              </a:endParaRPr>
            </a:p>
          </p:txBody>
        </p:sp>
      </p:grpSp>
      <p:cxnSp>
        <p:nvCxnSpPr>
          <p:cNvPr id="60473" name="AutoShape 57"/>
          <p:cNvCxnSpPr>
            <a:cxnSpLocks noChangeShapeType="1"/>
            <a:stCxn id="22548" idx="0"/>
            <a:endCxn id="22550" idx="2"/>
          </p:cNvCxnSpPr>
          <p:nvPr/>
        </p:nvCxnSpPr>
        <p:spPr bwMode="auto">
          <a:xfrm rot="16200000" flipV="1">
            <a:off x="3996778" y="3672277"/>
            <a:ext cx="326534" cy="733425"/>
          </a:xfrm>
          <a:prstGeom prst="bentConnector3">
            <a:avLst>
              <a:gd name="adj1" fmla="val 50000"/>
            </a:avLst>
          </a:prstGeom>
          <a:noFill/>
          <a:ln w="9525">
            <a:solidFill>
              <a:schemeClr val="tx1"/>
            </a:solidFill>
            <a:miter lim="800000"/>
            <a:headEnd/>
            <a:tailEnd type="none" w="lg" len="lg"/>
          </a:ln>
        </p:spPr>
      </p:cxnSp>
      <p:grpSp>
        <p:nvGrpSpPr>
          <p:cNvPr id="10" name="Group 50"/>
          <p:cNvGrpSpPr/>
          <p:nvPr/>
        </p:nvGrpSpPr>
        <p:grpSpPr>
          <a:xfrm>
            <a:off x="1040130" y="2973706"/>
            <a:ext cx="3036570" cy="902017"/>
            <a:chOff x="1040130" y="1863726"/>
            <a:chExt cx="3036570" cy="902017"/>
          </a:xfrm>
        </p:grpSpPr>
        <p:sp>
          <p:nvSpPr>
            <p:cNvPr id="22573" name="Text Box 10"/>
            <p:cNvSpPr txBox="1">
              <a:spLocks noChangeArrowheads="1"/>
            </p:cNvSpPr>
            <p:nvPr/>
          </p:nvSpPr>
          <p:spPr bwMode="auto">
            <a:xfrm>
              <a:off x="1040130" y="1863726"/>
              <a:ext cx="3036570" cy="523876"/>
            </a:xfrm>
            <a:prstGeom prst="rect">
              <a:avLst/>
            </a:prstGeom>
            <a:solidFill>
              <a:schemeClr val="bg1"/>
            </a:solidFill>
            <a:ln w="9525">
              <a:solidFill>
                <a:schemeClr val="tx1"/>
              </a:solidFill>
              <a:miter lim="800000"/>
              <a:headEnd/>
              <a:tailEnd/>
            </a:ln>
          </p:spPr>
          <p:txBody>
            <a:bodyPr>
              <a:spAutoFit/>
            </a:bodyPr>
            <a:lstStyle/>
            <a:p>
              <a:pPr algn="ctr"/>
              <a:r>
                <a:rPr lang="en-US" sz="1400" dirty="0">
                  <a:latin typeface="+mn-lt"/>
                </a:rPr>
                <a:t>&lt;&lt;Abstract&gt;&gt;</a:t>
              </a:r>
            </a:p>
            <a:p>
              <a:pPr algn="ctr"/>
              <a:r>
                <a:rPr lang="en-US" sz="1400" dirty="0" err="1">
                  <a:latin typeface="+mn-lt"/>
                </a:rPr>
                <a:t>EX_GeographicExtent</a:t>
              </a:r>
              <a:endParaRPr lang="en-US" sz="1400" dirty="0">
                <a:latin typeface="+mn-lt"/>
              </a:endParaRPr>
            </a:p>
          </p:txBody>
        </p:sp>
        <p:sp>
          <p:nvSpPr>
            <p:cNvPr id="22574" name="Text Box 11"/>
            <p:cNvSpPr txBox="1">
              <a:spLocks noChangeArrowheads="1"/>
            </p:cNvSpPr>
            <p:nvPr/>
          </p:nvSpPr>
          <p:spPr bwMode="auto">
            <a:xfrm>
              <a:off x="1040130" y="2384426"/>
              <a:ext cx="3036570" cy="307777"/>
            </a:xfrm>
            <a:prstGeom prst="rect">
              <a:avLst/>
            </a:prstGeom>
            <a:solidFill>
              <a:schemeClr val="bg1"/>
            </a:solidFill>
            <a:ln w="9525">
              <a:solidFill>
                <a:schemeClr val="tx1"/>
              </a:solidFill>
              <a:miter lim="800000"/>
              <a:headEnd/>
              <a:tailEnd/>
            </a:ln>
          </p:spPr>
          <p:txBody>
            <a:bodyPr wrap="square">
              <a:spAutoFit/>
            </a:bodyPr>
            <a:lstStyle/>
            <a:p>
              <a:pPr algn="ctr"/>
              <a:r>
                <a:rPr lang="en-US" sz="1400" dirty="0">
                  <a:latin typeface="+mn-lt"/>
                </a:rPr>
                <a:t>+</a:t>
              </a:r>
              <a:r>
                <a:rPr lang="en-US" sz="1400" dirty="0" err="1">
                  <a:latin typeface="+mn-lt"/>
                </a:rPr>
                <a:t>extentTypeCode</a:t>
              </a:r>
              <a:r>
                <a:rPr lang="en-US" sz="1400" dirty="0">
                  <a:latin typeface="+mn-lt"/>
                </a:rPr>
                <a:t> [0..1]: Boolean="1"</a:t>
              </a:r>
            </a:p>
          </p:txBody>
        </p:sp>
        <p:sp>
          <p:nvSpPr>
            <p:cNvPr id="22575" name="Rectangle 12"/>
            <p:cNvSpPr>
              <a:spLocks noChangeArrowheads="1"/>
            </p:cNvSpPr>
            <p:nvPr/>
          </p:nvSpPr>
          <p:spPr bwMode="auto">
            <a:xfrm>
              <a:off x="1040130" y="2695577"/>
              <a:ext cx="3036570" cy="55563"/>
            </a:xfrm>
            <a:prstGeom prst="rect">
              <a:avLst/>
            </a:prstGeom>
            <a:solidFill>
              <a:schemeClr val="bg1"/>
            </a:solidFill>
            <a:ln w="9525">
              <a:solidFill>
                <a:schemeClr val="tx1"/>
              </a:solidFill>
              <a:miter lim="800000"/>
              <a:headEnd/>
              <a:tailEnd/>
            </a:ln>
          </p:spPr>
          <p:txBody>
            <a:bodyPr wrap="none" anchor="ctr"/>
            <a:lstStyle/>
            <a:p>
              <a:endParaRPr lang="en-US" sz="1400">
                <a:latin typeface="+mn-lt"/>
              </a:endParaRPr>
            </a:p>
          </p:txBody>
        </p:sp>
        <p:sp>
          <p:nvSpPr>
            <p:cNvPr id="22550" name="Rectangle 58"/>
            <p:cNvSpPr>
              <a:spLocks noChangeArrowheads="1"/>
            </p:cNvSpPr>
            <p:nvPr/>
          </p:nvSpPr>
          <p:spPr bwMode="auto">
            <a:xfrm>
              <a:off x="3740150" y="2676843"/>
              <a:ext cx="106363" cy="88900"/>
            </a:xfrm>
            <a:prstGeom prst="rect">
              <a:avLst/>
            </a:prstGeom>
            <a:noFill/>
            <a:ln w="9525">
              <a:noFill/>
              <a:miter lim="800000"/>
              <a:headEnd/>
              <a:tailEnd/>
            </a:ln>
          </p:spPr>
          <p:txBody>
            <a:bodyPr wrap="none" anchor="ctr"/>
            <a:lstStyle/>
            <a:p>
              <a:endParaRPr lang="en-US" sz="1400">
                <a:latin typeface="+mn-lt"/>
              </a:endParaRPr>
            </a:p>
          </p:txBody>
        </p:sp>
      </p:grpSp>
      <p:cxnSp>
        <p:nvCxnSpPr>
          <p:cNvPr id="22553" name="AutoShape 65"/>
          <p:cNvCxnSpPr>
            <a:cxnSpLocks noChangeShapeType="1"/>
            <a:stCxn id="60445" idx="2"/>
            <a:endCxn id="22573" idx="0"/>
          </p:cNvCxnSpPr>
          <p:nvPr/>
        </p:nvCxnSpPr>
        <p:spPr bwMode="auto">
          <a:xfrm rot="5400000">
            <a:off x="3100308" y="1483757"/>
            <a:ext cx="948056" cy="2031842"/>
          </a:xfrm>
          <a:prstGeom prst="bentConnector3">
            <a:avLst>
              <a:gd name="adj1" fmla="val 50000"/>
            </a:avLst>
          </a:prstGeom>
          <a:noFill/>
          <a:ln w="9525">
            <a:solidFill>
              <a:schemeClr val="tx1"/>
            </a:solidFill>
            <a:miter lim="800000"/>
            <a:headEnd type="none" w="lg" len="lg"/>
            <a:tailEnd type="arrow" w="lg" len="lg"/>
          </a:ln>
        </p:spPr>
      </p:cxnSp>
      <p:cxnSp>
        <p:nvCxnSpPr>
          <p:cNvPr id="22554" name="AutoShape 66"/>
          <p:cNvCxnSpPr>
            <a:cxnSpLocks noChangeShapeType="1"/>
            <a:stCxn id="60445" idx="2"/>
            <a:endCxn id="22558" idx="0"/>
          </p:cNvCxnSpPr>
          <p:nvPr/>
        </p:nvCxnSpPr>
        <p:spPr bwMode="auto">
          <a:xfrm rot="16200000" flipH="1">
            <a:off x="4449604" y="2166302"/>
            <a:ext cx="949642" cy="668337"/>
          </a:xfrm>
          <a:prstGeom prst="bentConnector3">
            <a:avLst>
              <a:gd name="adj1" fmla="val 50000"/>
            </a:avLst>
          </a:prstGeom>
          <a:noFill/>
          <a:ln w="9525">
            <a:solidFill>
              <a:schemeClr val="tx1"/>
            </a:solidFill>
            <a:miter lim="800000"/>
            <a:headEnd type="none" w="lg" len="lg"/>
            <a:tailEnd type="arrow" w="lg" len="lg"/>
          </a:ln>
        </p:spPr>
      </p:cxnSp>
      <p:cxnSp>
        <p:nvCxnSpPr>
          <p:cNvPr id="22555" name="AutoShape 67"/>
          <p:cNvCxnSpPr>
            <a:cxnSpLocks noChangeShapeType="1"/>
            <a:stCxn id="60445" idx="2"/>
            <a:endCxn id="22561" idx="0"/>
          </p:cNvCxnSpPr>
          <p:nvPr/>
        </p:nvCxnSpPr>
        <p:spPr bwMode="auto">
          <a:xfrm rot="16200000" flipH="1">
            <a:off x="5634673" y="981233"/>
            <a:ext cx="949643" cy="3038475"/>
          </a:xfrm>
          <a:prstGeom prst="bentConnector3">
            <a:avLst>
              <a:gd name="adj1" fmla="val 50000"/>
            </a:avLst>
          </a:prstGeom>
          <a:noFill/>
          <a:ln w="9525">
            <a:solidFill>
              <a:schemeClr val="tx1"/>
            </a:solidFill>
            <a:miter lim="800000"/>
            <a:headEnd type="none" w="lg" len="lg"/>
            <a:tailEnd type="arrow" w="lg" len="lg"/>
          </a:ln>
        </p:spPr>
      </p:cxnSp>
      <p:sp>
        <p:nvSpPr>
          <p:cNvPr id="22556" name="AutoShape 69"/>
          <p:cNvSpPr>
            <a:spLocks noChangeArrowheads="1"/>
          </p:cNvSpPr>
          <p:nvPr/>
        </p:nvSpPr>
        <p:spPr bwMode="auto">
          <a:xfrm>
            <a:off x="6627813" y="933450"/>
            <a:ext cx="1910397" cy="1083290"/>
          </a:xfrm>
          <a:prstGeom prst="foldedCorner">
            <a:avLst>
              <a:gd name="adj" fmla="val 12500"/>
            </a:avLst>
          </a:prstGeom>
          <a:solidFill>
            <a:schemeClr val="bg1"/>
          </a:solidFill>
          <a:ln w="9525">
            <a:solidFill>
              <a:schemeClr val="tx1"/>
            </a:solidFill>
            <a:round/>
            <a:headEnd/>
            <a:tailEnd/>
          </a:ln>
        </p:spPr>
        <p:txBody>
          <a:bodyPr wrap="square">
            <a:spAutoFit/>
          </a:bodyPr>
          <a:lstStyle/>
          <a:p>
            <a:r>
              <a:rPr lang="en-US" sz="1400">
                <a:latin typeface="+mn-lt"/>
              </a:rPr>
              <a:t>count(description + </a:t>
            </a:r>
          </a:p>
          <a:p>
            <a:r>
              <a:rPr lang="en-US" sz="1400">
                <a:latin typeface="+mn-lt"/>
              </a:rPr>
              <a:t>geographicElement + </a:t>
            </a:r>
          </a:p>
          <a:p>
            <a:r>
              <a:rPr lang="en-US" sz="1400">
                <a:latin typeface="+mn-lt"/>
              </a:rPr>
              <a:t>temporalElement + </a:t>
            </a:r>
          </a:p>
          <a:p>
            <a:r>
              <a:rPr lang="en-US" sz="1400">
                <a:latin typeface="+mn-lt"/>
              </a:rPr>
              <a:t>verticalElement) &gt; 0</a:t>
            </a:r>
          </a:p>
        </p:txBody>
      </p:sp>
      <p:sp>
        <p:nvSpPr>
          <p:cNvPr id="22557" name="Line 70"/>
          <p:cNvSpPr>
            <a:spLocks noChangeShapeType="1"/>
          </p:cNvSpPr>
          <p:nvPr/>
        </p:nvSpPr>
        <p:spPr bwMode="auto">
          <a:xfrm flipH="1" flipV="1">
            <a:off x="5680075" y="1376363"/>
            <a:ext cx="941388" cy="6350"/>
          </a:xfrm>
          <a:prstGeom prst="line">
            <a:avLst/>
          </a:prstGeom>
          <a:noFill/>
          <a:ln w="9525">
            <a:solidFill>
              <a:schemeClr val="tx1"/>
            </a:solidFill>
            <a:prstDash val="dash"/>
            <a:round/>
            <a:headEnd/>
            <a:tailEnd/>
          </a:ln>
        </p:spPr>
        <p:txBody>
          <a:bodyPr wrap="none" anchor="ctr"/>
          <a:lstStyle/>
          <a:p>
            <a:endParaRPr lang="en-US" sz="1400">
              <a:latin typeface="+mn-lt"/>
            </a:endParaRPr>
          </a:p>
        </p:txBody>
      </p:sp>
      <p:sp>
        <p:nvSpPr>
          <p:cNvPr id="52" name="Title 5"/>
          <p:cNvSpPr>
            <a:spLocks noGrp="1"/>
          </p:cNvSpPr>
          <p:nvPr>
            <p:ph type="title"/>
          </p:nvPr>
        </p:nvSpPr>
        <p:spPr>
          <a:xfrm>
            <a:off x="346672" y="285789"/>
            <a:ext cx="8229600" cy="559375"/>
          </a:xfrm>
        </p:spPr>
        <p:txBody>
          <a:bodyPr>
            <a:normAutofit fontScale="90000"/>
          </a:bodyPr>
          <a:lstStyle/>
          <a:p>
            <a:pPr algn="l"/>
            <a:r>
              <a:rPr lang="en-US" sz="3200" dirty="0" err="1" smtClean="0">
                <a:latin typeface="Calibri"/>
                <a:ea typeface="+mj-ea"/>
                <a:cs typeface="+mj-cs"/>
              </a:rPr>
              <a:t>EX_Extent</a:t>
            </a:r>
            <a:endParaRPr lang="en-US" dirty="0"/>
          </a:p>
        </p:txBody>
      </p:sp>
      <p:pic>
        <p:nvPicPr>
          <p:cNvPr id="53" name="Picture 52"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pic>
        <p:nvPicPr>
          <p:cNvPr id="54" name="Picture 53" descr="information_logo.jpg">
            <a:hlinkClick r:id="rId5"/>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894127" y="6183374"/>
            <a:ext cx="357797" cy="357797"/>
          </a:xfrm>
          <a:prstGeom prst="rect">
            <a:avLst/>
          </a:prstGeom>
        </p:spPr>
      </p:pic>
      <p:pic>
        <p:nvPicPr>
          <p:cNvPr id="55" name="Picture 54" descr="information_logo.jpg">
            <a:hlinkClick r:id="rId6"/>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1316156" y="6183374"/>
            <a:ext cx="357797" cy="357797"/>
          </a:xfrm>
          <a:prstGeom prst="rect">
            <a:avLst/>
          </a:prstGeom>
        </p:spPr>
      </p:pic>
      <p:sp>
        <p:nvSpPr>
          <p:cNvPr id="11" name="TextBox 10"/>
          <p:cNvSpPr txBox="1"/>
          <p:nvPr/>
        </p:nvSpPr>
        <p:spPr>
          <a:xfrm>
            <a:off x="5952334" y="2541086"/>
            <a:ext cx="1747982" cy="307777"/>
          </a:xfrm>
          <a:prstGeom prst="rect">
            <a:avLst/>
          </a:prstGeom>
          <a:noFill/>
        </p:spPr>
        <p:txBody>
          <a:bodyPr wrap="none" rtlCol="0">
            <a:spAutoFit/>
          </a:bodyPr>
          <a:lstStyle/>
          <a:p>
            <a:r>
              <a:rPr lang="en-US" sz="1400" dirty="0" err="1" smtClean="0"/>
              <a:t>verticalElement</a:t>
            </a:r>
            <a:r>
              <a:rPr lang="en-US" sz="1400" dirty="0" smtClean="0"/>
              <a:t> [0..*]</a:t>
            </a:r>
            <a:endParaRPr lang="en-US" sz="1400" dirty="0"/>
          </a:p>
        </p:txBody>
      </p:sp>
      <p:sp>
        <p:nvSpPr>
          <p:cNvPr id="57" name="TextBox 56"/>
          <p:cNvSpPr txBox="1"/>
          <p:nvPr/>
        </p:nvSpPr>
        <p:spPr>
          <a:xfrm>
            <a:off x="3425034" y="2541086"/>
            <a:ext cx="1883511" cy="307777"/>
          </a:xfrm>
          <a:prstGeom prst="rect">
            <a:avLst/>
          </a:prstGeom>
          <a:noFill/>
        </p:spPr>
        <p:txBody>
          <a:bodyPr wrap="none" rtlCol="0">
            <a:spAutoFit/>
          </a:bodyPr>
          <a:lstStyle/>
          <a:p>
            <a:r>
              <a:rPr lang="en-US" sz="1400" dirty="0" err="1" smtClean="0"/>
              <a:t>temporalElement</a:t>
            </a:r>
            <a:r>
              <a:rPr lang="en-US" sz="1400" dirty="0" smtClean="0"/>
              <a:t> [0..*]</a:t>
            </a:r>
            <a:endParaRPr lang="en-US" sz="1400" dirty="0"/>
          </a:p>
        </p:txBody>
      </p:sp>
      <p:sp>
        <p:nvSpPr>
          <p:cNvPr id="58" name="TextBox 57"/>
          <p:cNvSpPr txBox="1"/>
          <p:nvPr/>
        </p:nvSpPr>
        <p:spPr>
          <a:xfrm>
            <a:off x="586584" y="2541086"/>
            <a:ext cx="2019215" cy="307777"/>
          </a:xfrm>
          <a:prstGeom prst="rect">
            <a:avLst/>
          </a:prstGeom>
          <a:noFill/>
        </p:spPr>
        <p:txBody>
          <a:bodyPr wrap="none" rtlCol="0">
            <a:spAutoFit/>
          </a:bodyPr>
          <a:lstStyle/>
          <a:p>
            <a:r>
              <a:rPr lang="en-US" sz="1400" dirty="0" err="1" smtClean="0"/>
              <a:t>geographicElement</a:t>
            </a:r>
            <a:r>
              <a:rPr lang="en-US" sz="1400" dirty="0" smtClean="0"/>
              <a:t> [0..*]</a:t>
            </a:r>
            <a:endParaRPr lang="en-US" sz="1400" dirty="0"/>
          </a:p>
        </p:txBody>
      </p:sp>
      <p:sp>
        <p:nvSpPr>
          <p:cNvPr id="70" name="TextBox 69"/>
          <p:cNvSpPr txBox="1"/>
          <p:nvPr/>
        </p:nvSpPr>
        <p:spPr>
          <a:xfrm>
            <a:off x="3012284" y="4026986"/>
            <a:ext cx="1553543" cy="307777"/>
          </a:xfrm>
          <a:prstGeom prst="rect">
            <a:avLst/>
          </a:prstGeom>
          <a:noFill/>
        </p:spPr>
        <p:txBody>
          <a:bodyPr wrap="none" rtlCol="0">
            <a:spAutoFit/>
          </a:bodyPr>
          <a:lstStyle/>
          <a:p>
            <a:r>
              <a:rPr lang="en-US" sz="1400" dirty="0" err="1" smtClean="0"/>
              <a:t>spatialExtent</a:t>
            </a:r>
            <a:r>
              <a:rPr lang="en-US" sz="1400" dirty="0" smtClean="0"/>
              <a:t> [1..*]</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0445"/>
                                        </p:tgtEl>
                                        <p:attrNameLst>
                                          <p:attrName>style.visibility</p:attrName>
                                        </p:attrNameLst>
                                      </p:cBhvr>
                                      <p:to>
                                        <p:strVal val="visible"/>
                                      </p:to>
                                    </p:set>
                                    <p:animEffect transition="in" filter="dissolve">
                                      <p:cBhvr>
                                        <p:cTn id="7" dur="500"/>
                                        <p:tgtEl>
                                          <p:spTgt spid="6044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448"/>
                                        </p:tgtEl>
                                        <p:attrNameLst>
                                          <p:attrName>style.visibility</p:attrName>
                                        </p:attrNameLst>
                                      </p:cBhvr>
                                      <p:to>
                                        <p:strVal val="visible"/>
                                      </p:to>
                                    </p:set>
                                    <p:animEffect transition="in" filter="dissolve">
                                      <p:cBhvr>
                                        <p:cTn id="10" dur="500"/>
                                        <p:tgtEl>
                                          <p:spTgt spid="60448"/>
                                        </p:tgtEl>
                                      </p:cBhvr>
                                    </p:animEffect>
                                  </p:childTnLst>
                                </p:cTn>
                              </p:par>
                              <p:par>
                                <p:cTn id="11" presetID="9" presetClass="entr" presetSubtype="0" fill="hold" nodeType="withEffect">
                                  <p:stCondLst>
                                    <p:cond delay="0"/>
                                  </p:stCondLst>
                                  <p:childTnLst>
                                    <p:set>
                                      <p:cBhvr>
                                        <p:cTn id="12" dur="1" fill="hold">
                                          <p:stCondLst>
                                            <p:cond delay="0"/>
                                          </p:stCondLst>
                                        </p:cTn>
                                        <p:tgtEl>
                                          <p:spTgt spid="60449"/>
                                        </p:tgtEl>
                                        <p:attrNameLst>
                                          <p:attrName>style.visibility</p:attrName>
                                        </p:attrNameLst>
                                      </p:cBhvr>
                                      <p:to>
                                        <p:strVal val="visible"/>
                                      </p:to>
                                    </p:set>
                                    <p:animEffect transition="in" filter="dissolve">
                                      <p:cBhvr>
                                        <p:cTn id="13" dur="500"/>
                                        <p:tgtEl>
                                          <p:spTgt spid="60449"/>
                                        </p:tgtEl>
                                      </p:cBhvr>
                                    </p:animEffect>
                                  </p:childTnLst>
                                </p:cTn>
                              </p:par>
                              <p:par>
                                <p:cTn id="14" presetID="9" presetClass="entr" presetSubtype="0" fill="hold" nodeType="withEffect">
                                  <p:stCondLst>
                                    <p:cond delay="0"/>
                                  </p:stCondLst>
                                  <p:childTnLst>
                                    <p:set>
                                      <p:cBhvr>
                                        <p:cTn id="15" dur="1" fill="hold">
                                          <p:stCondLst>
                                            <p:cond delay="0"/>
                                          </p:stCondLst>
                                        </p:cTn>
                                        <p:tgtEl>
                                          <p:spTgt spid="60447"/>
                                        </p:tgtEl>
                                        <p:attrNameLst>
                                          <p:attrName>style.visibility</p:attrName>
                                        </p:attrNameLst>
                                      </p:cBhvr>
                                      <p:to>
                                        <p:strVal val="visible"/>
                                      </p:to>
                                    </p:set>
                                    <p:animEffect transition="in" filter="dissolve">
                                      <p:cBhvr>
                                        <p:cTn id="16" dur="500"/>
                                        <p:tgtEl>
                                          <p:spTgt spid="60447"/>
                                        </p:tgtEl>
                                      </p:cBhvr>
                                    </p:animEffect>
                                  </p:childTnLst>
                                </p:cTn>
                              </p:par>
                              <p:par>
                                <p:cTn id="17" presetID="9" presetClass="entr" presetSubtype="0" fill="hold" nodeType="withEffect">
                                  <p:stCondLst>
                                    <p:cond delay="0"/>
                                  </p:stCondLst>
                                  <p:childTnLst>
                                    <p:set>
                                      <p:cBhvr>
                                        <p:cTn id="18" dur="1" fill="hold">
                                          <p:stCondLst>
                                            <p:cond delay="0"/>
                                          </p:stCondLst>
                                        </p:cTn>
                                        <p:tgtEl>
                                          <p:spTgt spid="60450"/>
                                        </p:tgtEl>
                                        <p:attrNameLst>
                                          <p:attrName>style.visibility</p:attrName>
                                        </p:attrNameLst>
                                      </p:cBhvr>
                                      <p:to>
                                        <p:strVal val="visible"/>
                                      </p:to>
                                    </p:set>
                                    <p:animEffect transition="in" filter="dissolve">
                                      <p:cBhvr>
                                        <p:cTn id="19" dur="500"/>
                                        <p:tgtEl>
                                          <p:spTgt spid="60450"/>
                                        </p:tgtEl>
                                      </p:cBhvr>
                                    </p:animEffect>
                                  </p:childTnLst>
                                </p:cTn>
                              </p:par>
                              <p:par>
                                <p:cTn id="20" presetID="9" presetClass="entr" presetSubtype="0" fill="hold" nodeType="withEffect">
                                  <p:stCondLst>
                                    <p:cond delay="0"/>
                                  </p:stCondLst>
                                  <p:childTnLst>
                                    <p:set>
                                      <p:cBhvr>
                                        <p:cTn id="21" dur="1" fill="hold">
                                          <p:stCondLst>
                                            <p:cond delay="0"/>
                                          </p:stCondLst>
                                        </p:cTn>
                                        <p:tgtEl>
                                          <p:spTgt spid="60471"/>
                                        </p:tgtEl>
                                        <p:attrNameLst>
                                          <p:attrName>style.visibility</p:attrName>
                                        </p:attrNameLst>
                                      </p:cBhvr>
                                      <p:to>
                                        <p:strVal val="visible"/>
                                      </p:to>
                                    </p:set>
                                    <p:animEffect transition="in" filter="dissolve">
                                      <p:cBhvr>
                                        <p:cTn id="22" dur="500"/>
                                        <p:tgtEl>
                                          <p:spTgt spid="60471"/>
                                        </p:tgtEl>
                                      </p:cBhvr>
                                    </p:animEffect>
                                  </p:childTnLst>
                                </p:cTn>
                              </p:par>
                              <p:par>
                                <p:cTn id="23" presetID="9" presetClass="entr" presetSubtype="0" fill="hold" nodeType="withEffect">
                                  <p:stCondLst>
                                    <p:cond delay="0"/>
                                  </p:stCondLst>
                                  <p:childTnLst>
                                    <p:set>
                                      <p:cBhvr>
                                        <p:cTn id="24" dur="1" fill="hold">
                                          <p:stCondLst>
                                            <p:cond delay="0"/>
                                          </p:stCondLst>
                                        </p:cTn>
                                        <p:tgtEl>
                                          <p:spTgt spid="60473"/>
                                        </p:tgtEl>
                                        <p:attrNameLst>
                                          <p:attrName>style.visibility</p:attrName>
                                        </p:attrNameLst>
                                      </p:cBhvr>
                                      <p:to>
                                        <p:strVal val="visible"/>
                                      </p:to>
                                    </p:set>
                                    <p:animEffect transition="in" filter="dissolve">
                                      <p:cBhvr>
                                        <p:cTn id="25" dur="500"/>
                                        <p:tgtEl>
                                          <p:spTgt spid="60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5" grpId="0" animBg="1"/>
      <p:bldP spid="6044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16" y="267859"/>
            <a:ext cx="8229600" cy="559375"/>
          </a:xfrm>
        </p:spPr>
        <p:txBody>
          <a:bodyPr>
            <a:normAutofit fontScale="90000"/>
          </a:bodyPr>
          <a:lstStyle/>
          <a:p>
            <a:r>
              <a:rPr lang="en-US" dirty="0" smtClean="0"/>
              <a:t>Where Are Extents?</a:t>
            </a:r>
            <a:endParaRPr lang="en-US" dirty="0"/>
          </a:p>
        </p:txBody>
      </p:sp>
      <p:sp>
        <p:nvSpPr>
          <p:cNvPr id="3" name="Folded Corner 2"/>
          <p:cNvSpPr/>
          <p:nvPr/>
        </p:nvSpPr>
        <p:spPr>
          <a:xfrm>
            <a:off x="4129723" y="3020563"/>
            <a:ext cx="925830" cy="122301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XML</a:t>
            </a:r>
            <a:endParaRPr lang="en-US" dirty="0">
              <a:solidFill>
                <a:schemeClr val="tx1"/>
              </a:solidFill>
            </a:endParaRPr>
          </a:p>
        </p:txBody>
      </p:sp>
      <p:pic>
        <p:nvPicPr>
          <p:cNvPr id="107" name="Picture 10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grpSp>
        <p:nvGrpSpPr>
          <p:cNvPr id="5" name="Group 79"/>
          <p:cNvGrpSpPr/>
          <p:nvPr/>
        </p:nvGrpSpPr>
        <p:grpSpPr>
          <a:xfrm>
            <a:off x="2679596" y="4503771"/>
            <a:ext cx="859580" cy="1244534"/>
            <a:chOff x="7370932" y="2952205"/>
            <a:chExt cx="859580" cy="1244534"/>
          </a:xfrm>
        </p:grpSpPr>
        <p:sp>
          <p:nvSpPr>
            <p:cNvPr id="81"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7370932" y="3827407"/>
              <a:ext cx="859580" cy="369332"/>
            </a:xfrm>
            <a:prstGeom prst="rect">
              <a:avLst/>
            </a:prstGeom>
            <a:noFill/>
          </p:spPr>
          <p:txBody>
            <a:bodyPr wrap="none" rtlCol="0">
              <a:spAutoFit/>
            </a:bodyPr>
            <a:lstStyle/>
            <a:p>
              <a:pPr algn="ctr"/>
              <a:r>
                <a:rPr lang="en-US" dirty="0" smtClean="0"/>
                <a:t>Quality</a:t>
              </a:r>
            </a:p>
          </p:txBody>
        </p:sp>
      </p:grpSp>
      <p:grpSp>
        <p:nvGrpSpPr>
          <p:cNvPr id="7" name="Group 103"/>
          <p:cNvGrpSpPr/>
          <p:nvPr/>
        </p:nvGrpSpPr>
        <p:grpSpPr>
          <a:xfrm>
            <a:off x="5509700" y="4647846"/>
            <a:ext cx="1430800" cy="1521533"/>
            <a:chOff x="7085330" y="2952205"/>
            <a:chExt cx="1430800" cy="1521533"/>
          </a:xfrm>
        </p:grpSpPr>
        <p:sp>
          <p:nvSpPr>
            <p:cNvPr id="105" name="Flowchart: Multidocument 104"/>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7085330" y="3827407"/>
              <a:ext cx="1430800" cy="646331"/>
            </a:xfrm>
            <a:prstGeom prst="rect">
              <a:avLst/>
            </a:prstGeom>
            <a:noFill/>
          </p:spPr>
          <p:txBody>
            <a:bodyPr wrap="none" rtlCol="0">
              <a:spAutoFit/>
            </a:bodyPr>
            <a:lstStyle/>
            <a:p>
              <a:pPr algn="ctr"/>
              <a:r>
                <a:rPr lang="en-US" dirty="0" smtClean="0"/>
                <a:t>Service</a:t>
              </a:r>
            </a:p>
            <a:p>
              <a:pPr algn="ctr"/>
              <a:r>
                <a:rPr lang="en-US" dirty="0" smtClean="0"/>
                <a:t>Identification</a:t>
              </a:r>
              <a:endParaRPr lang="en-US" dirty="0"/>
            </a:p>
          </p:txBody>
        </p:sp>
      </p:grpSp>
      <p:grpSp>
        <p:nvGrpSpPr>
          <p:cNvPr id="11" name="Group 117"/>
          <p:cNvGrpSpPr/>
          <p:nvPr/>
        </p:nvGrpSpPr>
        <p:grpSpPr>
          <a:xfrm>
            <a:off x="4047534" y="4932363"/>
            <a:ext cx="826669" cy="1244534"/>
            <a:chOff x="7387396" y="2952205"/>
            <a:chExt cx="826669" cy="1244534"/>
          </a:xfrm>
        </p:grpSpPr>
        <p:sp>
          <p:nvSpPr>
            <p:cNvPr id="119" name="Flowchart: Multidocument 118"/>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7387396" y="3827407"/>
              <a:ext cx="826669" cy="369332"/>
            </a:xfrm>
            <a:prstGeom prst="rect">
              <a:avLst/>
            </a:prstGeom>
            <a:noFill/>
          </p:spPr>
          <p:txBody>
            <a:bodyPr wrap="none" rtlCol="0">
              <a:spAutoFit/>
            </a:bodyPr>
            <a:lstStyle/>
            <a:p>
              <a:pPr algn="ctr"/>
              <a:r>
                <a:rPr lang="en-US" dirty="0" smtClean="0"/>
                <a:t>Source</a:t>
              </a:r>
              <a:endParaRPr lang="en-US" dirty="0"/>
            </a:p>
          </p:txBody>
        </p:sp>
      </p:grpSp>
      <p:grpSp>
        <p:nvGrpSpPr>
          <p:cNvPr id="32" name="Group 79"/>
          <p:cNvGrpSpPr/>
          <p:nvPr/>
        </p:nvGrpSpPr>
        <p:grpSpPr>
          <a:xfrm>
            <a:off x="2942010" y="1493971"/>
            <a:ext cx="1484676" cy="1244534"/>
            <a:chOff x="7058388" y="2952205"/>
            <a:chExt cx="1484676" cy="1244534"/>
          </a:xfrm>
        </p:grpSpPr>
        <p:sp>
          <p:nvSpPr>
            <p:cNvPr id="33"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058388" y="3827407"/>
              <a:ext cx="1484676" cy="369332"/>
            </a:xfrm>
            <a:prstGeom prst="rect">
              <a:avLst/>
            </a:prstGeom>
            <a:noFill/>
          </p:spPr>
          <p:txBody>
            <a:bodyPr wrap="none" rtlCol="0">
              <a:spAutoFit/>
            </a:bodyPr>
            <a:lstStyle/>
            <a:p>
              <a:pPr algn="ctr"/>
              <a:r>
                <a:rPr lang="en-US" dirty="0" smtClean="0"/>
                <a:t>Responsibility</a:t>
              </a:r>
              <a:endParaRPr lang="en-US" dirty="0"/>
            </a:p>
          </p:txBody>
        </p:sp>
      </p:grpSp>
      <p:grpSp>
        <p:nvGrpSpPr>
          <p:cNvPr id="35" name="Group 79"/>
          <p:cNvGrpSpPr/>
          <p:nvPr/>
        </p:nvGrpSpPr>
        <p:grpSpPr>
          <a:xfrm>
            <a:off x="5140513" y="1470988"/>
            <a:ext cx="796834" cy="1244534"/>
            <a:chOff x="7402303" y="2952205"/>
            <a:chExt cx="796834" cy="1244534"/>
          </a:xfrm>
        </p:grpSpPr>
        <p:sp>
          <p:nvSpPr>
            <p:cNvPr id="36"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7427631" y="3827407"/>
              <a:ext cx="746193" cy="369332"/>
            </a:xfrm>
            <a:prstGeom prst="rect">
              <a:avLst/>
            </a:prstGeom>
            <a:noFill/>
          </p:spPr>
          <p:txBody>
            <a:bodyPr wrap="none" rtlCol="0">
              <a:spAutoFit/>
            </a:bodyPr>
            <a:lstStyle/>
            <a:p>
              <a:pPr algn="ctr"/>
              <a:r>
                <a:rPr lang="en-US" dirty="0" smtClean="0"/>
                <a:t>Scope</a:t>
              </a:r>
              <a:endParaRPr lang="en-US" dirty="0"/>
            </a:p>
          </p:txBody>
        </p:sp>
      </p:grpSp>
      <p:grpSp>
        <p:nvGrpSpPr>
          <p:cNvPr id="41" name="Group 79"/>
          <p:cNvGrpSpPr/>
          <p:nvPr/>
        </p:nvGrpSpPr>
        <p:grpSpPr>
          <a:xfrm>
            <a:off x="5424785" y="2982288"/>
            <a:ext cx="1923461" cy="1244534"/>
            <a:chOff x="6839001" y="2952205"/>
            <a:chExt cx="1923461" cy="1244534"/>
          </a:xfrm>
        </p:grpSpPr>
        <p:sp>
          <p:nvSpPr>
            <p:cNvPr id="42"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6839001" y="3827407"/>
              <a:ext cx="1923461" cy="369332"/>
            </a:xfrm>
            <a:prstGeom prst="rect">
              <a:avLst/>
            </a:prstGeom>
            <a:noFill/>
          </p:spPr>
          <p:txBody>
            <a:bodyPr wrap="none" rtlCol="0">
              <a:spAutoFit/>
            </a:bodyPr>
            <a:lstStyle/>
            <a:p>
              <a:pPr algn="ctr"/>
              <a:r>
                <a:rPr lang="en-US" dirty="0" smtClean="0"/>
                <a:t>Data Identification</a:t>
              </a:r>
              <a:endParaRPr lang="en-US" dirty="0"/>
            </a:p>
          </p:txBody>
        </p:sp>
      </p:grpSp>
      <p:grpSp>
        <p:nvGrpSpPr>
          <p:cNvPr id="44" name="Group 79"/>
          <p:cNvGrpSpPr/>
          <p:nvPr/>
        </p:nvGrpSpPr>
        <p:grpSpPr>
          <a:xfrm>
            <a:off x="2153196" y="3068671"/>
            <a:ext cx="1074182" cy="1244534"/>
            <a:chOff x="7263632" y="2952205"/>
            <a:chExt cx="1074182" cy="1244534"/>
          </a:xfrm>
        </p:grpSpPr>
        <p:sp>
          <p:nvSpPr>
            <p:cNvPr id="45" name="Flowchart: Multidocument 80"/>
            <p:cNvSpPr/>
            <p:nvPr/>
          </p:nvSpPr>
          <p:spPr>
            <a:xfrm>
              <a:off x="7402303" y="2952205"/>
              <a:ext cx="796834" cy="901337"/>
            </a:xfrm>
            <a:prstGeom prst="flowChartMulti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7263632" y="3827407"/>
              <a:ext cx="1074182" cy="369332"/>
            </a:xfrm>
            <a:prstGeom prst="rect">
              <a:avLst/>
            </a:prstGeom>
            <a:noFill/>
          </p:spPr>
          <p:txBody>
            <a:bodyPr wrap="none" rtlCol="0">
              <a:spAutoFit/>
            </a:bodyPr>
            <a:lstStyle/>
            <a:p>
              <a:pPr algn="ctr"/>
              <a:r>
                <a:rPr lang="en-US" dirty="0" smtClean="0"/>
                <a:t>Objective</a:t>
              </a:r>
            </a:p>
          </p:txBody>
        </p:sp>
      </p:grpSp>
    </p:spTree>
    <p:extLst>
      <p:ext uri="{BB962C8B-B14F-4D97-AF65-F5344CB8AC3E}">
        <p14:creationId xmlns:p14="http://schemas.microsoft.com/office/powerpoint/2010/main" val="7258778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6672" y="285623"/>
            <a:ext cx="8229600" cy="559375"/>
          </a:xfrm>
        </p:spPr>
        <p:txBody>
          <a:bodyPr>
            <a:noAutofit/>
          </a:bodyPr>
          <a:lstStyle/>
          <a:p>
            <a:r>
              <a:rPr lang="en-US" dirty="0" smtClean="0"/>
              <a:t>Explore Metadata</a:t>
            </a:r>
            <a:endParaRPr lang="en-US" dirty="0"/>
          </a:p>
        </p:txBody>
      </p:sp>
      <p:pic>
        <p:nvPicPr>
          <p:cNvPr id="8" name="Picture 7"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3" name="TextBox 2"/>
          <p:cNvSpPr txBox="1"/>
          <p:nvPr/>
        </p:nvSpPr>
        <p:spPr>
          <a:xfrm>
            <a:off x="533400" y="1181100"/>
            <a:ext cx="7620000" cy="3416320"/>
          </a:xfrm>
          <a:prstGeom prst="rect">
            <a:avLst/>
          </a:prstGeom>
          <a:noFill/>
        </p:spPr>
        <p:txBody>
          <a:bodyPr wrap="square" rtlCol="0">
            <a:spAutoFit/>
          </a:bodyPr>
          <a:lstStyle/>
          <a:p>
            <a:r>
              <a:rPr lang="en-US" dirty="0" smtClean="0"/>
              <a:t>Where are Extents in the standard?</a:t>
            </a:r>
          </a:p>
          <a:p>
            <a:r>
              <a:rPr lang="en-US" sz="1200" dirty="0"/>
              <a:t>1) Open </a:t>
            </a:r>
            <a:r>
              <a:rPr lang="en-US" sz="1200" dirty="0" err="1"/>
              <a:t>findBBObjects.xlsx</a:t>
            </a:r>
            <a:endParaRPr lang="en-US" sz="1200" dirty="0"/>
          </a:p>
          <a:p>
            <a:r>
              <a:rPr lang="en-US" sz="1200" dirty="0"/>
              <a:t>2) Make </a:t>
            </a:r>
            <a:r>
              <a:rPr lang="en-US" sz="1200" dirty="0" err="1"/>
              <a:t>PropertyType</a:t>
            </a:r>
            <a:r>
              <a:rPr lang="en-US" sz="1200" dirty="0"/>
              <a:t> field Active</a:t>
            </a:r>
          </a:p>
          <a:p>
            <a:r>
              <a:rPr lang="en-US" sz="1200" dirty="0"/>
              <a:t>3) Click the Filter button </a:t>
            </a:r>
          </a:p>
          <a:p>
            <a:r>
              <a:rPr lang="en-US" sz="1200" dirty="0"/>
              <a:t>4) Click the dropdown arrow to access worksheet filter</a:t>
            </a:r>
          </a:p>
          <a:p>
            <a:r>
              <a:rPr lang="en-US" sz="1200" dirty="0"/>
              <a:t>5) Type </a:t>
            </a:r>
            <a:r>
              <a:rPr lang="en-US" sz="1200" dirty="0" smtClean="0"/>
              <a:t>extent into </a:t>
            </a:r>
            <a:r>
              <a:rPr lang="en-US" sz="1200" dirty="0"/>
              <a:t>the search </a:t>
            </a:r>
            <a:r>
              <a:rPr lang="en-US" sz="1200" dirty="0" smtClean="0"/>
              <a:t>box</a:t>
            </a:r>
          </a:p>
          <a:p>
            <a:r>
              <a:rPr lang="en-US" sz="1200" dirty="0" smtClean="0"/>
              <a:t>6</a:t>
            </a:r>
            <a:r>
              <a:rPr lang="en-US" sz="1200" dirty="0"/>
              <a:t>) Identify ISO Classes that include </a:t>
            </a:r>
            <a:r>
              <a:rPr lang="en-US" sz="1200" dirty="0" smtClean="0"/>
              <a:t>Responsibility</a:t>
            </a:r>
          </a:p>
          <a:p>
            <a:endParaRPr lang="en-US" dirty="0" smtClean="0"/>
          </a:p>
          <a:p>
            <a:r>
              <a:rPr lang="en-US" dirty="0" smtClean="0"/>
              <a:t>How are Extents used in the CMR?</a:t>
            </a:r>
          </a:p>
          <a:p>
            <a:r>
              <a:rPr lang="en-US" sz="1200" dirty="0"/>
              <a:t>1) Open CMR-QuickEvaluation_2017.xlsx</a:t>
            </a:r>
          </a:p>
          <a:p>
            <a:r>
              <a:rPr lang="en-US" sz="1200" dirty="0"/>
              <a:t>2) Make Path Elements field Active</a:t>
            </a:r>
          </a:p>
          <a:p>
            <a:r>
              <a:rPr lang="en-US" sz="1200" dirty="0"/>
              <a:t>3) Click the Filter button</a:t>
            </a:r>
          </a:p>
          <a:p>
            <a:r>
              <a:rPr lang="en-US" sz="1200" dirty="0"/>
              <a:t>4) Click the dropdown arrow to access worksheet </a:t>
            </a:r>
            <a:r>
              <a:rPr lang="en-US" sz="1200" dirty="0" smtClean="0"/>
              <a:t>filter</a:t>
            </a:r>
          </a:p>
          <a:p>
            <a:r>
              <a:rPr lang="en-US" sz="1200" dirty="0" smtClean="0"/>
              <a:t>5) Select does not contain = @</a:t>
            </a:r>
          </a:p>
          <a:p>
            <a:r>
              <a:rPr lang="en-US" sz="1200" dirty="0" smtClean="0"/>
              <a:t>6) Select contains = </a:t>
            </a:r>
            <a:r>
              <a:rPr lang="en-US" sz="1200" dirty="0" err="1" smtClean="0"/>
              <a:t>gmd:extent</a:t>
            </a:r>
            <a:endParaRPr lang="en-US" sz="1200" dirty="0"/>
          </a:p>
          <a:p>
            <a:endParaRPr lang="en-US" dirty="0" smtClean="0"/>
          </a:p>
        </p:txBody>
      </p:sp>
    </p:spTree>
    <p:extLst>
      <p:ext uri="{BB962C8B-B14F-4D97-AF65-F5344CB8AC3E}">
        <p14:creationId xmlns:p14="http://schemas.microsoft.com/office/powerpoint/2010/main" val="3311634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068070" y="1190383"/>
            <a:ext cx="7005638" cy="4449127"/>
            <a:chOff x="1068070" y="1140143"/>
            <a:chExt cx="7005638" cy="4449127"/>
          </a:xfrm>
          <a:effectLst>
            <a:outerShdw blurRad="50800" dist="76200" dir="2700000" algn="ctr" rotWithShape="0">
              <a:srgbClr val="000000">
                <a:alpha val="40000"/>
              </a:srgbClr>
            </a:outerShdw>
          </a:effectLst>
        </p:grpSpPr>
        <p:sp>
          <p:nvSpPr>
            <p:cNvPr id="54275" name="Text Box 7"/>
            <p:cNvSpPr txBox="1">
              <a:spLocks noChangeArrowheads="1"/>
            </p:cNvSpPr>
            <p:nvPr/>
          </p:nvSpPr>
          <p:spPr bwMode="auto">
            <a:xfrm>
              <a:off x="1068070" y="1140143"/>
              <a:ext cx="7005638" cy="376237"/>
            </a:xfrm>
            <a:prstGeom prst="rect">
              <a:avLst/>
            </a:prstGeom>
            <a:solidFill>
              <a:schemeClr val="bg1"/>
            </a:solidFill>
            <a:ln w="9525">
              <a:solidFill>
                <a:schemeClr val="tx1"/>
              </a:solidFill>
              <a:miter lim="800000"/>
              <a:headEnd/>
              <a:tailEnd/>
            </a:ln>
          </p:spPr>
          <p:txBody>
            <a:bodyPr>
              <a:spAutoFit/>
            </a:bodyPr>
            <a:lstStyle/>
            <a:p>
              <a:pPr algn="ctr"/>
              <a:r>
                <a:rPr lang="en-US" dirty="0">
                  <a:latin typeface="+mn-lt"/>
                  <a:ea typeface="ＭＳ Ｐゴシック" pitchFamily="1" charset="-128"/>
                </a:rPr>
                <a:t>MD_DataIdentification</a:t>
              </a:r>
            </a:p>
          </p:txBody>
        </p:sp>
        <p:sp>
          <p:nvSpPr>
            <p:cNvPr id="54276" name="Text Box 8"/>
            <p:cNvSpPr txBox="1">
              <a:spLocks noChangeArrowheads="1"/>
            </p:cNvSpPr>
            <p:nvPr/>
          </p:nvSpPr>
          <p:spPr bwMode="auto">
            <a:xfrm>
              <a:off x="1068070" y="1517968"/>
              <a:ext cx="7005638" cy="3970318"/>
            </a:xfrm>
            <a:prstGeom prst="rect">
              <a:avLst/>
            </a:prstGeom>
            <a:solidFill>
              <a:schemeClr val="bg1"/>
            </a:solidFill>
            <a:ln w="9525">
              <a:solidFill>
                <a:schemeClr val="tx1"/>
              </a:solidFill>
              <a:miter lim="800000"/>
              <a:headEnd/>
              <a:tailEnd/>
            </a:ln>
          </p:spPr>
          <p:txBody>
            <a:bodyPr>
              <a:spAutoFit/>
            </a:bodyPr>
            <a:lstStyle/>
            <a:p>
              <a:r>
                <a:rPr lang="en-US" dirty="0" smtClean="0">
                  <a:latin typeface="+mn-lt"/>
                  <a:ea typeface="ＭＳ Ｐゴシック" pitchFamily="1" charset="-128"/>
                </a:rPr>
                <a:t>+ citation : </a:t>
              </a:r>
              <a:r>
                <a:rPr lang="en-US" dirty="0" err="1" smtClean="0">
                  <a:latin typeface="+mn-lt"/>
                  <a:ea typeface="ＭＳ Ｐゴシック" pitchFamily="1" charset="-128"/>
                </a:rPr>
                <a:t>CI_Citation</a:t>
              </a:r>
              <a:endParaRPr lang="en-US" dirty="0" smtClean="0">
                <a:latin typeface="+mn-lt"/>
                <a:ea typeface="ＭＳ Ｐゴシック" pitchFamily="1" charset="-128"/>
              </a:endParaRPr>
            </a:p>
            <a:p>
              <a:r>
                <a:rPr lang="en-US" dirty="0" smtClean="0">
                  <a:latin typeface="+mn-lt"/>
                  <a:ea typeface="ＭＳ Ｐゴシック" pitchFamily="1" charset="-128"/>
                </a:rPr>
                <a:t>+ abstract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purpose [0..1]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credit [0..*] : </a:t>
              </a:r>
              <a:r>
                <a:rPr lang="en-US" dirty="0" err="1" smtClean="0">
                  <a:latin typeface="+mn-lt"/>
                  <a:ea typeface="ＭＳ Ｐゴシック" pitchFamily="1" charset="-128"/>
                </a:rPr>
                <a:t>CharacterString</a:t>
              </a:r>
              <a:endParaRPr lang="en-US" dirty="0" smtClean="0">
                <a:latin typeface="+mn-lt"/>
                <a:ea typeface="ＭＳ Ｐゴシック" pitchFamily="1" charset="-128"/>
              </a:endParaRPr>
            </a:p>
            <a:p>
              <a:r>
                <a:rPr lang="en-US" dirty="0" smtClean="0">
                  <a:latin typeface="+mn-lt"/>
                  <a:ea typeface="ＭＳ Ｐゴシック" pitchFamily="1" charset="-128"/>
                </a:rPr>
                <a:t>+ status [0..*] : </a:t>
              </a:r>
              <a:r>
                <a:rPr lang="en-US" dirty="0" err="1" smtClean="0">
                  <a:latin typeface="+mn-lt"/>
                  <a:ea typeface="ＭＳ Ｐゴシック" pitchFamily="1" charset="-128"/>
                </a:rPr>
                <a:t>MD_ProgressCode</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smtClean="0">
                  <a:latin typeface="+mn-lt"/>
                  <a:ea typeface="ＭＳ Ｐゴシック" pitchFamily="1" charset="-128"/>
                </a:rPr>
                <a:t>pointOfContact</a:t>
              </a:r>
              <a:r>
                <a:rPr lang="en-US" dirty="0" smtClean="0">
                  <a:latin typeface="+mn-lt"/>
                  <a:ea typeface="ＭＳ Ｐゴシック" pitchFamily="1" charset="-128"/>
                </a:rPr>
                <a:t> [0..*] : </a:t>
              </a:r>
              <a:r>
                <a:rPr lang="en-US" dirty="0" err="1" smtClean="0">
                  <a:latin typeface="+mn-lt"/>
                  <a:ea typeface="ＭＳ Ｐゴシック" pitchFamily="1" charset="-128"/>
                </a:rPr>
                <a:t>CI_ResponsibleParty</a:t>
              </a:r>
              <a:endParaRPr lang="en-US" dirty="0" smtClean="0">
                <a:latin typeface="+mn-lt"/>
                <a:ea typeface="ＭＳ Ｐゴシック" pitchFamily="1" charset="-128"/>
              </a:endParaRPr>
            </a:p>
            <a:p>
              <a:r>
                <a:rPr lang="en-US" dirty="0" smtClean="0">
                  <a:latin typeface="+mn-lt"/>
                  <a:ea typeface="ＭＳ Ｐゴシック" pitchFamily="1" charset="-128"/>
                </a:rPr>
                <a:t>+ </a:t>
              </a:r>
              <a:r>
                <a:rPr lang="en-US" dirty="0" err="1">
                  <a:latin typeface="+mn-lt"/>
                  <a:ea typeface="ＭＳ Ｐゴシック" pitchFamily="1" charset="-128"/>
                </a:rPr>
                <a:t>spatialRepresentationType</a:t>
              </a:r>
              <a:r>
                <a:rPr lang="en-US" dirty="0">
                  <a:latin typeface="+mn-lt"/>
                  <a:ea typeface="ＭＳ Ｐゴシック" pitchFamily="1" charset="-128"/>
                </a:rPr>
                <a:t> [0..*] : </a:t>
              </a:r>
              <a:r>
                <a:rPr lang="en-US" dirty="0" err="1">
                  <a:latin typeface="+mn-lt"/>
                  <a:ea typeface="ＭＳ Ｐゴシック" pitchFamily="1" charset="-128"/>
                </a:rPr>
                <a:t>MD_SpatialRepresentationTypeCode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spatialResolution</a:t>
              </a:r>
              <a:r>
                <a:rPr lang="en-US" dirty="0">
                  <a:latin typeface="+mn-lt"/>
                  <a:ea typeface="ＭＳ Ｐゴシック" pitchFamily="1" charset="-128"/>
                </a:rPr>
                <a:t> [0..*] : </a:t>
              </a:r>
              <a:r>
                <a:rPr lang="en-US" dirty="0" err="1">
                  <a:latin typeface="+mn-lt"/>
                  <a:ea typeface="ＭＳ Ｐゴシック" pitchFamily="1" charset="-128"/>
                </a:rPr>
                <a:t>MD_Resolution</a:t>
              </a:r>
              <a:endParaRPr lang="en-US" dirty="0">
                <a:latin typeface="+mn-lt"/>
                <a:ea typeface="ＭＳ Ｐゴシック" pitchFamily="1" charset="-128"/>
              </a:endParaRPr>
            </a:p>
            <a:p>
              <a:r>
                <a:rPr lang="en-US" dirty="0">
                  <a:latin typeface="+mn-lt"/>
                  <a:ea typeface="ＭＳ Ｐゴシック" pitchFamily="1" charset="-128"/>
                </a:rPr>
                <a:t>+ language [1..*]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characterSet</a:t>
              </a:r>
              <a:r>
                <a:rPr lang="en-US" dirty="0">
                  <a:latin typeface="+mn-lt"/>
                  <a:ea typeface="ＭＳ Ｐゴシック" pitchFamily="1" charset="-128"/>
                </a:rPr>
                <a:t> [0..*] : </a:t>
              </a:r>
              <a:r>
                <a:rPr lang="en-US" dirty="0" err="1">
                  <a:latin typeface="+mn-lt"/>
                  <a:ea typeface="ＭＳ Ｐゴシック" pitchFamily="1" charset="-128"/>
                </a:rPr>
                <a:t>MD_CharacterSetCode</a:t>
              </a:r>
              <a:r>
                <a:rPr lang="en-US" dirty="0">
                  <a:latin typeface="+mn-lt"/>
                  <a:ea typeface="ＭＳ Ｐゴシック" pitchFamily="1" charset="-128"/>
                </a:rPr>
                <a:t> = "utf8"</a:t>
              </a:r>
            </a:p>
            <a:p>
              <a:r>
                <a:rPr lang="en-US" dirty="0">
                  <a:latin typeface="+mn-lt"/>
                  <a:ea typeface="ＭＳ Ｐゴシック" pitchFamily="1" charset="-128"/>
                </a:rPr>
                <a:t>+ </a:t>
              </a:r>
              <a:r>
                <a:rPr lang="en-US" dirty="0" err="1">
                  <a:latin typeface="+mn-lt"/>
                  <a:ea typeface="ＭＳ Ｐゴシック" pitchFamily="1" charset="-128"/>
                </a:rPr>
                <a:t>topicCategory</a:t>
              </a:r>
              <a:r>
                <a:rPr lang="en-US" dirty="0">
                  <a:latin typeface="+mn-lt"/>
                  <a:ea typeface="ＭＳ Ｐゴシック" pitchFamily="1" charset="-128"/>
                </a:rPr>
                <a:t> [0..*] : </a:t>
              </a:r>
              <a:r>
                <a:rPr lang="en-US" dirty="0" err="1">
                  <a:latin typeface="+mn-lt"/>
                  <a:ea typeface="ＭＳ Ｐゴシック" pitchFamily="1" charset="-128"/>
                </a:rPr>
                <a:t>MD_TopicCategoryCode</a:t>
              </a:r>
              <a:endParaRPr lang="en-US"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environmentDescription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a:p>
              <a:r>
                <a:rPr lang="en-US" b="1" dirty="0">
                  <a:latin typeface="+mn-lt"/>
                  <a:ea typeface="ＭＳ Ｐゴシック" pitchFamily="1" charset="-128"/>
                </a:rPr>
                <a:t>+ extent [0..*] : </a:t>
              </a:r>
              <a:r>
                <a:rPr lang="en-US" b="1" dirty="0" err="1">
                  <a:latin typeface="+mn-lt"/>
                  <a:ea typeface="ＭＳ Ｐゴシック" pitchFamily="1" charset="-128"/>
                </a:rPr>
                <a:t>EX_Extent</a:t>
              </a:r>
              <a:endParaRPr lang="en-US" b="1" dirty="0">
                <a:latin typeface="+mn-lt"/>
                <a:ea typeface="ＭＳ Ｐゴシック" pitchFamily="1" charset="-128"/>
              </a:endParaRPr>
            </a:p>
            <a:p>
              <a:r>
                <a:rPr lang="en-US" dirty="0">
                  <a:latin typeface="+mn-lt"/>
                  <a:ea typeface="ＭＳ Ｐゴシック" pitchFamily="1" charset="-128"/>
                </a:rPr>
                <a:t>+ </a:t>
              </a:r>
              <a:r>
                <a:rPr lang="en-US" dirty="0" err="1">
                  <a:latin typeface="+mn-lt"/>
                  <a:ea typeface="ＭＳ Ｐゴシック" pitchFamily="1" charset="-128"/>
                </a:rPr>
                <a:t>supplementalInformation</a:t>
              </a:r>
              <a:r>
                <a:rPr lang="en-US" dirty="0">
                  <a:latin typeface="+mn-lt"/>
                  <a:ea typeface="ＭＳ Ｐゴシック" pitchFamily="1" charset="-128"/>
                </a:rPr>
                <a:t> [0..1] : </a:t>
              </a:r>
              <a:r>
                <a:rPr lang="en-US" dirty="0" err="1">
                  <a:latin typeface="+mn-lt"/>
                  <a:ea typeface="ＭＳ Ｐゴシック" pitchFamily="1" charset="-128"/>
                </a:rPr>
                <a:t>CharacterString</a:t>
              </a:r>
              <a:endParaRPr lang="en-US" dirty="0">
                <a:latin typeface="+mn-lt"/>
                <a:ea typeface="ＭＳ Ｐゴシック" pitchFamily="1" charset="-128"/>
              </a:endParaRPr>
            </a:p>
          </p:txBody>
        </p:sp>
        <p:sp>
          <p:nvSpPr>
            <p:cNvPr id="54277" name="Rectangle 9"/>
            <p:cNvSpPr>
              <a:spLocks noChangeArrowheads="1"/>
            </p:cNvSpPr>
            <p:nvPr/>
          </p:nvSpPr>
          <p:spPr bwMode="auto">
            <a:xfrm>
              <a:off x="1068070" y="5485448"/>
              <a:ext cx="7005638" cy="103822"/>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p:cNvGrpSpPr/>
          <p:nvPr/>
        </p:nvGrpSpPr>
        <p:grpSpPr>
          <a:xfrm>
            <a:off x="1589823" y="1112882"/>
            <a:ext cx="5924672" cy="5199557"/>
            <a:chOff x="722313" y="1089436"/>
            <a:chExt cx="7685087" cy="5199557"/>
          </a:xfrm>
        </p:grpSpPr>
        <p:sp>
          <p:nvSpPr>
            <p:cNvPr id="55299" name="Text Box 11"/>
            <p:cNvSpPr txBox="1">
              <a:spLocks noChangeArrowheads="1"/>
            </p:cNvSpPr>
            <p:nvPr/>
          </p:nvSpPr>
          <p:spPr bwMode="auto">
            <a:xfrm>
              <a:off x="722313" y="1089436"/>
              <a:ext cx="7685087" cy="400110"/>
            </a:xfrm>
            <a:prstGeom prst="rect">
              <a:avLst/>
            </a:prstGeom>
            <a:solidFill>
              <a:schemeClr val="bg1"/>
            </a:solidFill>
            <a:ln w="9525">
              <a:solidFill>
                <a:schemeClr val="tx1"/>
              </a:solidFill>
              <a:miter lim="800000"/>
              <a:headEnd/>
              <a:tailEnd/>
            </a:ln>
          </p:spPr>
          <p:txBody>
            <a:bodyPr>
              <a:spAutoFit/>
            </a:bodyPr>
            <a:lstStyle/>
            <a:p>
              <a:pPr algn="ctr"/>
              <a:r>
                <a:rPr lang="en-US" sz="2000" dirty="0">
                  <a:latin typeface="+mn-lt"/>
                  <a:ea typeface="ＭＳ Ｐゴシック" pitchFamily="1" charset="-128"/>
                </a:rPr>
                <a:t>MD_ServiceIdentification</a:t>
              </a:r>
            </a:p>
          </p:txBody>
        </p:sp>
        <p:sp>
          <p:nvSpPr>
            <p:cNvPr id="55300" name="Text Box 12"/>
            <p:cNvSpPr txBox="1">
              <a:spLocks noChangeArrowheads="1"/>
            </p:cNvSpPr>
            <p:nvPr/>
          </p:nvSpPr>
          <p:spPr bwMode="auto">
            <a:xfrm>
              <a:off x="722313" y="1492490"/>
              <a:ext cx="7685087" cy="4708981"/>
            </a:xfrm>
            <a:prstGeom prst="rect">
              <a:avLst/>
            </a:prstGeom>
            <a:solidFill>
              <a:schemeClr val="bg1"/>
            </a:solidFill>
            <a:ln w="9525">
              <a:solidFill>
                <a:schemeClr val="tx1"/>
              </a:solidFill>
              <a:miter lim="800000"/>
              <a:headEnd/>
              <a:tailEnd/>
            </a:ln>
          </p:spPr>
          <p:txBody>
            <a:bodyPr>
              <a:spAutoFit/>
            </a:bodyPr>
            <a:lstStyle/>
            <a:p>
              <a:r>
                <a:rPr lang="en-US" sz="2000" dirty="0" smtClean="0">
                  <a:latin typeface="+mn-lt"/>
                  <a:ea typeface="ＭＳ Ｐゴシック" pitchFamily="1" charset="-128"/>
                </a:rPr>
                <a:t>+ citation : </a:t>
              </a:r>
              <a:r>
                <a:rPr lang="en-US" sz="2000" dirty="0" err="1" smtClean="0">
                  <a:latin typeface="+mn-lt"/>
                  <a:ea typeface="ＭＳ Ｐゴシック" pitchFamily="1" charset="-128"/>
                </a:rPr>
                <a:t>CI_Citation</a:t>
              </a:r>
              <a:endParaRPr lang="en-US" sz="2000" dirty="0" smtClean="0">
                <a:latin typeface="+mn-lt"/>
                <a:ea typeface="ＭＳ Ｐゴシック" pitchFamily="1" charset="-128"/>
              </a:endParaRPr>
            </a:p>
            <a:p>
              <a:r>
                <a:rPr lang="en-US" sz="2000" dirty="0" smtClean="0">
                  <a:latin typeface="+mn-lt"/>
                  <a:ea typeface="ＭＳ Ｐゴシック" pitchFamily="1" charset="-128"/>
                </a:rPr>
                <a:t>+ abstract : </a:t>
              </a:r>
              <a:r>
                <a:rPr lang="en-US" sz="2000" dirty="0" err="1" smtClean="0">
                  <a:latin typeface="+mn-lt"/>
                  <a:ea typeface="ＭＳ Ｐゴシック" pitchFamily="1" charset="-128"/>
                </a:rPr>
                <a:t>CharacterString</a:t>
              </a:r>
              <a:endParaRPr lang="en-US" sz="2000" dirty="0" smtClean="0">
                <a:latin typeface="+mn-lt"/>
                <a:ea typeface="ＭＳ Ｐゴシック" pitchFamily="1" charset="-128"/>
              </a:endParaRPr>
            </a:p>
            <a:p>
              <a:r>
                <a:rPr lang="en-US" sz="2000" dirty="0" smtClean="0">
                  <a:latin typeface="+mn-lt"/>
                  <a:ea typeface="ＭＳ Ｐゴシック" pitchFamily="1" charset="-128"/>
                </a:rPr>
                <a:t>+ purpose [0..1] : </a:t>
              </a:r>
              <a:r>
                <a:rPr lang="en-US" sz="2000" dirty="0" err="1" smtClean="0">
                  <a:latin typeface="+mn-lt"/>
                  <a:ea typeface="ＭＳ Ｐゴシック" pitchFamily="1" charset="-128"/>
                </a:rPr>
                <a:t>CharacterString</a:t>
              </a:r>
              <a:endParaRPr lang="en-US" sz="2000" dirty="0" smtClean="0">
                <a:latin typeface="+mn-lt"/>
                <a:ea typeface="ＭＳ Ｐゴシック" pitchFamily="1" charset="-128"/>
              </a:endParaRPr>
            </a:p>
            <a:p>
              <a:r>
                <a:rPr lang="en-US" sz="2000" dirty="0" smtClean="0">
                  <a:latin typeface="+mn-lt"/>
                  <a:ea typeface="ＭＳ Ｐゴシック" pitchFamily="1" charset="-128"/>
                </a:rPr>
                <a:t>+ credit [0..*] : </a:t>
              </a:r>
              <a:r>
                <a:rPr lang="en-US" sz="2000" dirty="0" err="1" smtClean="0">
                  <a:latin typeface="+mn-lt"/>
                  <a:ea typeface="ＭＳ Ｐゴシック" pitchFamily="1" charset="-128"/>
                </a:rPr>
                <a:t>CharacterString</a:t>
              </a:r>
              <a:endParaRPr lang="en-US" sz="2000" dirty="0" smtClean="0">
                <a:latin typeface="+mn-lt"/>
                <a:ea typeface="ＭＳ Ｐゴシック" pitchFamily="1" charset="-128"/>
              </a:endParaRPr>
            </a:p>
            <a:p>
              <a:r>
                <a:rPr lang="en-US" sz="2000" dirty="0" smtClean="0">
                  <a:latin typeface="+mn-lt"/>
                  <a:ea typeface="ＭＳ Ｐゴシック" pitchFamily="1" charset="-128"/>
                </a:rPr>
                <a:t>+ status [0..*] : </a:t>
              </a:r>
              <a:r>
                <a:rPr lang="en-US" sz="2000" dirty="0" err="1" smtClean="0">
                  <a:latin typeface="+mn-lt"/>
                  <a:ea typeface="ＭＳ Ｐゴシック" pitchFamily="1" charset="-128"/>
                </a:rPr>
                <a:t>MD_ProgressCode</a:t>
              </a:r>
              <a:endParaRPr lang="en-US" sz="2000" dirty="0" smtClean="0">
                <a:latin typeface="+mn-lt"/>
                <a:ea typeface="ＭＳ Ｐゴシック" pitchFamily="1" charset="-128"/>
              </a:endParaRPr>
            </a:p>
            <a:p>
              <a:r>
                <a:rPr lang="en-US" sz="2000" dirty="0" smtClean="0">
                  <a:latin typeface="+mn-lt"/>
                  <a:ea typeface="ＭＳ Ｐゴシック" pitchFamily="1" charset="-128"/>
                </a:rPr>
                <a:t>+ </a:t>
              </a:r>
              <a:r>
                <a:rPr lang="en-US" sz="2000" dirty="0" err="1" smtClean="0">
                  <a:latin typeface="+mn-lt"/>
                  <a:ea typeface="ＭＳ Ｐゴシック" pitchFamily="1" charset="-128"/>
                </a:rPr>
                <a:t>pointOfContact</a:t>
              </a:r>
              <a:r>
                <a:rPr lang="en-US" sz="2000" dirty="0" smtClean="0">
                  <a:latin typeface="+mn-lt"/>
                  <a:ea typeface="ＭＳ Ｐゴシック" pitchFamily="1" charset="-128"/>
                </a:rPr>
                <a:t> [0..*] : </a:t>
              </a:r>
              <a:r>
                <a:rPr lang="en-US" sz="2000" dirty="0" err="1" smtClean="0">
                  <a:latin typeface="+mn-lt"/>
                  <a:ea typeface="ＭＳ Ｐゴシック" pitchFamily="1" charset="-128"/>
                </a:rPr>
                <a:t>CI_ResponsibleParty</a:t>
              </a:r>
              <a:endParaRPr lang="en-US" sz="2000" dirty="0" smtClean="0">
                <a:latin typeface="+mn-lt"/>
                <a:ea typeface="ＭＳ Ｐゴシック" pitchFamily="1" charset="-128"/>
              </a:endParaRPr>
            </a:p>
            <a:p>
              <a:r>
                <a:rPr lang="en-US" sz="2000" dirty="0" smtClean="0">
                  <a:latin typeface="+mn-lt"/>
                  <a:ea typeface="ＭＳ Ｐゴシック" pitchFamily="1" charset="-128"/>
                </a:rPr>
                <a:t>+ </a:t>
              </a:r>
              <a:r>
                <a:rPr lang="en-US" sz="2000" dirty="0" err="1">
                  <a:latin typeface="+mn-lt"/>
                  <a:ea typeface="ＭＳ Ｐゴシック" pitchFamily="1" charset="-128"/>
                </a:rPr>
                <a:t>serviceType</a:t>
              </a:r>
              <a:r>
                <a:rPr lang="en-US" sz="2000" dirty="0">
                  <a:latin typeface="+mn-lt"/>
                  <a:ea typeface="ＭＳ Ｐゴシック" pitchFamily="1" charset="-128"/>
                </a:rPr>
                <a:t> : </a:t>
              </a:r>
              <a:r>
                <a:rPr lang="en-US" sz="2000" dirty="0" err="1">
                  <a:latin typeface="+mn-lt"/>
                  <a:ea typeface="ＭＳ Ｐゴシック" pitchFamily="1" charset="-128"/>
                </a:rPr>
                <a:t>GenericName</a:t>
              </a:r>
              <a:endParaRPr lang="en-US" sz="2000"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serviceTypeVersion</a:t>
              </a:r>
              <a:r>
                <a:rPr lang="en-US" sz="2000" dirty="0">
                  <a:latin typeface="+mn-lt"/>
                  <a:ea typeface="ＭＳ Ｐゴシック" pitchFamily="1" charset="-128"/>
                </a:rPr>
                <a:t> [0..n] : </a:t>
              </a:r>
              <a:r>
                <a:rPr lang="en-US" sz="2000" dirty="0" err="1">
                  <a:latin typeface="+mn-lt"/>
                  <a:ea typeface="ＭＳ Ｐゴシック" pitchFamily="1" charset="-128"/>
                </a:rPr>
                <a:t>CharacterString</a:t>
              </a:r>
              <a:endParaRPr lang="en-US" sz="2000"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accessProperties</a:t>
              </a:r>
              <a:r>
                <a:rPr lang="en-US" sz="2000" dirty="0">
                  <a:latin typeface="+mn-lt"/>
                  <a:ea typeface="ＭＳ Ｐゴシック" pitchFamily="1" charset="-128"/>
                </a:rPr>
                <a:t> [0..1] : </a:t>
              </a:r>
              <a:r>
                <a:rPr lang="en-US" sz="2000" dirty="0" err="1">
                  <a:latin typeface="+mn-lt"/>
                  <a:ea typeface="ＭＳ Ｐゴシック" pitchFamily="1" charset="-128"/>
                </a:rPr>
                <a:t>MD_StandardOrderProcess</a:t>
              </a:r>
              <a:endParaRPr lang="en-US" sz="2000" dirty="0">
                <a:latin typeface="+mn-lt"/>
                <a:ea typeface="ＭＳ Ｐゴシック" pitchFamily="1" charset="-128"/>
              </a:endParaRPr>
            </a:p>
            <a:p>
              <a:r>
                <a:rPr lang="en-US" sz="2000" dirty="0">
                  <a:latin typeface="+mn-lt"/>
                  <a:ea typeface="ＭＳ Ｐゴシック" pitchFamily="1" charset="-128"/>
                </a:rPr>
                <a:t>+ restrictions [0..*] : </a:t>
              </a:r>
              <a:r>
                <a:rPr lang="en-US" sz="2000" dirty="0" err="1">
                  <a:latin typeface="+mn-lt"/>
                  <a:ea typeface="ＭＳ Ｐゴシック" pitchFamily="1" charset="-128"/>
                </a:rPr>
                <a:t>MD_Constraints</a:t>
              </a:r>
              <a:endParaRPr lang="en-US" sz="2000" dirty="0">
                <a:latin typeface="+mn-lt"/>
                <a:ea typeface="ＭＳ Ｐゴシック" pitchFamily="1" charset="-128"/>
              </a:endParaRPr>
            </a:p>
            <a:p>
              <a:r>
                <a:rPr lang="en-US" sz="2000" b="1" dirty="0">
                  <a:latin typeface="+mn-lt"/>
                  <a:ea typeface="ＭＳ Ｐゴシック" pitchFamily="1" charset="-128"/>
                </a:rPr>
                <a:t>+ extent [0..*] : </a:t>
              </a:r>
              <a:r>
                <a:rPr lang="en-US" sz="2000" b="1" dirty="0" err="1">
                  <a:latin typeface="+mn-lt"/>
                  <a:ea typeface="ＭＳ Ｐゴシック" pitchFamily="1" charset="-128"/>
                </a:rPr>
                <a:t>EX_Extent</a:t>
              </a:r>
              <a:endParaRPr lang="en-US" sz="2000" b="1"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couplingType</a:t>
              </a:r>
              <a:r>
                <a:rPr lang="en-US" sz="2000" dirty="0">
                  <a:latin typeface="+mn-lt"/>
                  <a:ea typeface="ＭＳ Ｐゴシック" pitchFamily="1" charset="-128"/>
                </a:rPr>
                <a:t> : </a:t>
              </a:r>
              <a:r>
                <a:rPr lang="en-US" sz="2000" dirty="0" err="1">
                  <a:latin typeface="+mn-lt"/>
                  <a:ea typeface="ＭＳ Ｐゴシック" pitchFamily="1" charset="-128"/>
                </a:rPr>
                <a:t>SV_CouplingTypeCode</a:t>
              </a:r>
              <a:endParaRPr lang="en-US" sz="2000"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coupledResource</a:t>
              </a:r>
              <a:r>
                <a:rPr lang="en-US" sz="2000" dirty="0">
                  <a:latin typeface="+mn-lt"/>
                  <a:ea typeface="ＭＳ Ｐゴシック" pitchFamily="1" charset="-128"/>
                </a:rPr>
                <a:t> : [0..*] : </a:t>
              </a:r>
              <a:r>
                <a:rPr lang="en-US" sz="2000" dirty="0" err="1">
                  <a:latin typeface="+mn-lt"/>
                  <a:ea typeface="ＭＳ Ｐゴシック" pitchFamily="1" charset="-128"/>
                </a:rPr>
                <a:t>SV_CoupledResource</a:t>
              </a:r>
              <a:endParaRPr lang="en-US" sz="2000"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containsOperations</a:t>
              </a:r>
              <a:r>
                <a:rPr lang="en-US" sz="2000" dirty="0">
                  <a:latin typeface="+mn-lt"/>
                  <a:ea typeface="ＭＳ Ｐゴシック" pitchFamily="1" charset="-128"/>
                </a:rPr>
                <a:t> [1..*] : </a:t>
              </a:r>
              <a:r>
                <a:rPr lang="en-US" sz="2000" dirty="0" err="1">
                  <a:latin typeface="+mn-lt"/>
                  <a:ea typeface="ＭＳ Ｐゴシック" pitchFamily="1" charset="-128"/>
                </a:rPr>
                <a:t>SV_OperationMetadata</a:t>
              </a:r>
              <a:endParaRPr lang="en-US" sz="2000" dirty="0">
                <a:latin typeface="+mn-lt"/>
                <a:ea typeface="ＭＳ Ｐゴシック" pitchFamily="1" charset="-128"/>
              </a:endParaRPr>
            </a:p>
            <a:p>
              <a:r>
                <a:rPr lang="en-US" sz="2000" dirty="0">
                  <a:latin typeface="+mn-lt"/>
                  <a:ea typeface="ＭＳ Ｐゴシック" pitchFamily="1" charset="-128"/>
                </a:rPr>
                <a:t>+ </a:t>
              </a:r>
              <a:r>
                <a:rPr lang="en-US" sz="2000" dirty="0" err="1">
                  <a:latin typeface="+mn-lt"/>
                  <a:ea typeface="ＭＳ Ｐゴシック" pitchFamily="1" charset="-128"/>
                </a:rPr>
                <a:t>operatesOn</a:t>
              </a:r>
              <a:r>
                <a:rPr lang="en-US" sz="2000" dirty="0">
                  <a:latin typeface="+mn-lt"/>
                  <a:ea typeface="ＭＳ Ｐゴシック" pitchFamily="1" charset="-128"/>
                </a:rPr>
                <a:t> [0..*] : MD_DataIdentification</a:t>
              </a:r>
            </a:p>
          </p:txBody>
        </p:sp>
        <p:sp>
          <p:nvSpPr>
            <p:cNvPr id="55301" name="Rectangle 13"/>
            <p:cNvSpPr>
              <a:spLocks noChangeArrowheads="1"/>
            </p:cNvSpPr>
            <p:nvPr/>
          </p:nvSpPr>
          <p:spPr bwMode="auto">
            <a:xfrm>
              <a:off x="722313" y="6199458"/>
              <a:ext cx="7685087" cy="89535"/>
            </a:xfrm>
            <a:prstGeom prst="rect">
              <a:avLst/>
            </a:prstGeom>
            <a:solidFill>
              <a:schemeClr val="bg1"/>
            </a:solidFill>
            <a:ln w="9525">
              <a:solidFill>
                <a:schemeClr val="tx1"/>
              </a:solidFill>
              <a:miter lim="800000"/>
              <a:headEnd/>
              <a:tailEnd/>
            </a:ln>
          </p:spPr>
          <p:txBody>
            <a:bodyPr wrap="none" anchor="ctr"/>
            <a:lstStyle/>
            <a:p>
              <a:endParaRPr lang="en-US" sz="20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9" name="Picture 8"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8"/>
          <p:cNvGrpSpPr/>
          <p:nvPr/>
        </p:nvGrpSpPr>
        <p:grpSpPr>
          <a:xfrm>
            <a:off x="935274" y="1715770"/>
            <a:ext cx="7289734" cy="3612516"/>
            <a:chOff x="1024572" y="1715770"/>
            <a:chExt cx="7084378" cy="3612516"/>
          </a:xfrm>
          <a:effectLst>
            <a:outerShdw blurRad="50800" dist="76200" dir="2700000" algn="ctr" rotWithShape="0">
              <a:srgbClr val="000000">
                <a:alpha val="40000"/>
              </a:srgbClr>
            </a:outerShdw>
          </a:effectLst>
        </p:grpSpPr>
        <p:sp>
          <p:nvSpPr>
            <p:cNvPr id="73731" name="Text Box 17"/>
            <p:cNvSpPr txBox="1">
              <a:spLocks noChangeArrowheads="1"/>
            </p:cNvSpPr>
            <p:nvPr/>
          </p:nvSpPr>
          <p:spPr bwMode="auto">
            <a:xfrm>
              <a:off x="1033648" y="1715770"/>
              <a:ext cx="7075302" cy="461665"/>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err="1">
                  <a:latin typeface="+mn-lt"/>
                  <a:ea typeface="ＭＳ Ｐゴシック" pitchFamily="1" charset="-128"/>
                </a:rPr>
                <a:t>LE_Source</a:t>
              </a:r>
              <a:endParaRPr lang="en-US" sz="2400" dirty="0">
                <a:latin typeface="+mn-lt"/>
                <a:ea typeface="ＭＳ Ｐゴシック" pitchFamily="1" charset="-128"/>
              </a:endParaRPr>
            </a:p>
          </p:txBody>
        </p:sp>
        <p:sp>
          <p:nvSpPr>
            <p:cNvPr id="73732" name="Text Box 18"/>
            <p:cNvSpPr txBox="1">
              <a:spLocks noChangeArrowheads="1"/>
            </p:cNvSpPr>
            <p:nvPr/>
          </p:nvSpPr>
          <p:spPr bwMode="auto">
            <a:xfrm>
              <a:off x="1024572" y="2179003"/>
              <a:ext cx="7084378" cy="3046988"/>
            </a:xfrm>
            <a:prstGeom prst="rect">
              <a:avLst/>
            </a:prstGeom>
            <a:solidFill>
              <a:schemeClr val="bg1"/>
            </a:solidFill>
            <a:ln w="9525">
              <a:solidFill>
                <a:schemeClr val="tx1"/>
              </a:solidFill>
              <a:miter lim="800000"/>
              <a:headEnd/>
              <a:tailEnd/>
            </a:ln>
          </p:spPr>
          <p:txBody>
            <a:bodyPr wrap="square">
              <a:spAutoFit/>
            </a:bodyPr>
            <a:lstStyle/>
            <a:p>
              <a:r>
                <a:rPr lang="en-US" sz="2400" dirty="0">
                  <a:latin typeface="+mn-lt"/>
                  <a:ea typeface="ＭＳ Ｐゴシック" pitchFamily="1" charset="-128"/>
                </a:rPr>
                <a:t>+ description [0..1] : </a:t>
              </a:r>
              <a:r>
                <a:rPr lang="en-US" sz="2400" dirty="0" err="1">
                  <a:latin typeface="+mn-lt"/>
                  <a:ea typeface="ＭＳ Ｐゴシック" pitchFamily="1" charset="-128"/>
                </a:rPr>
                <a:t>CharacterString</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scaleDenominator</a:t>
              </a:r>
              <a:r>
                <a:rPr lang="en-US" sz="2400" dirty="0">
                  <a:latin typeface="+mn-lt"/>
                  <a:ea typeface="ＭＳ Ｐゴシック" pitchFamily="1" charset="-128"/>
                </a:rPr>
                <a:t> [0..1] : </a:t>
              </a:r>
              <a:r>
                <a:rPr lang="en-US" sz="2400" dirty="0" err="1">
                  <a:latin typeface="+mn-lt"/>
                  <a:ea typeface="ＭＳ Ｐゴシック" pitchFamily="1" charset="-128"/>
                </a:rPr>
                <a:t>MD_RepresentativeFraction</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sourceReferenceSystem</a:t>
              </a:r>
              <a:r>
                <a:rPr lang="en-US" sz="2400" dirty="0">
                  <a:latin typeface="+mn-lt"/>
                  <a:ea typeface="ＭＳ Ｐゴシック" pitchFamily="1" charset="-128"/>
                </a:rPr>
                <a:t> [0..1] : </a:t>
              </a:r>
              <a:r>
                <a:rPr lang="en-US" sz="2400" dirty="0" err="1">
                  <a:latin typeface="+mn-lt"/>
                  <a:ea typeface="ＭＳ Ｐゴシック" pitchFamily="1" charset="-128"/>
                </a:rPr>
                <a:t>MD_ReferenceSystem</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sourceCitation</a:t>
              </a:r>
              <a:r>
                <a:rPr lang="en-US" sz="2400" dirty="0">
                  <a:latin typeface="+mn-lt"/>
                  <a:ea typeface="ＭＳ Ｐゴシック" pitchFamily="1" charset="-128"/>
                </a:rPr>
                <a:t> [0..1] : </a:t>
              </a:r>
              <a:r>
                <a:rPr lang="en-US" sz="2400" dirty="0" err="1">
                  <a:latin typeface="+mn-lt"/>
                  <a:ea typeface="ＭＳ Ｐゴシック" pitchFamily="1" charset="-128"/>
                </a:rPr>
                <a:t>CI_Citation</a:t>
              </a:r>
              <a:endParaRPr lang="en-US" sz="2400" dirty="0">
                <a:latin typeface="+mn-lt"/>
                <a:ea typeface="ＭＳ Ｐゴシック" pitchFamily="1" charset="-128"/>
              </a:endParaRPr>
            </a:p>
            <a:p>
              <a:r>
                <a:rPr lang="en-US" sz="2400" b="1" dirty="0">
                  <a:latin typeface="+mn-lt"/>
                  <a:ea typeface="ＭＳ Ｐゴシック" pitchFamily="1" charset="-128"/>
                </a:rPr>
                <a:t>+ </a:t>
              </a:r>
              <a:r>
                <a:rPr lang="en-US" sz="2400" b="1" dirty="0" err="1">
                  <a:latin typeface="+mn-lt"/>
                  <a:ea typeface="ＭＳ Ｐゴシック" pitchFamily="1" charset="-128"/>
                </a:rPr>
                <a:t>sourceExtent</a:t>
              </a:r>
              <a:r>
                <a:rPr lang="en-US" sz="2400" b="1" dirty="0">
                  <a:latin typeface="+mn-lt"/>
                  <a:ea typeface="ＭＳ Ｐゴシック" pitchFamily="1" charset="-128"/>
                </a:rPr>
                <a:t> [0..*] : </a:t>
              </a:r>
              <a:r>
                <a:rPr lang="en-US" sz="2400" b="1" dirty="0" err="1">
                  <a:latin typeface="+mn-lt"/>
                  <a:ea typeface="ＭＳ Ｐゴシック" pitchFamily="1" charset="-128"/>
                </a:rPr>
                <a:t>EX_Extent</a:t>
              </a:r>
              <a:endParaRPr lang="en-US" sz="2400" b="1" dirty="0">
                <a:latin typeface="+mn-lt"/>
                <a:ea typeface="ＭＳ Ｐゴシック" pitchFamily="1" charset="-128"/>
              </a:endParaRPr>
            </a:p>
            <a:p>
              <a:r>
                <a:rPr lang="en-US" sz="2400" dirty="0">
                  <a:latin typeface="+mn-lt"/>
                  <a:ea typeface="ＭＳ Ｐゴシック" pitchFamily="1" charset="-128"/>
                </a:rPr>
                <a:t>+ </a:t>
              </a:r>
              <a:r>
                <a:rPr lang="en-US" sz="2400" dirty="0" err="1">
                  <a:latin typeface="+mn-lt"/>
                  <a:ea typeface="ＭＳ Ｐゴシック" pitchFamily="1" charset="-128"/>
                </a:rPr>
                <a:t>processedLevel</a:t>
              </a:r>
              <a:r>
                <a:rPr lang="en-US" sz="2400" dirty="0">
                  <a:latin typeface="+mn-lt"/>
                  <a:ea typeface="ＭＳ Ｐゴシック" pitchFamily="1" charset="-128"/>
                </a:rPr>
                <a:t>[0..1] : </a:t>
              </a:r>
              <a:r>
                <a:rPr lang="en-US" sz="2400" dirty="0" err="1">
                  <a:latin typeface="+mn-lt"/>
                  <a:ea typeface="ＭＳ Ｐゴシック" pitchFamily="1" charset="-128"/>
                </a:rPr>
                <a:t>MD_Identifier</a:t>
              </a:r>
              <a:endParaRPr lang="en-US" sz="2400" dirty="0">
                <a:latin typeface="+mn-lt"/>
                <a:ea typeface="ＭＳ Ｐゴシック" pitchFamily="1" charset="-128"/>
              </a:endParaRPr>
            </a:p>
            <a:p>
              <a:r>
                <a:rPr lang="en-US" sz="2400" dirty="0">
                  <a:latin typeface="+mn-lt"/>
                  <a:ea typeface="ＭＳ Ｐゴシック" pitchFamily="1" charset="-128"/>
                </a:rPr>
                <a:t>+ </a:t>
              </a:r>
              <a:r>
                <a:rPr lang="en-US" sz="2400" dirty="0" smtClean="0">
                  <a:latin typeface="+mn-lt"/>
                  <a:ea typeface="ＭＳ Ｐゴシック" pitchFamily="1" charset="-128"/>
                </a:rPr>
                <a:t>resolution [</a:t>
              </a:r>
              <a:r>
                <a:rPr lang="en-US" sz="2400" dirty="0">
                  <a:latin typeface="+mn-lt"/>
                  <a:ea typeface="ＭＳ Ｐゴシック" pitchFamily="1" charset="-128"/>
                </a:rPr>
                <a:t>0..1] : </a:t>
              </a:r>
              <a:r>
                <a:rPr lang="en-US" sz="2400" dirty="0" err="1" smtClean="0">
                  <a:latin typeface="+mn-lt"/>
                  <a:ea typeface="ＭＳ Ｐゴシック" pitchFamily="1" charset="-128"/>
                </a:rPr>
                <a:t>LE_NominalResolution</a:t>
              </a:r>
              <a:endParaRPr lang="en-US" sz="2400" dirty="0" smtClean="0">
                <a:latin typeface="+mn-lt"/>
                <a:ea typeface="ＭＳ Ｐゴシック" pitchFamily="1" charset="-128"/>
              </a:endParaRPr>
            </a:p>
            <a:p>
              <a:r>
                <a:rPr lang="en-US" sz="2400" dirty="0" smtClean="0">
                  <a:latin typeface="+mn-lt"/>
                  <a:ea typeface="ＭＳ Ｐゴシック" pitchFamily="1" charset="-128"/>
                </a:rPr>
                <a:t>+ </a:t>
              </a:r>
              <a:r>
                <a:rPr lang="en-US" sz="2400" dirty="0" err="1" smtClean="0">
                  <a:latin typeface="+mn-lt"/>
                  <a:ea typeface="ＭＳ Ｐゴシック" pitchFamily="1" charset="-128"/>
                </a:rPr>
                <a:t>sourceStep</a:t>
              </a:r>
              <a:r>
                <a:rPr lang="en-US" sz="2400" dirty="0" smtClean="0">
                  <a:latin typeface="+mn-lt"/>
                  <a:ea typeface="ＭＳ Ｐゴシック" pitchFamily="1" charset="-128"/>
                </a:rPr>
                <a:t> [0..*] : </a:t>
              </a:r>
              <a:r>
                <a:rPr lang="en-US" sz="2400" dirty="0" err="1" smtClean="0">
                  <a:latin typeface="+mn-lt"/>
                  <a:ea typeface="ＭＳ Ｐゴシック" pitchFamily="1" charset="-128"/>
                </a:rPr>
                <a:t>LE_ProcessStep</a:t>
              </a:r>
              <a:endParaRPr lang="en-US" sz="2400" dirty="0">
                <a:latin typeface="+mn-lt"/>
                <a:ea typeface="ＭＳ Ｐゴシック" pitchFamily="1" charset="-128"/>
              </a:endParaRPr>
            </a:p>
          </p:txBody>
        </p:sp>
        <p:sp>
          <p:nvSpPr>
            <p:cNvPr id="73733" name="Rectangle 19"/>
            <p:cNvSpPr>
              <a:spLocks noChangeArrowheads="1"/>
            </p:cNvSpPr>
            <p:nvPr/>
          </p:nvSpPr>
          <p:spPr bwMode="auto">
            <a:xfrm>
              <a:off x="1024572" y="5230496"/>
              <a:ext cx="7084378" cy="97790"/>
            </a:xfrm>
            <a:prstGeom prst="rect">
              <a:avLst/>
            </a:prstGeom>
            <a:solidFill>
              <a:schemeClr val="bg1"/>
            </a:solidFill>
            <a:ln w="9525">
              <a:solidFill>
                <a:schemeClr val="tx1"/>
              </a:solidFill>
              <a:miter lim="800000"/>
              <a:headEnd/>
              <a:tailEnd/>
            </a:ln>
          </p:spPr>
          <p:txBody>
            <a:bodyPr wrap="none" anchor="ctr"/>
            <a:lstStyle/>
            <a:p>
              <a:endParaRPr lang="en-US">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017555" y="1784668"/>
            <a:ext cx="5105716" cy="2478722"/>
            <a:chOff x="2017555" y="1784668"/>
            <a:chExt cx="5105716" cy="2478722"/>
          </a:xfrm>
          <a:effectLst>
            <a:outerShdw blurRad="50800" dist="76200" dir="2700000" algn="ctr" rotWithShape="0">
              <a:srgbClr val="000000">
                <a:alpha val="40000"/>
              </a:srgbClr>
            </a:outerShdw>
          </a:effectLst>
        </p:grpSpPr>
        <p:sp>
          <p:nvSpPr>
            <p:cNvPr id="71683" name="Text Box 32"/>
            <p:cNvSpPr txBox="1">
              <a:spLocks noChangeArrowheads="1"/>
            </p:cNvSpPr>
            <p:nvPr/>
          </p:nvSpPr>
          <p:spPr bwMode="auto">
            <a:xfrm>
              <a:off x="2017555" y="1784668"/>
              <a:ext cx="5105716" cy="461962"/>
            </a:xfrm>
            <a:prstGeom prst="rect">
              <a:avLst/>
            </a:prstGeom>
            <a:solidFill>
              <a:schemeClr val="bg1"/>
            </a:solidFill>
            <a:ln w="9525">
              <a:solidFill>
                <a:schemeClr val="tx1"/>
              </a:solidFill>
              <a:miter lim="800000"/>
              <a:headEnd/>
              <a:tailEnd/>
            </a:ln>
          </p:spPr>
          <p:txBody>
            <a:bodyPr>
              <a:spAutoFit/>
            </a:bodyPr>
            <a:lstStyle/>
            <a:p>
              <a:pPr algn="ctr"/>
              <a:r>
                <a:rPr lang="en-US" sz="2400" dirty="0" err="1">
                  <a:latin typeface="+mn-lt"/>
                  <a:ea typeface="ＭＳ Ｐゴシック" pitchFamily="1" charset="-128"/>
                </a:rPr>
                <a:t>MI_Objective</a:t>
              </a:r>
              <a:endParaRPr lang="en-US" sz="2400" dirty="0">
                <a:latin typeface="+mn-lt"/>
                <a:ea typeface="ＭＳ Ｐゴシック" pitchFamily="1" charset="-128"/>
              </a:endParaRPr>
            </a:p>
          </p:txBody>
        </p:sp>
        <p:sp>
          <p:nvSpPr>
            <p:cNvPr id="71684" name="Text Box 33"/>
            <p:cNvSpPr txBox="1">
              <a:spLocks noChangeArrowheads="1"/>
            </p:cNvSpPr>
            <p:nvPr/>
          </p:nvSpPr>
          <p:spPr bwMode="auto">
            <a:xfrm>
              <a:off x="2017555" y="2247900"/>
              <a:ext cx="5105716" cy="1938337"/>
            </a:xfrm>
            <a:prstGeom prst="rect">
              <a:avLst/>
            </a:prstGeom>
            <a:solidFill>
              <a:schemeClr val="bg1"/>
            </a:solidFill>
            <a:ln w="9525">
              <a:solidFill>
                <a:schemeClr val="tx1"/>
              </a:solidFill>
              <a:miter lim="800000"/>
              <a:headEnd/>
              <a:tailEnd/>
            </a:ln>
          </p:spPr>
          <p:txBody>
            <a:bodyPr>
              <a:spAutoFit/>
            </a:bodyPr>
            <a:lstStyle/>
            <a:p>
              <a:r>
                <a:rPr lang="fr-FR" sz="2400" dirty="0">
                  <a:latin typeface="+mn-lt"/>
                  <a:ea typeface="ＭＳ Ｐゴシック" pitchFamily="1" charset="-128"/>
                </a:rPr>
                <a:t>+ identifier[1..*] : </a:t>
              </a:r>
              <a:r>
                <a:rPr lang="fr-FR" sz="2400" dirty="0" err="1">
                  <a:latin typeface="+mn-lt"/>
                  <a:ea typeface="ＭＳ Ｐゴシック" pitchFamily="1" charset="-128"/>
                </a:rPr>
                <a:t>MD_Identifier</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priority</a:t>
              </a:r>
              <a:r>
                <a:rPr lang="fr-FR" sz="2400" dirty="0">
                  <a:latin typeface="+mn-lt"/>
                  <a:ea typeface="ＭＳ Ｐゴシック" pitchFamily="1" charset="-128"/>
                </a:rPr>
                <a:t>[0..1]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dirty="0">
                  <a:latin typeface="+mn-lt"/>
                  <a:ea typeface="ＭＳ Ｐゴシック" pitchFamily="1" charset="-128"/>
                </a:rPr>
                <a:t>+ type[0..*] : </a:t>
              </a:r>
              <a:r>
                <a:rPr lang="fr-FR" sz="2400" dirty="0" err="1">
                  <a:latin typeface="+mn-lt"/>
                  <a:ea typeface="ＭＳ Ｐゴシック" pitchFamily="1" charset="-128"/>
                </a:rPr>
                <a:t>MI_ObjectiveTypeCode</a:t>
              </a:r>
              <a:endParaRPr lang="fr-FR" sz="2400" dirty="0">
                <a:latin typeface="+mn-lt"/>
                <a:ea typeface="ＭＳ Ｐゴシック" pitchFamily="1" charset="-128"/>
              </a:endParaRPr>
            </a:p>
            <a:p>
              <a:r>
                <a:rPr lang="fr-FR" sz="2400" dirty="0">
                  <a:latin typeface="+mn-lt"/>
                  <a:ea typeface="ＭＳ Ｐゴシック" pitchFamily="1" charset="-128"/>
                </a:rPr>
                <a:t>+ </a:t>
              </a:r>
              <a:r>
                <a:rPr lang="fr-FR" sz="2400" dirty="0" err="1">
                  <a:latin typeface="+mn-lt"/>
                  <a:ea typeface="ＭＳ Ｐゴシック" pitchFamily="1" charset="-128"/>
                </a:rPr>
                <a:t>function</a:t>
              </a:r>
              <a:r>
                <a:rPr lang="fr-FR" sz="2400" dirty="0">
                  <a:latin typeface="+mn-lt"/>
                  <a:ea typeface="ＭＳ Ｐゴシック" pitchFamily="1" charset="-128"/>
                </a:rPr>
                <a:t>[0..*] : </a:t>
              </a:r>
              <a:r>
                <a:rPr lang="fr-FR" sz="2400" dirty="0" err="1">
                  <a:latin typeface="+mn-lt"/>
                  <a:ea typeface="ＭＳ Ｐゴシック" pitchFamily="1" charset="-128"/>
                </a:rPr>
                <a:t>CharacterString</a:t>
              </a:r>
              <a:endParaRPr lang="fr-FR" sz="2400" dirty="0">
                <a:latin typeface="+mn-lt"/>
                <a:ea typeface="ＭＳ Ｐゴシック" pitchFamily="1" charset="-128"/>
              </a:endParaRPr>
            </a:p>
            <a:p>
              <a:r>
                <a:rPr lang="fr-FR" sz="2400" b="1" dirty="0">
                  <a:latin typeface="+mn-lt"/>
                  <a:ea typeface="ＭＳ Ｐゴシック" pitchFamily="1" charset="-128"/>
                </a:rPr>
                <a:t>+ </a:t>
              </a:r>
              <a:r>
                <a:rPr lang="fr-FR" sz="2400" b="1" dirty="0" err="1">
                  <a:latin typeface="+mn-lt"/>
                  <a:ea typeface="ＭＳ Ｐゴシック" pitchFamily="1" charset="-128"/>
                </a:rPr>
                <a:t>extent</a:t>
              </a:r>
              <a:r>
                <a:rPr lang="fr-FR" sz="2400" b="1" dirty="0">
                  <a:latin typeface="+mn-lt"/>
                  <a:ea typeface="ＭＳ Ｐゴシック" pitchFamily="1" charset="-128"/>
                </a:rPr>
                <a:t>[0..*] : </a:t>
              </a:r>
              <a:r>
                <a:rPr lang="fr-FR" sz="2400" b="1" dirty="0" err="1">
                  <a:latin typeface="+mn-lt"/>
                  <a:ea typeface="ＭＳ Ｐゴシック" pitchFamily="1" charset="-128"/>
                </a:rPr>
                <a:t>EX_Extent</a:t>
              </a:r>
              <a:endParaRPr lang="en-US" sz="2400" b="1" dirty="0">
                <a:latin typeface="+mn-lt"/>
                <a:ea typeface="ＭＳ Ｐゴシック" pitchFamily="1" charset="-128"/>
              </a:endParaRPr>
            </a:p>
          </p:txBody>
        </p:sp>
        <p:sp>
          <p:nvSpPr>
            <p:cNvPr id="71685" name="Rectangle 34"/>
            <p:cNvSpPr>
              <a:spLocks noChangeArrowheads="1"/>
            </p:cNvSpPr>
            <p:nvPr/>
          </p:nvSpPr>
          <p:spPr bwMode="auto">
            <a:xfrm>
              <a:off x="2017555" y="4178300"/>
              <a:ext cx="5105716" cy="85090"/>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1041400" y="1960012"/>
            <a:ext cx="6816725" cy="1858411"/>
            <a:chOff x="1496377" y="2786921"/>
            <a:chExt cx="6361748" cy="1430083"/>
          </a:xfrm>
          <a:effectLst>
            <a:outerShdw blurRad="50800" dist="76200" dir="2700000" algn="ctr" rotWithShape="0">
              <a:srgbClr val="000000">
                <a:alpha val="40000"/>
              </a:srgbClr>
            </a:outerShdw>
          </a:effectLst>
        </p:grpSpPr>
        <p:sp>
          <p:nvSpPr>
            <p:cNvPr id="77827" name="Text Box 34"/>
            <p:cNvSpPr txBox="1">
              <a:spLocks noChangeArrowheads="1"/>
            </p:cNvSpPr>
            <p:nvPr/>
          </p:nvSpPr>
          <p:spPr bwMode="auto">
            <a:xfrm>
              <a:off x="1498600" y="2786921"/>
              <a:ext cx="6359525" cy="355261"/>
            </a:xfrm>
            <a:prstGeom prst="rect">
              <a:avLst/>
            </a:prstGeom>
            <a:solidFill>
              <a:schemeClr val="bg1"/>
            </a:solidFill>
            <a:ln w="9525">
              <a:solidFill>
                <a:schemeClr val="tx1"/>
              </a:solidFill>
              <a:miter lim="800000"/>
              <a:headEnd/>
              <a:tailEnd/>
            </a:ln>
          </p:spPr>
          <p:txBody>
            <a:bodyPr wrap="square">
              <a:spAutoFit/>
            </a:bodyPr>
            <a:lstStyle/>
            <a:p>
              <a:pPr algn="ctr"/>
              <a:r>
                <a:rPr lang="en-US" sz="2400" dirty="0" err="1" smtClean="0">
                  <a:ea typeface="ＭＳ Ｐゴシック" pitchFamily="1" charset="-128"/>
                </a:rPr>
                <a:t>MD_Scope</a:t>
              </a:r>
              <a:endParaRPr lang="en-US" sz="2400" dirty="0" smtClean="0">
                <a:ea typeface="ＭＳ Ｐゴシック" pitchFamily="1" charset="-128"/>
              </a:endParaRPr>
            </a:p>
          </p:txBody>
        </p:sp>
        <p:sp>
          <p:nvSpPr>
            <p:cNvPr id="77828" name="Text Box 35"/>
            <p:cNvSpPr txBox="1">
              <a:spLocks noChangeArrowheads="1"/>
            </p:cNvSpPr>
            <p:nvPr/>
          </p:nvSpPr>
          <p:spPr bwMode="auto">
            <a:xfrm>
              <a:off x="1496377" y="3142933"/>
              <a:ext cx="6361747" cy="923675"/>
            </a:xfrm>
            <a:prstGeom prst="rect">
              <a:avLst/>
            </a:prstGeom>
            <a:solidFill>
              <a:schemeClr val="bg1"/>
            </a:solidFill>
            <a:ln w="9525">
              <a:solidFill>
                <a:schemeClr val="tx1"/>
              </a:solidFill>
              <a:miter lim="800000"/>
              <a:headEnd/>
              <a:tailEnd/>
            </a:ln>
          </p:spPr>
          <p:txBody>
            <a:bodyPr wrap="square">
              <a:spAutoFit/>
            </a:bodyPr>
            <a:lstStyle/>
            <a:p>
              <a:r>
                <a:rPr lang="en-US" sz="2400" dirty="0">
                  <a:latin typeface="+mn-lt"/>
                  <a:ea typeface="ＭＳ Ｐゴシック" pitchFamily="1" charset="-128"/>
                </a:rPr>
                <a:t>+ </a:t>
              </a:r>
              <a:r>
                <a:rPr lang="en-US" sz="2400" dirty="0" smtClean="0">
                  <a:ea typeface="ＭＳ Ｐゴシック" pitchFamily="1" charset="-128"/>
                </a:rPr>
                <a:t>level</a:t>
              </a:r>
              <a:r>
                <a:rPr lang="en-US" sz="2400" dirty="0" smtClean="0">
                  <a:latin typeface="+mn-lt"/>
                  <a:ea typeface="ＭＳ Ｐゴシック" pitchFamily="1" charset="-128"/>
                </a:rPr>
                <a:t> </a:t>
              </a:r>
              <a:r>
                <a:rPr lang="en-US" sz="2400" dirty="0">
                  <a:latin typeface="+mn-lt"/>
                  <a:ea typeface="ＭＳ Ｐゴシック" pitchFamily="1" charset="-128"/>
                </a:rPr>
                <a:t>: </a:t>
              </a:r>
              <a:r>
                <a:rPr lang="en-US" sz="2400" dirty="0" err="1" smtClean="0">
                  <a:latin typeface="+mn-lt"/>
                  <a:ea typeface="ＭＳ Ｐゴシック" pitchFamily="1" charset="-128"/>
                </a:rPr>
                <a:t>MD_ScopeCode</a:t>
              </a:r>
              <a:endParaRPr lang="en-US" sz="2400" dirty="0">
                <a:latin typeface="+mn-lt"/>
                <a:ea typeface="ＭＳ Ｐゴシック" pitchFamily="1" charset="-128"/>
              </a:endParaRPr>
            </a:p>
            <a:p>
              <a:r>
                <a:rPr lang="en-US" sz="2400" b="1" dirty="0">
                  <a:latin typeface="+mn-lt"/>
                  <a:ea typeface="ＭＳ Ｐゴシック" pitchFamily="1" charset="-128"/>
                </a:rPr>
                <a:t>+ </a:t>
              </a:r>
              <a:r>
                <a:rPr lang="en-US" sz="2400" b="1" dirty="0" smtClean="0">
                  <a:latin typeface="+mn-lt"/>
                  <a:ea typeface="ＭＳ Ｐゴシック" pitchFamily="1" charset="-128"/>
                </a:rPr>
                <a:t>extent: </a:t>
              </a:r>
              <a:r>
                <a:rPr lang="en-US" sz="2400" b="1" dirty="0" err="1" smtClean="0">
                  <a:latin typeface="+mn-lt"/>
                  <a:ea typeface="ＭＳ Ｐゴシック" pitchFamily="1" charset="-128"/>
                </a:rPr>
                <a:t>EX_Extent</a:t>
              </a:r>
              <a:r>
                <a:rPr lang="en-US" sz="2400" b="1" dirty="0" smtClean="0">
                  <a:latin typeface="+mn-lt"/>
                  <a:ea typeface="ＭＳ Ｐゴシック" pitchFamily="1" charset="-128"/>
                </a:rPr>
                <a:t> [0..*]</a:t>
              </a:r>
              <a:endParaRPr lang="en-US" sz="2400" b="1" dirty="0">
                <a:latin typeface="+mn-lt"/>
                <a:ea typeface="ＭＳ Ｐゴシック" pitchFamily="1" charset="-128"/>
              </a:endParaRPr>
            </a:p>
            <a:p>
              <a:r>
                <a:rPr lang="en-US" sz="2400" dirty="0">
                  <a:latin typeface="+mn-lt"/>
                  <a:ea typeface="ＭＳ Ｐゴシック" pitchFamily="1" charset="-128"/>
                </a:rPr>
                <a:t>+ </a:t>
              </a:r>
              <a:r>
                <a:rPr lang="en-US" sz="2400" dirty="0" err="1" smtClean="0">
                  <a:latin typeface="+mn-lt"/>
                  <a:ea typeface="ＭＳ Ｐゴシック" pitchFamily="1" charset="-128"/>
                </a:rPr>
                <a:t>levelDescription</a:t>
              </a:r>
              <a:r>
                <a:rPr lang="en-US" sz="2400" dirty="0" smtClean="0">
                  <a:latin typeface="+mn-lt"/>
                  <a:ea typeface="ＭＳ Ｐゴシック" pitchFamily="1" charset="-128"/>
                </a:rPr>
                <a:t>:  </a:t>
              </a:r>
              <a:r>
                <a:rPr lang="en-US" sz="2400" dirty="0" err="1" smtClean="0">
                  <a:latin typeface="+mn-lt"/>
                  <a:ea typeface="ＭＳ Ｐゴシック" pitchFamily="1" charset="-128"/>
                </a:rPr>
                <a:t>MD_ScopeDescription</a:t>
              </a:r>
              <a:r>
                <a:rPr lang="en-US" sz="2400" dirty="0" smtClean="0">
                  <a:latin typeface="+mn-lt"/>
                  <a:ea typeface="ＭＳ Ｐゴシック" pitchFamily="1" charset="-128"/>
                </a:rPr>
                <a:t> [0..*]</a:t>
              </a:r>
            </a:p>
          </p:txBody>
        </p:sp>
        <p:sp>
          <p:nvSpPr>
            <p:cNvPr id="77829" name="Rectangle 36"/>
            <p:cNvSpPr>
              <a:spLocks noChangeArrowheads="1"/>
            </p:cNvSpPr>
            <p:nvPr/>
          </p:nvSpPr>
          <p:spPr bwMode="auto">
            <a:xfrm>
              <a:off x="1496378" y="4069849"/>
              <a:ext cx="6360689" cy="147155"/>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299608"/>
            <a:ext cx="357797" cy="357797"/>
          </a:xfrm>
          <a:prstGeom prst="rect">
            <a:avLst/>
          </a:prstGeom>
        </p:spPr>
      </p:pic>
    </p:spTree>
    <p:extLst>
      <p:ext uri="{BB962C8B-B14F-4D97-AF65-F5344CB8AC3E}">
        <p14:creationId xmlns:p14="http://schemas.microsoft.com/office/powerpoint/2010/main" val="1613376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p:nvPr/>
        </p:nvGrpSpPr>
        <p:grpSpPr>
          <a:xfrm>
            <a:off x="460375" y="1181075"/>
            <a:ext cx="5542021" cy="3646953"/>
            <a:chOff x="1341664" y="1540668"/>
            <a:chExt cx="6460671" cy="3646953"/>
          </a:xfrm>
        </p:grpSpPr>
        <p:sp>
          <p:nvSpPr>
            <p:cNvPr id="1027" name="Text Box 9"/>
            <p:cNvSpPr txBox="1">
              <a:spLocks noChangeArrowheads="1"/>
            </p:cNvSpPr>
            <p:nvPr/>
          </p:nvSpPr>
          <p:spPr bwMode="auto">
            <a:xfrm>
              <a:off x="1341664" y="1540668"/>
              <a:ext cx="6460671" cy="830997"/>
            </a:xfrm>
            <a:prstGeom prst="rect">
              <a:avLst/>
            </a:prstGeom>
            <a:solidFill>
              <a:schemeClr val="bg1"/>
            </a:solidFill>
            <a:ln w="19050">
              <a:solidFill>
                <a:schemeClr val="tx1"/>
              </a:solidFill>
              <a:miter lim="800000"/>
              <a:headEnd/>
              <a:tailEnd/>
            </a:ln>
          </p:spPr>
          <p:txBody>
            <a:bodyPr>
              <a:spAutoFit/>
            </a:bodyPr>
            <a:lstStyle/>
            <a:p>
              <a:pPr algn="ctr"/>
              <a:r>
                <a:rPr lang="en-US" sz="2400" dirty="0">
                  <a:latin typeface="Calibri" pitchFamily="34" charset="0"/>
                  <a:ea typeface="ＭＳ Ｐゴシック" pitchFamily="1" charset="-128"/>
                </a:rPr>
                <a:t>&lt;&lt;</a:t>
              </a:r>
              <a:r>
                <a:rPr lang="en-US" sz="2400" dirty="0" err="1">
                  <a:latin typeface="Calibri" pitchFamily="34" charset="0"/>
                  <a:ea typeface="ＭＳ Ｐゴシック" pitchFamily="1" charset="-128"/>
                </a:rPr>
                <a:t>DataType</a:t>
              </a:r>
              <a:r>
                <a:rPr lang="en-US" sz="2400" dirty="0">
                  <a:latin typeface="Calibri" pitchFamily="34" charset="0"/>
                  <a:ea typeface="ＭＳ Ｐゴシック" pitchFamily="1" charset="-128"/>
                </a:rPr>
                <a:t>&gt;&gt;</a:t>
              </a:r>
            </a:p>
            <a:p>
              <a:pPr algn="ctr"/>
              <a:r>
                <a:rPr lang="en-US" sz="2400" dirty="0" err="1">
                  <a:latin typeface="Calibri" pitchFamily="34" charset="0"/>
                  <a:ea typeface="ＭＳ Ｐゴシック" pitchFamily="1" charset="-128"/>
                </a:rPr>
                <a:t>CI_OnlineResource</a:t>
              </a:r>
              <a:endParaRPr lang="en-US" sz="2400" dirty="0">
                <a:latin typeface="Calibri" pitchFamily="34" charset="0"/>
                <a:ea typeface="ＭＳ Ｐゴシック" pitchFamily="1" charset="-128"/>
              </a:endParaRPr>
            </a:p>
          </p:txBody>
        </p:sp>
        <p:sp>
          <p:nvSpPr>
            <p:cNvPr id="1028" name="Text Box 10"/>
            <p:cNvSpPr txBox="1">
              <a:spLocks noChangeArrowheads="1"/>
            </p:cNvSpPr>
            <p:nvPr/>
          </p:nvSpPr>
          <p:spPr bwMode="auto">
            <a:xfrm>
              <a:off x="1341664" y="2361194"/>
              <a:ext cx="6460671" cy="2677656"/>
            </a:xfrm>
            <a:prstGeom prst="rect">
              <a:avLst/>
            </a:prstGeom>
            <a:solidFill>
              <a:schemeClr val="bg1"/>
            </a:solidFill>
            <a:ln w="19050">
              <a:solidFill>
                <a:schemeClr val="tx1"/>
              </a:solidFill>
              <a:miter lim="800000"/>
              <a:headEnd/>
              <a:tailEnd/>
            </a:ln>
          </p:spPr>
          <p:txBody>
            <a:bodyPr>
              <a:spAutoFit/>
            </a:bodyPr>
            <a:lstStyle/>
            <a:p>
              <a:r>
                <a:rPr lang="en-US" sz="2400" dirty="0">
                  <a:latin typeface="Calibri" pitchFamily="34" charset="0"/>
                  <a:ea typeface="ＭＳ Ｐゴシック" pitchFamily="1" charset="-128"/>
                </a:rPr>
                <a:t>+ linkage : URL</a:t>
              </a:r>
            </a:p>
            <a:p>
              <a:r>
                <a:rPr lang="en-US" sz="2400" dirty="0">
                  <a:latin typeface="Calibri" pitchFamily="34" charset="0"/>
                  <a:ea typeface="ＭＳ Ｐゴシック" pitchFamily="1" charset="-128"/>
                </a:rPr>
                <a:t>+ protocol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a:t>
              </a:r>
              <a:r>
                <a:rPr lang="en-US" sz="2400" dirty="0" err="1">
                  <a:latin typeface="Calibri" pitchFamily="34" charset="0"/>
                  <a:ea typeface="ＭＳ Ｐゴシック" pitchFamily="1" charset="-128"/>
                </a:rPr>
                <a:t>applicationProfile</a:t>
              </a:r>
              <a:r>
                <a:rPr lang="en-US" sz="2400" dirty="0">
                  <a:latin typeface="Calibri" pitchFamily="34" charset="0"/>
                  <a:ea typeface="ＭＳ Ｐゴシック" pitchFamily="1" charset="-128"/>
                </a:rPr>
                <a:t>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name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description [0..1] : </a:t>
              </a:r>
              <a:r>
                <a:rPr lang="en-US" sz="2400" dirty="0" err="1">
                  <a:latin typeface="Calibri" pitchFamily="34" charset="0"/>
                  <a:ea typeface="ＭＳ Ｐゴシック" pitchFamily="1" charset="-128"/>
                </a:rPr>
                <a:t>CharacterString</a:t>
              </a:r>
              <a:endParaRPr lang="en-US" sz="2400" dirty="0">
                <a:latin typeface="Calibri" pitchFamily="34" charset="0"/>
                <a:ea typeface="ＭＳ Ｐゴシック" pitchFamily="1" charset="-128"/>
              </a:endParaRPr>
            </a:p>
            <a:p>
              <a:r>
                <a:rPr lang="en-US" sz="2400" dirty="0">
                  <a:latin typeface="Calibri" pitchFamily="34" charset="0"/>
                  <a:ea typeface="ＭＳ Ｐゴシック" pitchFamily="1" charset="-128"/>
                </a:rPr>
                <a:t>+ function [0..1] : </a:t>
              </a:r>
              <a:r>
                <a:rPr lang="en-US" sz="2400" dirty="0" err="1" smtClean="0">
                  <a:latin typeface="Calibri" pitchFamily="34" charset="0"/>
                  <a:ea typeface="ＭＳ Ｐゴシック" pitchFamily="1" charset="-128"/>
                </a:rPr>
                <a:t>CI_OnLineFunctionCode</a:t>
              </a:r>
              <a:endParaRPr lang="en-US" sz="2400" dirty="0" smtClean="0">
                <a:latin typeface="Calibri" pitchFamily="34" charset="0"/>
                <a:ea typeface="ＭＳ Ｐゴシック" pitchFamily="1" charset="-128"/>
              </a:endParaRPr>
            </a:p>
            <a:p>
              <a:r>
                <a:rPr lang="en-US" sz="2400" dirty="0">
                  <a:solidFill>
                    <a:srgbClr val="00B050"/>
                  </a:solidFill>
                  <a:latin typeface="Calibri" pitchFamily="34" charset="0"/>
                  <a:ea typeface="ＭＳ Ｐゴシック" pitchFamily="1" charset="-128"/>
                </a:rPr>
                <a:t>+ </a:t>
              </a:r>
              <a:r>
                <a:rPr lang="en-US" sz="2400" dirty="0" err="1">
                  <a:solidFill>
                    <a:srgbClr val="00B050"/>
                  </a:solidFill>
                  <a:latin typeface="Calibri" pitchFamily="34" charset="0"/>
                  <a:ea typeface="ＭＳ Ｐゴシック" pitchFamily="1" charset="-128"/>
                </a:rPr>
                <a:t>protocolRequest</a:t>
              </a:r>
              <a:r>
                <a:rPr lang="en-US" sz="2400" dirty="0">
                  <a:solidFill>
                    <a:srgbClr val="00B050"/>
                  </a:solidFill>
                  <a:latin typeface="Calibri" pitchFamily="34" charset="0"/>
                  <a:ea typeface="ＭＳ Ｐゴシック" pitchFamily="1" charset="-128"/>
                </a:rPr>
                <a:t> : </a:t>
              </a:r>
              <a:r>
                <a:rPr lang="en-US" sz="2400" dirty="0" err="1">
                  <a:solidFill>
                    <a:srgbClr val="00B050"/>
                  </a:solidFill>
                  <a:latin typeface="Calibri" pitchFamily="34" charset="0"/>
                  <a:ea typeface="ＭＳ Ｐゴシック" pitchFamily="1" charset="-128"/>
                </a:rPr>
                <a:t>CharacterString</a:t>
              </a:r>
              <a:r>
                <a:rPr lang="en-US" sz="2400" dirty="0">
                  <a:solidFill>
                    <a:srgbClr val="00B050"/>
                  </a:solidFill>
                  <a:latin typeface="Calibri" pitchFamily="34" charset="0"/>
                  <a:ea typeface="ＭＳ Ｐゴシック" pitchFamily="1" charset="-128"/>
                </a:rPr>
                <a:t> [0..1</a:t>
              </a:r>
              <a:r>
                <a:rPr lang="en-US" sz="2400" dirty="0" smtClean="0">
                  <a:solidFill>
                    <a:srgbClr val="00B050"/>
                  </a:solidFill>
                  <a:latin typeface="Calibri" pitchFamily="34" charset="0"/>
                  <a:ea typeface="ＭＳ Ｐゴシック" pitchFamily="1" charset="-128"/>
                </a:rPr>
                <a:t>]</a:t>
              </a:r>
              <a:endParaRPr lang="en-US" sz="2400" dirty="0">
                <a:solidFill>
                  <a:srgbClr val="00B050"/>
                </a:solidFill>
                <a:latin typeface="Calibri" pitchFamily="34" charset="0"/>
                <a:ea typeface="ＭＳ Ｐゴシック" pitchFamily="1" charset="-128"/>
              </a:endParaRPr>
            </a:p>
          </p:txBody>
        </p:sp>
        <p:sp>
          <p:nvSpPr>
            <p:cNvPr id="1029" name="Rectangle 11"/>
            <p:cNvSpPr>
              <a:spLocks noChangeArrowheads="1"/>
            </p:cNvSpPr>
            <p:nvPr/>
          </p:nvSpPr>
          <p:spPr bwMode="auto">
            <a:xfrm>
              <a:off x="1341664" y="5036808"/>
              <a:ext cx="6460671" cy="150813"/>
            </a:xfrm>
            <a:prstGeom prst="rect">
              <a:avLst/>
            </a:prstGeom>
            <a:solidFill>
              <a:schemeClr val="bg1"/>
            </a:solidFill>
            <a:ln w="19050">
              <a:solidFill>
                <a:schemeClr val="tx1"/>
              </a:solidFill>
              <a:miter lim="800000"/>
              <a:headEnd/>
              <a:tailEnd/>
            </a:ln>
          </p:spPr>
          <p:txBody>
            <a:bodyPr wrap="none" anchor="ctr"/>
            <a:lstStyle/>
            <a:p>
              <a:endParaRPr lang="en-US" sz="2400">
                <a:latin typeface="Calibri" pitchFamily="34" charset="0"/>
              </a:endParaRPr>
            </a:p>
          </p:txBody>
        </p:sp>
      </p:grpSp>
      <p:sp>
        <p:nvSpPr>
          <p:cNvPr id="6" name="Title 5"/>
          <p:cNvSpPr>
            <a:spLocks noGrp="1"/>
          </p:cNvSpPr>
          <p:nvPr>
            <p:ph type="title"/>
          </p:nvPr>
        </p:nvSpPr>
        <p:spPr>
          <a:xfrm>
            <a:off x="331616" y="293548"/>
            <a:ext cx="8229600" cy="559375"/>
          </a:xfrm>
        </p:spPr>
        <p:txBody>
          <a:bodyPr>
            <a:noAutofit/>
          </a:bodyPr>
          <a:lstStyle/>
          <a:p>
            <a:r>
              <a:rPr lang="en-US" dirty="0" smtClean="0"/>
              <a:t>UML.2</a:t>
            </a:r>
            <a:endParaRPr lang="en-US" dirty="0"/>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60375" y="6291648"/>
            <a:ext cx="357797" cy="357797"/>
          </a:xfrm>
          <a:prstGeom prst="rect">
            <a:avLst/>
          </a:prstGeom>
        </p:spPr>
      </p:pic>
      <p:sp>
        <p:nvSpPr>
          <p:cNvPr id="9" name="TextBox 8"/>
          <p:cNvSpPr txBox="1"/>
          <p:nvPr/>
        </p:nvSpPr>
        <p:spPr>
          <a:xfrm>
            <a:off x="6460861" y="1165506"/>
            <a:ext cx="2695225" cy="1477328"/>
          </a:xfrm>
          <a:prstGeom prst="rect">
            <a:avLst/>
          </a:prstGeom>
          <a:noFill/>
        </p:spPr>
        <p:txBody>
          <a:bodyPr wrap="none" rtlCol="0">
            <a:spAutoFit/>
          </a:bodyPr>
          <a:lstStyle/>
          <a:p>
            <a:r>
              <a:rPr lang="en-US" dirty="0" smtClean="0">
                <a:latin typeface="+mn-lt"/>
              </a:rPr>
              <a:t>&lt;&lt;</a:t>
            </a:r>
            <a:r>
              <a:rPr lang="en-US" dirty="0" err="1" smtClean="0">
                <a:latin typeface="+mn-lt"/>
              </a:rPr>
              <a:t>DataType</a:t>
            </a:r>
            <a:r>
              <a:rPr lang="en-US" dirty="0" smtClean="0">
                <a:latin typeface="+mn-lt"/>
              </a:rPr>
              <a:t>&gt;&gt;</a:t>
            </a:r>
          </a:p>
          <a:p>
            <a:r>
              <a:rPr lang="en-US" dirty="0" err="1" smtClean="0">
                <a:latin typeface="+mn-lt"/>
              </a:rPr>
              <a:t>CI_OnlineResource</a:t>
            </a:r>
            <a:r>
              <a:rPr lang="en-US" dirty="0" smtClean="0">
                <a:latin typeface="+mn-lt"/>
              </a:rPr>
              <a:t> =</a:t>
            </a:r>
          </a:p>
          <a:p>
            <a:r>
              <a:rPr lang="en-US" dirty="0" smtClean="0">
                <a:latin typeface="+mn-lt"/>
              </a:rPr>
              <a:t>the </a:t>
            </a:r>
            <a:r>
              <a:rPr lang="en-US" dirty="0" err="1" smtClean="0">
                <a:latin typeface="+mn-lt"/>
              </a:rPr>
              <a:t>OnlineResource</a:t>
            </a:r>
            <a:endParaRPr lang="en-US" dirty="0" smtClean="0">
              <a:latin typeface="+mn-lt"/>
            </a:endParaRPr>
          </a:p>
          <a:p>
            <a:r>
              <a:rPr lang="en-US" dirty="0" smtClean="0">
                <a:latin typeface="+mn-lt"/>
              </a:rPr>
              <a:t>is a </a:t>
            </a:r>
            <a:r>
              <a:rPr lang="en-US" dirty="0" err="1" smtClean="0">
                <a:latin typeface="+mn-lt"/>
              </a:rPr>
              <a:t>DataType</a:t>
            </a:r>
            <a:endParaRPr lang="en-US" dirty="0" smtClean="0">
              <a:latin typeface="+mn-lt"/>
            </a:endParaRPr>
          </a:p>
          <a:p>
            <a:r>
              <a:rPr lang="en-US" dirty="0" smtClean="0">
                <a:latin typeface="+mn-lt"/>
              </a:rPr>
              <a:t>in the Citation (CI) Package</a:t>
            </a:r>
            <a:endParaRPr lang="en-US" dirty="0">
              <a:latin typeface="+mn-lt"/>
            </a:endParaRPr>
          </a:p>
        </p:txBody>
      </p:sp>
      <p:sp>
        <p:nvSpPr>
          <p:cNvPr id="10" name="TextBox 9"/>
          <p:cNvSpPr txBox="1"/>
          <p:nvPr/>
        </p:nvSpPr>
        <p:spPr>
          <a:xfrm>
            <a:off x="6460861" y="3048072"/>
            <a:ext cx="2121671" cy="1477328"/>
          </a:xfrm>
          <a:prstGeom prst="rect">
            <a:avLst/>
          </a:prstGeom>
          <a:noFill/>
        </p:spPr>
        <p:txBody>
          <a:bodyPr wrap="none" rtlCol="0">
            <a:spAutoFit/>
          </a:bodyPr>
          <a:lstStyle/>
          <a:p>
            <a:r>
              <a:rPr lang="en-US" dirty="0" smtClean="0">
                <a:latin typeface="+mn-lt"/>
              </a:rPr>
              <a:t>linkage : URL =</a:t>
            </a:r>
          </a:p>
          <a:p>
            <a:r>
              <a:rPr lang="en-US" dirty="0" smtClean="0">
                <a:latin typeface="+mn-lt"/>
              </a:rPr>
              <a:t>a </a:t>
            </a:r>
            <a:r>
              <a:rPr lang="en-US" dirty="0" err="1" smtClean="0">
                <a:latin typeface="+mn-lt"/>
              </a:rPr>
              <a:t>CI_OnlineResource</a:t>
            </a:r>
            <a:endParaRPr lang="en-US" dirty="0" smtClean="0">
              <a:latin typeface="+mn-lt"/>
            </a:endParaRPr>
          </a:p>
          <a:p>
            <a:r>
              <a:rPr lang="en-US" dirty="0" smtClean="0">
                <a:latin typeface="+mn-lt"/>
              </a:rPr>
              <a:t>must have</a:t>
            </a:r>
          </a:p>
          <a:p>
            <a:r>
              <a:rPr lang="en-US" dirty="0" smtClean="0">
                <a:latin typeface="+mn-lt"/>
              </a:rPr>
              <a:t>one linkage</a:t>
            </a:r>
          </a:p>
          <a:p>
            <a:r>
              <a:rPr lang="en-US" dirty="0" smtClean="0">
                <a:latin typeface="+mn-lt"/>
              </a:rPr>
              <a:t>which is a URL</a:t>
            </a:r>
            <a:endParaRPr lang="en-US" dirty="0">
              <a:latin typeface="+mn-lt"/>
            </a:endParaRPr>
          </a:p>
        </p:txBody>
      </p:sp>
      <p:sp>
        <p:nvSpPr>
          <p:cNvPr id="11" name="Rectangle 10"/>
          <p:cNvSpPr/>
          <p:nvPr/>
        </p:nvSpPr>
        <p:spPr>
          <a:xfrm>
            <a:off x="5712431" y="2106202"/>
            <a:ext cx="277402" cy="226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03187" y="1446944"/>
            <a:ext cx="186647" cy="1866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stCxn id="12" idx="3"/>
            <a:endCxn id="9" idx="1"/>
          </p:cNvCxnSpPr>
          <p:nvPr/>
        </p:nvCxnSpPr>
        <p:spPr>
          <a:xfrm>
            <a:off x="5989834" y="1540268"/>
            <a:ext cx="471027" cy="363902"/>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3"/>
            <a:endCxn id="10" idx="1"/>
          </p:cNvCxnSpPr>
          <p:nvPr/>
        </p:nvCxnSpPr>
        <p:spPr>
          <a:xfrm>
            <a:off x="5989833" y="2219218"/>
            <a:ext cx="471028" cy="1567518"/>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47361" y="4835780"/>
            <a:ext cx="8233271" cy="646331"/>
          </a:xfrm>
          <a:prstGeom prst="rect">
            <a:avLst/>
          </a:prstGeom>
          <a:noFill/>
        </p:spPr>
        <p:txBody>
          <a:bodyPr wrap="square" rtlCol="0">
            <a:spAutoFit/>
          </a:bodyPr>
          <a:lstStyle/>
          <a:p>
            <a:r>
              <a:rPr lang="en-US" dirty="0" smtClean="0"/>
              <a:t>protocol </a:t>
            </a:r>
            <a:r>
              <a:rPr lang="en-US" dirty="0" smtClean="0">
                <a:latin typeface="+mn-lt"/>
              </a:rPr>
              <a:t>[0..1] : </a:t>
            </a:r>
            <a:r>
              <a:rPr lang="en-US" dirty="0" err="1" smtClean="0">
                <a:latin typeface="+mn-lt"/>
              </a:rPr>
              <a:t>CharacterString</a:t>
            </a:r>
            <a:r>
              <a:rPr lang="en-US" dirty="0" smtClean="0">
                <a:latin typeface="+mn-lt"/>
              </a:rPr>
              <a:t> = a </a:t>
            </a:r>
            <a:r>
              <a:rPr lang="en-US" dirty="0" err="1" smtClean="0">
                <a:latin typeface="+mn-lt"/>
              </a:rPr>
              <a:t>CI_OnlineResource</a:t>
            </a:r>
            <a:r>
              <a:rPr lang="en-US" dirty="0" smtClean="0"/>
              <a:t> </a:t>
            </a:r>
            <a:r>
              <a:rPr lang="en-US" dirty="0" smtClean="0">
                <a:latin typeface="+mn-lt"/>
              </a:rPr>
              <a:t>can have up to 1</a:t>
            </a:r>
            <a:r>
              <a:rPr lang="en-US" dirty="0"/>
              <a:t> </a:t>
            </a:r>
            <a:r>
              <a:rPr lang="en-US" dirty="0" smtClean="0"/>
              <a:t>protocol </a:t>
            </a:r>
            <a:r>
              <a:rPr lang="en-US" dirty="0" smtClean="0">
                <a:latin typeface="+mn-lt"/>
              </a:rPr>
              <a:t>which </a:t>
            </a:r>
            <a:r>
              <a:rPr lang="en-US" dirty="0" smtClean="0">
                <a:latin typeface="+mn-lt"/>
              </a:rPr>
              <a:t>is a </a:t>
            </a:r>
            <a:r>
              <a:rPr lang="en-US" dirty="0" err="1" smtClean="0">
                <a:latin typeface="+mn-lt"/>
              </a:rPr>
              <a:t>CharacterString</a:t>
            </a:r>
            <a:endParaRPr lang="en-US" dirty="0">
              <a:latin typeface="+mn-lt"/>
            </a:endParaRPr>
          </a:p>
        </p:txBody>
      </p:sp>
      <p:sp>
        <p:nvSpPr>
          <p:cNvPr id="21" name="TextBox 20"/>
          <p:cNvSpPr txBox="1"/>
          <p:nvPr/>
        </p:nvSpPr>
        <p:spPr>
          <a:xfrm>
            <a:off x="347361" y="5481332"/>
            <a:ext cx="8233271" cy="646331"/>
          </a:xfrm>
          <a:prstGeom prst="rect">
            <a:avLst/>
          </a:prstGeom>
          <a:noFill/>
        </p:spPr>
        <p:txBody>
          <a:bodyPr wrap="square" rtlCol="0">
            <a:spAutoFit/>
          </a:bodyPr>
          <a:lstStyle/>
          <a:p>
            <a:r>
              <a:rPr lang="en-US" dirty="0" smtClean="0"/>
              <a:t>function [0..1] : </a:t>
            </a:r>
            <a:r>
              <a:rPr lang="en-US" dirty="0" err="1" smtClean="0"/>
              <a:t>CI_OnlineFunctionCode</a:t>
            </a:r>
            <a:r>
              <a:rPr lang="en-US" dirty="0" smtClean="0"/>
              <a:t> = a </a:t>
            </a:r>
            <a:r>
              <a:rPr lang="en-US" dirty="0" err="1" smtClean="0"/>
              <a:t>CI_OnlineResource</a:t>
            </a:r>
            <a:r>
              <a:rPr lang="en-US" dirty="0" smtClean="0"/>
              <a:t> can have up to 1 function which is a </a:t>
            </a:r>
            <a:r>
              <a:rPr lang="en-US" dirty="0" err="1" smtClean="0"/>
              <a:t>CI_OnlineFunctionCode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0" grpId="0"/>
      <p:bldP spid="21"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
          <p:cNvGrpSpPr/>
          <p:nvPr/>
        </p:nvGrpSpPr>
        <p:grpSpPr>
          <a:xfrm>
            <a:off x="2017555" y="1784668"/>
            <a:ext cx="5105716" cy="1361122"/>
            <a:chOff x="2017555" y="1784668"/>
            <a:chExt cx="5105716" cy="1361122"/>
          </a:xfrm>
          <a:effectLst>
            <a:outerShdw blurRad="50800" dist="76200" dir="2700000" algn="ctr" rotWithShape="0">
              <a:srgbClr val="000000">
                <a:alpha val="40000"/>
              </a:srgbClr>
            </a:outerShdw>
          </a:effectLst>
        </p:grpSpPr>
        <p:sp>
          <p:nvSpPr>
            <p:cNvPr id="71683" name="Text Box 32"/>
            <p:cNvSpPr txBox="1">
              <a:spLocks noChangeArrowheads="1"/>
            </p:cNvSpPr>
            <p:nvPr/>
          </p:nvSpPr>
          <p:spPr bwMode="auto">
            <a:xfrm>
              <a:off x="2017555" y="1784668"/>
              <a:ext cx="5105716" cy="461962"/>
            </a:xfrm>
            <a:prstGeom prst="rect">
              <a:avLst/>
            </a:prstGeom>
            <a:solidFill>
              <a:schemeClr val="bg1"/>
            </a:solidFill>
            <a:ln w="9525">
              <a:solidFill>
                <a:schemeClr val="tx1"/>
              </a:solidFill>
              <a:miter lim="800000"/>
              <a:headEnd/>
              <a:tailEnd/>
            </a:ln>
          </p:spPr>
          <p:txBody>
            <a:bodyPr>
              <a:spAutoFit/>
            </a:bodyPr>
            <a:lstStyle/>
            <a:p>
              <a:pPr algn="ctr"/>
              <a:r>
                <a:rPr lang="en-US" sz="2400" dirty="0" err="1" smtClean="0">
                  <a:latin typeface="+mn-lt"/>
                  <a:ea typeface="ＭＳ Ｐゴシック" pitchFamily="1" charset="-128"/>
                </a:rPr>
                <a:t>CI_Responsibility</a:t>
              </a:r>
              <a:endParaRPr lang="en-US" sz="2400" dirty="0">
                <a:latin typeface="+mn-lt"/>
                <a:ea typeface="ＭＳ Ｐゴシック" pitchFamily="1" charset="-128"/>
              </a:endParaRPr>
            </a:p>
          </p:txBody>
        </p:sp>
        <p:sp>
          <p:nvSpPr>
            <p:cNvPr id="71684" name="Text Box 33"/>
            <p:cNvSpPr txBox="1">
              <a:spLocks noChangeArrowheads="1"/>
            </p:cNvSpPr>
            <p:nvPr/>
          </p:nvSpPr>
          <p:spPr bwMode="auto">
            <a:xfrm>
              <a:off x="2017555" y="2247900"/>
              <a:ext cx="5105716" cy="830997"/>
            </a:xfrm>
            <a:prstGeom prst="rect">
              <a:avLst/>
            </a:prstGeom>
            <a:solidFill>
              <a:schemeClr val="bg1"/>
            </a:solidFill>
            <a:ln w="9525">
              <a:solidFill>
                <a:schemeClr val="tx1"/>
              </a:solidFill>
              <a:miter lim="800000"/>
              <a:headEnd/>
              <a:tailEnd/>
            </a:ln>
          </p:spPr>
          <p:txBody>
            <a:bodyPr>
              <a:spAutoFit/>
            </a:bodyPr>
            <a:lstStyle/>
            <a:p>
              <a:r>
                <a:rPr lang="en-US" sz="2400" dirty="0"/>
                <a:t>+ role: </a:t>
              </a:r>
              <a:r>
                <a:rPr lang="en-US" sz="2400" dirty="0" err="1" smtClean="0"/>
                <a:t>CI_RoleCode</a:t>
              </a:r>
              <a:endParaRPr lang="en-US" sz="2400" dirty="0"/>
            </a:p>
            <a:p>
              <a:r>
                <a:rPr lang="fr-FR" sz="2400" b="1" dirty="0"/>
                <a:t>+ </a:t>
              </a:r>
              <a:r>
                <a:rPr lang="fr-FR" sz="2400" b="1" dirty="0" err="1"/>
                <a:t>extent</a:t>
              </a:r>
              <a:r>
                <a:rPr lang="fr-FR" sz="2400" b="1" dirty="0"/>
                <a:t>: EX_E </a:t>
              </a:r>
              <a:r>
                <a:rPr lang="fr-FR" sz="2400" b="1" dirty="0" err="1"/>
                <a:t>xtent</a:t>
              </a:r>
              <a:r>
                <a:rPr lang="fr-FR" sz="2400" b="1" dirty="0"/>
                <a:t> [0..</a:t>
              </a:r>
              <a:r>
                <a:rPr lang="fr-FR" sz="2400" b="1" dirty="0" smtClean="0"/>
                <a:t>*]</a:t>
              </a:r>
              <a:endParaRPr lang="en-US" sz="2400" b="1" dirty="0">
                <a:ea typeface="ＭＳ Ｐゴシック" pitchFamily="1" charset="-128"/>
              </a:endParaRPr>
            </a:p>
          </p:txBody>
        </p:sp>
        <p:sp>
          <p:nvSpPr>
            <p:cNvPr id="71685" name="Rectangle 34"/>
            <p:cNvSpPr>
              <a:spLocks noChangeArrowheads="1"/>
            </p:cNvSpPr>
            <p:nvPr/>
          </p:nvSpPr>
          <p:spPr bwMode="auto">
            <a:xfrm>
              <a:off x="2017555" y="3060700"/>
              <a:ext cx="5105716" cy="85090"/>
            </a:xfrm>
            <a:prstGeom prst="rect">
              <a:avLst/>
            </a:prstGeom>
            <a:solidFill>
              <a:schemeClr val="bg1"/>
            </a:solidFill>
            <a:ln w="9525">
              <a:solidFill>
                <a:schemeClr val="tx1"/>
              </a:solidFill>
              <a:miter lim="800000"/>
              <a:headEnd/>
              <a:tailEnd/>
            </a:ln>
          </p:spPr>
          <p:txBody>
            <a:bodyPr wrap="none" anchor="ctr"/>
            <a:lstStyle/>
            <a:p>
              <a:endParaRPr lang="en-US" sz="2400">
                <a:latin typeface="+mn-lt"/>
              </a:endParaRPr>
            </a:p>
          </p:txBody>
        </p:sp>
      </p:grpSp>
      <p:sp>
        <p:nvSpPr>
          <p:cNvPr id="6" name="Title 5"/>
          <p:cNvSpPr>
            <a:spLocks noGrp="1"/>
          </p:cNvSpPr>
          <p:nvPr>
            <p:ph type="title"/>
          </p:nvPr>
        </p:nvSpPr>
        <p:spPr>
          <a:xfrm>
            <a:off x="346672" y="285789"/>
            <a:ext cx="8229600" cy="559375"/>
          </a:xfrm>
        </p:spPr>
        <p:txBody>
          <a:bodyPr>
            <a:normAutofit fontScale="90000"/>
          </a:bodyPr>
          <a:lstStyle/>
          <a:p>
            <a:r>
              <a:rPr lang="en-US" sz="3200" dirty="0" smtClean="0">
                <a:latin typeface="Calibri"/>
                <a:ea typeface="+mj-ea"/>
                <a:cs typeface="+mj-cs"/>
              </a:rPr>
              <a:t>Where Are Extents?</a:t>
            </a:r>
            <a:endParaRPr lang="en-US"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extLst>
      <p:ext uri="{BB962C8B-B14F-4D97-AF65-F5344CB8AC3E}">
        <p14:creationId xmlns:p14="http://schemas.microsoft.com/office/powerpoint/2010/main" val="1835459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7"/>
          <p:cNvGrpSpPr/>
          <p:nvPr/>
        </p:nvGrpSpPr>
        <p:grpSpPr>
          <a:xfrm>
            <a:off x="1542971" y="1489682"/>
            <a:ext cx="6058057" cy="4336747"/>
            <a:chOff x="1004480" y="778814"/>
            <a:chExt cx="7122250" cy="4336747"/>
          </a:xfrm>
        </p:grpSpPr>
        <p:sp>
          <p:nvSpPr>
            <p:cNvPr id="15363" name="Text Box 5"/>
            <p:cNvSpPr txBox="1">
              <a:spLocks noChangeArrowheads="1"/>
            </p:cNvSpPr>
            <p:nvPr/>
          </p:nvSpPr>
          <p:spPr bwMode="auto">
            <a:xfrm>
              <a:off x="1004480" y="778814"/>
              <a:ext cx="7122250" cy="400110"/>
            </a:xfrm>
            <a:prstGeom prst="rect">
              <a:avLst/>
            </a:prstGeom>
            <a:solidFill>
              <a:schemeClr val="bg1"/>
            </a:solidFill>
            <a:ln w="9525">
              <a:solidFill>
                <a:schemeClr val="tx1"/>
              </a:solidFill>
              <a:miter lim="800000"/>
              <a:headEnd/>
              <a:tailEnd/>
            </a:ln>
          </p:spPr>
          <p:txBody>
            <a:bodyPr>
              <a:spAutoFit/>
            </a:bodyPr>
            <a:lstStyle/>
            <a:p>
              <a:pPr algn="ctr"/>
              <a:r>
                <a:rPr lang="en-US" sz="2000" dirty="0" err="1" smtClean="0">
                  <a:latin typeface="Calibri" pitchFamily="34" charset="0"/>
                  <a:ea typeface="ＭＳ Ｐゴシック" pitchFamily="1" charset="-128"/>
                </a:rPr>
                <a:t>MI_Metadata</a:t>
              </a:r>
              <a:endParaRPr lang="en-US" sz="2000" i="1" dirty="0">
                <a:latin typeface="Calibri" pitchFamily="34" charset="0"/>
                <a:ea typeface="ＭＳ Ｐゴシック" pitchFamily="1" charset="-128"/>
              </a:endParaRPr>
            </a:p>
          </p:txBody>
        </p:sp>
        <p:sp>
          <p:nvSpPr>
            <p:cNvPr id="15364" name="Text Box 6"/>
            <p:cNvSpPr txBox="1">
              <a:spLocks noChangeArrowheads="1"/>
            </p:cNvSpPr>
            <p:nvPr/>
          </p:nvSpPr>
          <p:spPr bwMode="auto">
            <a:xfrm>
              <a:off x="1004480" y="1176523"/>
              <a:ext cx="7122250" cy="3785652"/>
            </a:xfrm>
            <a:prstGeom prst="rect">
              <a:avLst/>
            </a:prstGeom>
            <a:solidFill>
              <a:schemeClr val="bg1"/>
            </a:solidFill>
            <a:ln w="9525">
              <a:solidFill>
                <a:schemeClr val="tx1"/>
              </a:solidFill>
              <a:miter lim="800000"/>
              <a:headEnd/>
              <a:tailEnd/>
            </a:ln>
          </p:spPr>
          <p:txBody>
            <a:bodyPr wrap="square">
              <a:spAutoFit/>
            </a:bodyPr>
            <a:lstStyle/>
            <a:p>
              <a:r>
                <a:rPr lang="en-US" sz="2000" dirty="0">
                  <a:latin typeface="Calibri" pitchFamily="34" charset="0"/>
                  <a:ea typeface="ＭＳ Ｐゴシック" pitchFamily="1" charset="-128"/>
                </a:rPr>
                <a:t>+ </a:t>
              </a:r>
              <a:r>
                <a:rPr lang="en-US" sz="2000" dirty="0" err="1">
                  <a:latin typeface="Calibri" pitchFamily="34" charset="0"/>
                  <a:ea typeface="ＭＳ Ｐゴシック" pitchFamily="1" charset="-128"/>
                </a:rPr>
                <a:t>fileIdentifier</a:t>
              </a:r>
              <a:r>
                <a:rPr lang="en-US" sz="2000" dirty="0">
                  <a:latin typeface="Calibri" pitchFamily="34" charset="0"/>
                  <a:ea typeface="ＭＳ Ｐゴシック" pitchFamily="1" charset="-128"/>
                </a:rPr>
                <a:t> [0..1] : </a:t>
              </a:r>
              <a:r>
                <a:rPr lang="en-US" sz="2000" dirty="0" err="1">
                  <a:latin typeface="Calibri" pitchFamily="34" charset="0"/>
                  <a:ea typeface="ＭＳ Ｐゴシック" pitchFamily="1" charset="-128"/>
                </a:rPr>
                <a:t>CharacterString</a:t>
              </a:r>
              <a:endParaRPr lang="en-US" sz="2000" dirty="0">
                <a:latin typeface="Calibri" pitchFamily="34" charset="0"/>
                <a:ea typeface="ＭＳ Ｐゴシック" pitchFamily="1" charset="-128"/>
              </a:endParaRPr>
            </a:p>
            <a:p>
              <a:r>
                <a:rPr lang="en-US" sz="2000" b="1" dirty="0">
                  <a:latin typeface="Calibri" pitchFamily="34" charset="0"/>
                  <a:ea typeface="ＭＳ Ｐゴシック" pitchFamily="1" charset="-128"/>
                </a:rPr>
                <a:t>+ language [0..1] : </a:t>
              </a:r>
              <a:r>
                <a:rPr lang="en-US" sz="2000" b="1" dirty="0" err="1">
                  <a:latin typeface="Calibri" pitchFamily="34" charset="0"/>
                  <a:ea typeface="ＭＳ Ｐゴシック" pitchFamily="1" charset="-128"/>
                </a:rPr>
                <a:t>CharacterString</a:t>
              </a:r>
              <a:endParaRPr lang="en-US" sz="2000" b="1" dirty="0">
                <a:latin typeface="Calibri" pitchFamily="34" charset="0"/>
                <a:ea typeface="ＭＳ Ｐゴシック" pitchFamily="1" charset="-128"/>
              </a:endParaRPr>
            </a:p>
            <a:p>
              <a:r>
                <a:rPr lang="en-US" sz="2000" b="1" dirty="0">
                  <a:latin typeface="Calibri" pitchFamily="34" charset="0"/>
                  <a:ea typeface="ＭＳ Ｐゴシック" pitchFamily="1" charset="-128"/>
                </a:rPr>
                <a:t>+ </a:t>
              </a:r>
              <a:r>
                <a:rPr lang="en-US" sz="2000" b="1" dirty="0" err="1">
                  <a:latin typeface="Calibri" pitchFamily="34" charset="0"/>
                  <a:ea typeface="ＭＳ Ｐゴシック" pitchFamily="1" charset="-128"/>
                </a:rPr>
                <a:t>characterSet</a:t>
              </a:r>
              <a:r>
                <a:rPr lang="en-US" sz="2000" b="1" dirty="0">
                  <a:latin typeface="Calibri" pitchFamily="34" charset="0"/>
                  <a:ea typeface="ＭＳ Ｐゴシック" pitchFamily="1" charset="-128"/>
                </a:rPr>
                <a:t> [0..1] : </a:t>
              </a:r>
              <a:r>
                <a:rPr lang="en-US" sz="2000" b="1" dirty="0" err="1">
                  <a:latin typeface="Calibri" pitchFamily="34" charset="0"/>
                  <a:ea typeface="ＭＳ Ｐゴシック" pitchFamily="1" charset="-128"/>
                </a:rPr>
                <a:t>MD_CharacterSetCode</a:t>
              </a:r>
              <a:r>
                <a:rPr lang="en-US" sz="2000" b="1" dirty="0">
                  <a:latin typeface="Calibri" pitchFamily="34" charset="0"/>
                  <a:ea typeface="ＭＳ Ｐゴシック" pitchFamily="1" charset="-128"/>
                </a:rPr>
                <a:t> = "utf8"</a:t>
              </a:r>
            </a:p>
            <a:p>
              <a:r>
                <a:rPr lang="en-US" sz="2000" dirty="0">
                  <a:latin typeface="Calibri" pitchFamily="34" charset="0"/>
                  <a:ea typeface="ＭＳ Ｐゴシック" pitchFamily="1" charset="-128"/>
                </a:rPr>
                <a:t>+ </a:t>
              </a:r>
              <a:r>
                <a:rPr lang="en-US" sz="2000" dirty="0" err="1">
                  <a:latin typeface="Calibri" pitchFamily="34" charset="0"/>
                  <a:ea typeface="ＭＳ Ｐゴシック" pitchFamily="1" charset="-128"/>
                </a:rPr>
                <a:t>parentIdentifier</a:t>
              </a:r>
              <a:r>
                <a:rPr lang="en-US" sz="2000" dirty="0">
                  <a:latin typeface="Calibri" pitchFamily="34" charset="0"/>
                  <a:ea typeface="ＭＳ Ｐゴシック" pitchFamily="1" charset="-128"/>
                </a:rPr>
                <a:t> [0..1] : </a:t>
              </a:r>
              <a:r>
                <a:rPr lang="en-US" sz="2000" dirty="0" err="1">
                  <a:latin typeface="Calibri" pitchFamily="34" charset="0"/>
                  <a:ea typeface="ＭＳ Ｐゴシック" pitchFamily="1" charset="-128"/>
                </a:rPr>
                <a:t>CharacterString</a:t>
              </a:r>
              <a:endParaRPr lang="en-US" sz="2000" dirty="0">
                <a:latin typeface="Calibri" pitchFamily="34" charset="0"/>
                <a:ea typeface="ＭＳ Ｐゴシック" pitchFamily="1" charset="-128"/>
              </a:endParaRPr>
            </a:p>
            <a:p>
              <a:r>
                <a:rPr lang="en-US" sz="2000" b="1" dirty="0">
                  <a:latin typeface="Calibri" pitchFamily="34" charset="0"/>
                  <a:ea typeface="ＭＳ Ｐゴシック" pitchFamily="1" charset="-128"/>
                </a:rPr>
                <a:t>+ </a:t>
              </a:r>
              <a:r>
                <a:rPr lang="en-US" sz="2000" b="1" dirty="0" err="1">
                  <a:latin typeface="Calibri" pitchFamily="34" charset="0"/>
                  <a:ea typeface="ＭＳ Ｐゴシック" pitchFamily="1" charset="-128"/>
                </a:rPr>
                <a:t>hierarchyLevel</a:t>
              </a:r>
              <a:r>
                <a:rPr lang="en-US" sz="2000" b="1" dirty="0">
                  <a:latin typeface="Calibri" pitchFamily="34" charset="0"/>
                  <a:ea typeface="ＭＳ Ｐゴシック" pitchFamily="1" charset="-128"/>
                </a:rPr>
                <a:t> [0..*] : </a:t>
              </a:r>
              <a:r>
                <a:rPr lang="en-US" sz="2000" b="1" dirty="0" err="1">
                  <a:latin typeface="Calibri" pitchFamily="34" charset="0"/>
                  <a:ea typeface="ＭＳ Ｐゴシック" pitchFamily="1" charset="-128"/>
                </a:rPr>
                <a:t>MD_ScopeCode</a:t>
              </a:r>
              <a:r>
                <a:rPr lang="en-US" sz="2000" b="1" dirty="0">
                  <a:latin typeface="Calibri" pitchFamily="34" charset="0"/>
                  <a:ea typeface="ＭＳ Ｐゴシック" pitchFamily="1" charset="-128"/>
                </a:rPr>
                <a:t> = "dataset"</a:t>
              </a:r>
            </a:p>
            <a:p>
              <a:r>
                <a:rPr lang="en-US" sz="2000" dirty="0">
                  <a:latin typeface="Calibri" pitchFamily="34" charset="0"/>
                  <a:ea typeface="ＭＳ Ｐゴシック" pitchFamily="1" charset="-128"/>
                </a:rPr>
                <a:t>+ </a:t>
              </a:r>
              <a:r>
                <a:rPr lang="en-US" sz="2000" dirty="0" err="1">
                  <a:latin typeface="Calibri" pitchFamily="34" charset="0"/>
                  <a:ea typeface="ＭＳ Ｐゴシック" pitchFamily="1" charset="-128"/>
                </a:rPr>
                <a:t>hierarchyLevelName</a:t>
              </a:r>
              <a:r>
                <a:rPr lang="en-US" sz="2000" dirty="0">
                  <a:latin typeface="Calibri" pitchFamily="34" charset="0"/>
                  <a:ea typeface="ＭＳ Ｐゴシック" pitchFamily="1" charset="-128"/>
                </a:rPr>
                <a:t> [0..*] : </a:t>
              </a:r>
              <a:r>
                <a:rPr lang="en-US" sz="2000" dirty="0" err="1">
                  <a:latin typeface="Calibri" pitchFamily="34" charset="0"/>
                  <a:ea typeface="ＭＳ Ｐゴシック" pitchFamily="1" charset="-128"/>
                </a:rPr>
                <a:t>CharacterString</a:t>
              </a:r>
              <a:endParaRPr lang="en-US" sz="2000" dirty="0">
                <a:latin typeface="Calibri" pitchFamily="34" charset="0"/>
                <a:ea typeface="ＭＳ Ｐゴシック" pitchFamily="1" charset="-128"/>
              </a:endParaRPr>
            </a:p>
            <a:p>
              <a:r>
                <a:rPr lang="en-US" sz="2000" b="1" dirty="0">
                  <a:latin typeface="Calibri" pitchFamily="34" charset="0"/>
                  <a:ea typeface="ＭＳ Ｐゴシック" pitchFamily="1" charset="-128"/>
                </a:rPr>
                <a:t>+ contact [1..*] : </a:t>
              </a:r>
              <a:r>
                <a:rPr lang="en-US" sz="2000" b="1" dirty="0" err="1">
                  <a:latin typeface="Calibri" pitchFamily="34" charset="0"/>
                  <a:ea typeface="ＭＳ Ｐゴシック" pitchFamily="1" charset="-128"/>
                </a:rPr>
                <a:t>CI_ResponsibleParty</a:t>
              </a:r>
              <a:endParaRPr lang="en-US" sz="2000" b="1" dirty="0">
                <a:latin typeface="Calibri" pitchFamily="34" charset="0"/>
                <a:ea typeface="ＭＳ Ｐゴシック" pitchFamily="1" charset="-128"/>
              </a:endParaRPr>
            </a:p>
            <a:p>
              <a:r>
                <a:rPr lang="en-US" sz="2000" dirty="0">
                  <a:latin typeface="Calibri" pitchFamily="34" charset="0"/>
                  <a:ea typeface="ＭＳ Ｐゴシック" pitchFamily="1" charset="-128"/>
                </a:rPr>
                <a:t>+ </a:t>
              </a:r>
              <a:r>
                <a:rPr lang="en-US" sz="2000" dirty="0" err="1">
                  <a:latin typeface="Calibri" pitchFamily="34" charset="0"/>
                  <a:ea typeface="ＭＳ Ｐゴシック" pitchFamily="1" charset="-128"/>
                </a:rPr>
                <a:t>dateStamp</a:t>
              </a:r>
              <a:r>
                <a:rPr lang="en-US" sz="2000" dirty="0">
                  <a:latin typeface="Calibri" pitchFamily="34" charset="0"/>
                  <a:ea typeface="ＭＳ Ｐゴシック" pitchFamily="1" charset="-128"/>
                </a:rPr>
                <a:t> : Date</a:t>
              </a:r>
            </a:p>
            <a:p>
              <a:r>
                <a:rPr lang="en-US" sz="2000" b="1" dirty="0">
                  <a:latin typeface="Calibri" pitchFamily="34" charset="0"/>
                  <a:ea typeface="ＭＳ Ｐゴシック" pitchFamily="1" charset="-128"/>
                </a:rPr>
                <a:t>+ </a:t>
              </a:r>
              <a:r>
                <a:rPr lang="en-US" sz="2000" b="1" dirty="0" err="1">
                  <a:latin typeface="Calibri" pitchFamily="34" charset="0"/>
                  <a:ea typeface="ＭＳ Ｐゴシック" pitchFamily="1" charset="-128"/>
                </a:rPr>
                <a:t>metadataStandardName</a:t>
              </a:r>
              <a:r>
                <a:rPr lang="en-US" sz="2000" b="1" dirty="0">
                  <a:latin typeface="Calibri" pitchFamily="34" charset="0"/>
                  <a:ea typeface="ＭＳ Ｐゴシック" pitchFamily="1" charset="-128"/>
                </a:rPr>
                <a:t> [0..1] : </a:t>
              </a:r>
              <a:r>
                <a:rPr lang="en-US" sz="2000" b="1" dirty="0" err="1">
                  <a:latin typeface="Calibri" pitchFamily="34" charset="0"/>
                  <a:ea typeface="ＭＳ Ｐゴシック" pitchFamily="1" charset="-128"/>
                </a:rPr>
                <a:t>CharacterString</a:t>
              </a:r>
              <a:endParaRPr lang="en-US" sz="2000" b="1" dirty="0">
                <a:latin typeface="Calibri" pitchFamily="34" charset="0"/>
                <a:ea typeface="ＭＳ Ｐゴシック" pitchFamily="1" charset="-128"/>
              </a:endParaRPr>
            </a:p>
            <a:p>
              <a:r>
                <a:rPr lang="en-US" sz="2000" b="1" dirty="0">
                  <a:latin typeface="Calibri" pitchFamily="34" charset="0"/>
                  <a:ea typeface="ＭＳ Ｐゴシック" pitchFamily="1" charset="-128"/>
                </a:rPr>
                <a:t>+ </a:t>
              </a:r>
              <a:r>
                <a:rPr lang="en-US" sz="2000" b="1" dirty="0" err="1">
                  <a:latin typeface="Calibri" pitchFamily="34" charset="0"/>
                  <a:ea typeface="ＭＳ Ｐゴシック" pitchFamily="1" charset="-128"/>
                </a:rPr>
                <a:t>metadataStandardVersion</a:t>
              </a:r>
              <a:r>
                <a:rPr lang="en-US" sz="2000" b="1" dirty="0">
                  <a:latin typeface="Calibri" pitchFamily="34" charset="0"/>
                  <a:ea typeface="ＭＳ Ｐゴシック" pitchFamily="1" charset="-128"/>
                </a:rPr>
                <a:t> [0..1] : </a:t>
              </a:r>
              <a:r>
                <a:rPr lang="en-US" sz="2000" b="1" dirty="0" err="1">
                  <a:latin typeface="Calibri" pitchFamily="34" charset="0"/>
                  <a:ea typeface="ＭＳ Ｐゴシック" pitchFamily="1" charset="-128"/>
                </a:rPr>
                <a:t>CharacterString</a:t>
              </a:r>
              <a:endParaRPr lang="en-US" sz="2000" b="1" dirty="0">
                <a:latin typeface="Calibri" pitchFamily="34" charset="0"/>
                <a:ea typeface="ＭＳ Ｐゴシック" pitchFamily="1" charset="-128"/>
              </a:endParaRPr>
            </a:p>
            <a:p>
              <a:r>
                <a:rPr lang="en-US" sz="2000" dirty="0">
                  <a:latin typeface="Calibri" pitchFamily="34" charset="0"/>
                  <a:ea typeface="ＭＳ Ｐゴシック" pitchFamily="1" charset="-128"/>
                </a:rPr>
                <a:t>+ </a:t>
              </a:r>
              <a:r>
                <a:rPr lang="en-US" sz="2000" dirty="0" err="1">
                  <a:latin typeface="Calibri" pitchFamily="34" charset="0"/>
                  <a:ea typeface="ＭＳ Ｐゴシック" pitchFamily="1" charset="-128"/>
                </a:rPr>
                <a:t>dataSetURI</a:t>
              </a:r>
              <a:r>
                <a:rPr lang="en-US" sz="2000" dirty="0">
                  <a:latin typeface="Calibri" pitchFamily="34" charset="0"/>
                  <a:ea typeface="ＭＳ Ｐゴシック" pitchFamily="1" charset="-128"/>
                </a:rPr>
                <a:t> [0..1] : </a:t>
              </a:r>
              <a:r>
                <a:rPr lang="en-US" sz="2000" dirty="0" err="1">
                  <a:latin typeface="Calibri" pitchFamily="34" charset="0"/>
                  <a:ea typeface="ＭＳ Ｐゴシック" pitchFamily="1" charset="-128"/>
                </a:rPr>
                <a:t>CharacterString</a:t>
              </a:r>
              <a:endParaRPr lang="en-US" sz="2000" dirty="0">
                <a:latin typeface="Calibri" pitchFamily="34" charset="0"/>
                <a:ea typeface="ＭＳ Ｐゴシック" pitchFamily="1" charset="-128"/>
              </a:endParaRPr>
            </a:p>
            <a:p>
              <a:r>
                <a:rPr lang="en-US" sz="2000" dirty="0">
                  <a:latin typeface="Calibri" pitchFamily="34" charset="0"/>
                  <a:ea typeface="ＭＳ Ｐゴシック" pitchFamily="1" charset="-128"/>
                </a:rPr>
                <a:t>+ locale [0..*] : </a:t>
              </a:r>
              <a:r>
                <a:rPr lang="en-US" sz="2000" dirty="0" err="1">
                  <a:latin typeface="Calibri" pitchFamily="34" charset="0"/>
                  <a:ea typeface="ＭＳ Ｐゴシック" pitchFamily="1" charset="-128"/>
                </a:rPr>
                <a:t>PT_Locale</a:t>
              </a:r>
              <a:endParaRPr lang="en-US" sz="2000" dirty="0">
                <a:latin typeface="Calibri" pitchFamily="34" charset="0"/>
                <a:ea typeface="ＭＳ Ｐゴシック" pitchFamily="1" charset="-128"/>
              </a:endParaRPr>
            </a:p>
          </p:txBody>
        </p:sp>
        <p:sp>
          <p:nvSpPr>
            <p:cNvPr id="15365" name="Rectangle 7"/>
            <p:cNvSpPr>
              <a:spLocks noChangeArrowheads="1"/>
            </p:cNvSpPr>
            <p:nvPr/>
          </p:nvSpPr>
          <p:spPr bwMode="auto">
            <a:xfrm>
              <a:off x="1004480" y="4953636"/>
              <a:ext cx="7122250" cy="161925"/>
            </a:xfrm>
            <a:prstGeom prst="rect">
              <a:avLst/>
            </a:prstGeom>
            <a:solidFill>
              <a:schemeClr val="bg1"/>
            </a:solidFill>
            <a:ln w="9525">
              <a:solidFill>
                <a:schemeClr val="tx1"/>
              </a:solidFill>
              <a:miter lim="800000"/>
              <a:headEnd/>
              <a:tailEnd/>
            </a:ln>
          </p:spPr>
          <p:txBody>
            <a:bodyPr wrap="none" anchor="ctr"/>
            <a:lstStyle/>
            <a:p>
              <a:pPr algn="ctr"/>
              <a:endParaRPr lang="en-US" sz="2000">
                <a:latin typeface="Calibri" pitchFamily="34" charset="0"/>
              </a:endParaRPr>
            </a:p>
          </p:txBody>
        </p:sp>
      </p:grpSp>
      <p:sp>
        <p:nvSpPr>
          <p:cNvPr id="6" name="Title 5"/>
          <p:cNvSpPr>
            <a:spLocks noGrp="1"/>
          </p:cNvSpPr>
          <p:nvPr>
            <p:ph type="ctrTitle"/>
          </p:nvPr>
        </p:nvSpPr>
        <p:spPr>
          <a:xfrm>
            <a:off x="337352" y="119550"/>
            <a:ext cx="6417016" cy="889501"/>
          </a:xfrm>
        </p:spPr>
        <p:txBody>
          <a:bodyPr>
            <a:normAutofit/>
          </a:bodyPr>
          <a:lstStyle/>
          <a:p>
            <a:pPr algn="l"/>
            <a:r>
              <a:rPr lang="en-US" sz="3200" dirty="0" err="1" smtClean="0"/>
              <a:t>Boilerplate.MI_Metadata</a:t>
            </a:r>
            <a:endParaRPr lang="en-US" sz="3200"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ctrTitle"/>
          </p:nvPr>
        </p:nvSpPr>
        <p:spPr>
          <a:xfrm>
            <a:off x="337352" y="119550"/>
            <a:ext cx="6417016" cy="889501"/>
          </a:xfrm>
        </p:spPr>
        <p:txBody>
          <a:bodyPr>
            <a:normAutofit/>
          </a:bodyPr>
          <a:lstStyle/>
          <a:p>
            <a:pPr algn="l"/>
            <a:r>
              <a:rPr lang="en-US" sz="3200" dirty="0" err="1" smtClean="0"/>
              <a:t>Boilerplate.MD_ReferenceSystem</a:t>
            </a:r>
            <a:endParaRPr lang="en-US" sz="3200"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grpSp>
        <p:nvGrpSpPr>
          <p:cNvPr id="8" name="Group 6"/>
          <p:cNvGrpSpPr/>
          <p:nvPr/>
        </p:nvGrpSpPr>
        <p:grpSpPr>
          <a:xfrm>
            <a:off x="1182978" y="2885476"/>
            <a:ext cx="6778043" cy="1093397"/>
            <a:chOff x="1182978" y="3244641"/>
            <a:chExt cx="6778043" cy="1093397"/>
          </a:xfrm>
          <a:effectLst>
            <a:outerShdw blurRad="50800" dist="76200" dir="2700000" algn="ctr" rotWithShape="0">
              <a:srgbClr val="000000">
                <a:alpha val="40000"/>
              </a:srgbClr>
            </a:outerShdw>
          </a:effectLst>
        </p:grpSpPr>
        <p:sp>
          <p:nvSpPr>
            <p:cNvPr id="9" name="Text Box 5"/>
            <p:cNvSpPr txBox="1">
              <a:spLocks noChangeArrowheads="1"/>
            </p:cNvSpPr>
            <p:nvPr/>
          </p:nvSpPr>
          <p:spPr bwMode="auto">
            <a:xfrm>
              <a:off x="1182978" y="3244641"/>
              <a:ext cx="6778043" cy="523220"/>
            </a:xfrm>
            <a:prstGeom prst="rect">
              <a:avLst/>
            </a:prstGeom>
            <a:solidFill>
              <a:schemeClr val="bg1"/>
            </a:solidFill>
            <a:ln w="9525">
              <a:solidFill>
                <a:schemeClr val="tx1"/>
              </a:solidFill>
              <a:miter lim="800000"/>
              <a:headEnd/>
              <a:tailEnd/>
            </a:ln>
          </p:spPr>
          <p:txBody>
            <a:bodyPr>
              <a:spAutoFit/>
            </a:bodyPr>
            <a:lstStyle/>
            <a:p>
              <a:pPr algn="ctr"/>
              <a:r>
                <a:rPr lang="en-US" sz="2800" dirty="0" err="1" smtClean="0">
                  <a:latin typeface="Calibri" pitchFamily="34" charset="0"/>
                </a:rPr>
                <a:t>MD_ReferenceSystem</a:t>
              </a:r>
              <a:endParaRPr lang="en-US" sz="2800" dirty="0">
                <a:latin typeface="Calibri" pitchFamily="34" charset="0"/>
              </a:endParaRPr>
            </a:p>
          </p:txBody>
        </p:sp>
        <p:sp>
          <p:nvSpPr>
            <p:cNvPr id="10" name="Text Box 6"/>
            <p:cNvSpPr txBox="1">
              <a:spLocks noChangeArrowheads="1"/>
            </p:cNvSpPr>
            <p:nvPr/>
          </p:nvSpPr>
          <p:spPr bwMode="auto">
            <a:xfrm>
              <a:off x="1182978" y="3768562"/>
              <a:ext cx="6778043" cy="461665"/>
            </a:xfrm>
            <a:prstGeom prst="rect">
              <a:avLst/>
            </a:prstGeom>
            <a:solidFill>
              <a:schemeClr val="bg1"/>
            </a:solidFill>
            <a:ln w="9525">
              <a:solidFill>
                <a:schemeClr val="tx1"/>
              </a:solidFill>
              <a:miter lim="800000"/>
              <a:headEnd/>
              <a:tailEnd/>
            </a:ln>
          </p:spPr>
          <p:txBody>
            <a:bodyPr>
              <a:spAutoFit/>
            </a:bodyPr>
            <a:lstStyle/>
            <a:p>
              <a:r>
                <a:rPr lang="en-US" sz="2400" dirty="0" smtClean="0"/>
                <a:t>+ </a:t>
              </a:r>
              <a:r>
                <a:rPr lang="en-US" sz="2400" dirty="0" err="1" smtClean="0"/>
                <a:t>referenceSystemIdentifier</a:t>
              </a:r>
              <a:r>
                <a:rPr lang="en-US" sz="2400" dirty="0" smtClean="0"/>
                <a:t> [0..1] : </a:t>
              </a:r>
              <a:r>
                <a:rPr lang="en-US" sz="2400" dirty="0" err="1" smtClean="0"/>
                <a:t>RS:Identifier</a:t>
              </a:r>
              <a:endParaRPr lang="en-US" sz="2400" dirty="0">
                <a:latin typeface="Calibri" pitchFamily="34" charset="0"/>
              </a:endParaRPr>
            </a:p>
          </p:txBody>
        </p:sp>
        <p:sp>
          <p:nvSpPr>
            <p:cNvPr id="11" name="Rectangle 7"/>
            <p:cNvSpPr>
              <a:spLocks noChangeArrowheads="1"/>
            </p:cNvSpPr>
            <p:nvPr/>
          </p:nvSpPr>
          <p:spPr bwMode="auto">
            <a:xfrm>
              <a:off x="1182978" y="4228685"/>
              <a:ext cx="6778043" cy="109353"/>
            </a:xfrm>
            <a:prstGeom prst="rect">
              <a:avLst/>
            </a:prstGeom>
            <a:solidFill>
              <a:schemeClr val="bg1"/>
            </a:solidFill>
            <a:ln w="9525">
              <a:solidFill>
                <a:schemeClr val="tx1"/>
              </a:solidFill>
              <a:miter lim="800000"/>
              <a:headEnd/>
              <a:tailEnd/>
            </a:ln>
          </p:spPr>
          <p:txBody>
            <a:bodyPr wrap="none" anchor="ctr"/>
            <a:lstStyle/>
            <a:p>
              <a:endParaRPr lang="en-US">
                <a:latin typeface="Calibri"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ctrTitle"/>
          </p:nvPr>
        </p:nvSpPr>
        <p:spPr>
          <a:xfrm>
            <a:off x="337352" y="119550"/>
            <a:ext cx="6417016" cy="889501"/>
          </a:xfrm>
        </p:spPr>
        <p:txBody>
          <a:bodyPr>
            <a:normAutofit/>
          </a:bodyPr>
          <a:lstStyle/>
          <a:p>
            <a:pPr algn="l"/>
            <a:r>
              <a:rPr lang="en-US" sz="3200" dirty="0" err="1" smtClean="0"/>
              <a:t>Boilerplate.MD_Constraints</a:t>
            </a:r>
            <a:endParaRPr lang="en-US" sz="3200" dirty="0"/>
          </a:p>
        </p:txBody>
      </p:sp>
      <p:pic>
        <p:nvPicPr>
          <p:cNvPr id="7" name="Picture 6"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6195097"/>
            <a:ext cx="357797" cy="357797"/>
          </a:xfrm>
          <a:prstGeom prst="rect">
            <a:avLst/>
          </a:prstGeom>
        </p:spPr>
      </p:pic>
      <p:grpSp>
        <p:nvGrpSpPr>
          <p:cNvPr id="8" name="Group 39"/>
          <p:cNvGrpSpPr>
            <a:grpSpLocks/>
          </p:cNvGrpSpPr>
          <p:nvPr/>
        </p:nvGrpSpPr>
        <p:grpSpPr bwMode="auto">
          <a:xfrm>
            <a:off x="777875" y="2727325"/>
            <a:ext cx="7071715" cy="1409700"/>
            <a:chOff x="475" y="979"/>
            <a:chExt cx="4782" cy="888"/>
          </a:xfrm>
          <a:solidFill>
            <a:schemeClr val="bg1"/>
          </a:solidFill>
          <a:effectLst>
            <a:outerShdw blurRad="50800" dist="76200" dir="2700000" algn="ctr" rotWithShape="0">
              <a:srgbClr val="000000">
                <a:alpha val="40000"/>
              </a:srgbClr>
            </a:outerShdw>
          </a:effectLst>
        </p:grpSpPr>
        <p:sp>
          <p:nvSpPr>
            <p:cNvPr id="12" name="Text Box 24"/>
            <p:cNvSpPr txBox="1">
              <a:spLocks noChangeArrowheads="1"/>
            </p:cNvSpPr>
            <p:nvPr/>
          </p:nvSpPr>
          <p:spPr bwMode="auto">
            <a:xfrm>
              <a:off x="475" y="979"/>
              <a:ext cx="4782" cy="410"/>
            </a:xfrm>
            <a:prstGeom prst="rect">
              <a:avLst/>
            </a:prstGeom>
            <a:grpFill/>
            <a:ln w="9525">
              <a:solidFill>
                <a:schemeClr val="tx1"/>
              </a:solidFill>
              <a:miter lim="800000"/>
              <a:headEnd/>
              <a:tailEnd/>
            </a:ln>
          </p:spPr>
          <p:txBody>
            <a:bodyPr>
              <a:spAutoFit/>
            </a:bodyPr>
            <a:lstStyle/>
            <a:p>
              <a:pPr algn="ctr"/>
              <a:r>
                <a:rPr lang="en-US" sz="3600" dirty="0" err="1">
                  <a:latin typeface="+mn-lt"/>
                  <a:ea typeface="ＭＳ Ｐゴシック" pitchFamily="1" charset="-128"/>
                </a:rPr>
                <a:t>MD_Constraints</a:t>
              </a:r>
              <a:endParaRPr lang="en-US" sz="3600" dirty="0">
                <a:latin typeface="+mn-lt"/>
                <a:ea typeface="ＭＳ Ｐゴシック" pitchFamily="1" charset="-128"/>
              </a:endParaRPr>
            </a:p>
          </p:txBody>
        </p:sp>
        <p:sp>
          <p:nvSpPr>
            <p:cNvPr id="13" name="Text Box 25"/>
            <p:cNvSpPr txBox="1">
              <a:spLocks noChangeArrowheads="1"/>
            </p:cNvSpPr>
            <p:nvPr/>
          </p:nvSpPr>
          <p:spPr bwMode="auto">
            <a:xfrm>
              <a:off x="475" y="1383"/>
              <a:ext cx="4782" cy="409"/>
            </a:xfrm>
            <a:prstGeom prst="rect">
              <a:avLst/>
            </a:prstGeom>
            <a:grpFill/>
            <a:ln w="9525">
              <a:solidFill>
                <a:schemeClr val="tx1"/>
              </a:solidFill>
              <a:miter lim="800000"/>
              <a:headEnd/>
              <a:tailEnd/>
            </a:ln>
          </p:spPr>
          <p:txBody>
            <a:bodyPr>
              <a:spAutoFit/>
            </a:bodyPr>
            <a:lstStyle/>
            <a:p>
              <a:r>
                <a:rPr lang="en-US" sz="3600" dirty="0" err="1">
                  <a:latin typeface="+mn-lt"/>
                </a:rPr>
                <a:t>useLimitation</a:t>
              </a:r>
              <a:r>
                <a:rPr lang="en-US" sz="3600" dirty="0">
                  <a:latin typeface="+mn-lt"/>
                </a:rPr>
                <a:t> [0..*] : </a:t>
              </a:r>
              <a:r>
                <a:rPr lang="en-US" sz="3600" dirty="0" err="1">
                  <a:latin typeface="+mn-lt"/>
                </a:rPr>
                <a:t>CharacterString</a:t>
              </a:r>
              <a:endParaRPr lang="en-US" sz="3600" dirty="0">
                <a:latin typeface="+mn-lt"/>
              </a:endParaRPr>
            </a:p>
          </p:txBody>
        </p:sp>
        <p:sp>
          <p:nvSpPr>
            <p:cNvPr id="14" name="Rectangle 26"/>
            <p:cNvSpPr>
              <a:spLocks noChangeArrowheads="1"/>
            </p:cNvSpPr>
            <p:nvPr/>
          </p:nvSpPr>
          <p:spPr bwMode="auto">
            <a:xfrm>
              <a:off x="475" y="1792"/>
              <a:ext cx="4782" cy="75"/>
            </a:xfrm>
            <a:prstGeom prst="rect">
              <a:avLst/>
            </a:prstGeom>
            <a:grpFill/>
            <a:ln w="9525">
              <a:solidFill>
                <a:schemeClr val="tx1"/>
              </a:solidFill>
              <a:miter lim="800000"/>
              <a:headEnd/>
              <a:tailEnd/>
            </a:ln>
          </p:spPr>
          <p:txBody>
            <a:bodyPr wrap="none" anchor="ctr"/>
            <a:lstStyle/>
            <a:p>
              <a:endParaRPr lang="en-US">
                <a:latin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29580" y="283184"/>
            <a:ext cx="8229600" cy="559375"/>
          </a:xfrm>
        </p:spPr>
        <p:txBody>
          <a:bodyPr>
            <a:normAutofit fontScale="90000"/>
          </a:bodyPr>
          <a:lstStyle/>
          <a:p>
            <a:r>
              <a:rPr lang="en-US" dirty="0" smtClean="0"/>
              <a:t>Next Steps</a:t>
            </a:r>
            <a:endParaRPr lang="en-US" dirty="0"/>
          </a:p>
        </p:txBody>
      </p:sp>
      <p:grpSp>
        <p:nvGrpSpPr>
          <p:cNvPr id="27" name="Group 26"/>
          <p:cNvGrpSpPr/>
          <p:nvPr/>
        </p:nvGrpSpPr>
        <p:grpSpPr>
          <a:xfrm>
            <a:off x="460375" y="1020476"/>
            <a:ext cx="2672873" cy="369332"/>
            <a:chOff x="460375" y="1020476"/>
            <a:chExt cx="2672873" cy="369332"/>
          </a:xfrm>
        </p:grpSpPr>
        <p:pic>
          <p:nvPicPr>
            <p:cNvPr id="6" name="Picture 5" descr="information_logo.jpg">
              <a:hlinkClick r:id="rId2"/>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1026244"/>
              <a:ext cx="357797" cy="357797"/>
            </a:xfrm>
            <a:prstGeom prst="rect">
              <a:avLst/>
            </a:prstGeom>
          </p:spPr>
        </p:pic>
        <p:sp>
          <p:nvSpPr>
            <p:cNvPr id="7" name="TextBox 6"/>
            <p:cNvSpPr txBox="1"/>
            <p:nvPr/>
          </p:nvSpPr>
          <p:spPr>
            <a:xfrm>
              <a:off x="931491" y="1020476"/>
              <a:ext cx="2201757" cy="369332"/>
            </a:xfrm>
            <a:prstGeom prst="rect">
              <a:avLst/>
            </a:prstGeom>
            <a:noFill/>
          </p:spPr>
          <p:txBody>
            <a:bodyPr wrap="none" rtlCol="0">
              <a:spAutoFit/>
            </a:bodyPr>
            <a:lstStyle/>
            <a:p>
              <a:r>
                <a:rPr lang="en-US" dirty="0" smtClean="0"/>
                <a:t>Metadata Hierarchies</a:t>
              </a:r>
              <a:endParaRPr lang="en-US" dirty="0"/>
            </a:p>
          </p:txBody>
        </p:sp>
      </p:grpSp>
      <p:grpSp>
        <p:nvGrpSpPr>
          <p:cNvPr id="26" name="Group 25"/>
          <p:cNvGrpSpPr/>
          <p:nvPr/>
        </p:nvGrpSpPr>
        <p:grpSpPr>
          <a:xfrm>
            <a:off x="460375" y="1680090"/>
            <a:ext cx="1376813" cy="369332"/>
            <a:chOff x="460375" y="1680090"/>
            <a:chExt cx="1376813" cy="369332"/>
          </a:xfrm>
        </p:grpSpPr>
        <p:pic>
          <p:nvPicPr>
            <p:cNvPr id="5" name="Picture 4" descr="information_logo.jpg">
              <a:hlinkClick r:id="rId4"/>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1685858"/>
              <a:ext cx="357797" cy="357797"/>
            </a:xfrm>
            <a:prstGeom prst="rect">
              <a:avLst/>
            </a:prstGeom>
          </p:spPr>
        </p:pic>
        <p:sp>
          <p:nvSpPr>
            <p:cNvPr id="8" name="TextBox 7"/>
            <p:cNvSpPr txBox="1"/>
            <p:nvPr/>
          </p:nvSpPr>
          <p:spPr>
            <a:xfrm>
              <a:off x="931491" y="1680090"/>
              <a:ext cx="905697" cy="369332"/>
            </a:xfrm>
            <a:prstGeom prst="rect">
              <a:avLst/>
            </a:prstGeom>
            <a:noFill/>
          </p:spPr>
          <p:txBody>
            <a:bodyPr wrap="none" rtlCol="0">
              <a:spAutoFit/>
            </a:bodyPr>
            <a:lstStyle/>
            <a:p>
              <a:r>
                <a:rPr lang="en-US" dirty="0" smtClean="0"/>
                <a:t>Lineage</a:t>
              </a:r>
              <a:endParaRPr lang="en-US" dirty="0"/>
            </a:p>
          </p:txBody>
        </p:sp>
      </p:grpSp>
      <p:grpSp>
        <p:nvGrpSpPr>
          <p:cNvPr id="25" name="Group 24"/>
          <p:cNvGrpSpPr/>
          <p:nvPr/>
        </p:nvGrpSpPr>
        <p:grpSpPr>
          <a:xfrm>
            <a:off x="460375" y="2309689"/>
            <a:ext cx="2759884" cy="369332"/>
            <a:chOff x="460375" y="2309689"/>
            <a:chExt cx="2759884" cy="369332"/>
          </a:xfrm>
        </p:grpSpPr>
        <p:pic>
          <p:nvPicPr>
            <p:cNvPr id="3" name="Picture 2" descr="information_logo.jpg">
              <a:hlinkClick r:id="rId5"/>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2315457"/>
              <a:ext cx="357797" cy="357797"/>
            </a:xfrm>
            <a:prstGeom prst="rect">
              <a:avLst/>
            </a:prstGeom>
          </p:spPr>
        </p:pic>
        <p:sp>
          <p:nvSpPr>
            <p:cNvPr id="9" name="TextBox 8"/>
            <p:cNvSpPr txBox="1"/>
            <p:nvPr/>
          </p:nvSpPr>
          <p:spPr>
            <a:xfrm>
              <a:off x="931491" y="2309689"/>
              <a:ext cx="2288768" cy="369332"/>
            </a:xfrm>
            <a:prstGeom prst="rect">
              <a:avLst/>
            </a:prstGeom>
            <a:noFill/>
          </p:spPr>
          <p:txBody>
            <a:bodyPr wrap="none" rtlCol="0">
              <a:spAutoFit/>
            </a:bodyPr>
            <a:lstStyle/>
            <a:p>
              <a:r>
                <a:rPr lang="en-US" dirty="0" smtClean="0"/>
                <a:t>Documentation Needs</a:t>
              </a:r>
              <a:endParaRPr lang="en-US" dirty="0"/>
            </a:p>
          </p:txBody>
        </p:sp>
      </p:grpSp>
      <p:grpSp>
        <p:nvGrpSpPr>
          <p:cNvPr id="24" name="Group 23"/>
          <p:cNvGrpSpPr/>
          <p:nvPr/>
        </p:nvGrpSpPr>
        <p:grpSpPr>
          <a:xfrm>
            <a:off x="460375" y="2932949"/>
            <a:ext cx="2756935" cy="369332"/>
            <a:chOff x="460375" y="2932949"/>
            <a:chExt cx="2756935" cy="369332"/>
          </a:xfrm>
        </p:grpSpPr>
        <p:sp>
          <p:nvSpPr>
            <p:cNvPr id="15" name="TextBox 14"/>
            <p:cNvSpPr txBox="1"/>
            <p:nvPr/>
          </p:nvSpPr>
          <p:spPr>
            <a:xfrm>
              <a:off x="931491" y="2932949"/>
              <a:ext cx="2285819" cy="369332"/>
            </a:xfrm>
            <a:prstGeom prst="rect">
              <a:avLst/>
            </a:prstGeom>
            <a:noFill/>
          </p:spPr>
          <p:txBody>
            <a:bodyPr wrap="none" rtlCol="0">
              <a:spAutoFit/>
            </a:bodyPr>
            <a:lstStyle/>
            <a:p>
              <a:r>
                <a:rPr lang="en-US" dirty="0" smtClean="0"/>
                <a:t>Web Accessible Folder</a:t>
              </a:r>
            </a:p>
          </p:txBody>
        </p:sp>
        <p:pic>
          <p:nvPicPr>
            <p:cNvPr id="16" name="Picture 15" descr="information_logo.jpg">
              <a:hlinkClick r:id="rId6"/>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2938717"/>
              <a:ext cx="357797" cy="357797"/>
            </a:xfrm>
            <a:prstGeom prst="rect">
              <a:avLst/>
            </a:prstGeom>
          </p:spPr>
        </p:pic>
      </p:grpSp>
      <p:grpSp>
        <p:nvGrpSpPr>
          <p:cNvPr id="29" name="Group 28"/>
          <p:cNvGrpSpPr/>
          <p:nvPr/>
        </p:nvGrpSpPr>
        <p:grpSpPr>
          <a:xfrm>
            <a:off x="460375" y="4246512"/>
            <a:ext cx="2742946" cy="369332"/>
            <a:chOff x="460375" y="4246512"/>
            <a:chExt cx="2742946" cy="369332"/>
          </a:xfrm>
        </p:grpSpPr>
        <p:sp>
          <p:nvSpPr>
            <p:cNvPr id="10" name="TextBox 9"/>
            <p:cNvSpPr txBox="1"/>
            <p:nvPr/>
          </p:nvSpPr>
          <p:spPr>
            <a:xfrm>
              <a:off x="920067" y="4246512"/>
              <a:ext cx="2283254" cy="369332"/>
            </a:xfrm>
            <a:prstGeom prst="rect">
              <a:avLst/>
            </a:prstGeom>
            <a:noFill/>
          </p:spPr>
          <p:txBody>
            <a:bodyPr wrap="none" rtlCol="0">
              <a:spAutoFit/>
            </a:bodyPr>
            <a:lstStyle/>
            <a:p>
              <a:r>
                <a:rPr lang="en-US" dirty="0" smtClean="0"/>
                <a:t>Reusable Components</a:t>
              </a:r>
              <a:endParaRPr lang="en-US" dirty="0"/>
            </a:p>
          </p:txBody>
        </p:sp>
        <p:pic>
          <p:nvPicPr>
            <p:cNvPr id="17" name="Picture 16" descr="information_logo.jpg">
              <a:hlinkClick r:id="rId7"/>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4252280"/>
              <a:ext cx="357797" cy="357797"/>
            </a:xfrm>
            <a:prstGeom prst="rect">
              <a:avLst/>
            </a:prstGeom>
          </p:spPr>
        </p:pic>
      </p:grpSp>
      <p:grpSp>
        <p:nvGrpSpPr>
          <p:cNvPr id="28" name="Group 27"/>
          <p:cNvGrpSpPr/>
          <p:nvPr/>
        </p:nvGrpSpPr>
        <p:grpSpPr>
          <a:xfrm>
            <a:off x="460375" y="4944759"/>
            <a:ext cx="2547123" cy="369332"/>
            <a:chOff x="460375" y="4944759"/>
            <a:chExt cx="2547123" cy="369332"/>
          </a:xfrm>
        </p:grpSpPr>
        <p:sp>
          <p:nvSpPr>
            <p:cNvPr id="12" name="TextBox 11"/>
            <p:cNvSpPr txBox="1"/>
            <p:nvPr/>
          </p:nvSpPr>
          <p:spPr>
            <a:xfrm>
              <a:off x="920067" y="4944759"/>
              <a:ext cx="2087431" cy="369332"/>
            </a:xfrm>
            <a:prstGeom prst="rect">
              <a:avLst/>
            </a:prstGeom>
            <a:noFill/>
          </p:spPr>
          <p:txBody>
            <a:bodyPr wrap="none" rtlCol="0">
              <a:spAutoFit/>
            </a:bodyPr>
            <a:lstStyle/>
            <a:p>
              <a:r>
                <a:rPr lang="en-US" dirty="0" smtClean="0"/>
                <a:t>WAFs and DS_Series</a:t>
              </a:r>
              <a:endParaRPr lang="en-US" dirty="0"/>
            </a:p>
          </p:txBody>
        </p:sp>
        <p:pic>
          <p:nvPicPr>
            <p:cNvPr id="18" name="Picture 17" descr="information_logo.jpg">
              <a:hlinkClick r:id="rId8"/>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4950527"/>
              <a:ext cx="357797" cy="357797"/>
            </a:xfrm>
            <a:prstGeom prst="rect">
              <a:avLst/>
            </a:prstGeom>
          </p:spPr>
        </p:pic>
      </p:grpSp>
      <p:grpSp>
        <p:nvGrpSpPr>
          <p:cNvPr id="23" name="Group 22"/>
          <p:cNvGrpSpPr/>
          <p:nvPr/>
        </p:nvGrpSpPr>
        <p:grpSpPr>
          <a:xfrm>
            <a:off x="460375" y="3619500"/>
            <a:ext cx="2113104" cy="369332"/>
            <a:chOff x="460375" y="3619500"/>
            <a:chExt cx="2113104" cy="369332"/>
          </a:xfrm>
        </p:grpSpPr>
        <p:sp>
          <p:nvSpPr>
            <p:cNvPr id="11" name="TextBox 10"/>
            <p:cNvSpPr txBox="1"/>
            <p:nvPr/>
          </p:nvSpPr>
          <p:spPr>
            <a:xfrm>
              <a:off x="931491" y="3619500"/>
              <a:ext cx="1641988" cy="369332"/>
            </a:xfrm>
            <a:prstGeom prst="rect">
              <a:avLst/>
            </a:prstGeom>
            <a:noFill/>
          </p:spPr>
          <p:txBody>
            <a:bodyPr wrap="none" rtlCol="0">
              <a:spAutoFit/>
            </a:bodyPr>
            <a:lstStyle/>
            <a:p>
              <a:r>
                <a:rPr lang="en-US" dirty="0" smtClean="0"/>
                <a:t>Wiki Categories</a:t>
              </a:r>
              <a:endParaRPr lang="en-US" dirty="0"/>
            </a:p>
          </p:txBody>
        </p:sp>
        <p:pic>
          <p:nvPicPr>
            <p:cNvPr id="19" name="Picture 18" descr="information_logo.jpg">
              <a:hlinkClick r:id="rId9"/>
            </p:cNvPr>
            <p:cNvPicPr>
              <a:picLocks noChangeAspect="1"/>
            </p:cNvPicPr>
            <p:nvPr/>
          </p:nvPicPr>
          <p:blipFill>
            <a:blip r:embed="rId3" cstate="print">
              <a:clrChange>
                <a:clrFrom>
                  <a:srgbClr val="FFFFFF"/>
                </a:clrFrom>
                <a:clrTo>
                  <a:srgbClr val="FFFFFF">
                    <a:alpha val="0"/>
                  </a:srgbClr>
                </a:clrTo>
              </a:clrChange>
            </a:blip>
            <a:stretch>
              <a:fillRect/>
            </a:stretch>
          </p:blipFill>
          <p:spPr>
            <a:xfrm>
              <a:off x="460375" y="3625268"/>
              <a:ext cx="357797" cy="357797"/>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72" y="295024"/>
            <a:ext cx="8229600" cy="559375"/>
          </a:xfrm>
        </p:spPr>
        <p:txBody>
          <a:bodyPr>
            <a:noAutofit/>
          </a:bodyPr>
          <a:lstStyle/>
          <a:p>
            <a:r>
              <a:rPr lang="en-US" dirty="0" smtClean="0"/>
              <a:t>XML Basics</a:t>
            </a:r>
            <a:endParaRPr lang="en-US" dirty="0"/>
          </a:p>
        </p:txBody>
      </p:sp>
      <p:sp>
        <p:nvSpPr>
          <p:cNvPr id="3" name="Content Placeholder 2"/>
          <p:cNvSpPr txBox="1">
            <a:spLocks/>
          </p:cNvSpPr>
          <p:nvPr/>
        </p:nvSpPr>
        <p:spPr>
          <a:xfrm>
            <a:off x="339969" y="958362"/>
            <a:ext cx="8229600" cy="168812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smtClean="0">
                <a:ln>
                  <a:noFill/>
                </a:ln>
                <a:effectLst/>
                <a:uLnTx/>
                <a:uFillTx/>
                <a:latin typeface="+mn-lt"/>
                <a:ea typeface="+mn-ea"/>
                <a:cs typeface="+mn-cs"/>
              </a:rPr>
              <a:t>Tag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mn-lt"/>
                <a:ea typeface="+mn-ea"/>
                <a:cs typeface="+mn-cs"/>
              </a:rPr>
              <a:t>	A markup construct that begins with "&lt;" and ends with "&gt;”.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1" u="none" strike="noStrike" kern="1200" cap="none" spc="0" normalizeH="0" baseline="0" noProof="0" dirty="0" smtClean="0">
                <a:ln>
                  <a:noFill/>
                </a:ln>
                <a:effectLst/>
                <a:uLnTx/>
                <a:uFillTx/>
                <a:latin typeface="+mn-lt"/>
                <a:ea typeface="+mn-ea"/>
                <a:cs typeface="+mn-cs"/>
              </a:rPr>
              <a:t>	start-tags		</a:t>
            </a:r>
            <a:r>
              <a:rPr kumimoji="0" lang="en-US" sz="1800" b="0" i="0" u="none" strike="noStrike" kern="1200" cap="none" spc="0" normalizeH="0" baseline="0" noProof="0" dirty="0" smtClean="0">
                <a:ln>
                  <a:noFill/>
                </a:ln>
                <a:effectLst/>
                <a:uLnTx/>
                <a:uFillTx/>
                <a:latin typeface="+mn-lt"/>
                <a:ea typeface="+mn-ea"/>
                <a:cs typeface="+mn-cs"/>
              </a:rPr>
              <a:t>&lt;section&gt;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1" u="none" strike="noStrike" kern="1200" cap="none" spc="0" normalizeH="0" baseline="0" noProof="0" dirty="0" smtClean="0">
                <a:ln>
                  <a:noFill/>
                </a:ln>
                <a:effectLst/>
                <a:uLnTx/>
                <a:uFillTx/>
                <a:latin typeface="+mn-lt"/>
                <a:ea typeface="+mn-ea"/>
                <a:cs typeface="+mn-cs"/>
              </a:rPr>
              <a:t>	end-tags</a:t>
            </a:r>
            <a:r>
              <a:rPr kumimoji="0" lang="en-US" sz="1800" b="0" i="0" u="none" strike="noStrike" kern="1200" cap="none" spc="0" normalizeH="0" baseline="0" noProof="0" dirty="0" smtClean="0">
                <a:ln>
                  <a:noFill/>
                </a:ln>
                <a:effectLst/>
                <a:uLnTx/>
                <a:uFillTx/>
                <a:latin typeface="+mn-lt"/>
                <a:ea typeface="+mn-ea"/>
                <a:cs typeface="+mn-cs"/>
              </a:rPr>
              <a:t>		&lt;/section&gt; and</a:t>
            </a:r>
          </a:p>
          <a:p>
            <a:pPr marL="342900" indent="-342900">
              <a:spcBef>
                <a:spcPct val="20000"/>
              </a:spcBef>
            </a:pPr>
            <a:r>
              <a:rPr lang="en-US" dirty="0" smtClean="0"/>
              <a:t>	empty-element		&lt;section/&gt;</a:t>
            </a:r>
            <a:endParaRPr kumimoji="0" lang="en-US" b="0" i="0" u="none" strike="noStrike" kern="1200" cap="none" spc="0" normalizeH="0" baseline="0" noProof="0" dirty="0" smtClean="0">
              <a:ln>
                <a:noFill/>
              </a:ln>
              <a:effectLst/>
              <a:uLnTx/>
              <a:uFillTx/>
              <a:latin typeface="+mn-lt"/>
              <a:ea typeface="+mn-ea"/>
              <a:cs typeface="+mn-cs"/>
            </a:endParaRPr>
          </a:p>
        </p:txBody>
      </p:sp>
      <p:sp>
        <p:nvSpPr>
          <p:cNvPr id="4" name="Content Placeholder 2"/>
          <p:cNvSpPr txBox="1">
            <a:spLocks/>
          </p:cNvSpPr>
          <p:nvPr/>
        </p:nvSpPr>
        <p:spPr>
          <a:xfrm>
            <a:off x="339969" y="2682634"/>
            <a:ext cx="8229600" cy="187848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smtClean="0">
                <a:ln>
                  <a:noFill/>
                </a:ln>
                <a:effectLst/>
                <a:uLnTx/>
                <a:uFillTx/>
                <a:latin typeface="+mn-lt"/>
                <a:ea typeface="+mn-ea"/>
                <a:cs typeface="+mn-cs"/>
              </a:rPr>
              <a:t>Element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mn-lt"/>
                <a:ea typeface="+mn-ea"/>
                <a:cs typeface="+mn-cs"/>
              </a:rPr>
              <a:t>	A logical component of a document which either begins with a start-tag and ends with a matching end-tag, or consists only of an empty-element tag. Any characters between the start- and end-tags are the element's </a:t>
            </a:r>
            <a:r>
              <a:rPr kumimoji="0" lang="en-US" sz="1800" b="0" i="1" u="none" strike="noStrike" kern="1200" cap="none" spc="0" normalizeH="0" baseline="0" noProof="0" dirty="0" smtClean="0">
                <a:ln>
                  <a:noFill/>
                </a:ln>
                <a:effectLst/>
                <a:uLnTx/>
                <a:uFillTx/>
                <a:latin typeface="+mn-lt"/>
                <a:ea typeface="+mn-ea"/>
                <a:cs typeface="+mn-cs"/>
              </a:rPr>
              <a:t>content</a:t>
            </a:r>
            <a:r>
              <a:rPr kumimoji="0" lang="en-US" sz="1800" b="0" i="0" u="none" strike="noStrike" kern="1200" cap="none" spc="0" normalizeH="0" baseline="0" noProof="0" dirty="0" smtClean="0">
                <a:ln>
                  <a:noFill/>
                </a:ln>
                <a:effectLst/>
                <a:uLnTx/>
                <a:uFillTx/>
                <a:latin typeface="+mn-lt"/>
                <a:ea typeface="+mn-ea"/>
                <a:cs typeface="+mn-cs"/>
              </a:rPr>
              <a:t>, and may contain markup, including other elements, which are called </a:t>
            </a:r>
            <a:r>
              <a:rPr kumimoji="0" lang="en-US" sz="1800" b="0" i="1" u="none" strike="noStrike" kern="1200" cap="none" spc="0" normalizeH="0" baseline="0" noProof="0" dirty="0" smtClean="0">
                <a:ln>
                  <a:noFill/>
                </a:ln>
                <a:effectLst/>
                <a:uLnTx/>
                <a:uFillTx/>
                <a:latin typeface="+mn-lt"/>
                <a:ea typeface="+mn-ea"/>
                <a:cs typeface="+mn-cs"/>
              </a:rPr>
              <a:t>child elements</a:t>
            </a:r>
            <a:r>
              <a:rPr kumimoji="0" lang="en-US" sz="1800" b="0" i="0" u="none" strike="noStrike" kern="1200" cap="none" spc="0" normalizeH="0" baseline="0" noProof="0" dirty="0" smtClean="0">
                <a:ln>
                  <a:noFill/>
                </a:ln>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mn-lt"/>
                <a:ea typeface="+mn-ea"/>
                <a:cs typeface="+mn-cs"/>
              </a:rPr>
              <a:t>		&lt;Greeting&gt;</a:t>
            </a:r>
            <a:r>
              <a:rPr kumimoji="0" lang="en-US" sz="1800" b="0" i="1" u="none" strike="noStrike" kern="1200" cap="none" spc="0" normalizeH="0" baseline="0" noProof="0" dirty="0" smtClean="0">
                <a:ln>
                  <a:noFill/>
                </a:ln>
                <a:effectLst/>
                <a:uLnTx/>
                <a:uFillTx/>
                <a:latin typeface="+mn-lt"/>
                <a:ea typeface="+mn-ea"/>
                <a:cs typeface="+mn-cs"/>
              </a:rPr>
              <a:t>Content </a:t>
            </a:r>
            <a:r>
              <a:rPr kumimoji="0" lang="en-US" sz="1800" b="0" i="0" u="none" strike="noStrike" kern="1200" cap="none" spc="0" normalizeH="0" baseline="0" noProof="0" dirty="0" smtClean="0">
                <a:ln>
                  <a:noFill/>
                </a:ln>
                <a:effectLst/>
                <a:uLnTx/>
                <a:uFillTx/>
                <a:latin typeface="+mn-lt"/>
                <a:ea typeface="+mn-ea"/>
                <a:cs typeface="+mn-cs"/>
              </a:rPr>
              <a:t>&lt;/Greeting&gt;</a:t>
            </a:r>
          </a:p>
        </p:txBody>
      </p:sp>
      <p:sp>
        <p:nvSpPr>
          <p:cNvPr id="5" name="Content Placeholder 2"/>
          <p:cNvSpPr txBox="1">
            <a:spLocks/>
          </p:cNvSpPr>
          <p:nvPr/>
        </p:nvSpPr>
        <p:spPr>
          <a:xfrm>
            <a:off x="339969" y="4552808"/>
            <a:ext cx="8229600" cy="1778976"/>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1" i="0" u="none" strike="noStrike" kern="1200" cap="none" spc="0" normalizeH="0" baseline="0" noProof="0" dirty="0" smtClean="0">
                <a:ln>
                  <a:noFill/>
                </a:ln>
                <a:effectLst/>
                <a:uLnTx/>
                <a:uFillTx/>
                <a:latin typeface="+mn-lt"/>
                <a:ea typeface="+mn-ea"/>
                <a:cs typeface="+mn-cs"/>
              </a:rPr>
              <a:t>Attribute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mn-lt"/>
                <a:ea typeface="+mn-ea"/>
                <a:cs typeface="+mn-cs"/>
              </a:rPr>
              <a:t>	A markup construct consisting of a name/value pair within a start-tag or empty-element tag. In the example (below) the element </a:t>
            </a:r>
            <a:r>
              <a:rPr kumimoji="0" lang="en-US" sz="1800" b="0" i="1" u="none" strike="noStrike" kern="1200" cap="none" spc="0" normalizeH="0" baseline="0" noProof="0" dirty="0" smtClean="0">
                <a:ln>
                  <a:noFill/>
                </a:ln>
                <a:effectLst/>
                <a:uLnTx/>
                <a:uFillTx/>
                <a:latin typeface="+mn-lt"/>
                <a:ea typeface="+mn-ea"/>
                <a:cs typeface="+mn-cs"/>
              </a:rPr>
              <a:t>step</a:t>
            </a:r>
            <a:r>
              <a:rPr kumimoji="0" lang="en-US" sz="1800" b="0" i="0" u="none" strike="noStrike" kern="1200" cap="none" spc="0" normalizeH="0" baseline="0" noProof="0" dirty="0" smtClean="0">
                <a:ln>
                  <a:noFill/>
                </a:ln>
                <a:effectLst/>
                <a:uLnTx/>
                <a:uFillTx/>
                <a:latin typeface="+mn-lt"/>
                <a:ea typeface="+mn-ea"/>
                <a:cs typeface="+mn-cs"/>
              </a:rPr>
              <a:t> has one attribute, </a:t>
            </a:r>
            <a:r>
              <a:rPr kumimoji="0" lang="en-US" sz="1800" b="0" i="1" u="none" strike="noStrike" kern="1200" cap="none" spc="0" normalizeH="0" baseline="0" noProof="0" dirty="0" smtClean="0">
                <a:ln>
                  <a:noFill/>
                </a:ln>
                <a:effectLst/>
                <a:uLnTx/>
                <a:uFillTx/>
                <a:latin typeface="+mn-lt"/>
                <a:ea typeface="+mn-ea"/>
                <a:cs typeface="+mn-cs"/>
              </a:rPr>
              <a:t>number </a:t>
            </a:r>
            <a:r>
              <a:rPr kumimoji="0" lang="en-US" sz="1800" b="0" i="0" u="none" strike="noStrike" kern="1200" cap="none" spc="0" normalizeH="0" baseline="0" noProof="0" dirty="0" smtClean="0">
                <a:ln>
                  <a:noFill/>
                </a:ln>
                <a:effectLst/>
                <a:uLnTx/>
                <a:uFillTx/>
                <a:latin typeface="+mn-lt"/>
                <a:ea typeface="+mn-ea"/>
                <a:cs typeface="+mn-cs"/>
              </a:rPr>
              <a:t>with a value of “</a:t>
            </a:r>
            <a:r>
              <a:rPr kumimoji="0" lang="en-US" sz="1800" b="0" i="1" u="none" strike="noStrike" kern="1200" cap="none" spc="0" normalizeH="0" baseline="0" noProof="0" dirty="0" smtClean="0">
                <a:ln>
                  <a:noFill/>
                </a:ln>
                <a:effectLst/>
                <a:uLnTx/>
                <a:uFillTx/>
                <a:latin typeface="+mn-lt"/>
                <a:ea typeface="+mn-ea"/>
                <a:cs typeface="+mn-cs"/>
              </a:rPr>
              <a:t>3”</a:t>
            </a:r>
            <a:r>
              <a:rPr kumimoji="0" lang="en-US" sz="1800" b="0" i="0" u="none" strike="noStrike" kern="1200" cap="none" spc="0" normalizeH="0" baseline="0" noProof="0" dirty="0" smtClean="0">
                <a:ln>
                  <a:noFill/>
                </a:ln>
                <a:effectLst/>
                <a:uLnTx/>
                <a:uFillTx/>
                <a:latin typeface="+mn-lt"/>
                <a:ea typeface="+mn-ea"/>
                <a:cs typeface="+mn-cs"/>
              </a:rPr>
              <a:t>: </a:t>
            </a:r>
          </a:p>
          <a:p>
            <a:pPr marL="342900" marR="0" lvl="0" indent="-342900" algn="l" defTabSz="9144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mn-lt"/>
                <a:ea typeface="+mn-ea"/>
                <a:cs typeface="+mn-cs"/>
              </a:rPr>
              <a:t>		&lt;step number="3"&gt;Connect A to B.&lt;/step&gt;</a:t>
            </a:r>
          </a:p>
        </p:txBody>
      </p:sp>
      <p:pic>
        <p:nvPicPr>
          <p:cNvPr id="7" name="Picture 6" descr="information_logo.jpg">
            <a:hlinkClick r:id="rId3"/>
          </p:cNvPr>
          <p:cNvPicPr>
            <a:picLocks noChangeAspect="1"/>
          </p:cNvPicPr>
          <p:nvPr/>
        </p:nvPicPr>
        <p:blipFill>
          <a:blip r:embed="rId4" cstate="print">
            <a:clrChange>
              <a:clrFrom>
                <a:srgbClr val="FFFFFF"/>
              </a:clrFrom>
              <a:clrTo>
                <a:srgbClr val="FFFFFF">
                  <a:alpha val="0"/>
                </a:srgbClr>
              </a:clrTo>
            </a:clrChange>
          </a:blip>
          <a:stretch>
            <a:fillRect/>
          </a:stretch>
        </p:blipFill>
        <p:spPr>
          <a:xfrm>
            <a:off x="485775" y="6317048"/>
            <a:ext cx="357797" cy="35779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26009</TotalTime>
  <Words>8051</Words>
  <Application>Microsoft Macintosh PowerPoint</Application>
  <PresentationFormat>On-screen Show (4:3)</PresentationFormat>
  <Paragraphs>1251</Paragraphs>
  <Slides>84</Slides>
  <Notes>50</Notes>
  <HiddenSlides>44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84</vt:i4>
      </vt:variant>
    </vt:vector>
  </HeadingPairs>
  <TitlesOfParts>
    <vt:vector size="89" baseType="lpstr">
      <vt:lpstr>Calibri</vt:lpstr>
      <vt:lpstr>Mangal</vt:lpstr>
      <vt:lpstr>ＭＳ Ｐゴシック</vt:lpstr>
      <vt:lpstr>Arial</vt:lpstr>
      <vt:lpstr>Office Theme</vt:lpstr>
      <vt:lpstr>Documentation Building Blocks</vt:lpstr>
      <vt:lpstr>NASA Earth Data Wiki Guidance</vt:lpstr>
      <vt:lpstr>ISO UML - Every Picture Tells a Story</vt:lpstr>
      <vt:lpstr>PowerPoint Presentation</vt:lpstr>
      <vt:lpstr>PowerPoint Presentation</vt:lpstr>
      <vt:lpstr>CI_OnlineResource</vt:lpstr>
      <vt:lpstr>UML.1</vt:lpstr>
      <vt:lpstr>UML.2</vt:lpstr>
      <vt:lpstr>XML Basics</vt:lpstr>
      <vt:lpstr>XML Namespaces</vt:lpstr>
      <vt:lpstr>CodeLists</vt:lpstr>
      <vt:lpstr>CI_OnLineFunctionCode</vt:lpstr>
      <vt:lpstr>CI_RoleCode</vt:lpstr>
      <vt:lpstr>CI_OnlineResource</vt:lpstr>
      <vt:lpstr>Where Are CI_OnlineResources?</vt:lpstr>
      <vt:lpstr>Where Are CI_OnlineResources?</vt:lpstr>
      <vt:lpstr> Where are OnlineResource objects in the ISO 19115-1 Metadata Model? </vt:lpstr>
      <vt:lpstr> How are OnlineResource objects used in the Common Metadata Repository? </vt:lpstr>
      <vt:lpstr> What is the content of OnlineResource objects in the Common Metadata Repository? </vt:lpstr>
      <vt:lpstr> What are the ARC Curation rules for OnlineResource fields in the Common Metadata Repository? </vt:lpstr>
      <vt:lpstr>CI_Responsibility - UML</vt:lpstr>
      <vt:lpstr>CI_ResponsibleParty - UML</vt:lpstr>
      <vt:lpstr>Where Are People?</vt:lpstr>
      <vt:lpstr>Explore Metadata</vt:lpstr>
      <vt:lpstr>Where Are People?</vt:lpstr>
      <vt:lpstr>Where Are People?</vt:lpstr>
      <vt:lpstr>Where Are People?</vt:lpstr>
      <vt:lpstr>Where Are People?</vt:lpstr>
      <vt:lpstr>Where Are People?</vt:lpstr>
      <vt:lpstr>Where Are People?</vt:lpstr>
      <vt:lpstr>Where Are People?</vt:lpstr>
      <vt:lpstr>Where Are People?</vt:lpstr>
      <vt:lpstr>Database and XML Keys</vt:lpstr>
      <vt:lpstr>XML Attributes: Objects and References</vt:lpstr>
      <vt:lpstr>CI_Citation</vt:lpstr>
      <vt:lpstr>Where Are Citations?</vt:lpstr>
      <vt:lpstr>Explore Metadata</vt:lpstr>
      <vt:lpstr>Where Are Citations?</vt:lpstr>
      <vt:lpstr>Where Are Citations?</vt:lpstr>
      <vt:lpstr>Where Are Citations?</vt:lpstr>
      <vt:lpstr>Where Are Citations?</vt:lpstr>
      <vt:lpstr>Where Are Citations?</vt:lpstr>
      <vt:lpstr>Where Are Citations?</vt:lpstr>
      <vt:lpstr>Where Are Citations?</vt:lpstr>
      <vt:lpstr>Where Are Citations?</vt:lpstr>
      <vt:lpstr>MD_Identifier</vt:lpstr>
      <vt:lpstr>Where Are Identifiers?</vt:lpstr>
      <vt:lpstr>Explore Metadata</vt:lpstr>
      <vt:lpstr>Where Are Identifiers?</vt:lpstr>
      <vt:lpstr>Where Are Identifiers?</vt:lpstr>
      <vt:lpstr>Where Are Identifiers and Citations?</vt:lpstr>
      <vt:lpstr>Where Are Identifiers and Citations?</vt:lpstr>
      <vt:lpstr>Where Are Identifiers and Citations?</vt:lpstr>
      <vt:lpstr>Where Are Identifiers and Citations?</vt:lpstr>
      <vt:lpstr>Where Are Identifiers and Citations?</vt:lpstr>
      <vt:lpstr>Where Are Identifiers and Citations?</vt:lpstr>
      <vt:lpstr>Where Are Identifiers and Citations?</vt:lpstr>
      <vt:lpstr>MD_Keywords</vt:lpstr>
      <vt:lpstr>Explore Metadata</vt:lpstr>
      <vt:lpstr>Where Are Keywords?</vt:lpstr>
      <vt:lpstr>Where Are Keywords?</vt:lpstr>
      <vt:lpstr>MD_Scope</vt:lpstr>
      <vt:lpstr>Where Are Scope Codes?</vt:lpstr>
      <vt:lpstr>Explore Metadata</vt:lpstr>
      <vt:lpstr>Where Are Scope Codes?</vt:lpstr>
      <vt:lpstr>Where Are Scope Codes?</vt:lpstr>
      <vt:lpstr>Where Are Scope Codes?</vt:lpstr>
      <vt:lpstr>Where Are Scope Codes?</vt:lpstr>
      <vt:lpstr>Where Are Scope Codes?</vt:lpstr>
      <vt:lpstr>Where Are Scope Codes?</vt:lpstr>
      <vt:lpstr>Where Are Scope Codes?</vt:lpstr>
      <vt:lpstr>EX_Extent</vt:lpstr>
      <vt:lpstr>Where Are Extents?</vt:lpstr>
      <vt:lpstr>Explore Metadata</vt:lpstr>
      <vt:lpstr>Where Are Extents?</vt:lpstr>
      <vt:lpstr>Where Are Extents?</vt:lpstr>
      <vt:lpstr>Where Are Extents?</vt:lpstr>
      <vt:lpstr>Where Are Extents?</vt:lpstr>
      <vt:lpstr>Where are Extents</vt:lpstr>
      <vt:lpstr>Where Are Extents?</vt:lpstr>
      <vt:lpstr>Boilerplate.MI_Metadata</vt:lpstr>
      <vt:lpstr>Boilerplate.MD_ReferenceSystem</vt:lpstr>
      <vt:lpstr>Boilerplate.MD_Constraints</vt:lpstr>
      <vt:lpstr>Next Steps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 Building Blocks</dc:title>
  <dc:creator>Ted Habermann</dc:creator>
  <cp:lastModifiedBy>Ted Habermann</cp:lastModifiedBy>
  <cp:revision>259</cp:revision>
  <dcterms:created xsi:type="dcterms:W3CDTF">2011-06-09T11:48:28Z</dcterms:created>
  <dcterms:modified xsi:type="dcterms:W3CDTF">2017-04-26T16:53:26Z</dcterms:modified>
</cp:coreProperties>
</file>