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2A233C-B198-45BC-A017-EA0D038A0E9C}">
  <a:tblStyle styleId="{982A233C-B198-45BC-A017-EA0D038A0E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FC072E2-1EFF-4102-945F-B991FECBBDFB}"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9df94faf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9df94faf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9df94faf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9df94faf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9df94faf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89df94faf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9df94faf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9df94faf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9df94faf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9df94faf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9df94fa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9df94fa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9df94faf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9df94faf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9df94faf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9df94faf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9df94faf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9df94faf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9df94faf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9df94faf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9df94faf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9df94faf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9df94faf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9df94faf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9df94faf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9df94faf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9df94faf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9df94faf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9df94faf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9df94faf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View, ViewGroup dan XML Syntax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118125" y="99350"/>
            <a:ext cx="8570975" cy="494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Width dan Height Pada View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148075" y="76200"/>
            <a:ext cx="8847860" cy="499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wrap_content vs match_parent</a:t>
            </a:r>
            <a:endParaRPr/>
          </a:p>
        </p:txBody>
      </p:sp>
      <p:graphicFrame>
        <p:nvGraphicFramePr>
          <p:cNvPr id="136" name="Google Shape;136;p25"/>
          <p:cNvGraphicFramePr/>
          <p:nvPr/>
        </p:nvGraphicFramePr>
        <p:xfrm>
          <a:off x="343275" y="2178175"/>
          <a:ext cx="3000000" cy="3000000"/>
        </p:xfrm>
        <a:graphic>
          <a:graphicData uri="http://schemas.openxmlformats.org/drawingml/2006/table">
            <a:tbl>
              <a:tblPr>
                <a:noFill/>
                <a:tableStyleId>{982A233C-B198-45BC-A017-EA0D038A0E9C}</a:tableStyleId>
              </a:tblPr>
              <a:tblGrid>
                <a:gridCol w="4200700"/>
                <a:gridCol w="4200700"/>
              </a:tblGrid>
              <a:tr h="393575">
                <a:tc>
                  <a:txBody>
                    <a:bodyPr/>
                    <a:lstStyle/>
                    <a:p>
                      <a:pPr indent="0" lvl="0" marL="0" rtl="0" algn="ctr">
                        <a:spcBef>
                          <a:spcPts val="0"/>
                        </a:spcBef>
                        <a:spcAft>
                          <a:spcPts val="0"/>
                        </a:spcAft>
                        <a:buNone/>
                      </a:pPr>
                      <a:r>
                        <a:rPr lang="en">
                          <a:solidFill>
                            <a:schemeClr val="lt1"/>
                          </a:solidFill>
                        </a:rPr>
                        <a:t>w</a:t>
                      </a:r>
                      <a:r>
                        <a:rPr lang="en">
                          <a:solidFill>
                            <a:schemeClr val="lt1"/>
                          </a:solidFill>
                        </a:rPr>
                        <a:t>rap_Content</a:t>
                      </a:r>
                      <a:endParaRPr>
                        <a:solidFill>
                          <a:schemeClr val="lt1"/>
                        </a:solidFill>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solidFill>
                            <a:schemeClr val="lt1"/>
                          </a:solidFill>
                        </a:rPr>
                        <a:t>w</a:t>
                      </a:r>
                      <a:r>
                        <a:rPr lang="en">
                          <a:solidFill>
                            <a:schemeClr val="lt1"/>
                          </a:solidFill>
                        </a:rPr>
                        <a:t>atch_Parent</a:t>
                      </a:r>
                      <a:endParaRPr>
                        <a:solidFill>
                          <a:schemeClr val="lt1"/>
                        </a:solidFill>
                      </a:endParaRPr>
                    </a:p>
                  </a:txBody>
                  <a:tcPr marT="91425" marB="91425" marR="91425" marL="91425">
                    <a:solidFill>
                      <a:schemeClr val="accent2"/>
                    </a:solidFill>
                  </a:tcPr>
                </a:tc>
              </a:tr>
              <a:tr h="1738275">
                <a:tc>
                  <a:txBody>
                    <a:bodyPr/>
                    <a:lstStyle/>
                    <a:p>
                      <a:pPr indent="0" lvl="0" marL="0" rtl="0" algn="l">
                        <a:spcBef>
                          <a:spcPts val="0"/>
                        </a:spcBef>
                        <a:spcAft>
                          <a:spcPts val="0"/>
                        </a:spcAft>
                        <a:buNone/>
                      </a:pPr>
                      <a:r>
                        <a:rPr lang="en"/>
                        <a:t>Ukuran wrap_content akan menyesuaikan konten yang ada di dalamnya</a:t>
                      </a:r>
                      <a:endParaRPr/>
                    </a:p>
                  </a:txBody>
                  <a:tcPr marT="91425" marB="91425" marR="91425" marL="91425"/>
                </a:tc>
                <a:tc>
                  <a:txBody>
                    <a:bodyPr/>
                    <a:lstStyle/>
                    <a:p>
                      <a:pPr indent="0" lvl="0" marL="0" rtl="0" algn="l">
                        <a:spcBef>
                          <a:spcPts val="0"/>
                        </a:spcBef>
                        <a:spcAft>
                          <a:spcPts val="0"/>
                        </a:spcAft>
                        <a:buNone/>
                      </a:pPr>
                      <a:r>
                        <a:rPr lang="en"/>
                        <a:t>match_parent akan menyesuaikan dengan parentnya, Viewnya akan mengisi atau fill ruang kosong yang ada di sekitarnya menyesuaikan lebar atau tinggi parentnya.</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Atribut umum yang sering digunakan pada view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aphicFrame>
        <p:nvGraphicFramePr>
          <p:cNvPr id="146" name="Google Shape;146;p27"/>
          <p:cNvGraphicFramePr/>
          <p:nvPr/>
        </p:nvGraphicFramePr>
        <p:xfrm>
          <a:off x="136125" y="170163"/>
          <a:ext cx="3000000" cy="3000000"/>
        </p:xfrm>
        <a:graphic>
          <a:graphicData uri="http://schemas.openxmlformats.org/drawingml/2006/table">
            <a:tbl>
              <a:tblPr>
                <a:noFill/>
                <a:tableStyleId>{FFC072E2-1EFF-4102-945F-B991FECBBDFB}</a:tableStyleId>
              </a:tblPr>
              <a:tblGrid>
                <a:gridCol w="1737100"/>
                <a:gridCol w="3454850"/>
                <a:gridCol w="3679800"/>
              </a:tblGrid>
              <a:tr h="12700">
                <a:tc>
                  <a:txBody>
                    <a:bodyPr/>
                    <a:lstStyle/>
                    <a:p>
                      <a:pPr indent="0" lvl="0" marL="0" rtl="0" algn="ctr">
                        <a:spcBef>
                          <a:spcPts val="0"/>
                        </a:spcBef>
                        <a:spcAft>
                          <a:spcPts val="0"/>
                        </a:spcAft>
                        <a:buNone/>
                      </a:pPr>
                      <a:r>
                        <a:rPr b="1" lang="en" sz="1200"/>
                        <a:t>Nama View</a:t>
                      </a:r>
                      <a:endParaRPr b="1" sz="1200"/>
                    </a:p>
                  </a:txBody>
                  <a:tcPr marT="63500" marB="63500" marR="63500" marL="63500">
                    <a:solidFill>
                      <a:srgbClr val="6AA84F"/>
                    </a:solidFill>
                  </a:tcPr>
                </a:tc>
                <a:tc>
                  <a:txBody>
                    <a:bodyPr/>
                    <a:lstStyle/>
                    <a:p>
                      <a:pPr indent="0" lvl="0" marL="0" rtl="0" algn="ctr">
                        <a:spcBef>
                          <a:spcPts val="0"/>
                        </a:spcBef>
                        <a:spcAft>
                          <a:spcPts val="0"/>
                        </a:spcAft>
                        <a:buNone/>
                      </a:pPr>
                      <a:r>
                        <a:rPr b="1" lang="en" sz="1200"/>
                        <a:t>Deskripsi</a:t>
                      </a:r>
                      <a:endParaRPr b="1" sz="1200"/>
                    </a:p>
                  </a:txBody>
                  <a:tcPr marT="63500" marB="63500" marR="63500" marL="63500">
                    <a:solidFill>
                      <a:srgbClr val="6AA84F"/>
                    </a:solidFill>
                  </a:tcPr>
                </a:tc>
                <a:tc>
                  <a:txBody>
                    <a:bodyPr/>
                    <a:lstStyle/>
                    <a:p>
                      <a:pPr indent="0" lvl="0" marL="0" rtl="0" algn="ctr">
                        <a:spcBef>
                          <a:spcPts val="0"/>
                        </a:spcBef>
                        <a:spcAft>
                          <a:spcPts val="0"/>
                        </a:spcAft>
                        <a:buNone/>
                      </a:pPr>
                      <a:r>
                        <a:rPr b="1" lang="en" sz="1200"/>
                        <a:t>Contoh</a:t>
                      </a:r>
                      <a:endParaRPr b="1" sz="1200"/>
                    </a:p>
                  </a:txBody>
                  <a:tcPr marT="63500" marB="63500" marR="63500" marL="63500">
                    <a:solidFill>
                      <a:srgbClr val="6AA84F"/>
                    </a:solidFill>
                  </a:tcPr>
                </a:tc>
              </a:tr>
              <a:tr h="12700">
                <a:tc>
                  <a:txBody>
                    <a:bodyPr/>
                    <a:lstStyle/>
                    <a:p>
                      <a:pPr indent="0" lvl="0" marL="0" rtl="0" algn="l">
                        <a:spcBef>
                          <a:spcPts val="0"/>
                        </a:spcBef>
                        <a:spcAft>
                          <a:spcPts val="0"/>
                        </a:spcAft>
                        <a:buNone/>
                      </a:pPr>
                      <a:r>
                        <a:rPr b="1" lang="en" sz="800">
                          <a:solidFill>
                            <a:srgbClr val="5E5E5E"/>
                          </a:solidFill>
                          <a:latin typeface="Roboto"/>
                          <a:ea typeface="Roboto"/>
                          <a:cs typeface="Roboto"/>
                          <a:sym typeface="Roboto"/>
                        </a:rPr>
                        <a:t>layout_width</a:t>
                      </a:r>
                      <a:endParaRPr sz="800">
                        <a:solidFill>
                          <a:srgbClr val="6B6B6B"/>
                        </a:solidFill>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800"/>
                        <a:t>Menentukan ukuran lebar sebuah view</a:t>
                      </a:r>
                      <a:endParaRPr sz="800"/>
                    </a:p>
                  </a:txBody>
                  <a:tcPr marT="63500" marB="63500" marR="63500" marL="63500"/>
                </a:tc>
                <a:tc>
                  <a:txBody>
                    <a:bodyPr/>
                    <a:lstStyle/>
                    <a:p>
                      <a:pPr indent="0" lvl="0" marL="0" rtl="0" algn="l">
                        <a:spcBef>
                          <a:spcPts val="0"/>
                        </a:spcBef>
                        <a:spcAft>
                          <a:spcPts val="0"/>
                        </a:spcAft>
                        <a:buNone/>
                      </a:pPr>
                      <a:r>
                        <a:rPr lang="en" sz="800"/>
                        <a:t>wrap_content,match_parent</a:t>
                      </a:r>
                      <a:endParaRPr sz="800"/>
                    </a:p>
                  </a:txBody>
                  <a:tcPr marT="63500" marB="63500" marR="63500" marL="63500"/>
                </a:tc>
              </a:tr>
              <a:tr h="12700">
                <a:tc>
                  <a:txBody>
                    <a:bodyPr/>
                    <a:lstStyle/>
                    <a:p>
                      <a:pPr indent="0" lvl="0" marL="0" rtl="0" algn="l">
                        <a:spcBef>
                          <a:spcPts val="0"/>
                        </a:spcBef>
                        <a:spcAft>
                          <a:spcPts val="0"/>
                        </a:spcAft>
                        <a:buNone/>
                      </a:pPr>
                      <a:r>
                        <a:rPr b="1" lang="en" sz="800">
                          <a:solidFill>
                            <a:srgbClr val="5E5E5E"/>
                          </a:solidFill>
                          <a:latin typeface="Roboto"/>
                          <a:ea typeface="Roboto"/>
                          <a:cs typeface="Roboto"/>
                          <a:sym typeface="Roboto"/>
                        </a:rPr>
                        <a:t>layout _height</a:t>
                      </a:r>
                      <a:endParaRPr b="1" sz="800"/>
                    </a:p>
                  </a:txBody>
                  <a:tcPr marT="63500" marB="63500" marR="63500" marL="63500"/>
                </a:tc>
                <a:tc>
                  <a:txBody>
                    <a:bodyPr/>
                    <a:lstStyle/>
                    <a:p>
                      <a:pPr indent="0" lvl="0" marL="0" rtl="0" algn="l">
                        <a:spcBef>
                          <a:spcPts val="0"/>
                        </a:spcBef>
                        <a:spcAft>
                          <a:spcPts val="0"/>
                        </a:spcAft>
                        <a:buNone/>
                      </a:pPr>
                      <a:r>
                        <a:rPr lang="en" sz="800"/>
                        <a:t>Menentukan ukuran tinggi sebuah view</a:t>
                      </a:r>
                      <a:endParaRPr sz="800"/>
                    </a:p>
                  </a:txBody>
                  <a:tcPr marT="63500" marB="63500" marR="63500" marL="63500"/>
                </a:tc>
                <a:tc>
                  <a:txBody>
                    <a:bodyPr/>
                    <a:lstStyle/>
                    <a:p>
                      <a:pPr indent="0" lvl="0" marL="0" rtl="0" algn="l">
                        <a:spcBef>
                          <a:spcPts val="0"/>
                        </a:spcBef>
                        <a:spcAft>
                          <a:spcPts val="0"/>
                        </a:spcAft>
                        <a:buNone/>
                      </a:pPr>
                      <a:r>
                        <a:rPr lang="en" sz="800"/>
                        <a:t>wrap_content,match_parent</a:t>
                      </a:r>
                      <a:endParaRPr sz="800"/>
                    </a:p>
                  </a:txBody>
                  <a:tcPr marT="63500" marB="63500" marR="63500" marL="63500"/>
                </a:tc>
              </a:tr>
              <a:tr h="12700">
                <a:tc>
                  <a:txBody>
                    <a:bodyPr/>
                    <a:lstStyle/>
                    <a:p>
                      <a:pPr indent="0" lvl="0" marL="0" rtl="0" algn="l">
                        <a:spcBef>
                          <a:spcPts val="0"/>
                        </a:spcBef>
                        <a:spcAft>
                          <a:spcPts val="0"/>
                        </a:spcAft>
                        <a:buNone/>
                      </a:pPr>
                      <a:r>
                        <a:rPr b="1" lang="en" sz="800">
                          <a:solidFill>
                            <a:srgbClr val="5E5E5E"/>
                          </a:solidFill>
                          <a:latin typeface="Roboto"/>
                          <a:ea typeface="Roboto"/>
                          <a:cs typeface="Roboto"/>
                          <a:sym typeface="Roboto"/>
                        </a:rPr>
                        <a:t>gravity</a:t>
                      </a:r>
                      <a:endParaRPr b="1" sz="800">
                        <a:solidFill>
                          <a:srgbClr val="5E5E5E"/>
                        </a:solidFill>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800">
                          <a:solidFill>
                            <a:srgbClr val="636363"/>
                          </a:solidFill>
                          <a:latin typeface="Roboto"/>
                          <a:ea typeface="Roboto"/>
                          <a:cs typeface="Roboto"/>
                          <a:sym typeface="Roboto"/>
                        </a:rPr>
                        <a:t>mengatur posisi di dalam View (inside)</a:t>
                      </a:r>
                      <a:endParaRPr sz="800">
                        <a:solidFill>
                          <a:srgbClr val="444444"/>
                        </a:solidFill>
                      </a:endParaRPr>
                    </a:p>
                  </a:txBody>
                  <a:tcPr marT="63500" marB="63500" marR="63500" marL="63500"/>
                </a:tc>
                <a:tc>
                  <a:txBody>
                    <a:bodyPr/>
                    <a:lstStyle/>
                    <a:p>
                      <a:pPr indent="-279400" lvl="0" marL="285750" rtl="0" algn="l">
                        <a:spcBef>
                          <a:spcPts val="0"/>
                        </a:spcBef>
                        <a:spcAft>
                          <a:spcPts val="0"/>
                        </a:spcAft>
                        <a:buClr>
                          <a:srgbClr val="444444"/>
                        </a:buClr>
                        <a:buSzPts val="800"/>
                        <a:buChar char="●"/>
                      </a:pPr>
                      <a:r>
                        <a:rPr lang="en" sz="800">
                          <a:solidFill>
                            <a:srgbClr val="444444"/>
                          </a:solidFill>
                        </a:rPr>
                        <a:t>center</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bottom</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top</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end</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center_horizontal</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Center_vertical</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dll</a:t>
                      </a:r>
                      <a:endParaRPr sz="800">
                        <a:solidFill>
                          <a:srgbClr val="444444"/>
                        </a:solidFill>
                      </a:endParaRPr>
                    </a:p>
                  </a:txBody>
                  <a:tcPr marT="63500" marB="63500" marR="63500" marL="63500"/>
                </a:tc>
              </a:tr>
              <a:tr h="12700">
                <a:tc>
                  <a:txBody>
                    <a:bodyPr/>
                    <a:lstStyle/>
                    <a:p>
                      <a:pPr indent="0" lvl="0" marL="0" rtl="0" algn="l">
                        <a:spcBef>
                          <a:spcPts val="0"/>
                        </a:spcBef>
                        <a:spcAft>
                          <a:spcPts val="0"/>
                        </a:spcAft>
                        <a:buNone/>
                      </a:pPr>
                      <a:r>
                        <a:rPr b="1" lang="en" sz="800">
                          <a:solidFill>
                            <a:srgbClr val="5E5E5E"/>
                          </a:solidFill>
                          <a:latin typeface="Roboto"/>
                          <a:ea typeface="Roboto"/>
                          <a:cs typeface="Roboto"/>
                          <a:sym typeface="Roboto"/>
                        </a:rPr>
                        <a:t>layout_gravity</a:t>
                      </a:r>
                      <a:endParaRPr b="1" sz="800">
                        <a:solidFill>
                          <a:srgbClr val="5E5E5E"/>
                        </a:solidFill>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800">
                          <a:solidFill>
                            <a:srgbClr val="636363"/>
                          </a:solidFill>
                          <a:latin typeface="Roboto"/>
                          <a:ea typeface="Roboto"/>
                          <a:cs typeface="Roboto"/>
                          <a:sym typeface="Roboto"/>
                        </a:rPr>
                        <a:t>mengatur posisi di luar View (outside)</a:t>
                      </a:r>
                      <a:endParaRPr sz="800">
                        <a:solidFill>
                          <a:srgbClr val="444444"/>
                        </a:solidFill>
                      </a:endParaRPr>
                    </a:p>
                  </a:txBody>
                  <a:tcPr marT="63500" marB="63500" marR="63500" marL="63500"/>
                </a:tc>
                <a:tc>
                  <a:txBody>
                    <a:bodyPr/>
                    <a:lstStyle/>
                    <a:p>
                      <a:pPr indent="-279400" lvl="0" marL="285750" rtl="0" algn="l">
                        <a:spcBef>
                          <a:spcPts val="0"/>
                        </a:spcBef>
                        <a:spcAft>
                          <a:spcPts val="0"/>
                        </a:spcAft>
                        <a:buClr>
                          <a:srgbClr val="444444"/>
                        </a:buClr>
                        <a:buSzPts val="800"/>
                        <a:buChar char="●"/>
                      </a:pPr>
                      <a:r>
                        <a:rPr lang="en" sz="800">
                          <a:solidFill>
                            <a:srgbClr val="444444"/>
                          </a:solidFill>
                        </a:rPr>
                        <a:t>center</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bottom</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top</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end</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center_horizontal</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Center_vertical</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dll</a:t>
                      </a:r>
                      <a:endParaRPr sz="800">
                        <a:solidFill>
                          <a:srgbClr val="444444"/>
                        </a:solidFill>
                      </a:endParaRPr>
                    </a:p>
                  </a:txBody>
                  <a:tcPr marT="63500" marB="63500" marR="63500" marL="63500"/>
                </a:tc>
              </a:tr>
              <a:tr h="12700">
                <a:tc>
                  <a:txBody>
                    <a:bodyPr/>
                    <a:lstStyle/>
                    <a:p>
                      <a:pPr indent="0" lvl="0" marL="0" rtl="0" algn="l">
                        <a:spcBef>
                          <a:spcPts val="0"/>
                        </a:spcBef>
                        <a:spcAft>
                          <a:spcPts val="0"/>
                        </a:spcAft>
                        <a:buNone/>
                      </a:pPr>
                      <a:r>
                        <a:rPr b="1" lang="en" sz="800">
                          <a:solidFill>
                            <a:srgbClr val="5E5E5E"/>
                          </a:solidFill>
                          <a:latin typeface="Roboto"/>
                          <a:ea typeface="Roboto"/>
                          <a:cs typeface="Roboto"/>
                          <a:sym typeface="Roboto"/>
                        </a:rPr>
                        <a:t>margin</a:t>
                      </a:r>
                      <a:endParaRPr b="1" sz="800">
                        <a:solidFill>
                          <a:srgbClr val="5E5E5E"/>
                        </a:solidFill>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800">
                          <a:solidFill>
                            <a:srgbClr val="444444"/>
                          </a:solidFill>
                        </a:rPr>
                        <a:t>Digunakan untuk memberi jarak ke – luar dari si objek</a:t>
                      </a:r>
                      <a:endParaRPr sz="800">
                        <a:solidFill>
                          <a:srgbClr val="444444"/>
                        </a:solidFill>
                      </a:endParaRPr>
                    </a:p>
                  </a:txBody>
                  <a:tcPr marT="63500" marB="63500" marR="63500" marL="63500"/>
                </a:tc>
                <a:tc>
                  <a:txBody>
                    <a:bodyPr/>
                    <a:lstStyle/>
                    <a:p>
                      <a:pPr indent="-279400" lvl="0" marL="285750" rtl="0" algn="l">
                        <a:spcBef>
                          <a:spcPts val="0"/>
                        </a:spcBef>
                        <a:spcAft>
                          <a:spcPts val="0"/>
                        </a:spcAft>
                        <a:buClr>
                          <a:srgbClr val="444444"/>
                        </a:buClr>
                        <a:buSzPts val="800"/>
                        <a:buChar char="●"/>
                      </a:pPr>
                      <a:r>
                        <a:rPr lang="en" sz="800">
                          <a:solidFill>
                            <a:srgbClr val="444444"/>
                          </a:solidFill>
                        </a:rPr>
                        <a:t>layout_margin</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layout_marginStart</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layout_marginEnd</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layout_marginTop</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layout_marginBottom</a:t>
                      </a:r>
                      <a:endParaRPr sz="800">
                        <a:solidFill>
                          <a:srgbClr val="444444"/>
                        </a:solidFill>
                      </a:endParaRPr>
                    </a:p>
                  </a:txBody>
                  <a:tcPr marT="63500" marB="63500" marR="63500" marL="63500"/>
                </a:tc>
              </a:tr>
              <a:tr h="1009050">
                <a:tc>
                  <a:txBody>
                    <a:bodyPr/>
                    <a:lstStyle/>
                    <a:p>
                      <a:pPr indent="0" lvl="0" marL="0" rtl="0" algn="l">
                        <a:spcBef>
                          <a:spcPts val="0"/>
                        </a:spcBef>
                        <a:spcAft>
                          <a:spcPts val="0"/>
                        </a:spcAft>
                        <a:buNone/>
                      </a:pPr>
                      <a:r>
                        <a:rPr b="1" lang="en" sz="800">
                          <a:solidFill>
                            <a:srgbClr val="5E5E5E"/>
                          </a:solidFill>
                          <a:latin typeface="Roboto"/>
                          <a:ea typeface="Roboto"/>
                          <a:cs typeface="Roboto"/>
                          <a:sym typeface="Roboto"/>
                        </a:rPr>
                        <a:t>padding</a:t>
                      </a:r>
                      <a:endParaRPr b="1" sz="800">
                        <a:solidFill>
                          <a:srgbClr val="5E5E5E"/>
                        </a:solidFill>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800">
                          <a:solidFill>
                            <a:srgbClr val="444444"/>
                          </a:solidFill>
                        </a:rPr>
                        <a:t>Digunakan untuk memberi jarak ke – dalam dari objek yang diberi padding</a:t>
                      </a:r>
                      <a:endParaRPr sz="800">
                        <a:solidFill>
                          <a:srgbClr val="444444"/>
                        </a:solidFill>
                      </a:endParaRPr>
                    </a:p>
                  </a:txBody>
                  <a:tcPr marT="63500" marB="63500" marR="63500" marL="63500"/>
                </a:tc>
                <a:tc>
                  <a:txBody>
                    <a:bodyPr/>
                    <a:lstStyle/>
                    <a:p>
                      <a:pPr indent="-279400" lvl="0" marL="285750" rtl="0" algn="l">
                        <a:spcBef>
                          <a:spcPts val="0"/>
                        </a:spcBef>
                        <a:spcAft>
                          <a:spcPts val="0"/>
                        </a:spcAft>
                        <a:buClr>
                          <a:srgbClr val="444444"/>
                        </a:buClr>
                        <a:buSzPts val="800"/>
                        <a:buChar char="●"/>
                      </a:pPr>
                      <a:r>
                        <a:rPr lang="en" sz="800">
                          <a:solidFill>
                            <a:srgbClr val="444444"/>
                          </a:solidFill>
                        </a:rPr>
                        <a:t>android:paddingBottom=””</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android:paddingEnd=””</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android:paddingStart=””</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android:paddingTop=””</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android:paddingRight=””</a:t>
                      </a:r>
                      <a:endParaRPr sz="800">
                        <a:solidFill>
                          <a:srgbClr val="444444"/>
                        </a:solidFill>
                      </a:endParaRPr>
                    </a:p>
                    <a:p>
                      <a:pPr indent="-279400" lvl="0" marL="285750" rtl="0" algn="l">
                        <a:spcBef>
                          <a:spcPts val="0"/>
                        </a:spcBef>
                        <a:spcAft>
                          <a:spcPts val="0"/>
                        </a:spcAft>
                        <a:buClr>
                          <a:srgbClr val="444444"/>
                        </a:buClr>
                        <a:buSzPts val="800"/>
                        <a:buChar char="●"/>
                      </a:pPr>
                      <a:r>
                        <a:rPr lang="en" sz="800">
                          <a:solidFill>
                            <a:srgbClr val="444444"/>
                          </a:solidFill>
                        </a:rPr>
                        <a:t>android:paddingLeft=””</a:t>
                      </a:r>
                      <a:endParaRPr sz="800">
                        <a:solidFill>
                          <a:srgbClr val="444444"/>
                        </a:solidFill>
                      </a:endParaRPr>
                    </a:p>
                    <a:p>
                      <a:pPr indent="-228600" lvl="0" marL="285750" rtl="0" algn="l">
                        <a:spcBef>
                          <a:spcPts val="0"/>
                        </a:spcBef>
                        <a:spcAft>
                          <a:spcPts val="0"/>
                        </a:spcAft>
                        <a:buNone/>
                      </a:pPr>
                      <a:r>
                        <a:t/>
                      </a:r>
                      <a:endParaRPr sz="800">
                        <a:solidFill>
                          <a:srgbClr val="444444"/>
                        </a:solidFill>
                      </a:endParaRPr>
                    </a:p>
                  </a:txBody>
                  <a:tcPr marT="63500" marB="63500" marR="63500" marL="63500"/>
                </a:tc>
              </a:tr>
              <a:tr h="12700">
                <a:tc>
                  <a:txBody>
                    <a:bodyPr/>
                    <a:lstStyle/>
                    <a:p>
                      <a:pPr indent="0" lvl="0" marL="0" rtl="0" algn="l">
                        <a:spcBef>
                          <a:spcPts val="0"/>
                        </a:spcBef>
                        <a:spcAft>
                          <a:spcPts val="0"/>
                        </a:spcAft>
                        <a:buNone/>
                      </a:pPr>
                      <a:r>
                        <a:rPr b="1" lang="en" sz="800">
                          <a:solidFill>
                            <a:srgbClr val="5E5E5E"/>
                          </a:solidFill>
                          <a:latin typeface="Roboto"/>
                          <a:ea typeface="Roboto"/>
                          <a:cs typeface="Roboto"/>
                          <a:sym typeface="Roboto"/>
                        </a:rPr>
                        <a:t>background</a:t>
                      </a:r>
                      <a:endParaRPr b="1" sz="800">
                        <a:solidFill>
                          <a:srgbClr val="5E5E5E"/>
                        </a:solidFill>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800">
                          <a:solidFill>
                            <a:srgbClr val="444444"/>
                          </a:solidFill>
                        </a:rPr>
                        <a:t>Mengganti background pada sebuah view</a:t>
                      </a:r>
                      <a:endParaRPr sz="800">
                        <a:solidFill>
                          <a:srgbClr val="444444"/>
                        </a:solidFill>
                      </a:endParaRPr>
                    </a:p>
                  </a:txBody>
                  <a:tcPr marT="63500" marB="63500" marR="63500" marL="63500"/>
                </a:tc>
                <a:tc>
                  <a:txBody>
                    <a:bodyPr/>
                    <a:lstStyle/>
                    <a:p>
                      <a:pPr indent="0" lvl="0" marL="0" rtl="0" algn="l">
                        <a:spcBef>
                          <a:spcPts val="0"/>
                        </a:spcBef>
                        <a:spcAft>
                          <a:spcPts val="0"/>
                        </a:spcAft>
                        <a:buNone/>
                      </a:pPr>
                      <a:r>
                        <a:rPr lang="en" sz="800">
                          <a:solidFill>
                            <a:srgbClr val="444444"/>
                          </a:solidFill>
                        </a:rPr>
                        <a:t>andorid:background=”#</a:t>
                      </a:r>
                      <a:r>
                        <a:rPr lang="en" sz="800">
                          <a:solidFill>
                            <a:srgbClr val="067D17"/>
                          </a:solidFill>
                          <a:latin typeface="Courier New"/>
                          <a:ea typeface="Courier New"/>
                          <a:cs typeface="Courier New"/>
                          <a:sym typeface="Courier New"/>
                        </a:rPr>
                        <a:t>2196F3</a:t>
                      </a:r>
                      <a:r>
                        <a:rPr lang="en" sz="800">
                          <a:solidFill>
                            <a:srgbClr val="444444"/>
                          </a:solidFill>
                        </a:rPr>
                        <a:t>”</a:t>
                      </a:r>
                      <a:endParaRPr sz="800">
                        <a:solidFill>
                          <a:srgbClr val="444444"/>
                        </a:solidFill>
                      </a:endParaRPr>
                    </a:p>
                  </a:txBody>
                  <a:tcPr marT="63500" marB="63500" marR="63500" marL="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LATIHAN</a:t>
            </a:r>
            <a:endParaRPr/>
          </a:p>
        </p:txBody>
      </p:sp>
      <p:pic>
        <p:nvPicPr>
          <p:cNvPr id="152" name="Google Shape;152;p28"/>
          <p:cNvPicPr preferRelativeResize="0"/>
          <p:nvPr/>
        </p:nvPicPr>
        <p:blipFill>
          <a:blip r:embed="rId3">
            <a:alphaModFix/>
          </a:blip>
          <a:stretch>
            <a:fillRect/>
          </a:stretch>
        </p:blipFill>
        <p:spPr>
          <a:xfrm>
            <a:off x="5840400" y="742275"/>
            <a:ext cx="2387518" cy="4219650"/>
          </a:xfrm>
          <a:prstGeom prst="rect">
            <a:avLst/>
          </a:prstGeom>
          <a:noFill/>
          <a:ln>
            <a:noFill/>
          </a:ln>
        </p:spPr>
      </p:pic>
      <p:sp>
        <p:nvSpPr>
          <p:cNvPr id="153" name="Google Shape;153;p28"/>
          <p:cNvSpPr txBox="1"/>
          <p:nvPr/>
        </p:nvSpPr>
        <p:spPr>
          <a:xfrm>
            <a:off x="360825" y="867500"/>
            <a:ext cx="46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Latihan membuat tampilan biodata sederhana</a:t>
            </a:r>
            <a:endParaRPr>
              <a:latin typeface="Roboto"/>
              <a:ea typeface="Roboto"/>
              <a:cs typeface="Roboto"/>
              <a:sym typeface="Roboto"/>
            </a:endParaRPr>
          </a:p>
        </p:txBody>
      </p:sp>
      <p:sp>
        <p:nvSpPr>
          <p:cNvPr id="154" name="Google Shape;154;p28"/>
          <p:cNvSpPr txBox="1"/>
          <p:nvPr/>
        </p:nvSpPr>
        <p:spPr>
          <a:xfrm>
            <a:off x="409450" y="1467200"/>
            <a:ext cx="460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Komponen yang digunakan</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ImageView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Texview</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Button</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VIEW</a:t>
            </a:r>
            <a:endParaRPr/>
          </a:p>
        </p:txBody>
      </p:sp>
      <p:sp>
        <p:nvSpPr>
          <p:cNvPr id="73" name="Google Shape;73;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a:t>View merupakan komponen UI pada Android. Secara sederhana View merupakan kelas yang digunakan untuk membuat tampilan pada layar. View bertanggung jawab dalam mengukur, menata tampilan, dan menampilkan (drawing) view itu sendiri.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126638" y="1"/>
            <a:ext cx="889073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114300" y="0"/>
            <a:ext cx="89154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Struktur Dokumen XML</a:t>
            </a:r>
            <a:endParaRPr/>
          </a:p>
        </p:txBody>
      </p:sp>
      <p:sp>
        <p:nvSpPr>
          <p:cNvPr id="89" name="Google Shape;89;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
              <a:t>S</a:t>
            </a:r>
            <a:r>
              <a:rPr lang="en"/>
              <a:t>etiap elemen dimulai dan diakhiri dengan tag, dan setiap tag diawali dengan </a:t>
            </a:r>
            <a:r>
              <a:rPr b="1" lang="en" sz="2400">
                <a:highlight>
                  <a:srgbClr val="D9D9D9"/>
                </a:highlight>
              </a:rPr>
              <a:t>&lt;</a:t>
            </a:r>
            <a:r>
              <a:rPr b="1" lang="en" sz="2400"/>
              <a:t> </a:t>
            </a:r>
            <a:r>
              <a:rPr lang="en"/>
              <a:t>dan diakhiri dengan </a:t>
            </a:r>
            <a:r>
              <a:rPr b="1" lang="en" sz="2400">
                <a:highlight>
                  <a:srgbClr val="EFEFEF"/>
                </a:highlight>
              </a:rPr>
              <a:t>&gt;</a:t>
            </a:r>
            <a:endParaRPr b="1" sz="2400">
              <a:solidFill>
                <a:srgbClr val="D9D9D9"/>
              </a:solidFill>
              <a:highlight>
                <a:srgbClr val="EFEFEF"/>
              </a:highlight>
            </a:endParaRPr>
          </a:p>
          <a:p>
            <a:pPr indent="-342900" lvl="0" marL="457200" rtl="0" algn="just">
              <a:lnSpc>
                <a:spcPct val="150000"/>
              </a:lnSpc>
              <a:spcBef>
                <a:spcPts val="0"/>
              </a:spcBef>
              <a:spcAft>
                <a:spcPts val="0"/>
              </a:spcAft>
              <a:buSzPts val="1800"/>
              <a:buChar char="●"/>
            </a:pPr>
            <a:r>
              <a:rPr lang="en"/>
              <a:t>Kita juga dapat menghapus tag penutup dan menggantinya dengan tag </a:t>
            </a:r>
            <a:r>
              <a:rPr b="1" lang="en" sz="2400">
                <a:highlight>
                  <a:srgbClr val="EFEFEF"/>
                </a:highlight>
              </a:rPr>
              <a:t>/&gt;</a:t>
            </a:r>
            <a:r>
              <a:rPr lang="en"/>
              <a:t>   jika tidak terdapat elemen didalamnya.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278800" y="210725"/>
            <a:ext cx="5943600" cy="1190625"/>
          </a:xfrm>
          <a:prstGeom prst="rect">
            <a:avLst/>
          </a:prstGeom>
          <a:noFill/>
          <a:ln>
            <a:noFill/>
          </a:ln>
        </p:spPr>
      </p:pic>
      <p:pic>
        <p:nvPicPr>
          <p:cNvPr id="95" name="Google Shape;95;p18"/>
          <p:cNvPicPr preferRelativeResize="0"/>
          <p:nvPr/>
        </p:nvPicPr>
        <p:blipFill rotWithShape="1">
          <a:blip r:embed="rId4">
            <a:alphaModFix/>
          </a:blip>
          <a:srcRect b="0" l="0" r="30400" t="0"/>
          <a:stretch/>
        </p:blipFill>
        <p:spPr>
          <a:xfrm>
            <a:off x="337150" y="3828950"/>
            <a:ext cx="4136551" cy="762000"/>
          </a:xfrm>
          <a:prstGeom prst="rect">
            <a:avLst/>
          </a:prstGeom>
          <a:noFill/>
          <a:ln>
            <a:noFill/>
          </a:ln>
        </p:spPr>
      </p:pic>
      <p:sp>
        <p:nvSpPr>
          <p:cNvPr id="96" name="Google Shape;96;p18"/>
          <p:cNvSpPr txBox="1"/>
          <p:nvPr/>
        </p:nvSpPr>
        <p:spPr>
          <a:xfrm>
            <a:off x="278800" y="3467650"/>
            <a:ext cx="21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Menghapus Tag Penutup</a:t>
            </a:r>
            <a:endParaRPr>
              <a:latin typeface="Roboto"/>
              <a:ea typeface="Roboto"/>
              <a:cs typeface="Roboto"/>
              <a:sym typeface="Roboto"/>
            </a:endParaRPr>
          </a:p>
        </p:txBody>
      </p:sp>
      <p:sp>
        <p:nvSpPr>
          <p:cNvPr id="97" name="Google Shape;97;p18"/>
          <p:cNvSpPr txBox="1"/>
          <p:nvPr/>
        </p:nvSpPr>
        <p:spPr>
          <a:xfrm>
            <a:off x="278800" y="1733750"/>
            <a:ext cx="21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Contoh</a:t>
            </a:r>
            <a:endParaRPr>
              <a:latin typeface="Roboto"/>
              <a:ea typeface="Roboto"/>
              <a:cs typeface="Roboto"/>
              <a:sym typeface="Roboto"/>
            </a:endParaRPr>
          </a:p>
        </p:txBody>
      </p:sp>
      <p:pic>
        <p:nvPicPr>
          <p:cNvPr id="98" name="Google Shape;98;p18"/>
          <p:cNvPicPr preferRelativeResize="0"/>
          <p:nvPr/>
        </p:nvPicPr>
        <p:blipFill>
          <a:blip r:embed="rId5">
            <a:alphaModFix/>
          </a:blip>
          <a:stretch>
            <a:fillRect/>
          </a:stretch>
        </p:blipFill>
        <p:spPr>
          <a:xfrm>
            <a:off x="337150" y="2229300"/>
            <a:ext cx="4136550" cy="9790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ViewGroup</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a:t>ViewGroup digunakan sebagai wadah atau container untuk menampung atau mengatur komponen-komponen View yang ada di dalamnya.  </a:t>
            </a:r>
            <a:endParaRPr/>
          </a:p>
          <a:p>
            <a:pPr indent="0" lvl="0" marL="0" rtl="0" algn="just">
              <a:lnSpc>
                <a:spcPct val="150000"/>
              </a:lnSpc>
              <a:spcBef>
                <a:spcPts val="0"/>
              </a:spcBef>
              <a:spcAft>
                <a:spcPts val="0"/>
              </a:spcAft>
              <a:buNone/>
            </a:pPr>
            <a:r>
              <a:rPr lang="en"/>
              <a:t>ViewGroup itu adalah </a:t>
            </a:r>
            <a:r>
              <a:rPr b="1" lang="en"/>
              <a:t>View</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0" y="131888"/>
            <a:ext cx="9143999" cy="48797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XML Syntax</a:t>
            </a:r>
            <a:endParaRPr/>
          </a:p>
        </p:txBody>
      </p:sp>
      <p:pic>
        <p:nvPicPr>
          <p:cNvPr id="115" name="Google Shape;115;p21"/>
          <p:cNvPicPr preferRelativeResize="0"/>
          <p:nvPr/>
        </p:nvPicPr>
        <p:blipFill>
          <a:blip r:embed="rId3">
            <a:alphaModFix/>
          </a:blip>
          <a:stretch>
            <a:fillRect/>
          </a:stretch>
        </p:blipFill>
        <p:spPr>
          <a:xfrm>
            <a:off x="209550" y="2036000"/>
            <a:ext cx="8575900" cy="25975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