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8AD5D7-CB48-4D0B-8209-9BDE82A92F24}">
  <a:tblStyle styleId="{1C8AD5D7-CB48-4D0B-8209-9BDE82A92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bold.fntdata"/><Relationship Id="rId14" Type="http://schemas.openxmlformats.org/officeDocument/2006/relationships/slide" Target="slides/slide8.xml"/><Relationship Id="rId58" Type="http://schemas.openxmlformats.org/officeDocument/2006/relationships/font" Target="fonts/Raleway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de9f12f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de9f12f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de9f12f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de9f12f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de9f12fd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de9f12fd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de9f12fd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de9f12fd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de9f12f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de9f12f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de9f12fd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de9f12fd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de9f12fd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de9f12fd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de9f12fd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de9f12fd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de9f12fd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de9f12fd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de9f12fd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de9f12fd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de9f12f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de9f12f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de9f12fd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de9f12fd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e9f12f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de9f12f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de9f12fd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de9f12fd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e9f12fd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de9f12fd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a54478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a54478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a544786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a544786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a544786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a544786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a544786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a544786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a544786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a544786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5a544786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5a544786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de9f12fd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de9f12fd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a544786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5a544786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a544786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a544786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a544786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a544786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a544786c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a544786c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a544786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a544786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a544786c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a544786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a544786c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a544786c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a544786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a544786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a544786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a544786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a544786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a544786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e9f12fd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e9f12f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a544786c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a544786c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a544786c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a544786c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a544786c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a544786c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a544786c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a544786c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a544786c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a544786c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a544786c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a544786c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a544786c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a544786c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a544786c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a544786c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a544786c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a544786c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a544786c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5a544786c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e9f12f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de9f12f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a544786c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a544786c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a544786c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a544786c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e9f12f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e9f12f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de9f12fd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de9f12fd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de9f12fd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de9f12fd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de9f12fd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de9f12fd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Fundamental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Data 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1398125"/>
            <a:ext cx="7688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String merupakan tipe data yang mirip dengan Char. Ia dapat digunakan untuk menyimpan nilai berupa teks. Perbedaannya, String bisa menampung beberapa karakter di dalamnya.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String direpresentasikan menggunakan tipe String. Nilai yang berada di dalam sebuah variabel dengan tipe data String merupakan kumpulan dari beberapa karakter. Kita bisa mendefinisikan variabel tersebut dengan tanda petik ganda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textString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"Kotlin"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729450" y="1336900"/>
            <a:ext cx="76887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Pada dasarnya sekumpulan karakter dalam String tersebut berbentuk Array, 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sehingga kita bisa mendapatkan karakter tunggal dengan mudah. Caranya, manfaatkan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text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"Kotlin"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firstChar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text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"First character of $text is $firstChar"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output : First character of Kotlin is K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Escaped String</a:t>
            </a:r>
            <a:endParaRPr sz="23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729450" y="1949225"/>
            <a:ext cx="76887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Kotlin memiliki dua jenis tipe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Literal String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yang pertama adalah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Escaped String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memungkinkan kita untuk mengurangi ambiguitas nilai yang berada di dalam sebuah String.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statement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"Kotlin is "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Awesome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"” 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b="1"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Courier New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Untuk mengatasinya, kita bisa melakukan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escaped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dengan menambahkan karakter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backslash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sebelum tanda petik ganda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statement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"Kotlin is \"Awesome!\""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729450" y="1449150"/>
            <a:ext cx="7688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Selain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\”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di atas, terdapat beberapa karakter lain yang dapat digunakan untuk melakukan </a:t>
            </a:r>
            <a:r>
              <a:rPr b="1"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escaped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di dalam sebuah String, antara lain:  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: menambah tab ke dalam teks.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: membuat baris baru di dalam teks.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\’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: menambah karakter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single quote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kedalam teks.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\”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: menambah karakter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double quote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kedalam teks.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\\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: menambah karakter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backslash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kedalam teks.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23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Raw String</a:t>
            </a:r>
            <a:endParaRPr sz="2300"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729450" y="1949225"/>
            <a:ext cx="8047200" cy="23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Memungkinkan kita menuliskan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multiline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arbitrary text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Ketika ingin membuat beberapa baris String biasanya kita melakukan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escaped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terhadap String dengan memanfaatkan karakter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escape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line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"Line 1\n"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"Line 2\n"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"Line 3\n"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"Line 4\n"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729450" y="1408350"/>
            <a:ext cx="75471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Dengan Raw String, kita dapat membuatnya dengan cara yang lebih mudah yaitu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line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1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2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3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4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trimIndent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72" name="Google Shape;172;p28"/>
          <p:cNvSpPr txBox="1"/>
          <p:nvPr/>
        </p:nvSpPr>
        <p:spPr>
          <a:xfrm>
            <a:off x="3439175" y="1990025"/>
            <a:ext cx="2428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output: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1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2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3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 4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729450" y="1479775"/>
            <a:ext cx="76887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Function atau fungsi merupakan sebuah prosedur yang memiliki keterkaitan dengan pesan dan objek. Ketika kita memanggil sebuah fungsi maka sebuah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mini-program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akan dijalankan. Fungsi sendiri bisa diartikan sebagai cara sederhana untuk mengatur program buatan kita.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Sebuah fungsi dapat kita gunakan untuk mengembalikan nilai. Pemanggilan sebuah fungsi sendiri, bisa diberi argumen atau tidak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functionName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param1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Type1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param2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Type2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...):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ReturnType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Jenis Function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729450" y="2068675"/>
            <a:ext cx="43017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54000" lvl="0" marL="2286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Mengembalikan Nilai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setUser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age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"Your name is $name, and you $age years old"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5031150" y="2068675"/>
            <a:ext cx="41127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Tidak </a:t>
            </a:r>
            <a:r>
              <a:rPr b="1" lang="en"/>
              <a:t>Mengembalikan Nilai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printUser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Unit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"Your name is $name"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23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Hello Kotlin!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Hello Kotlin! merupakan sebuah program sederhana yang digunakan untuk mencetak sebuah teks “Hello Kotlin!” ke dalam layar atau konsol. Berikut adalah contoh kode dari program tersebut: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main function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println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 Kotlin!"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Expressions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729450" y="1551225"/>
            <a:ext cx="76887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If expression direpresentasikan dengan kata kunci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if akan digunakan untuk menguji suatu kondisi untuk menjalankan sebuah proses. If akan mengeksekusi sebuah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jika hasil evaluasi dari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diberikan pada blok if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Sebaliknya, jika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maka proses yang ditentukan akan dilewatkan.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729450" y="1449150"/>
            <a:ext cx="7688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conditions)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Statement or expression 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jika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akan diekseskusi jika tidak lanjut ke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conditions2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Statement or expression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jika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akan diekseskusi jika tidak lanjut ke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condition2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00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jika semua dia atas</a:t>
            </a:r>
            <a:r>
              <a:rPr b="1"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1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ini akan di eksekusi</a:t>
            </a:r>
            <a:endParaRPr sz="11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Statement or expression</a:t>
            </a:r>
            <a:endParaRPr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729450" y="1785950"/>
            <a:ext cx="7688700" cy="25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openHours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office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100">
              <a:solidFill>
                <a:srgbClr val="66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office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already open"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openHours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"Wait a minute, office will be open"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is closed"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00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print(office)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729450" y="1449150"/>
            <a:ext cx="7688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Boolean adalah sebuah tipe data yang hanya memiliki dua nilai, yaitu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Terdapat 3 (tiga) operator yang dapat digunakan pada Boolean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52525B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Conjunction atau AND (&amp;&amp;)</a:t>
            </a:r>
            <a:endParaRPr b="1" sz="1700">
              <a:solidFill>
                <a:srgbClr val="3F3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46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Disjunction atau OR (||)</a:t>
            </a:r>
            <a:endParaRPr b="1" sz="1700">
              <a:solidFill>
                <a:srgbClr val="3F3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46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Negation atau NOT (!) </a:t>
            </a:r>
            <a:endParaRPr b="1" sz="1700">
              <a:solidFill>
                <a:srgbClr val="3F3F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Conjunction atau AND (&amp;&amp;)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770275" y="1853850"/>
            <a:ext cx="3158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Operator AND (&amp;&amp;) akan mengembalikan 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jika semua hasil evaluasi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diberikan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3684150" y="1247200"/>
            <a:ext cx="4806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officeClosed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isOpen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officeClosed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1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1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is open : $isOpen"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Output : Office is open :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Conjunction atau AND (&amp;&amp;)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770275" y="1853850"/>
            <a:ext cx="3158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Fungsi di atas menguji apakah jam sekarang berada di antara jam waktu buka kantor dan jam tutup kantor. If expressions di atas bisa Anda sederhanakan jadi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3684150" y="1247200"/>
            <a:ext cx="48066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officeClosed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isOpen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officeClosed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is open : $isOpen"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 : Office is open : false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Disjunction atau OR (||)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770275" y="1853850"/>
            <a:ext cx="3158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Berbeda dengan operator AND (&amp;&amp;), operator OR (||) akan mengembalikan 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jika hasil evaluasi dari salah satu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diberikan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3684150" y="1247200"/>
            <a:ext cx="4806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officeClosed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isClose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officeClosed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is closed : $isClose"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 : Office is closed : true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Negation atau NOT (!)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770275" y="1853850"/>
            <a:ext cx="3158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Berbeda dengan operator AND (&amp;&amp;) dan operator OR(||), operator NOT(!) digunakan untuk melakukan negasi pada hasil evaluasi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diberikan. Contoh, Jika hasil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setelah dievaluasi bernilai true, maka operator NOT akan mengembalikan 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3928975" y="1032900"/>
            <a:ext cx="4806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officeOpen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isOpen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now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officeOpen  // true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is closed"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"Office is open"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 : Office is open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Data Types &amp; Variable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Data types atau tipe data adalah sebuah pengklasifikasian data berdasarkan jenis data tersebut. Untuk mengembangkan sebuah program, ada beberapa tipe data yang akan kita pelajari. Di antaranya adalah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729450" y="1408350"/>
            <a:ext cx="76887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Number adalah sebuah tipe data yang khusus digunakan untuk menyimpan nilai dalam bentuk numerik.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Di Kotlin, tipe data Number disimpan dengan cara yang berbeda. Beberapa tipe bawaan yang merepresentasikan Numbers adalah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Setiap tipe data Number memiliki ukuran (satuan Bit) berbeda-beda, tergantung besaran nilai yang dapat simpan.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Number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5" cy="252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Number</a:t>
            </a:r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8925"/>
            <a:ext cx="8839204" cy="201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729450" y="1853850"/>
            <a:ext cx="36690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Untuk mengetahui nilai maksimal yang dapat disimpan oleh suatu tipe Number, kita bisa menggunakan properti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MAX_VALUE. 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Sementara untuk mengetahui nilai minimal yang dapat disimpan, gunakan properti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MIN_VALUE. </a:t>
            </a:r>
            <a:endParaRPr sz="1350">
              <a:solidFill>
                <a:srgbClr val="C7254E"/>
              </a:solidFill>
              <a:highlight>
                <a:srgbClr val="F9F2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t/>
            </a:r>
            <a:endParaRPr sz="1350">
              <a:solidFill>
                <a:srgbClr val="C7254E"/>
              </a:solidFill>
              <a:highlight>
                <a:srgbClr val="F9F2F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&amp; MIN VALUE</a:t>
            </a:r>
            <a:endParaRPr/>
          </a:p>
        </p:txBody>
      </p:sp>
      <p:sp>
        <p:nvSpPr>
          <p:cNvPr id="278" name="Google Shape;278;p46"/>
          <p:cNvSpPr txBox="1"/>
          <p:nvPr/>
        </p:nvSpPr>
        <p:spPr>
          <a:xfrm>
            <a:off x="4949600" y="1396050"/>
            <a:ext cx="3551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maxInt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minInt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MIN_VALUE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maxInt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minInt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output :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2147483647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-2147483648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*/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729450" y="2078875"/>
            <a:ext cx="7688700" cy="29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Terdapat beberapa operator matematika pada tipe data Number seperti penjumlahan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), pengurangan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), perkalian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, pembagian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dan modulus (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atau sisa hasil bagi)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numberOne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endParaRPr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numberTwo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numberOne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numberTwo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 /* output 2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numberOne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numberTwo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 /* output 270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numberOne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numberTwo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 /* output 37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numberOne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numberTwo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 /* output 17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println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numberOne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 /* output 1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0000"/>
              </a:buClr>
              <a:buSzPct val="100000"/>
              <a:buFont typeface="Courier New"/>
              <a:buNone/>
            </a:pP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Operasi Aritmatika Pada Number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Konversi Tipe Data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508350" y="2038050"/>
            <a:ext cx="40773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Di Kotlin kita tidak bisa melakukan konversi secara langsung. Contoh, ketika ingin melakukan konversi dari tipe data Byte ke tipe data Int.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 byteNumber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 intNumber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byteNumber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compile error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Kode akan gagal dikompilasi dengan log eror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i="1" lang="en" sz="1350">
                <a:solidFill>
                  <a:srgbClr val="B8312F"/>
                </a:solidFill>
                <a:latin typeface="Arial"/>
                <a:ea typeface="Arial"/>
                <a:cs typeface="Arial"/>
                <a:sym typeface="Arial"/>
              </a:rPr>
              <a:t>Error:(4, 18) Kotlin: Type mismatch: inferred type is Byte but Int was expected</a:t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4800725" y="2038050"/>
            <a:ext cx="40773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Untuk mengatasinya, lakukan konversi dengan bantuan beberapa fungsi seperti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toInt()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byteNumber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1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intNumber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byteNumber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ready to go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729450" y="1357325"/>
            <a:ext cx="76887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Adapun beberapa fungsi konversi yang dapat kita gunakan antara lain: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toByte(): Byte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toShort(): Short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toInt(): Int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toLong(): Long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toFloat(): Float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toDouble(): Double</a:t>
            </a:r>
            <a:endParaRPr b="1"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Char char="●"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toChar(): Char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729450" y="1347100"/>
            <a:ext cx="76887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Selanjutnya adalah Array, yakni tipe data yang memungkinkan kita untuk menyimpan beberapa objek di dalam sebuah variabel. Array di Kotlin direpresentasikan oleh kelas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memiliki fungsi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serta properti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Untuk membuat sebuah Array kita bisa memanfaatkan sebuah library function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arrayOf()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array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arrayOf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Kita juga dapat memasukkan nilai dengan berbagai jenis tipe data ke dalam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arrayOf()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misalnya: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mixArray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arrayOf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"Dicoding"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1398125"/>
            <a:ext cx="76887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Sebuah variabel akan membutuhkan kata kunci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Kira-kira strukturnya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None/>
            </a:pPr>
            <a:r>
              <a:rPr b="1" lang="en" sz="15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identifier</a:t>
            </a:r>
            <a:r>
              <a:rPr b="1" lang="en" sz="15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initialization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Berikut adalah contoh variabel dengan tipe String: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Courier New"/>
              <a:buNone/>
            </a:pPr>
            <a:r>
              <a:rPr b="1" lang="en" sz="17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company</a:t>
            </a:r>
            <a:r>
              <a:rPr b="1" lang="en" sz="17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"Dicoding"</a:t>
            </a:r>
            <a:endParaRPr b="1" sz="17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di Array</a:t>
            </a:r>
            <a:endParaRPr/>
          </a:p>
        </p:txBody>
      </p:sp>
      <p:graphicFrame>
        <p:nvGraphicFramePr>
          <p:cNvPr id="312" name="Google Shape;312;p52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{1C8AD5D7-CB48-4D0B-8209-9BDE82A92F24}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6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Tipe data primitif dengan memanfaatkan beberapa fungsi spesifik berikut</a:t>
            </a:r>
            <a:endParaRPr sz="1600"/>
          </a:p>
        </p:txBody>
      </p:sp>
      <p:sp>
        <p:nvSpPr>
          <p:cNvPr id="318" name="Google Shape;318;p53"/>
          <p:cNvSpPr txBox="1"/>
          <p:nvPr/>
        </p:nvSpPr>
        <p:spPr>
          <a:xfrm>
            <a:off x="918475" y="2092100"/>
            <a:ext cx="70824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Char char="●"/>
            </a:pPr>
            <a:r>
              <a:rPr b="1" lang="en" sz="1350">
                <a:solidFill>
                  <a:srgbClr val="52525B"/>
                </a:solidFill>
              </a:rPr>
              <a:t>intArrayOf() : IntArray</a:t>
            </a:r>
            <a:endParaRPr b="1" sz="1350">
              <a:solidFill>
                <a:srgbClr val="52525B"/>
              </a:solidFill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Char char="●"/>
            </a:pPr>
            <a:r>
              <a:rPr b="1" lang="en" sz="1350">
                <a:solidFill>
                  <a:srgbClr val="52525B"/>
                </a:solidFill>
              </a:rPr>
              <a:t>booleanArrayOf() : BooleanArray</a:t>
            </a:r>
            <a:endParaRPr b="1" sz="1350">
              <a:solidFill>
                <a:srgbClr val="52525B"/>
              </a:solidFill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Char char="●"/>
            </a:pPr>
            <a:r>
              <a:rPr b="1" lang="en" sz="1350">
                <a:solidFill>
                  <a:srgbClr val="52525B"/>
                </a:solidFill>
              </a:rPr>
              <a:t>charArrayOf() : CharArray</a:t>
            </a:r>
            <a:endParaRPr b="1" sz="1350">
              <a:solidFill>
                <a:srgbClr val="52525B"/>
              </a:solidFill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Char char="●"/>
            </a:pPr>
            <a:r>
              <a:rPr b="1" lang="en" sz="1350">
                <a:solidFill>
                  <a:srgbClr val="52525B"/>
                </a:solidFill>
              </a:rPr>
              <a:t>longArrayOf() : LongArray</a:t>
            </a:r>
            <a:endParaRPr b="1" sz="1350">
              <a:solidFill>
                <a:srgbClr val="52525B"/>
              </a:solidFill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Char char="●"/>
            </a:pPr>
            <a:r>
              <a:rPr b="1" lang="en" sz="1350">
                <a:solidFill>
                  <a:srgbClr val="52525B"/>
                </a:solidFill>
              </a:rPr>
              <a:t>shortArrayOf() : ShortArray</a:t>
            </a:r>
            <a:endParaRPr b="1" sz="1350">
              <a:solidFill>
                <a:srgbClr val="52525B"/>
              </a:solidFill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Char char="●"/>
            </a:pPr>
            <a:r>
              <a:rPr b="1" lang="en" sz="1350">
                <a:solidFill>
                  <a:srgbClr val="52525B"/>
                </a:solidFill>
              </a:rPr>
              <a:t>byteArrayOf() : ByteArray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</p:txBody>
      </p:sp>
      <p:sp>
        <p:nvSpPr>
          <p:cNvPr id="324" name="Google Shape;324;p54"/>
          <p:cNvSpPr txBox="1"/>
          <p:nvPr/>
        </p:nvSpPr>
        <p:spPr>
          <a:xfrm>
            <a:off x="857275" y="1853850"/>
            <a:ext cx="6878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</a:rPr>
              <a:t>Jika kita ingin membuat Array yang hanya bisa dimasukkan nilai dengan tipe data </a:t>
            </a:r>
            <a:r>
              <a:rPr b="1" lang="en" sz="1350">
                <a:solidFill>
                  <a:srgbClr val="52525B"/>
                </a:solidFill>
              </a:rPr>
              <a:t>Int, </a:t>
            </a:r>
            <a:r>
              <a:rPr lang="en" sz="1350">
                <a:solidFill>
                  <a:srgbClr val="52525B"/>
                </a:solidFill>
              </a:rPr>
              <a:t>gunakan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</a:rPr>
              <a:t>intArrayOf()</a:t>
            </a:r>
            <a:r>
              <a:rPr lang="en" sz="1350">
                <a:solidFill>
                  <a:srgbClr val="52525B"/>
                </a:solidFill>
              </a:rPr>
              <a:t>, misalnya: </a:t>
            </a:r>
            <a:endParaRPr sz="1350">
              <a:solidFill>
                <a:srgbClr val="52525B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val intArray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intArrayOf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</a:rPr>
              <a:t>Kita juga bisa mendapatkan nilai tunggal dari sekumpulan nilai yang berada di dalam sebuah Array dengan memanfaatkan </a:t>
            </a:r>
            <a:r>
              <a:rPr i="1" lang="en" sz="1350">
                <a:solidFill>
                  <a:srgbClr val="52525B"/>
                </a:solidFill>
              </a:rPr>
              <a:t>indexing</a:t>
            </a:r>
            <a:r>
              <a:rPr lang="en" sz="1350">
                <a:solidFill>
                  <a:srgbClr val="52525B"/>
                </a:solidFill>
              </a:rPr>
              <a:t> seperti berikut:</a:t>
            </a:r>
            <a:endParaRPr sz="1350">
              <a:solidFill>
                <a:srgbClr val="52525B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intArray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intArrayOf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intArray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/* output 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Nullable Types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729450" y="1418550"/>
            <a:ext cx="76887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Ketika mengembangkan sebuah program, ada satu hal yang tak boleh kita abaikan. Ia adalah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NullPointerException (NPE)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sebuah kesalahan yang terjadi saat ingin mengakses atau mengelola nilai dari sebuah variabel yang belum diinisialisasi atau variabel yang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Karena sangat umum terjadi dan bisa berakibat fatal,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NPE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terkenal dengan istilah</a:t>
            </a:r>
            <a:r>
              <a:rPr b="1"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“The Billion Dollar Mistake”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Kotlin hadir dengan penanganan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nullability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yang mudah. Kotlin mampu membedakan objek yang boleh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objek yang tidak boleh bernilai null pada saat objek tersebut dibuat.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627400" y="512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</a:t>
            </a:r>
            <a:endParaRPr/>
          </a:p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729450" y="1285875"/>
            <a:ext cx="76887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compile time error</a:t>
            </a:r>
            <a:endParaRPr b="1" sz="12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Jika  ingin sebuah objek bisa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kita bisa menambahkan tanda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setelah menentukan tipe dari objek tersebut: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ready to go</a:t>
            </a:r>
            <a:endParaRPr b="1" sz="12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Namun kita tidak bisa langsung mengakses atau mengelola nilai dari objek yang sudah kita tandai sebagai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nullable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Sebagai contoh: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textLength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text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b="1"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compile time error</a:t>
            </a:r>
            <a:endParaRPr b="1" sz="12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46225" y="0"/>
            <a:ext cx="909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SzPts val="990"/>
              <a:buNone/>
            </a:pPr>
            <a:r>
              <a:rPr lang="en" sz="1415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Lalu bagaimana cara kita mengakses atau mengelola nilai dari objek yang ditandai sebagai </a:t>
            </a:r>
            <a:r>
              <a:rPr i="1" lang="en" sz="1415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nullable</a:t>
            </a:r>
            <a:r>
              <a:rPr lang="en" sz="1415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540"/>
          </a:p>
        </p:txBody>
      </p:sp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721225" y="1438950"/>
            <a:ext cx="80145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Cara mudahnya, periksa objek tersebut apakah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atau tidak: 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1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//val textLength = text.length // compile time error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textLength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text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ready to go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6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Safe Calls</a:t>
            </a:r>
            <a:r>
              <a:rPr b="0" lang="en" sz="26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" sz="26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Elvis Operator</a:t>
            </a:r>
            <a:endParaRPr sz="4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Safe calls operator (?.)</a:t>
            </a:r>
            <a:endParaRPr/>
          </a:p>
        </p:txBody>
      </p:sp>
      <p:sp>
        <p:nvSpPr>
          <p:cNvPr id="357" name="Google Shape;357;p60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Yang pertama akan kita pelajari adalah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Safe Calls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Seperti namanya, safe call akan menjamin kode yang kita tulis aman dari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NullPointerException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Dalam menggunakan safe call, kita akan mengganti tanda titik (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dengan tanda (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?.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saat mengakses atau mengelola nilai dari objek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nullable. 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Seperti ini: 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4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</a:t>
            </a:r>
            <a:r>
              <a:rPr b="1" lang="en" sz="1433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4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33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433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4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33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33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 sz="1433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Courier New"/>
              <a:buNone/>
            </a:pPr>
            <a:r>
              <a:rPr b="1" lang="en" sz="14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433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lang="en" sz="143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 b="1" sz="143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Dengan safe call, kompiler akan melewatkan proses jika objek tersebut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3F3F46"/>
                </a:solidFill>
                <a:latin typeface="Arial"/>
                <a:ea typeface="Arial"/>
                <a:cs typeface="Arial"/>
                <a:sym typeface="Arial"/>
              </a:rPr>
              <a:t>Elvis Operator (?:)</a:t>
            </a:r>
            <a:endParaRPr/>
          </a:p>
        </p:txBody>
      </p:sp>
      <p:sp>
        <p:nvSpPr>
          <p:cNvPr id="363" name="Google Shape;363;p61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Elvis operator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memungkinkan kita untuk menetapkan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atau nilai dasar jika objek bernilai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Courier New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</a:t>
            </a:r>
            <a:r>
              <a:rPr b="1"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Courier New"/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textLength </a:t>
            </a:r>
            <a:r>
              <a:rPr b="1"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text</a:t>
            </a:r>
            <a:r>
              <a:rPr b="1"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b="1"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vs Val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17625"/>
            <a:ext cx="388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Dengan kata kunci </a:t>
            </a:r>
            <a:r>
              <a:rPr lang="en" sz="120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2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kita bisa mengubah nilai yang sudah kita inisialisasikan. Sebagai contoh</a:t>
            </a:r>
            <a:endParaRPr sz="120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company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"Stmik"</a:t>
            </a:r>
            <a:endParaRPr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company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"Stmik Lombok"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851750" y="2017625"/>
            <a:ext cx="388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Sedangkan jika kita menggunakan kata kunci </a:t>
            </a:r>
            <a:r>
              <a:rPr lang="en" sz="170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" sz="17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, kita tidak bisa mengubah nilai yang sebelumnya sudah kita inisialisasi.</a:t>
            </a:r>
            <a:br>
              <a:rPr lang="en" sz="17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company</a:t>
            </a:r>
            <a:r>
              <a:rPr lang="en" sz="17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"Stmik"</a:t>
            </a:r>
            <a:endParaRPr sz="17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company </a:t>
            </a:r>
            <a:r>
              <a:rPr lang="en" sz="17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"Stmik Lombok"</a:t>
            </a:r>
            <a:r>
              <a:rPr lang="en" sz="17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//Val cannot be reassigned</a:t>
            </a:r>
            <a:endParaRPr sz="17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60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String Template</a:t>
            </a:r>
            <a:endParaRPr sz="4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3"/>
          <p:cNvSpPr txBox="1"/>
          <p:nvPr>
            <p:ph idx="1" type="body"/>
          </p:nvPr>
        </p:nvSpPr>
        <p:spPr>
          <a:xfrm>
            <a:off x="290625" y="1273625"/>
            <a:ext cx="71184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Sebuah fitur yang memungkinkan kita untuk menyisipkan sebuah variabel ke dalam sebuah String tanpa </a:t>
            </a:r>
            <a:r>
              <a:rPr i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concatenation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(penggabungan objek String menggunakan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seperti beriku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3"/>
          <p:cNvSpPr/>
          <p:nvPr/>
        </p:nvSpPr>
        <p:spPr>
          <a:xfrm>
            <a:off x="5296575" y="2437050"/>
            <a:ext cx="3449700" cy="20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3"/>
          <p:cNvSpPr txBox="1"/>
          <p:nvPr/>
        </p:nvSpPr>
        <p:spPr>
          <a:xfrm>
            <a:off x="5051650" y="2530925"/>
            <a:ext cx="3694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name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"Kotlin"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"My name is $name"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 : My name is Kotlin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63"/>
          <p:cNvSpPr/>
          <p:nvPr/>
        </p:nvSpPr>
        <p:spPr>
          <a:xfrm>
            <a:off x="3990300" y="3182025"/>
            <a:ext cx="10614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3"/>
          <p:cNvSpPr/>
          <p:nvPr/>
        </p:nvSpPr>
        <p:spPr>
          <a:xfrm>
            <a:off x="398000" y="2518675"/>
            <a:ext cx="3265800" cy="18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val name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"Kotlin"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"My name is "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 : My name is Kotlin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794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Tipe data juga menentukan operasi apa saja yang dapat dilakukan</a:t>
            </a:r>
            <a:endParaRPr sz="304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04950" y="2078875"/>
            <a:ext cx="363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firstWord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"Dicoding 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lastWord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"Academy"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firstWord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lastWord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output: Dicoding Academy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350"/>
              <a:buFont typeface="Arial"/>
              <a:buNone/>
            </a:pPr>
            <a:r>
              <a:t/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882375" y="2078875"/>
            <a:ext cx="363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valueA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sz="12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val valueB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b="1" sz="1200">
              <a:solidFill>
                <a:srgbClr val="00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valueA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valueB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2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output: 30</a:t>
            </a:r>
            <a:endParaRPr b="1" sz="12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2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Data Char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336900"/>
            <a:ext cx="76887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Characters direpresentasikan menggunakan tipe </a:t>
            </a:r>
            <a:r>
              <a:rPr lang="en" sz="1350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. Untuk mendefinisikan sebuah variabel dengan tipe data Char kita bisa menggunakan tanda kutip tunggal </a:t>
            </a:r>
            <a:r>
              <a:rPr b="1"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(' ')</a:t>
            </a: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 seperti berikut: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character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b="1" sz="11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Tipe data Char hanya dapat kita gunakan untuk menyimpan karakter tunggal. Sebaliknya jika kita memasukkan lebih dari 1 (satu) karakter, akan terjadi eror:</a:t>
            </a:r>
            <a:endParaRPr sz="1350">
              <a:solidFill>
                <a:srgbClr val="5252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character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'ABC'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Incorrect character literal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683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Increment (</a:t>
            </a:r>
            <a:r>
              <a:rPr lang="en" sz="1683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" sz="1683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dan decrement (</a:t>
            </a:r>
            <a:r>
              <a:rPr lang="en" sz="1683">
                <a:solidFill>
                  <a:srgbClr val="C7254E"/>
                </a:solidFill>
                <a:highlight>
                  <a:srgbClr val="F9F2F4"/>
                </a:highlight>
                <a:latin typeface="Arial"/>
                <a:ea typeface="Arial"/>
                <a:cs typeface="Arial"/>
                <a:sym typeface="Arial"/>
              </a:rPr>
              <a:t>--</a:t>
            </a:r>
            <a:r>
              <a:rPr lang="en" sz="1683">
                <a:solidFill>
                  <a:srgbClr val="52525B"/>
                </a:solidFill>
                <a:latin typeface="Arial"/>
                <a:ea typeface="Arial"/>
                <a:cs typeface="Arial"/>
                <a:sym typeface="Arial"/>
              </a:rPr>
              <a:t>) pada sebuah variabel dengan tipe data Char</a:t>
            </a:r>
            <a:endParaRPr sz="2933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355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main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b="1" sz="1200">
              <a:solidFill>
                <a:srgbClr val="0088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println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"Vocal "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vocal</a:t>
            </a: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endParaRPr b="1"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urier New"/>
              <a:buNone/>
            </a:pPr>
            <a:r>
              <a:rPr b="1"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/>
          </a:p>
        </p:txBody>
      </p:sp>
      <p:sp>
        <p:nvSpPr>
          <p:cNvPr id="134" name="Google Shape;134;p21"/>
          <p:cNvSpPr txBox="1"/>
          <p:nvPr/>
        </p:nvSpPr>
        <p:spPr>
          <a:xfrm>
            <a:off x="5306775" y="2078875"/>
            <a:ext cx="32352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output: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A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B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C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D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C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B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Vocal A</a:t>
            </a:r>
            <a:endParaRPr b="1" sz="110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b="1"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