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2" r:id="rId3"/>
    <p:sldId id="257" r:id="rId4"/>
    <p:sldId id="258" r:id="rId5"/>
    <p:sldId id="259" r:id="rId6"/>
    <p:sldId id="265" r:id="rId7"/>
    <p:sldId id="266" r:id="rId8"/>
    <p:sldId id="267" r:id="rId9"/>
    <p:sldId id="261" r:id="rId10"/>
    <p:sldId id="263" r:id="rId11"/>
    <p:sldId id="264" r:id="rId12"/>
    <p:sldId id="260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謝承佑" initials="謝承佑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61" autoAdjust="0"/>
    <p:restoredTop sz="94660"/>
  </p:normalViewPr>
  <p:slideViewPr>
    <p:cSldViewPr snapToGrid="0">
      <p:cViewPr varScale="1">
        <p:scale>
          <a:sx n="40" d="100"/>
          <a:sy n="40" d="100"/>
        </p:scale>
        <p:origin x="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24T11:37:57.31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120F5-E4B3-43B3-A31D-5BE791A86142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78211-B288-4F62-89CC-ABB4831608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05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1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74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9703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520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7902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311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382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74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69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35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37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51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87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28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66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03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06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305749" y="1417320"/>
            <a:ext cx="8915399" cy="226278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DIP – Final Project</a:t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	</a:t>
            </a:r>
            <a:r>
              <a:rPr lang="en-US" altLang="zh-TW" sz="4400" dirty="0" err="1" smtClean="0"/>
              <a:t>BackLight</a:t>
            </a:r>
            <a:r>
              <a:rPr lang="en-US" altLang="zh-TW" sz="4400" dirty="0" smtClean="0"/>
              <a:t> Image Process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89213" y="4777381"/>
            <a:ext cx="8915399" cy="1126281"/>
          </a:xfrm>
        </p:spPr>
        <p:txBody>
          <a:bodyPr/>
          <a:lstStyle/>
          <a:p>
            <a:pPr algn="ctr"/>
            <a:r>
              <a:rPr lang="zh-TW" altLang="en-US" dirty="0" smtClean="0"/>
              <a:t>組員：柯劭函、游庭維、林宗翰、謝承佑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17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55906" y="679778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Tr</a:t>
            </a:r>
            <a:r>
              <a:rPr lang="en-US" altLang="zh-TW" sz="4000" dirty="0"/>
              <a:t>ansformation Function - 2</a:t>
            </a:r>
            <a:endParaRPr lang="zh-TW" altLang="en-US" sz="4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406606"/>
            <a:ext cx="5638800" cy="2349500"/>
          </a:xfrm>
          <a:prstGeom prst="rect">
            <a:avLst/>
          </a:prstGeom>
        </p:spPr>
      </p:pic>
      <p:pic>
        <p:nvPicPr>
          <p:cNvPr id="7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53" y="3463584"/>
            <a:ext cx="4791297" cy="32925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620453" y="2099516"/>
                <a:ext cx="396027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TW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3200" i="1">
                              <a:latin typeface="Cambria Math" charset="0"/>
                            </a:rPr>
                            <m:t>𝑎</m:t>
                          </m:r>
                          <m:r>
                            <a:rPr kumimoji="1" lang="en-US" altLang="zh-TW" sz="3200" i="1">
                              <a:latin typeface="Cambria Math" charset="0"/>
                            </a:rPr>
                            <m:t>, </m:t>
                          </m:r>
                          <m:r>
                            <a:rPr kumimoji="1" lang="en-US" altLang="zh-TW" sz="3200" i="1">
                              <a:latin typeface="Cambria Math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zh-TW" sz="3200" i="1">
                          <a:latin typeface="Cambria Math" charset="0"/>
                        </a:rPr>
                        <m:t>=(</m:t>
                      </m:r>
                      <m:sSub>
                        <m:sSubPr>
                          <m:ctrlPr>
                            <a:rPr kumimoji="1" lang="en-US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3200" i="1">
                              <a:latin typeface="Cambria Math" charset="0"/>
                            </a:rPr>
                            <m:t>𝐹𝐿</m:t>
                          </m:r>
                        </m:e>
                        <m:sub>
                          <m:r>
                            <a:rPr kumimoji="1" lang="en-US" altLang="zh-TW" sz="3200" i="1">
                              <a:latin typeface="Cambria Math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TW" sz="3200" i="1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3200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zh-TW" sz="3200" i="1">
                              <a:latin typeface="Cambria Math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TW" sz="32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TW" altLang="en-US" sz="3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453" y="2099516"/>
                <a:ext cx="3960275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箭頭接點 9"/>
          <p:cNvCxnSpPr/>
          <p:nvPr/>
        </p:nvCxnSpPr>
        <p:spPr>
          <a:xfrm flipH="1">
            <a:off x="3600590" y="4030428"/>
            <a:ext cx="243069" cy="7523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64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Grouping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305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8032" y="47973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TW" sz="5000" dirty="0" smtClean="0"/>
              <a:t>It’s DEMO time</a:t>
            </a:r>
            <a:r>
              <a:rPr lang="zh-TW" altLang="en-US" sz="5000" dirty="0" smtClean="0"/>
              <a:t>！！！</a:t>
            </a:r>
            <a:endParaRPr lang="zh-TW" altLang="en-US" sz="5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80" y="1475874"/>
            <a:ext cx="4981876" cy="498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6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79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000" dirty="0" smtClean="0"/>
              <a:t>目標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sz="3200" dirty="0" smtClean="0">
                <a:solidFill>
                  <a:srgbClr val="FF0000"/>
                </a:solidFill>
              </a:rPr>
              <a:t>人物</a:t>
            </a:r>
            <a:r>
              <a:rPr kumimoji="1" lang="zh-TW" altLang="en-US" sz="3200" dirty="0" smtClean="0"/>
              <a:t>為主角的背光補償</a:t>
            </a:r>
            <a:endParaRPr kumimoji="1" lang="en-US" altLang="zh-TW" sz="3200" dirty="0" smtClean="0"/>
          </a:p>
          <a:p>
            <a:r>
              <a:rPr kumimoji="1" lang="zh-TW" altLang="en-US" sz="3200" dirty="0" smtClean="0"/>
              <a:t>假設</a:t>
            </a:r>
            <a:r>
              <a:rPr kumimoji="1" lang="zh-TW" altLang="en-US" sz="3200" dirty="0" smtClean="0">
                <a:solidFill>
                  <a:srgbClr val="FF0000"/>
                </a:solidFill>
              </a:rPr>
              <a:t>光源在後方</a:t>
            </a:r>
            <a:endParaRPr kumimoji="1" lang="en-US" altLang="zh-TW" sz="3200" dirty="0" smtClean="0">
              <a:solidFill>
                <a:srgbClr val="FF0000"/>
              </a:solidFill>
            </a:endParaRPr>
          </a:p>
          <a:p>
            <a:r>
              <a:rPr kumimoji="1" lang="zh-TW" altLang="en-US" sz="3200" dirty="0" smtClean="0"/>
              <a:t>假設人物在圖片中央</a:t>
            </a:r>
            <a:endParaRPr kumimoji="1" lang="en-US" altLang="zh-TW" sz="3200" dirty="0" smtClean="0"/>
          </a:p>
          <a:p>
            <a:r>
              <a:rPr kumimoji="1" lang="zh-TW" altLang="en-US" sz="3200" dirty="0" smtClean="0"/>
              <a:t>避免</a:t>
            </a:r>
            <a:r>
              <a:rPr kumimoji="1" lang="en-US" altLang="zh-TW" sz="3200" dirty="0" smtClean="0"/>
              <a:t> histogram equalization</a:t>
            </a:r>
            <a:r>
              <a:rPr kumimoji="1" lang="zh-TW" altLang="en-US" sz="3200" dirty="0" smtClean="0"/>
              <a:t> 造成的過曝</a:t>
            </a:r>
            <a:endParaRPr kumimoji="1" lang="en-US" altLang="zh-TW" sz="3200" dirty="0" smtClean="0"/>
          </a:p>
          <a:p>
            <a:endParaRPr kumimoji="1"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87813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3701" y="556122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Problem</a:t>
            </a:r>
            <a:r>
              <a:rPr lang="zh-TW" altLang="en-US" sz="4000" dirty="0" smtClean="0"/>
              <a:t>？？</a:t>
            </a:r>
            <a:endParaRPr lang="zh-TW" altLang="en-US" sz="4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58" y="1394025"/>
            <a:ext cx="3210569" cy="241902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666" y="1394025"/>
            <a:ext cx="3225364" cy="241902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57" y="4207965"/>
            <a:ext cx="3209171" cy="240314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494" y="4207965"/>
            <a:ext cx="3201708" cy="2403147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5090742" y="2300532"/>
            <a:ext cx="1435608" cy="606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5090742" y="5106534"/>
            <a:ext cx="1435608" cy="606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23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704088" y="1815029"/>
            <a:ext cx="2231136" cy="8961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Input Image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697874" y="1823241"/>
            <a:ext cx="2654808" cy="8961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Detect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backlight or not</a:t>
            </a:r>
            <a:r>
              <a:rPr lang="zh-TW" altLang="en-US" dirty="0" smtClean="0">
                <a:solidFill>
                  <a:schemeClr val="tx1"/>
                </a:solidFill>
              </a:rPr>
              <a:t>？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357533" y="2130497"/>
            <a:ext cx="704088" cy="265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7707157" y="2130497"/>
            <a:ext cx="704088" cy="265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9115333" y="1815029"/>
            <a:ext cx="2654808" cy="8961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NO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Other Image Problem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365950" y="4778793"/>
            <a:ext cx="2654808" cy="8961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Yes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Backlight with high degree</a:t>
            </a:r>
          </a:p>
        </p:txBody>
      </p:sp>
      <p:sp>
        <p:nvSpPr>
          <p:cNvPr id="23" name="向右箭號 22"/>
          <p:cNvSpPr/>
          <p:nvPr/>
        </p:nvSpPr>
        <p:spPr>
          <a:xfrm>
            <a:off x="3216837" y="5094261"/>
            <a:ext cx="704088" cy="265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005" y="4016090"/>
            <a:ext cx="3816546" cy="2622685"/>
          </a:xfrm>
          <a:prstGeom prst="rect">
            <a:avLst/>
          </a:prstGeom>
        </p:spPr>
      </p:pic>
      <p:sp>
        <p:nvSpPr>
          <p:cNvPr id="25" name="向右箭號 24"/>
          <p:cNvSpPr/>
          <p:nvPr/>
        </p:nvSpPr>
        <p:spPr>
          <a:xfrm>
            <a:off x="8129631" y="5062256"/>
            <a:ext cx="704088" cy="265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圓角矩形 26"/>
          <p:cNvSpPr/>
          <p:nvPr/>
        </p:nvSpPr>
        <p:spPr>
          <a:xfrm>
            <a:off x="9115333" y="4746788"/>
            <a:ext cx="2654808" cy="8961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Compensated Image</a:t>
            </a:r>
          </a:p>
        </p:txBody>
      </p:sp>
      <p:sp>
        <p:nvSpPr>
          <p:cNvPr id="28" name="上彎箭號 27"/>
          <p:cNvSpPr/>
          <p:nvPr/>
        </p:nvSpPr>
        <p:spPr>
          <a:xfrm rot="10800000">
            <a:off x="1445501" y="3424428"/>
            <a:ext cx="495706" cy="118332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2" name="群組 31"/>
          <p:cNvGrpSpPr/>
          <p:nvPr/>
        </p:nvGrpSpPr>
        <p:grpSpPr>
          <a:xfrm>
            <a:off x="1941207" y="2870284"/>
            <a:ext cx="3853493" cy="682160"/>
            <a:chOff x="1941207" y="2870284"/>
            <a:chExt cx="3853493" cy="682160"/>
          </a:xfrm>
        </p:grpSpPr>
        <p:sp>
          <p:nvSpPr>
            <p:cNvPr id="19" name="矩形 18"/>
            <p:cNvSpPr/>
            <p:nvPr/>
          </p:nvSpPr>
          <p:spPr>
            <a:xfrm>
              <a:off x="1941207" y="3424428"/>
              <a:ext cx="2400131" cy="128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341338" y="3424428"/>
              <a:ext cx="1453362" cy="128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5400000">
              <a:off x="5453620" y="3083348"/>
              <a:ext cx="554144" cy="128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" name="標題 1"/>
          <p:cNvSpPr>
            <a:spLocks noGrp="1"/>
          </p:cNvSpPr>
          <p:nvPr>
            <p:ph type="title"/>
          </p:nvPr>
        </p:nvSpPr>
        <p:spPr>
          <a:xfrm>
            <a:off x="1943701" y="556122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Basic Concept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6317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3" grpId="0" animBg="1"/>
      <p:bldP spid="21" grpId="0" animBg="1"/>
      <p:bldP spid="23" grpId="0" animBg="1"/>
      <p:bldP spid="25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488315" y="2627524"/>
            <a:ext cx="4466122" cy="38695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116531" y="2627524"/>
            <a:ext cx="4466122" cy="38695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943701" y="556122"/>
            <a:ext cx="8911687" cy="724038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Detection Phase</a:t>
            </a:r>
            <a:endParaRPr lang="zh-TW" altLang="en-US" sz="4000" dirty="0"/>
          </a:p>
        </p:txBody>
      </p:sp>
      <p:grpSp>
        <p:nvGrpSpPr>
          <p:cNvPr id="17" name="群組 16"/>
          <p:cNvGrpSpPr/>
          <p:nvPr/>
        </p:nvGrpSpPr>
        <p:grpSpPr>
          <a:xfrm>
            <a:off x="1236326" y="2627524"/>
            <a:ext cx="4194314" cy="3712498"/>
            <a:chOff x="1236326" y="2627524"/>
            <a:chExt cx="4194314" cy="3712498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326" y="3181522"/>
              <a:ext cx="4194314" cy="3158500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1344198" y="2627524"/>
              <a:ext cx="3978571" cy="55399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TW" sz="3000" dirty="0"/>
                <a:t>Image</a:t>
              </a:r>
              <a:endParaRPr lang="zh-TW" altLang="en-US" sz="3000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6746787" y="2627524"/>
            <a:ext cx="3978571" cy="3712499"/>
            <a:chOff x="6746787" y="2627524"/>
            <a:chExt cx="3978571" cy="3712499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4659" y="3181522"/>
              <a:ext cx="3733435" cy="3158501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6746787" y="2627524"/>
              <a:ext cx="3978571" cy="55399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TW" sz="3000" dirty="0" smtClean="0"/>
                <a:t>Histogram</a:t>
              </a:r>
              <a:endParaRPr lang="zh-TW" altLang="en-US" sz="3000" dirty="0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1344198" y="1571945"/>
            <a:ext cx="8758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透過</a:t>
            </a:r>
            <a:r>
              <a:rPr lang="en-US" altLang="zh-TW" sz="2000" dirty="0" smtClean="0"/>
              <a:t>image</a:t>
            </a:r>
            <a:r>
              <a:rPr lang="zh-TW" altLang="en-US" sz="2000" dirty="0" smtClean="0"/>
              <a:t>和</a:t>
            </a:r>
            <a:r>
              <a:rPr lang="en-US" altLang="zh-TW" sz="2000" dirty="0" smtClean="0"/>
              <a:t>histogram</a:t>
            </a:r>
            <a:r>
              <a:rPr lang="zh-TW" altLang="en-US" sz="2000" dirty="0" smtClean="0"/>
              <a:t>兩個方向</a:t>
            </a:r>
            <a:r>
              <a:rPr lang="zh-TW" altLang="en-US" sz="2000" dirty="0"/>
              <a:t>，利用</a:t>
            </a:r>
            <a:r>
              <a:rPr lang="en-US" altLang="zh-TW" sz="2000" dirty="0">
                <a:solidFill>
                  <a:srgbClr val="FF0000"/>
                </a:solidFill>
              </a:rPr>
              <a:t>fuzzy logic</a:t>
            </a:r>
            <a:r>
              <a:rPr lang="zh-TW" altLang="en-US" sz="2000" dirty="0" smtClean="0"/>
              <a:t>得出</a:t>
            </a:r>
            <a:r>
              <a:rPr lang="zh-TW" altLang="en-US" sz="2000" dirty="0" smtClean="0"/>
              <a:t>兩個</a:t>
            </a:r>
            <a:r>
              <a:rPr lang="en-US" altLang="zh-TW" sz="2000" dirty="0" smtClean="0"/>
              <a:t>backlight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degree</a:t>
            </a:r>
            <a:r>
              <a:rPr lang="zh-TW" altLang="en-US" sz="2000" dirty="0" smtClean="0"/>
              <a:t>，</a:t>
            </a:r>
            <a:r>
              <a:rPr lang="zh-TW" altLang="en-US" sz="2000" dirty="0" smtClean="0"/>
              <a:t>最後歸納</a:t>
            </a:r>
            <a:r>
              <a:rPr lang="zh-TW" altLang="en-US" sz="2000" dirty="0" smtClean="0"/>
              <a:t>出最後的</a:t>
            </a:r>
            <a:r>
              <a:rPr lang="en-US" altLang="zh-TW" sz="2000" dirty="0" smtClean="0"/>
              <a:t>backlight degree</a:t>
            </a:r>
            <a:r>
              <a:rPr lang="zh-TW" altLang="en-US" sz="2000" dirty="0" smtClean="0"/>
              <a:t>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5451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1943701" y="556122"/>
            <a:ext cx="8911687" cy="72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00" dirty="0"/>
              <a:t>Detection </a:t>
            </a:r>
            <a:r>
              <a:rPr lang="en-US" altLang="zh-TW" sz="4000" dirty="0" smtClean="0"/>
              <a:t>Phase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-- </a:t>
            </a:r>
            <a:r>
              <a:rPr lang="en-US" altLang="zh-TW" sz="4000" dirty="0" err="1" smtClean="0"/>
              <a:t>Bimage</a:t>
            </a:r>
            <a:endParaRPr lang="zh-TW" altLang="en-US" sz="4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26" y="2886583"/>
            <a:ext cx="4402419" cy="347727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697124" y="1379017"/>
            <a:ext cx="9158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 err="1"/>
              <a:t>MRi</a:t>
            </a:r>
            <a:r>
              <a:rPr lang="en-US" altLang="zh-TW" sz="2000" dirty="0"/>
              <a:t> is the average value of gray level of each </a:t>
            </a:r>
            <a:r>
              <a:rPr lang="en-US" altLang="zh-TW" sz="2000" dirty="0" smtClean="0"/>
              <a:t>area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TW" altLang="en-US" sz="20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660" y="3124326"/>
            <a:ext cx="4693368" cy="34772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721894" y="1957161"/>
                <a:ext cx="11470106" cy="929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𝑖𝑚𝑎𝑔𝑒</m:t>
                          </m:r>
                        </m:sub>
                      </m:sSub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𝑀𝑅</m:t>
                                  </m:r>
                                </m:e>
                                <m:sub>
                                  <m:r>
                                    <a:rPr kumimoji="1"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kumimoji="1"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TW" sz="28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𝑀𝑅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𝑀𝑅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800" i="1">
                                      <a:latin typeface="Cambria Math" panose="02040503050406030204" pitchFamily="18" charset="0"/>
                                    </a:rPr>
                                    <m:t>𝑀𝑅</m:t>
                                  </m:r>
                                </m:e>
                                <m:sub>
                                  <m:r>
                                    <a:rPr kumimoji="1"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800" i="1">
                                      <a:latin typeface="Cambria Math" panose="02040503050406030204" pitchFamily="18" charset="0"/>
                                    </a:rPr>
                                    <m:t>𝑀𝑅</m:t>
                                  </m:r>
                                </m:e>
                                <m:sub>
                                  <m:r>
                                    <a:rPr kumimoji="1"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kumimoji="1"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TW" sz="28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𝑀𝑅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𝑀𝑅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2800" dirty="0" smtClean="0"/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94" y="1957161"/>
                <a:ext cx="11470106" cy="9294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07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943701" y="556122"/>
            <a:ext cx="8911687" cy="72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00" dirty="0"/>
              <a:t>Detection </a:t>
            </a:r>
            <a:r>
              <a:rPr lang="en-US" altLang="zh-TW" sz="4000" dirty="0" smtClean="0"/>
              <a:t>Phase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-- </a:t>
            </a:r>
            <a:r>
              <a:rPr lang="en-US" altLang="zh-TW" sz="4000" dirty="0" err="1" smtClean="0"/>
              <a:t>Bhist</a:t>
            </a:r>
            <a:endParaRPr lang="zh-TW" altLang="en-US" sz="4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734" y="1844448"/>
            <a:ext cx="4997619" cy="154043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473" y="4106780"/>
            <a:ext cx="6224139" cy="219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0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943701" y="556122"/>
            <a:ext cx="8911687" cy="72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00" dirty="0"/>
              <a:t>Detection </a:t>
            </a:r>
            <a:r>
              <a:rPr lang="en-US" altLang="zh-TW" sz="4000" dirty="0" smtClean="0"/>
              <a:t>Phase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-- Bf</a:t>
            </a:r>
            <a:endParaRPr lang="zh-TW" altLang="en-US" sz="4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800" y="3410251"/>
            <a:ext cx="5957414" cy="249324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697124" y="1443185"/>
            <a:ext cx="915826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500" dirty="0" smtClean="0"/>
              <a:t>利用</a:t>
            </a:r>
            <a:r>
              <a:rPr lang="en-US" altLang="zh-TW" sz="2500" dirty="0" smtClean="0"/>
              <a:t>fuzzy set</a:t>
            </a:r>
            <a:r>
              <a:rPr lang="zh-TW" altLang="en-US" sz="2500" dirty="0" smtClean="0"/>
              <a:t>統整</a:t>
            </a:r>
            <a:r>
              <a:rPr lang="en-US" altLang="zh-TW" sz="2500" dirty="0" err="1" smtClean="0"/>
              <a:t>Bimage</a:t>
            </a:r>
            <a:r>
              <a:rPr lang="zh-TW" altLang="en-US" sz="2500" dirty="0" smtClean="0"/>
              <a:t>和</a:t>
            </a:r>
            <a:r>
              <a:rPr lang="en-US" altLang="zh-TW" sz="2500" dirty="0" err="1" smtClean="0"/>
              <a:t>Bhist</a:t>
            </a:r>
            <a:r>
              <a:rPr lang="zh-TW" altLang="en-US" sz="2500" dirty="0" smtClean="0"/>
              <a:t>得到的結果。</a:t>
            </a:r>
            <a:endParaRPr lang="en-US" altLang="zh-TW" sz="25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5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500" dirty="0" smtClean="0"/>
              <a:t>利用</a:t>
            </a:r>
            <a:r>
              <a:rPr lang="en-US" altLang="zh-TW" sz="2500" dirty="0" smtClean="0"/>
              <a:t>COA</a:t>
            </a:r>
            <a:r>
              <a:rPr lang="zh-TW" altLang="en-US" sz="2500" dirty="0" smtClean="0"/>
              <a:t>得出最後的</a:t>
            </a:r>
            <a:r>
              <a:rPr lang="en-US" altLang="zh-TW" sz="2500" dirty="0" smtClean="0"/>
              <a:t>Bf</a:t>
            </a:r>
            <a:r>
              <a:rPr lang="zh-TW" altLang="en-US" sz="2500" dirty="0" smtClean="0"/>
              <a:t>。</a:t>
            </a:r>
            <a:endParaRPr lang="en-US" altLang="zh-TW" sz="2500" dirty="0" smtClean="0"/>
          </a:p>
        </p:txBody>
      </p:sp>
    </p:spTree>
    <p:extLst>
      <p:ext uri="{BB962C8B-B14F-4D97-AF65-F5344CB8AC3E}">
        <p14:creationId xmlns:p14="http://schemas.microsoft.com/office/powerpoint/2010/main" val="250658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983" y="2106592"/>
            <a:ext cx="5015050" cy="3446282"/>
          </a:xfrm>
          <a:prstGeom prst="rect">
            <a:avLst/>
          </a:prstGeom>
        </p:spPr>
      </p:pic>
      <p:cxnSp>
        <p:nvCxnSpPr>
          <p:cNvPr id="8" name="直線箭頭接點 7"/>
          <p:cNvCxnSpPr/>
          <p:nvPr/>
        </p:nvCxnSpPr>
        <p:spPr>
          <a:xfrm flipH="1">
            <a:off x="8736452" y="2578354"/>
            <a:ext cx="243069" cy="7523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827917" y="2106592"/>
                <a:ext cx="5822066" cy="2448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8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TW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TW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TW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2800" b="0" i="1" dirty="0" smtClean="0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zh-TW" sz="2800" b="0" i="1" dirty="0" smtClean="0">
                              <a:latin typeface="Cambria Math" charset="0"/>
                            </a:rPr>
                            <m:t>𝑏</m:t>
                          </m:r>
                        </m:num>
                        <m:den>
                          <m:sSup>
                            <m:sSupPr>
                              <m:ctrlPr>
                                <a:rPr kumimoji="1" lang="mr-IN" altLang="zh-TW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2800" b="0" i="1" dirty="0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1" lang="en-US" altLang="zh-TW" sz="2800" b="0" i="1" dirty="0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kumimoji="1" lang="en-US" altLang="zh-TW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2800" i="1" dirty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TW" sz="2800" i="1" dirty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zh-TW" sz="2800" i="1" dirty="0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zh-TW" sz="2800" i="1" dirty="0">
                              <a:latin typeface="Cambria Math" charset="0"/>
                            </a:rPr>
                            <m:t>𝑎</m:t>
                          </m:r>
                          <m:r>
                            <a:rPr kumimoji="1" lang="en-US" altLang="zh-TW" sz="2800" i="1" dirty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2800" b="0" i="1" dirty="0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TW" sz="2800" b="0" i="1" dirty="0" smtClean="0">
                          <a:latin typeface="Cambria Math" charset="0"/>
                        </a:rPr>
                        <m:t>+</m:t>
                      </m:r>
                      <m:r>
                        <a:rPr kumimoji="1" lang="en-US" altLang="zh-TW" sz="2800" b="0" i="1" dirty="0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kumimoji="1" lang="en-US" altLang="zh-TW" sz="2800" b="0" dirty="0" smtClean="0"/>
              </a:p>
              <a:p>
                <a:endParaRPr kumimoji="1" lang="en-US" altLang="zh-TW" sz="2800" dirty="0" smtClean="0"/>
              </a:p>
              <a:p>
                <a:r>
                  <a:rPr kumimoji="1" lang="en-US" altLang="zh-TW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zh-TW" sz="28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zh-TW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255−</m:t>
                        </m:r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𝑏</m:t>
                        </m:r>
                      </m:num>
                      <m:den>
                        <m:sSup>
                          <m:sSupPr>
                            <m:ctrlPr>
                              <a:rPr kumimoji="1" lang="mr-IN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2800" b="0" i="1" smtClean="0">
                                <a:latin typeface="Cambria Math" charset="0"/>
                              </a:rPr>
                              <m:t>(255−</m:t>
                            </m:r>
                            <m:r>
                              <a:rPr kumimoji="1" lang="en-US" altLang="zh-TW" sz="2800" b="0" i="1" smtClean="0">
                                <a:latin typeface="Cambria Math" charset="0"/>
                              </a:rPr>
                              <m:t>𝑎</m:t>
                            </m:r>
                            <m:r>
                              <a:rPr kumimoji="1" lang="en-US" altLang="zh-TW" sz="28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zh-TW" sz="28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kumimoji="1" lang="mr-IN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𝑎</m:t>
                        </m:r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kumimoji="1" lang="en-US" altLang="zh-TW" sz="2800" b="0" i="1" smtClean="0">
                        <a:latin typeface="Cambria Math" charset="0"/>
                      </a:rPr>
                      <m:t>+</m:t>
                    </m:r>
                    <m:r>
                      <a:rPr kumimoji="1" lang="en-US" altLang="zh-TW" sz="2800" b="0" i="1" smtClean="0">
                        <a:latin typeface="Cambria Math" charset="0"/>
                      </a:rPr>
                      <m:t>𝑏</m:t>
                    </m:r>
                  </m:oMath>
                </a14:m>
                <a:endParaRPr kumimoji="1" lang="en-US" altLang="zh-TW" sz="2800" b="0" dirty="0" smtClean="0"/>
              </a:p>
              <a:p>
                <a:endParaRPr kumimoji="1" lang="en-US" altLang="zh-TW" sz="2800" dirty="0" smtClean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17" y="2106592"/>
                <a:ext cx="5822066" cy="24482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標題 1"/>
          <p:cNvSpPr txBox="1">
            <a:spLocks/>
          </p:cNvSpPr>
          <p:nvPr/>
        </p:nvSpPr>
        <p:spPr>
          <a:xfrm>
            <a:off x="1943701" y="556122"/>
            <a:ext cx="8911687" cy="72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00" dirty="0"/>
              <a:t>Transformation Function - 1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3241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520</TotalTime>
  <Words>150</Words>
  <Application>Microsoft Office PowerPoint</Application>
  <PresentationFormat>寬螢幕</PresentationFormat>
  <Paragraphs>37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Cambria Math</vt:lpstr>
      <vt:lpstr>Century Gothic</vt:lpstr>
      <vt:lpstr>Mangal</vt:lpstr>
      <vt:lpstr>Wingdings</vt:lpstr>
      <vt:lpstr>Wingdings 3</vt:lpstr>
      <vt:lpstr>絲縷</vt:lpstr>
      <vt:lpstr>DIP – Final Project     BackLight Image Process</vt:lpstr>
      <vt:lpstr>目標</vt:lpstr>
      <vt:lpstr>Problem？？</vt:lpstr>
      <vt:lpstr>Basic Concept</vt:lpstr>
      <vt:lpstr>Detection Phase</vt:lpstr>
      <vt:lpstr>PowerPoint 簡報</vt:lpstr>
      <vt:lpstr>PowerPoint 簡報</vt:lpstr>
      <vt:lpstr>PowerPoint 簡報</vt:lpstr>
      <vt:lpstr>PowerPoint 簡報</vt:lpstr>
      <vt:lpstr>Transformation Function - 2</vt:lpstr>
      <vt:lpstr>Grouping</vt:lpstr>
      <vt:lpstr>It’s DEMO time！！！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 – TermProject     BackLight Image Process</dc:title>
  <dc:creator>謝承佑</dc:creator>
  <cp:lastModifiedBy>謝承佑</cp:lastModifiedBy>
  <cp:revision>29</cp:revision>
  <dcterms:created xsi:type="dcterms:W3CDTF">2016-12-24T02:05:11Z</dcterms:created>
  <dcterms:modified xsi:type="dcterms:W3CDTF">2016-12-25T06:20:37Z</dcterms:modified>
</cp:coreProperties>
</file>