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297" r:id="rId6"/>
    <p:sldId id="345" r:id="rId7"/>
    <p:sldId id="299" r:id="rId8"/>
    <p:sldId id="300" r:id="rId9"/>
    <p:sldId id="301" r:id="rId10"/>
    <p:sldId id="318" r:id="rId11"/>
    <p:sldId id="339" r:id="rId12"/>
    <p:sldId id="341" r:id="rId13"/>
    <p:sldId id="303" r:id="rId14"/>
    <p:sldId id="346" r:id="rId15"/>
    <p:sldId id="305" r:id="rId16"/>
    <p:sldId id="319" r:id="rId17"/>
    <p:sldId id="321" r:id="rId18"/>
    <p:sldId id="326" r:id="rId19"/>
    <p:sldId id="322" r:id="rId20"/>
    <p:sldId id="323" r:id="rId21"/>
    <p:sldId id="337" r:id="rId22"/>
    <p:sldId id="347" r:id="rId23"/>
    <p:sldId id="308" r:id="rId24"/>
    <p:sldId id="329" r:id="rId25"/>
    <p:sldId id="325" r:id="rId26"/>
    <p:sldId id="328" r:id="rId27"/>
    <p:sldId id="311" r:id="rId28"/>
    <p:sldId id="348" r:id="rId29"/>
    <p:sldId id="310" r:id="rId30"/>
    <p:sldId id="331" r:id="rId31"/>
    <p:sldId id="332" r:id="rId32"/>
    <p:sldId id="335" r:id="rId33"/>
    <p:sldId id="33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2000" autoAdjust="0"/>
  </p:normalViewPr>
  <p:slideViewPr>
    <p:cSldViewPr snapToGrid="0" snapToObjects="1">
      <p:cViewPr varScale="1">
        <p:scale>
          <a:sx n="64" d="100"/>
          <a:sy n="64" d="100"/>
        </p:scale>
        <p:origin x="1997"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12</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21</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javax.servlet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doFilter (ServletRequest, ServletResponse, FilterChain)</a:t>
            </a:r>
          </a:p>
          <a:p>
            <a:pPr lvl="1"/>
            <a:r>
              <a:rPr lang="en-US" dirty="0" smtClean="0"/>
              <a:t>Beside the request and response objects found also in the Servlets implementation, we have a </a:t>
            </a:r>
            <a:r>
              <a:rPr lang="en-US" b="1" dirty="0"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doFilter()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22</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23</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24</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25</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7</a:t>
            </a:fld>
            <a:endParaRPr lang="en-US"/>
          </a:p>
        </p:txBody>
      </p:sp>
    </p:spTree>
    <p:extLst>
      <p:ext uri="{BB962C8B-B14F-4D97-AF65-F5344CB8AC3E}">
        <p14:creationId xmlns:p14="http://schemas.microsoft.com/office/powerpoint/2010/main" val="99052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repeated common code in you </a:t>
            </a:r>
            <a:r>
              <a:rPr lang="en-US" altLang="en-US" sz="1600" b="1" kern="0" dirty="0" err="1" smtClean="0">
                <a:solidFill>
                  <a:srgbClr val="000000"/>
                </a:solidFill>
                <a:latin typeface="Trebuchet MS" panose="020B0603020202020204" pitchFamily="34" charset="0"/>
                <a:cs typeface="Arial"/>
              </a:rPr>
              <a:t>jsp</a:t>
            </a:r>
            <a:r>
              <a:rPr lang="en-US" altLang="en-US" sz="1600" b="1" kern="0" dirty="0" smtClean="0">
                <a:solidFill>
                  <a:srgbClr val="000000"/>
                </a:solidFill>
                <a:latin typeface="Trebuchet MS" panose="020B0603020202020204" pitchFamily="34" charset="0"/>
                <a:cs typeface="Arial"/>
              </a:rPr>
              <a:t>, declare it in a method.</a:t>
            </a:r>
          </a:p>
          <a:p>
            <a:pPr marL="457200" lvl="1" indent="0" defTabSz="914400" fontAlgn="base">
              <a:spcBef>
                <a:spcPct val="20000"/>
              </a:spcBef>
              <a:spcAft>
                <a:spcPct val="0"/>
              </a:spcAft>
              <a:buFontTx/>
              <a:buNone/>
            </a:pPr>
            <a:endParaRPr lang="en-US" altLang="en-US" sz="1600" b="1" kern="0" dirty="0" smtClean="0">
              <a:solidFill>
                <a:srgbClr val="000000"/>
              </a:solidFill>
              <a:latin typeface="Trebuchet MS" panose="020B0603020202020204" pitchFamily="34" charset="0"/>
              <a:cs typeface="Arial"/>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are </a:t>
            </a:r>
            <a:r>
              <a:rPr lang="en-US" altLang="en-US" b="1" dirty="0" err="1" smtClean="0">
                <a:solidFill>
                  <a:srgbClr val="009999"/>
                </a:solidFill>
                <a:latin typeface="Trebuchet MS" panose="020B0603020202020204" pitchFamily="34" charset="0"/>
                <a:cs typeface="Arial" panose="020B0604020202020204" pitchFamily="34" charset="0"/>
              </a:rPr>
              <a:t>scriplets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smtClean="0">
                <a:solidFill>
                  <a:srgbClr val="000000"/>
                </a:solidFill>
                <a:latin typeface="Trebuchet MS" panose="020B0603020202020204" pitchFamily="34" charset="0"/>
                <a:cs typeface="Arial" panose="020B0604020202020204" pitchFamily="34" charset="0"/>
              </a:rPr>
              <a:t>scriptlet</a:t>
            </a:r>
            <a:endParaRPr lang="en-US" altLang="en-US" sz="1600" b="1" dirty="0" smtClean="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Everything you write in a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Treat variables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do you put in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Why do you need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basic validations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buFontTx/>
              <a:buChar char="•"/>
            </a:pPr>
            <a:r>
              <a:rPr lang="en-US" altLang="en-US" b="1" dirty="0" smtClean="0">
                <a:solidFill>
                  <a:schemeClr val="hlink"/>
                </a:solidFill>
                <a:latin typeface="Trebuchet MS" panose="020B0603020202020204" pitchFamily="34" charset="0"/>
              </a:rPr>
              <a:t>What are expressions?</a:t>
            </a:r>
          </a:p>
          <a:p>
            <a:pPr lvl="1">
              <a:spcBef>
                <a:spcPct val="20000"/>
              </a:spcBef>
              <a:buFontTx/>
              <a:buChar char="–"/>
            </a:pPr>
            <a:r>
              <a:rPr lang="en-US" altLang="en-US" b="1" dirty="0" smtClean="0">
                <a:latin typeface="Trebuchet MS" panose="020B0603020202020204" pitchFamily="34" charset="0"/>
              </a:rPr>
              <a:t>Whatever goes inside the “&lt;%={JAVA_HERE}%&gt;” tags is called an expression</a:t>
            </a:r>
          </a:p>
          <a:p>
            <a:pPr lvl="1">
              <a:spcBef>
                <a:spcPct val="20000"/>
              </a:spcBef>
              <a:buFontTx/>
              <a:buChar char="–"/>
            </a:pPr>
            <a:r>
              <a:rPr lang="en-US" altLang="en-US" b="1" dirty="0" smtClean="0">
                <a:latin typeface="Trebuchet MS" panose="020B0603020202020204" pitchFamily="34" charset="0"/>
              </a:rPr>
              <a:t>Code inside expressions is evaluated, and output is displayed</a:t>
            </a:r>
          </a:p>
          <a:p>
            <a:pPr lvl="1">
              <a:spcBef>
                <a:spcPct val="20000"/>
              </a:spcBef>
              <a:buFontTx/>
              <a:buChar char="–"/>
            </a:pPr>
            <a:r>
              <a:rPr lang="en-US" altLang="en-US" b="1" dirty="0" smtClean="0">
                <a:latin typeface="Trebuchet MS" panose="020B0603020202020204" pitchFamily="34" charset="0"/>
              </a:rPr>
              <a:t>Whatever is put inside expressions should evaluate to a value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expressions?</a:t>
            </a:r>
          </a:p>
          <a:p>
            <a:pPr lvl="1">
              <a:spcBef>
                <a:spcPct val="20000"/>
              </a:spcBef>
              <a:buFontTx/>
              <a:buChar char="–"/>
            </a:pPr>
            <a:r>
              <a:rPr lang="en-US" altLang="en-US" b="1" dirty="0" smtClean="0">
                <a:latin typeface="Trebuchet MS" panose="020B0603020202020204" pitchFamily="34" charset="0"/>
              </a:rPr>
              <a:t>Variables or methods that return some values</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expressions?</a:t>
            </a:r>
          </a:p>
          <a:p>
            <a:pPr lvl="1">
              <a:spcBef>
                <a:spcPct val="20000"/>
              </a:spcBef>
              <a:buFontTx/>
              <a:buChar char="–"/>
            </a:pPr>
            <a:r>
              <a:rPr lang="en-US" altLang="en-US" b="1" dirty="0" smtClean="0">
                <a:latin typeface="Trebuchet MS" panose="020B0603020202020204" pitchFamily="34" charset="0"/>
              </a:rPr>
              <a:t>Need to print some text onto the page</a:t>
            </a:r>
          </a:p>
          <a:p>
            <a:pPr lvl="1">
              <a:spcBef>
                <a:spcPct val="20000"/>
              </a:spcBef>
              <a:buFontTx/>
              <a:buNone/>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are directives?</a:t>
            </a:r>
          </a:p>
          <a:p>
            <a:pPr lvl="1">
              <a:spcBef>
                <a:spcPct val="20000"/>
              </a:spcBef>
              <a:buFontTx/>
              <a:buChar char="–"/>
            </a:pPr>
            <a:r>
              <a:rPr lang="en-US" altLang="en-US" b="1" dirty="0" smtClean="0">
                <a:latin typeface="Trebuchet MS" panose="020B0603020202020204" pitchFamily="34" charset="0"/>
              </a:rPr>
              <a:t>Whatever goes inside the “&lt;%@{DIRECTIVES}%&gt;” tags is called a directive</a:t>
            </a:r>
          </a:p>
          <a:p>
            <a:pPr lvl="1">
              <a:spcBef>
                <a:spcPct val="20000"/>
              </a:spcBef>
              <a:buFontTx/>
              <a:buChar char="–"/>
            </a:pPr>
            <a:r>
              <a:rPr lang="en-US" altLang="en-US" b="1" dirty="0" smtClean="0">
                <a:latin typeface="Trebuchet MS" panose="020B0603020202020204" pitchFamily="34" charset="0"/>
              </a:rPr>
              <a:t>Directives gives pre-processing commands to the JSP Engine.</a:t>
            </a:r>
          </a:p>
          <a:p>
            <a:pPr lvl="1">
              <a:spcBef>
                <a:spcPct val="20000"/>
              </a:spcBef>
              <a:buFontTx/>
              <a:buChar char="–"/>
            </a:pPr>
            <a:r>
              <a:rPr lang="en-US" altLang="en-US" b="1" dirty="0" smtClean="0">
                <a:latin typeface="Trebuchet MS" panose="020B0603020202020204" pitchFamily="34" charset="0"/>
              </a:rPr>
              <a:t>Everything in directives are processed before JSP is translated to Servlet</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smtClean="0">
                <a:latin typeface="Trebuchet MS" panose="020B0603020202020204" pitchFamily="34" charset="0"/>
              </a:rPr>
              <a:t>Processing commands to the JSP Engine.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directives?</a:t>
            </a:r>
          </a:p>
          <a:p>
            <a:pPr lvl="1">
              <a:spcBef>
                <a:spcPct val="20000"/>
              </a:spcBef>
              <a:buFontTx/>
              <a:buChar char="–"/>
            </a:pPr>
            <a:r>
              <a:rPr lang="en-US" altLang="en-US" b="1" dirty="0" smtClean="0">
                <a:latin typeface="Trebuchet MS" panose="020B0603020202020204" pitchFamily="34" charset="0"/>
              </a:rPr>
              <a:t>To incorporate certain additional features into the JSP</a:t>
            </a:r>
          </a:p>
          <a:p>
            <a:pPr lvl="1">
              <a:spcBef>
                <a:spcPct val="20000"/>
              </a:spcBef>
              <a:buFontTx/>
              <a:buChar char="–"/>
            </a:pPr>
            <a:r>
              <a:rPr lang="en-US" altLang="en-US" b="1" dirty="0" smtClean="0">
                <a:latin typeface="Trebuchet MS" panose="020B0603020202020204" pitchFamily="34" charset="0"/>
              </a:rPr>
              <a:t>Modifying the Servlet behavior generated from the JSP</a:t>
            </a:r>
          </a:p>
          <a:p>
            <a:pPr lvl="1">
              <a:spcBef>
                <a:spcPct val="20000"/>
              </a:spcBef>
              <a:buFontTx/>
              <a:buChar char="–"/>
            </a:pPr>
            <a:r>
              <a:rPr lang="en-US" altLang="en-US" b="1" dirty="0" smtClean="0">
                <a:latin typeface="Trebuchet MS" panose="020B0603020202020204" pitchFamily="34" charset="0"/>
              </a:rPr>
              <a:t>Include other html/</a:t>
            </a:r>
            <a:r>
              <a:rPr lang="en-US" altLang="en-US" b="1" dirty="0" err="1" smtClean="0">
                <a:latin typeface="Trebuchet MS" panose="020B0603020202020204" pitchFamily="34" charset="0"/>
              </a:rPr>
              <a:t>jsp</a:t>
            </a:r>
            <a:r>
              <a:rPr lang="en-US" altLang="en-US" b="1" dirty="0" smtClean="0">
                <a:latin typeface="Trebuchet MS" panose="020B0603020202020204" pitchFamily="34" charset="0"/>
              </a:rPr>
              <a:t> files in the JSP.</a:t>
            </a:r>
          </a:p>
          <a:p>
            <a:pPr lvl="1">
              <a:spcBef>
                <a:spcPct val="20000"/>
              </a:spcBef>
              <a:buFontTx/>
              <a:buChar char="–"/>
            </a:pPr>
            <a:r>
              <a:rPr lang="en-US" altLang="en-US" b="1" dirty="0" smtClean="0">
                <a:latin typeface="Trebuchet MS" panose="020B0603020202020204" pitchFamily="34" charset="0"/>
              </a:rPr>
              <a:t>Provide tag libraries</a:t>
            </a:r>
          </a:p>
          <a:p>
            <a:pPr lvl="1">
              <a:spcBef>
                <a:spcPct val="20000"/>
              </a:spcBef>
              <a:buFontTx/>
              <a:buNone/>
            </a:pPr>
            <a:endParaRPr lang="en-US" altLang="en-US" b="1" dirty="0" smtClean="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97698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dirty="0" smtClean="0"/>
              <a:t>/work </a:t>
            </a:r>
            <a:r>
              <a:rPr lang="en-US" sz="1200" b="0" i="0" kern="1200" dirty="0" smtClean="0">
                <a:solidFill>
                  <a:schemeClr val="tx1"/>
                </a:solidFill>
                <a:effectLst/>
                <a:latin typeface="+mn-lt"/>
                <a:ea typeface="+mn-ea"/>
                <a:cs typeface="+mn-cs"/>
              </a:rPr>
              <a:t>directory.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66663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2958412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4" Type="http://schemas.openxmlformats.org/officeDocument/2006/relationships/hyperlink" Target="http://java.sun.com/j2se/1.5/docs/api/java/lang/Objec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8" name="TextBox 7"/>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sp>
        <p:nvSpPr>
          <p:cNvPr id="9" name="TextBox 8"/>
          <p:cNvSpPr txBox="1"/>
          <p:nvPr/>
        </p:nvSpPr>
        <p:spPr>
          <a:xfrm>
            <a:off x="4032069" y="5252932"/>
            <a:ext cx="3890012" cy="1354217"/>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23641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RequestDispatcher</a:t>
            </a:r>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398723" y="2016578"/>
            <a:ext cx="8745277" cy="3480707"/>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smtClean="0"/>
              <a:t>RequestDispatcher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604281"/>
            <a:ext cx="7802790" cy="449353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 </a:t>
            </a:r>
            <a:r>
              <a:rPr lang="en-US" b="1" dirty="0"/>
              <a:t>Getting a RequestDispatcher</a:t>
            </a:r>
          </a:p>
          <a:p>
            <a:pPr>
              <a:buFont typeface="Arial" pitchFamily="34" charset="0"/>
              <a:buChar char="•"/>
            </a:pPr>
            <a:endParaRPr lang="en-US" b="1" dirty="0" smtClean="0"/>
          </a:p>
          <a:p>
            <a:r>
              <a:rPr lang="en-US" dirty="0" smtClean="0"/>
              <a:t>protected void doPost(HttpServletRequest request,</a:t>
            </a:r>
          </a:p>
          <a:p>
            <a:r>
              <a:rPr lang="en-US" dirty="0" smtClean="0"/>
              <a:t>                      HttpServletResponse response)</a:t>
            </a:r>
          </a:p>
          <a:p>
            <a:r>
              <a:rPr lang="en-US" dirty="0" smtClean="0"/>
              <a:t>        throws ServletException, IOException {</a:t>
            </a:r>
          </a:p>
          <a:p>
            <a:pPr>
              <a:buFont typeface="Arial" pitchFamily="34" charset="0"/>
              <a:buChar char="•"/>
            </a:pPr>
            <a:endParaRPr lang="en-US" dirty="0" smtClean="0"/>
          </a:p>
          <a:p>
            <a:r>
              <a:rPr lang="en-US" dirty="0" smtClean="0"/>
              <a:t>  RequestDispatcher requestDispatcher =</a:t>
            </a:r>
          </a:p>
          <a:p>
            <a:r>
              <a:rPr lang="en-US" dirty="0" smtClean="0"/>
              <a:t>    request.getRequestDispatcher("/nextURL");</a:t>
            </a:r>
          </a:p>
          <a:p>
            <a:r>
              <a:rPr lang="en-US" dirty="0" smtClean="0"/>
              <a:t>}</a:t>
            </a:r>
          </a:p>
          <a:p>
            <a:endParaRPr lang="en-US" b="1" dirty="0" smtClean="0"/>
          </a:p>
          <a:p>
            <a:pPr marL="285750" indent="-285750">
              <a:buFont typeface="Arial" panose="020B0604020202020204" pitchFamily="34" charset="0"/>
              <a:buChar char="•"/>
            </a:pPr>
            <a:r>
              <a:rPr lang="en-US" b="1" dirty="0" smtClean="0"/>
              <a:t>Call RequestDispatcher using either include() or forward() method:</a:t>
            </a:r>
          </a:p>
          <a:p>
            <a:endParaRPr lang="en-US" b="1" dirty="0" smtClean="0"/>
          </a:p>
          <a:p>
            <a:r>
              <a:rPr lang="en-US" dirty="0" smtClean="0"/>
              <a:t>requestDispatcher.forward(request, response);</a:t>
            </a:r>
          </a:p>
          <a:p>
            <a:endParaRPr lang="en-US" dirty="0" smtClean="0"/>
          </a:p>
          <a:p>
            <a:r>
              <a:rPr lang="en-US" dirty="0" smtClean="0"/>
              <a:t>requestDispatcher.include(request,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smtClean="0"/>
              <a:t>RequestDispatcher &amp; HttpServletRequest </a:t>
            </a:r>
            <a:endParaRPr lang="ro-RO" dirty="0"/>
          </a:p>
        </p:txBody>
      </p:sp>
      <p:sp>
        <p:nvSpPr>
          <p:cNvPr id="3" name="Content Placeholder 2"/>
          <p:cNvSpPr>
            <a:spLocks noGrp="1"/>
          </p:cNvSpPr>
          <p:nvPr>
            <p:ph idx="1"/>
          </p:nvPr>
        </p:nvSpPr>
        <p:spPr>
          <a:xfrm>
            <a:off x="720723" y="1447800"/>
            <a:ext cx="7704139" cy="4690169"/>
          </a:xfrm>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473655"/>
            <a:ext cx="7704139" cy="5786199"/>
          </a:xfrm>
          <a:prstGeom prst="rect">
            <a:avLst/>
          </a:prstGeom>
          <a:noFill/>
        </p:spPr>
        <p:txBody>
          <a:bodyPr wrap="square" rtlCol="0">
            <a:spAutoFit/>
          </a:bodyPr>
          <a:lstStyle/>
          <a:p>
            <a:r>
              <a:rPr lang="en-US" dirty="0" smtClean="0"/>
              <a:t>You can share data between two servlets by adding and retrieving attributes using the request object. In this case, the scope of the attributes will be “request”.</a:t>
            </a:r>
          </a:p>
          <a:p>
            <a:endParaRPr lang="en-US" dirty="0" smtClean="0"/>
          </a:p>
          <a:p>
            <a:r>
              <a:rPr lang="en-US" dirty="0" smtClean="0"/>
              <a:t>Method from HttpServletRequest:</a:t>
            </a:r>
          </a:p>
          <a:p>
            <a:r>
              <a:rPr lang="en-US" b="1" dirty="0" smtClean="0"/>
              <a:t>public void setAttribute(String name, Object o);</a:t>
            </a:r>
          </a:p>
          <a:p>
            <a:endParaRPr lang="en-US" dirty="0" smtClean="0"/>
          </a:p>
          <a:p>
            <a:r>
              <a:rPr lang="en-US" b="1" dirty="0" smtClean="0"/>
              <a:t>Example:</a:t>
            </a:r>
          </a:p>
          <a:p>
            <a:endParaRPr lang="en-US" dirty="0" smtClean="0"/>
          </a:p>
          <a:p>
            <a:pPr lvl="1"/>
            <a:r>
              <a:rPr lang="en-US" dirty="0" smtClean="0"/>
              <a:t>Setting attribute:</a:t>
            </a:r>
          </a:p>
          <a:p>
            <a:pPr lvl="1"/>
            <a:r>
              <a:rPr lang="en-US" b="1" dirty="0" smtClean="0"/>
              <a:t>request.setAttribute("someAttribute", "someAttributeValue");</a:t>
            </a:r>
          </a:p>
          <a:p>
            <a:pPr lvl="1"/>
            <a:r>
              <a:rPr lang="en-US" b="1" dirty="0" smtClean="0"/>
              <a:t>RequestDispatcher requestDispatcher =</a:t>
            </a:r>
          </a:p>
          <a:p>
            <a:pPr lvl="1"/>
            <a:r>
              <a:rPr lang="en-US" b="1" dirty="0" smtClean="0"/>
              <a:t>					request.getRequestDispatcher("/nextURL");</a:t>
            </a:r>
          </a:p>
          <a:p>
            <a:pPr lvl="1"/>
            <a:r>
              <a:rPr lang="en-US" b="1" dirty="0" smtClean="0"/>
              <a:t>requestDispatcher.forward(request, response);</a:t>
            </a:r>
          </a:p>
          <a:p>
            <a:pPr lvl="1"/>
            <a:endParaRPr lang="en-US" dirty="0" smtClean="0"/>
          </a:p>
          <a:p>
            <a:pPr lvl="1"/>
            <a:r>
              <a:rPr lang="en-US" dirty="0" smtClean="0"/>
              <a:t>Getting attribute:</a:t>
            </a:r>
          </a:p>
          <a:p>
            <a:pPr lvl="1"/>
            <a:r>
              <a:rPr lang="en-US" b="1" dirty="0" smtClean="0"/>
              <a:t>request.getAttribute("someAttribute");</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smtClean="0"/>
              <a:t>RequestDispatcher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0" y="1879145"/>
            <a:ext cx="9147675" cy="4173312"/>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smtClean="0"/>
              <a:t>RequestDispatcher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267983" y="2112509"/>
            <a:ext cx="8876018" cy="351540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RequestDispatcher - </a:t>
            </a:r>
            <a:r>
              <a:rPr lang="en-US" dirty="0" smtClean="0"/>
              <a:t>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1 </a:t>
            </a:r>
            <a:r>
              <a:rPr lang="en-US" sz="2000" dirty="0"/>
              <a:t>- RequestDispatcherWorkshop.docx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sz="2000" dirty="0" smtClean="0"/>
              <a:t>What are Servlet Filters?</a:t>
            </a:r>
          </a:p>
          <a:p>
            <a:pPr lvl="1"/>
            <a:endParaRPr lang="en-US" sz="2000" dirty="0" smtClean="0"/>
          </a:p>
          <a:p>
            <a:pPr lvl="1"/>
            <a:r>
              <a:rPr lang="en-US" sz="2000" dirty="0" smtClean="0"/>
              <a:t>Java classes that can be used in Servlet Programming for:</a:t>
            </a:r>
          </a:p>
          <a:p>
            <a:pPr lvl="2"/>
            <a:r>
              <a:rPr lang="en-US" sz="2000" dirty="0" smtClean="0"/>
              <a:t>Intercepting requests from a client before they access </a:t>
            </a:r>
          </a:p>
          <a:p>
            <a:pPr lvl="2">
              <a:buNone/>
            </a:pPr>
            <a:r>
              <a:rPr lang="en-US" sz="2000" dirty="0" smtClean="0"/>
              <a:t>a resource from the backend</a:t>
            </a:r>
          </a:p>
          <a:p>
            <a:pPr lvl="2"/>
            <a:r>
              <a:rPr lang="en-US" sz="2000" dirty="0" smtClean="0"/>
              <a:t>Manipulate responses from server before they are sent </a:t>
            </a:r>
          </a:p>
          <a:p>
            <a:pPr lvl="2">
              <a:buNone/>
            </a:pPr>
            <a:r>
              <a:rPr lang="en-US" sz="2000"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2234019" y="3554866"/>
            <a:ext cx="6190844" cy="2866131"/>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270259"/>
            <a:ext cx="8306898" cy="4924425"/>
          </a:xfrm>
          <a:prstGeom prst="rect">
            <a:avLst/>
          </a:prstGeom>
        </p:spPr>
        <p:txBody>
          <a:bodyPr wrap="square">
            <a:spAutoFit/>
          </a:bodyPr>
          <a:lstStyle/>
          <a:p>
            <a:pPr lvl="1"/>
            <a:endParaRPr lang="en-US" dirty="0" smtClean="0"/>
          </a:p>
          <a:p>
            <a:pPr lvl="1"/>
            <a:endParaRPr lang="en-US" sz="2000" dirty="0"/>
          </a:p>
          <a:p>
            <a:pPr lvl="1"/>
            <a:r>
              <a:rPr lang="en-US" sz="2000" dirty="0" smtClean="0"/>
              <a:t>In order to create a filter you should use the following instructions:</a:t>
            </a:r>
          </a:p>
          <a:p>
            <a:pPr lvl="1">
              <a:buFont typeface="Arial" pitchFamily="34" charset="0"/>
              <a:buChar char="•"/>
            </a:pPr>
            <a:endParaRPr lang="en-US" sz="2000" dirty="0" smtClean="0"/>
          </a:p>
          <a:p>
            <a:pPr marL="800100" lvl="1" indent="-342900">
              <a:buAutoNum type="arabicPeriod"/>
            </a:pPr>
            <a:r>
              <a:rPr lang="en-US" sz="2000" dirty="0" smtClean="0"/>
              <a:t>Implement interface Filter from javax.servlet package</a:t>
            </a:r>
          </a:p>
          <a:p>
            <a:pPr marL="800100" lvl="1" indent="-342900">
              <a:buAutoNum type="arabicPeriod"/>
            </a:pPr>
            <a:endParaRPr lang="en-US" sz="2000" dirty="0" smtClean="0"/>
          </a:p>
          <a:p>
            <a:pPr lvl="1"/>
            <a:r>
              <a:rPr lang="en-US" sz="2000" dirty="0" smtClean="0"/>
              <a:t>2. Implement method init().   </a:t>
            </a:r>
          </a:p>
          <a:p>
            <a:pPr lvl="1"/>
            <a:endParaRPr lang="en-US" sz="2000" dirty="0" smtClean="0"/>
          </a:p>
          <a:p>
            <a:pPr lvl="1"/>
            <a:r>
              <a:rPr lang="en-US" sz="2000" dirty="0" smtClean="0"/>
              <a:t>3. Implement method </a:t>
            </a:r>
            <a:r>
              <a:rPr lang="en-US" sz="2000" b="1" dirty="0" smtClean="0"/>
              <a:t>public void doFilter (ServletRequest, ServletResponse, FilterChain); </a:t>
            </a:r>
            <a:r>
              <a:rPr lang="en-US" sz="2000" dirty="0" smtClean="0"/>
              <a:t> In this method if you want to continue with the other filters in the chain add at the last code line the following </a:t>
            </a:r>
            <a:r>
              <a:rPr lang="en-US" sz="2000" dirty="0" smtClean="0"/>
              <a:t>instruction </a:t>
            </a:r>
            <a:r>
              <a:rPr lang="en-US" sz="2000" b="1" dirty="0"/>
              <a:t>chain.doFilter(request, response);</a:t>
            </a:r>
            <a:endParaRPr lang="en-US" sz="2000" b="1" dirty="0" smtClean="0"/>
          </a:p>
          <a:p>
            <a:pPr lvl="1"/>
            <a:endParaRPr lang="en-US" sz="2000" dirty="0" smtClean="0"/>
          </a:p>
          <a:p>
            <a:pPr lvl="1"/>
            <a:r>
              <a:rPr lang="en-US" sz="2000" b="1" dirty="0" smtClean="0"/>
              <a:t>4. </a:t>
            </a:r>
            <a:r>
              <a:rPr lang="en-US" sz="2000" dirty="0" smtClean="0"/>
              <a:t>Implement method </a:t>
            </a:r>
            <a:r>
              <a:rPr lang="en-US" sz="2000" b="1" dirty="0" smtClean="0"/>
              <a:t>public void destroy()</a:t>
            </a:r>
            <a:endParaRPr lang="en-US" sz="2000"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985980"/>
          </a:xfrm>
          <a:prstGeom prst="rect">
            <a:avLst/>
          </a:prstGeom>
        </p:spPr>
        <p:txBody>
          <a:bodyPr wrap="square">
            <a:spAutoFit/>
          </a:bodyPr>
          <a:lstStyle/>
          <a:p>
            <a:pPr lvl="1"/>
            <a:r>
              <a:rPr lang="en-US" sz="2000" dirty="0" smtClean="0"/>
              <a:t>5. Declare the filter in </a:t>
            </a:r>
            <a:r>
              <a:rPr lang="en-US" sz="2000" b="1" dirty="0" smtClean="0"/>
              <a:t>web.xml </a:t>
            </a:r>
            <a:r>
              <a:rPr lang="en-US" sz="2000" dirty="0" smtClean="0"/>
              <a:t>deployment descriptor</a:t>
            </a:r>
          </a:p>
          <a:p>
            <a:pPr lvl="1"/>
            <a:r>
              <a:rPr lang="en-US" sz="2000" b="1" dirty="0" smtClean="0"/>
              <a:t>&lt;filter&gt;</a:t>
            </a:r>
          </a:p>
          <a:p>
            <a:pPr lvl="1"/>
            <a:r>
              <a:rPr lang="en-US" sz="2000" b="1" dirty="0" smtClean="0"/>
              <a:t>   &lt;filter-name&gt;SomeFilter&lt;/filter-name&gt;</a:t>
            </a:r>
          </a:p>
          <a:p>
            <a:pPr lvl="1"/>
            <a:r>
              <a:rPr lang="en-US" sz="2000" b="1" dirty="0" smtClean="0"/>
              <a:t>   &lt;filter-class&gt;ro.teamnet.z2h.SomeFilter&lt;/filter-class&gt;</a:t>
            </a:r>
          </a:p>
          <a:p>
            <a:pPr lvl="1"/>
            <a:r>
              <a:rPr lang="en-US" sz="2000" b="1" dirty="0" smtClean="0"/>
              <a:t>   &lt;init-param&gt;</a:t>
            </a:r>
          </a:p>
          <a:p>
            <a:pPr lvl="1"/>
            <a:r>
              <a:rPr lang="en-US" sz="2000" b="1" dirty="0" smtClean="0"/>
              <a:t>	  &lt;param-name&gt;someInitParam&lt;/param-name&gt;</a:t>
            </a:r>
          </a:p>
          <a:p>
            <a:pPr lvl="1"/>
            <a:r>
              <a:rPr lang="en-US" sz="2000" b="1" dirty="0" smtClean="0"/>
              <a:t>	  &lt;param-value&gt;Init Parameter Value&lt;/param-value&gt;</a:t>
            </a:r>
          </a:p>
          <a:p>
            <a:pPr lvl="1"/>
            <a:r>
              <a:rPr lang="en-US" sz="2000" b="1" dirty="0" smtClean="0"/>
              <a:t>   &lt;/init-param&gt;</a:t>
            </a:r>
          </a:p>
          <a:p>
            <a:pPr lvl="1"/>
            <a:r>
              <a:rPr lang="en-US" sz="2000" b="1" dirty="0" smtClean="0"/>
              <a:t>&lt;/filter&gt;</a:t>
            </a:r>
          </a:p>
          <a:p>
            <a:pPr lvl="1"/>
            <a:r>
              <a:rPr lang="en-US" sz="2000" dirty="0" smtClean="0"/>
              <a:t>6. Map the Filter to the components/url that you want this filter to apply</a:t>
            </a:r>
          </a:p>
          <a:p>
            <a:pPr lvl="1"/>
            <a:r>
              <a:rPr lang="en-US" sz="2000" b="1" dirty="0" smtClean="0"/>
              <a:t>&lt;filter-mapping&gt;</a:t>
            </a:r>
          </a:p>
          <a:p>
            <a:pPr lvl="1"/>
            <a:r>
              <a:rPr lang="en-US" sz="2000" b="1" dirty="0" smtClean="0"/>
              <a:t>   &lt;filter-name&gt;SomeFilter&lt;/filter-name&gt;</a:t>
            </a:r>
          </a:p>
          <a:p>
            <a:pPr lvl="1"/>
            <a:r>
              <a:rPr lang="en-US" sz="2000" b="1" dirty="0" smtClean="0"/>
              <a:t>   &lt;url-pattern&gt;/someURL&lt;/url-pattern&gt;</a:t>
            </a:r>
          </a:p>
          <a:p>
            <a:pPr lvl="1"/>
            <a:r>
              <a:rPr lang="en-US" sz="2000"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664816" cy="593092"/>
          </a:xfrm>
        </p:spPr>
        <p:txBody>
          <a:bodyPr/>
          <a:lstStyle/>
          <a:p>
            <a:r>
              <a:rPr lang="en-US" dirty="0" smtClean="0"/>
              <a:t>Filters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2 </a:t>
            </a:r>
            <a:r>
              <a:rPr lang="en-US" sz="2000" dirty="0"/>
              <a:t>- </a:t>
            </a:r>
            <a:r>
              <a:rPr lang="en-US" sz="2000" dirty="0" smtClean="0"/>
              <a:t>ServletFilters.docx</a:t>
            </a:r>
          </a:p>
          <a:p>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1868083"/>
            <a:ext cx="8107187" cy="4415797"/>
          </a:xfrm>
        </p:spPr>
        <p:txBody>
          <a:bodyPr>
            <a:normAutofit lnSpcReduction="10000"/>
          </a:bodyPr>
          <a:lstStyle/>
          <a:p>
            <a:r>
              <a:rPr lang="en-US" sz="2000" b="1" dirty="0" smtClean="0"/>
              <a:t>Problem with the HTTP Protocol</a:t>
            </a:r>
          </a:p>
          <a:p>
            <a:pPr lvl="1"/>
            <a:r>
              <a:rPr lang="en-US" sz="2000" dirty="0" smtClean="0"/>
              <a:t>It is stateless - it cannot keep the conversational state between requests received from the same user</a:t>
            </a:r>
          </a:p>
          <a:p>
            <a:pPr marL="457200" lvl="1" indent="0">
              <a:buNone/>
            </a:pPr>
            <a:endParaRPr lang="en-US" sz="2000" dirty="0" smtClean="0"/>
          </a:p>
          <a:p>
            <a:r>
              <a:rPr lang="en-US" sz="2000" b="1" dirty="0" smtClean="0"/>
              <a:t>Fix</a:t>
            </a:r>
          </a:p>
          <a:p>
            <a:pPr lvl="1"/>
            <a:r>
              <a:rPr lang="en-US" sz="2000" dirty="0" smtClean="0"/>
              <a:t>The problem was solved by adding a specific attribute to our requests, </a:t>
            </a:r>
            <a:r>
              <a:rPr lang="en-US" sz="2000" b="1" dirty="0" smtClean="0"/>
              <a:t>JSESSIONID</a:t>
            </a:r>
          </a:p>
          <a:p>
            <a:pPr lvl="1"/>
            <a:r>
              <a:rPr lang="en-US" sz="2000" dirty="0" smtClean="0"/>
              <a:t>By using this JSESSIONID, the Servlet Container knows how to re-establish the conversational state of the same client between requests</a:t>
            </a:r>
          </a:p>
          <a:p>
            <a:pPr lvl="1"/>
            <a:r>
              <a:rPr lang="en-US" sz="2000" dirty="0" smtClean="0"/>
              <a:t>If the request does not contain the JSESSIONID, a new conversational state will be registered to the client by associating a new JSESSIONID</a:t>
            </a:r>
          </a:p>
          <a:p>
            <a:pPr lvl="1"/>
            <a:r>
              <a:rPr lang="en-US" sz="2000" dirty="0" smtClean="0"/>
              <a:t>This conversation state is represented in the Servlet API by the type </a:t>
            </a:r>
            <a:r>
              <a:rPr lang="en-US" sz="2000" b="1" dirty="0" smtClean="0"/>
              <a:t>HttpSession</a:t>
            </a:r>
            <a:endParaRPr lang="en-US" sz="2000" dirty="0" smtClean="0"/>
          </a:p>
          <a:p>
            <a:endParaRPr lang="en-US" dirty="0"/>
          </a:p>
          <a:p>
            <a:endParaRPr lang="ro-RO" dirty="0"/>
          </a:p>
        </p:txBody>
      </p:sp>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41987" name="Picture 3" descr="E:\Z2H\Servlets\JSESSIONID.gif"/>
          <p:cNvPicPr>
            <a:picLocks noChangeAspect="1" noChangeArrowheads="1"/>
          </p:cNvPicPr>
          <p:nvPr/>
        </p:nvPicPr>
        <p:blipFill>
          <a:blip r:embed="rId3"/>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ssio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855" y="4035706"/>
            <a:ext cx="6282981" cy="27140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4" name="Rectangle 3"/>
          <p:cNvSpPr/>
          <p:nvPr/>
        </p:nvSpPr>
        <p:spPr>
          <a:xfrm>
            <a:off x="620889" y="1630385"/>
            <a:ext cx="7687733" cy="2554545"/>
          </a:xfrm>
          <a:prstGeom prst="rect">
            <a:avLst/>
          </a:prstGeom>
        </p:spPr>
        <p:txBody>
          <a:bodyPr wrap="square">
            <a:spAutoFit/>
          </a:bodyPr>
          <a:lstStyle/>
          <a:p>
            <a:r>
              <a:rPr lang="en-US" sz="2000" dirty="0">
                <a:solidFill>
                  <a:srgbClr val="565A5C"/>
                </a:solidFill>
                <a:latin typeface="Arial"/>
                <a:cs typeface="Arial"/>
              </a:rPr>
              <a:t>The</a:t>
            </a:r>
            <a:r>
              <a:rPr lang="en-US" sz="2000" dirty="0">
                <a:solidFill>
                  <a:srgbClr val="000000"/>
                </a:solidFill>
                <a:latin typeface="verdana" panose="020B0604030504040204" pitchFamily="34" charset="0"/>
              </a:rPr>
              <a:t> </a:t>
            </a:r>
            <a:r>
              <a:rPr lang="en-US" sz="2000" b="1" dirty="0">
                <a:solidFill>
                  <a:srgbClr val="565A5C"/>
                </a:solidFill>
                <a:latin typeface="Arial"/>
                <a:cs typeface="Arial"/>
              </a:rPr>
              <a:t>HttpServletRequest</a:t>
            </a:r>
            <a:r>
              <a:rPr lang="en-US" sz="2000" dirty="0">
                <a:solidFill>
                  <a:srgbClr val="000000"/>
                </a:solidFill>
                <a:latin typeface="verdana" panose="020B0604030504040204" pitchFamily="34" charset="0"/>
              </a:rPr>
              <a:t> </a:t>
            </a:r>
            <a:r>
              <a:rPr lang="en-US" sz="2000" dirty="0">
                <a:solidFill>
                  <a:srgbClr val="565A5C"/>
                </a:solidFill>
                <a:latin typeface="Arial"/>
                <a:cs typeface="Arial"/>
              </a:rPr>
              <a:t>interface provides two methods to get the object of HttpSession:</a:t>
            </a:r>
          </a:p>
          <a:p>
            <a:pPr>
              <a:buFont typeface="+mj-lt"/>
              <a:buAutoNum type="arabicPeriod"/>
            </a:pPr>
            <a:r>
              <a:rPr lang="en-US" sz="2000" dirty="0">
                <a:solidFill>
                  <a:srgbClr val="565A5C"/>
                </a:solidFill>
                <a:latin typeface="Arial"/>
                <a:cs typeface="Arial"/>
              </a:rPr>
              <a:t> public HttpSession </a:t>
            </a:r>
            <a:r>
              <a:rPr lang="en-US" sz="2000" b="1" dirty="0">
                <a:solidFill>
                  <a:srgbClr val="565A5C"/>
                </a:solidFill>
                <a:latin typeface="Arial"/>
                <a:cs typeface="Arial"/>
              </a:rPr>
              <a:t>getSession</a:t>
            </a:r>
            <a:r>
              <a:rPr lang="en-US" sz="2000" b="1" dirty="0" smtClean="0">
                <a:solidFill>
                  <a:srgbClr val="565A5C"/>
                </a:solidFill>
                <a:latin typeface="Arial"/>
                <a:cs typeface="Arial"/>
              </a:rPr>
              <a:t>()</a:t>
            </a:r>
            <a:r>
              <a:rPr lang="en-US" sz="2000" dirty="0" smtClean="0">
                <a:solidFill>
                  <a:srgbClr val="565A5C"/>
                </a:solidFill>
                <a:latin typeface="Arial"/>
                <a:cs typeface="Arial"/>
              </a:rPr>
              <a:t>: Returns </a:t>
            </a:r>
            <a:r>
              <a:rPr lang="en-US" sz="2000" dirty="0">
                <a:solidFill>
                  <a:srgbClr val="565A5C"/>
                </a:solidFill>
                <a:latin typeface="Arial"/>
                <a:cs typeface="Arial"/>
              </a:rPr>
              <a:t>the current session associated with this request, or if the request does not have a session, creates one.</a:t>
            </a:r>
          </a:p>
          <a:p>
            <a:pPr>
              <a:buFont typeface="+mj-lt"/>
              <a:buAutoNum type="arabicPeriod"/>
            </a:pPr>
            <a:r>
              <a:rPr lang="en-US" sz="2000" dirty="0">
                <a:solidFill>
                  <a:srgbClr val="565A5C"/>
                </a:solidFill>
                <a:latin typeface="Arial"/>
                <a:cs typeface="Arial"/>
              </a:rPr>
              <a:t> public HttpSession </a:t>
            </a:r>
            <a:r>
              <a:rPr lang="en-US" sz="2000" b="1" dirty="0">
                <a:solidFill>
                  <a:srgbClr val="565A5C"/>
                </a:solidFill>
                <a:latin typeface="Arial"/>
                <a:cs typeface="Arial"/>
              </a:rPr>
              <a:t>getSession(boolean create</a:t>
            </a:r>
            <a:r>
              <a:rPr lang="en-US" sz="2000" b="1" dirty="0" smtClean="0">
                <a:solidFill>
                  <a:srgbClr val="565A5C"/>
                </a:solidFill>
                <a:latin typeface="Arial"/>
                <a:cs typeface="Arial"/>
              </a:rPr>
              <a:t>)</a:t>
            </a:r>
            <a:r>
              <a:rPr lang="en-US" sz="2000" dirty="0" smtClean="0">
                <a:solidFill>
                  <a:srgbClr val="565A5C"/>
                </a:solidFill>
                <a:latin typeface="Arial"/>
                <a:cs typeface="Arial"/>
              </a:rPr>
              <a:t>: Returns </a:t>
            </a:r>
            <a:r>
              <a:rPr lang="en-US" sz="2000" dirty="0">
                <a:solidFill>
                  <a:srgbClr val="565A5C"/>
                </a:solidFill>
                <a:latin typeface="Arial"/>
                <a:cs typeface="Arial"/>
              </a:rPr>
              <a:t>the current HttpSession associated with this request or, if there is no current session and create is true, returns a new session.</a:t>
            </a:r>
          </a:p>
        </p:txBody>
      </p:sp>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359918"/>
            <a:ext cx="8062031" cy="5016346"/>
          </a:xfrm>
        </p:spPr>
        <p:txBody>
          <a:bodyPr>
            <a:normAutofit fontScale="32500" lnSpcReduction="20000"/>
          </a:bodyPr>
          <a:lstStyle/>
          <a:p>
            <a:pPr algn="l"/>
            <a:r>
              <a:rPr lang="en-US" sz="6200" dirty="0" smtClean="0"/>
              <a:t>HttpSession </a:t>
            </a:r>
            <a:r>
              <a:rPr lang="en-US" sz="6200" dirty="0" smtClean="0"/>
              <a:t>most important methods are</a:t>
            </a:r>
            <a:r>
              <a:rPr lang="en-US" sz="6200" dirty="0" smtClean="0"/>
              <a:t>:</a:t>
            </a:r>
          </a:p>
          <a:p>
            <a:pPr algn="l"/>
            <a:endParaRPr lang="en-US" sz="6200" dirty="0" smtClean="0"/>
          </a:p>
          <a:p>
            <a:pPr lvl="2" algn="l"/>
            <a:r>
              <a:rPr lang="en-US" sz="4900" b="1" dirty="0" err="1" smtClean="0">
                <a:hlinkClick r:id="rId2"/>
              </a:rPr>
              <a:t>getAttribute</a:t>
            </a:r>
            <a:r>
              <a:rPr lang="en-US" sz="4900" b="1" dirty="0" smtClean="0"/>
              <a:t>(</a:t>
            </a:r>
            <a:r>
              <a:rPr lang="en-US" sz="4900" dirty="0" smtClean="0">
                <a:hlinkClick r:id="rId3" tooltip="class or interface in java.lang"/>
              </a:rPr>
              <a:t>String</a:t>
            </a:r>
            <a:r>
              <a:rPr lang="en-US" sz="4900" dirty="0" smtClean="0"/>
              <a:t> name) </a:t>
            </a:r>
            <a:br>
              <a:rPr lang="en-US" sz="4900" dirty="0" smtClean="0"/>
            </a:br>
            <a:r>
              <a:rPr lang="en-US" sz="4900" dirty="0" smtClean="0"/>
              <a:t>          Returns the object bound with the specified name in this session, or null if no object is bound under the name.</a:t>
            </a:r>
          </a:p>
          <a:p>
            <a:pPr lvl="2" algn="l"/>
            <a:r>
              <a:rPr lang="en-US" sz="4900" b="1" dirty="0" err="1" smtClean="0">
                <a:hlinkClick r:id="rId2"/>
              </a:rPr>
              <a:t>setAttribute</a:t>
            </a:r>
            <a:r>
              <a:rPr lang="en-US" sz="4900" dirty="0" smtClean="0"/>
              <a:t>(</a:t>
            </a:r>
            <a:r>
              <a:rPr lang="en-US" sz="4900" dirty="0" smtClean="0">
                <a:hlinkClick r:id="rId3" tooltip="class or interface in java.lang"/>
              </a:rPr>
              <a:t>String</a:t>
            </a:r>
            <a:r>
              <a:rPr lang="en-US" sz="4900" dirty="0" smtClean="0"/>
              <a:t> name, </a:t>
            </a:r>
            <a:r>
              <a:rPr lang="en-US" sz="4900" dirty="0" smtClean="0">
                <a:hlinkClick r:id="rId4" tooltip="class or interface in java.lang"/>
              </a:rPr>
              <a:t>Object</a:t>
            </a:r>
            <a:r>
              <a:rPr lang="en-US" sz="4900" dirty="0" smtClean="0"/>
              <a:t> value) </a:t>
            </a:r>
            <a:br>
              <a:rPr lang="en-US" sz="4900" dirty="0" smtClean="0"/>
            </a:br>
            <a:r>
              <a:rPr lang="en-US" sz="4900" dirty="0" smtClean="0"/>
              <a:t>          Binds an object to this session, using the name specified.</a:t>
            </a:r>
          </a:p>
          <a:p>
            <a:pPr lvl="2" algn="l"/>
            <a:r>
              <a:rPr lang="en-US" sz="4900" b="1" dirty="0" err="1" smtClean="0">
                <a:hlinkClick r:id="rId2"/>
              </a:rPr>
              <a:t>getAttributeNames</a:t>
            </a:r>
            <a:r>
              <a:rPr lang="en-US" sz="4900" dirty="0" smtClean="0"/>
              <a:t>() </a:t>
            </a:r>
            <a:br>
              <a:rPr lang="en-US" sz="4900" dirty="0" smtClean="0"/>
            </a:br>
            <a:r>
              <a:rPr lang="en-US" sz="4900" dirty="0" smtClean="0"/>
              <a:t>          Returns an Enumeration of String objects containing the names of all the objects bound to this session.</a:t>
            </a:r>
          </a:p>
          <a:p>
            <a:pPr lvl="2" algn="l"/>
            <a:r>
              <a:rPr lang="en-US" sz="4900" b="1" dirty="0" err="1" smtClean="0">
                <a:hlinkClick r:id="rId2"/>
              </a:rPr>
              <a:t>getId</a:t>
            </a:r>
            <a:r>
              <a:rPr lang="en-US" sz="4900" dirty="0" smtClean="0"/>
              <a:t>() </a:t>
            </a:r>
            <a:br>
              <a:rPr lang="en-US" sz="4900" dirty="0" smtClean="0"/>
            </a:br>
            <a:r>
              <a:rPr lang="en-US" sz="4900" dirty="0" smtClean="0"/>
              <a:t>          Returns a string containing the unique identifier assigned to this session.</a:t>
            </a:r>
          </a:p>
          <a:p>
            <a:pPr lvl="2" algn="l"/>
            <a:r>
              <a:rPr lang="en-US" sz="4900" b="1" dirty="0" smtClean="0">
                <a:hlinkClick r:id="rId2"/>
              </a:rPr>
              <a:t>invalidate</a:t>
            </a:r>
            <a:r>
              <a:rPr lang="en-US" sz="4900" dirty="0" smtClean="0"/>
              <a:t>() </a:t>
            </a:r>
            <a:br>
              <a:rPr lang="en-US" sz="4900" dirty="0" smtClean="0"/>
            </a:br>
            <a:r>
              <a:rPr lang="en-US" sz="4900" dirty="0" smtClean="0"/>
              <a:t>          Invalidates this session then unbinds any objects bound to it.</a:t>
            </a:r>
          </a:p>
          <a:p>
            <a:pPr lvl="2" algn="l"/>
            <a:r>
              <a:rPr lang="en-US" sz="4900" b="1" dirty="0" err="1" smtClean="0">
                <a:hlinkClick r:id="rId2"/>
              </a:rPr>
              <a:t>removeAttribute</a:t>
            </a:r>
            <a:r>
              <a:rPr lang="en-US" sz="4900" dirty="0" smtClean="0"/>
              <a:t>(</a:t>
            </a:r>
            <a:r>
              <a:rPr lang="en-US" sz="4900" dirty="0" smtClean="0">
                <a:hlinkClick r:id="rId3" tooltip="class or interface in java.lang"/>
              </a:rPr>
              <a:t>String</a:t>
            </a:r>
            <a:r>
              <a:rPr lang="en-US" sz="4900" dirty="0" smtClean="0"/>
              <a:t> name) </a:t>
            </a:r>
            <a:br>
              <a:rPr lang="en-US" sz="4900" dirty="0" smtClean="0"/>
            </a:br>
            <a:r>
              <a:rPr lang="en-US" sz="4900" dirty="0" smtClean="0"/>
              <a:t>          Removes the object bound with the specified name from this session.</a:t>
            </a:r>
          </a:p>
          <a:p>
            <a:pPr lvl="2" algn="l"/>
            <a:r>
              <a:rPr lang="en-US" sz="4900" b="1" dirty="0" smtClean="0">
                <a:hlinkClick r:id="rId2"/>
              </a:rPr>
              <a:t>setMaxInactiveInterval</a:t>
            </a:r>
            <a:r>
              <a:rPr lang="en-US" sz="4900" dirty="0" smtClean="0"/>
              <a:t>(</a:t>
            </a:r>
            <a:r>
              <a:rPr lang="en-US" sz="4900" dirty="0" err="1" smtClean="0"/>
              <a:t>int</a:t>
            </a:r>
            <a:r>
              <a:rPr lang="en-US" sz="4900" dirty="0" smtClean="0"/>
              <a:t> interval) </a:t>
            </a:r>
            <a:br>
              <a:rPr lang="en-US" sz="4900" dirty="0" smtClean="0"/>
            </a:br>
            <a:r>
              <a:rPr lang="en-US" sz="4900" dirty="0" smtClean="0"/>
              <a:t>          Specifies the time, in seconds, between client requests before the servlet container will invalidate this session.</a:t>
            </a:r>
          </a:p>
          <a:p>
            <a:pPr lvl="2" algn="l"/>
            <a:endParaRPr lang="en-US" sz="4900" dirty="0" smtClean="0"/>
          </a:p>
          <a:p>
            <a:pPr algn="l"/>
            <a:r>
              <a:rPr lang="en-US" sz="5500" dirty="0" smtClean="0"/>
              <a:t>In our </a:t>
            </a:r>
            <a:r>
              <a:rPr lang="en-US" sz="5500" b="1" dirty="0" smtClean="0"/>
              <a:t>web.xml</a:t>
            </a:r>
            <a:r>
              <a:rPr lang="en-US" sz="5500" dirty="0" smtClean="0"/>
              <a:t> deployment descriptor file we can set the timeout of all http </a:t>
            </a:r>
            <a:r>
              <a:rPr lang="en-US" sz="5500" dirty="0" smtClean="0"/>
              <a:t>sessions</a:t>
            </a:r>
            <a:endParaRPr lang="ro-RO" sz="5500" dirty="0"/>
          </a:p>
        </p:txBody>
      </p:sp>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4775159" cy="593092"/>
          </a:xfrm>
        </p:spPr>
        <p:txBody>
          <a:bodyPr/>
          <a:lstStyle/>
          <a:p>
            <a:r>
              <a:rPr lang="en-US" dirty="0" smtClean="0"/>
              <a:t>HttpSession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3 </a:t>
            </a:r>
            <a:r>
              <a:rPr lang="en-US" sz="2000" dirty="0"/>
              <a:t>- HttpSession.docx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ith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4" y="1600200"/>
            <a:ext cx="8233039" cy="4690169"/>
          </a:xfrm>
        </p:spPr>
        <p:txBody>
          <a:bodyPr/>
          <a:lstStyle/>
          <a:p>
            <a:pPr lvl="1"/>
            <a:r>
              <a:rPr lang="en-US" sz="2000" dirty="0" smtClean="0"/>
              <a:t>a technology for developing web pages that support dynamic content which helps developers insert java code in HTML pages by making use of special JSP tags, most of which start with &lt;% and end with %&gt;.</a:t>
            </a:r>
          </a:p>
          <a:p>
            <a:pPr lvl="1"/>
            <a:endParaRPr lang="en-US" sz="2000" dirty="0"/>
          </a:p>
          <a:p>
            <a:pPr lvl="1"/>
            <a:r>
              <a:rPr lang="en-US" sz="2000" dirty="0" smtClean="0"/>
              <a:t>are built on top of the Java Servlets API, so like Servlets, JSP also has access to all powerful APIs</a:t>
            </a:r>
          </a:p>
          <a:p>
            <a:pPr lvl="1"/>
            <a:endParaRPr lang="en-US" sz="2000" dirty="0" smtClean="0"/>
          </a:p>
          <a:p>
            <a:pPr lvl="1"/>
            <a:r>
              <a:rPr lang="en-US" sz="20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868885" y="249576"/>
            <a:ext cx="1459482" cy="1459482"/>
          </a:xfrm>
          <a:prstGeom prst="rect">
            <a:avLst/>
          </a:prstGeom>
          <a:noFill/>
        </p:spPr>
      </p:pic>
      <p:sp>
        <p:nvSpPr>
          <p:cNvPr id="5" name="Title 1"/>
          <p:cNvSpPr>
            <a:spLocks noGrp="1"/>
          </p:cNvSpPr>
          <p:nvPr>
            <p:ph type="title"/>
          </p:nvPr>
        </p:nvSpPr>
        <p:spPr>
          <a:xfrm>
            <a:off x="1010411" y="766826"/>
            <a:ext cx="361601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41714"/>
            <a:ext cx="7704139" cy="4200312"/>
          </a:xfrm>
        </p:spPr>
        <p:txBody>
          <a:bodyPr/>
          <a:lstStyle/>
          <a:p>
            <a:pPr>
              <a:lnSpc>
                <a:spcPct val="90000"/>
              </a:lnSpc>
            </a:pPr>
            <a:endParaRPr lang="en-US" sz="2000" dirty="0" smtClean="0"/>
          </a:p>
          <a:p>
            <a:pPr>
              <a:lnSpc>
                <a:spcPct val="90000"/>
              </a:lnSpc>
            </a:pPr>
            <a:endParaRPr lang="en-US" sz="2000" dirty="0" smtClean="0"/>
          </a:p>
          <a:p>
            <a:pPr>
              <a:lnSpc>
                <a:spcPct val="90000"/>
              </a:lnSpc>
            </a:pPr>
            <a:r>
              <a:rPr lang="en-US" sz="2000" dirty="0" smtClean="0"/>
              <a:t>Separation of dynamic and static content</a:t>
            </a:r>
          </a:p>
          <a:p>
            <a:pPr lvl="1">
              <a:lnSpc>
                <a:spcPct val="90000"/>
              </a:lnSpc>
            </a:pPr>
            <a:r>
              <a:rPr lang="en-US" sz="2000" dirty="0" smtClean="0"/>
              <a:t>Web developer creates and maintains the HTML content</a:t>
            </a:r>
          </a:p>
          <a:p>
            <a:pPr lvl="1">
              <a:lnSpc>
                <a:spcPct val="90000"/>
              </a:lnSpc>
            </a:pPr>
            <a:r>
              <a:rPr lang="en-US" sz="2000" dirty="0" smtClean="0"/>
              <a:t>Java programmer creates and maintains dynamic content and business logic</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Component reuse</a:t>
            </a:r>
          </a:p>
          <a:p>
            <a:pPr lvl="1">
              <a:lnSpc>
                <a:spcPct val="90000"/>
              </a:lnSpc>
            </a:pPr>
            <a:r>
              <a:rPr lang="en-US" sz="2000" dirty="0" smtClean="0"/>
              <a:t>Speeds up website development and support</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Platform independence</a:t>
            </a:r>
          </a:p>
          <a:p>
            <a:pPr lvl="1">
              <a:lnSpc>
                <a:spcPct val="90000"/>
              </a:lnSpc>
            </a:pPr>
            <a:r>
              <a:rPr lang="en-US" sz="20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5833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pic>
        <p:nvPicPr>
          <p:cNvPr id="4" name="Picture 3" descr="E:\Z2H\Servlets\JSP.jpg"/>
          <p:cNvPicPr>
            <a:picLocks noChangeAspect="1" noChangeArrowheads="1"/>
          </p:cNvPicPr>
          <p:nvPr/>
        </p:nvPicPr>
        <p:blipFill>
          <a:blip r:embed="rId2"/>
          <a:srcRect/>
          <a:stretch>
            <a:fillRect/>
          </a:stretch>
        </p:blipFill>
        <p:spPr bwMode="auto">
          <a:xfrm>
            <a:off x="6868885" y="249576"/>
            <a:ext cx="1459482" cy="1459482"/>
          </a:xfrm>
          <a:prstGeom prst="rect">
            <a:avLst/>
          </a:prstGeom>
          <a:noFill/>
        </p:spPr>
      </p:pic>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28540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16" name="Rectangle 20"/>
          <p:cNvSpPr>
            <a:spLocks noChangeArrowheads="1"/>
          </p:cNvSpPr>
          <p:nvPr/>
        </p:nvSpPr>
        <p:spPr bwMode="auto">
          <a:xfrm>
            <a:off x="1010410" y="2216075"/>
            <a:ext cx="7872333" cy="376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rPr>
              <a:t> </a:t>
            </a: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JSP Declarations   ::  </a:t>
            </a:r>
            <a:r>
              <a:rPr lang="en-US" altLang="en-US" dirty="0">
                <a:solidFill>
                  <a:srgbClr val="565A5C"/>
                </a:solidFill>
                <a:latin typeface="Arial"/>
                <a:cs typeface="Arial"/>
              </a:rPr>
              <a:t>Code that goes outside the service method</a:t>
            </a:r>
          </a:p>
          <a:p>
            <a:pPr lvl="1" indent="0" defTabSz="914400" eaLnBrk="1" fontAlgn="base" hangingPunct="1">
              <a:spcBef>
                <a:spcPct val="20000"/>
              </a:spcBef>
              <a:spcAft>
                <a:spcPct val="0"/>
              </a:spcAft>
              <a:buClr>
                <a:srgbClr val="FF9900"/>
              </a:buClr>
              <a:buSzPct val="125000"/>
              <a:defRPr/>
            </a:pPr>
            <a:r>
              <a:rPr lang="en-US" altLang="en-US" b="1" kern="0" dirty="0" smtClean="0">
                <a:solidFill>
                  <a:srgbClr val="000000"/>
                </a:solidFill>
                <a:latin typeface="Trebuchet MS" panose="020B0603020202020204" pitchFamily="34" charset="0"/>
                <a:cs typeface="Arial"/>
              </a:rPr>
              <a:t>			&lt;%! </a:t>
            </a:r>
            <a:r>
              <a:rPr lang="en-US" altLang="en-US" dirty="0">
                <a:solidFill>
                  <a:srgbClr val="565A5C"/>
                </a:solidFill>
                <a:latin typeface="Arial"/>
                <a:cs typeface="Arial"/>
              </a:rPr>
              <a:t>{JAVA_HERE} </a:t>
            </a:r>
            <a:r>
              <a:rPr lang="en-US" altLang="en-US" b="1" kern="0" dirty="0" smtClean="0">
                <a:solidFill>
                  <a:srgbClr val="000000"/>
                </a:solidFill>
                <a:latin typeface="Trebuchet MS" panose="020B0603020202020204" pitchFamily="34" charset="0"/>
                <a:cs typeface="Arial"/>
              </a:rPr>
              <a:t>%&gt; </a:t>
            </a:r>
            <a:r>
              <a:rPr lang="en-US" altLang="en-US" dirty="0">
                <a:solidFill>
                  <a:srgbClr val="565A5C"/>
                </a:solidFill>
                <a:latin typeface="Arial"/>
                <a:cs typeface="Arial"/>
              </a:rPr>
              <a:t>tags</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Scriptlets        ::  </a:t>
            </a:r>
            <a:r>
              <a:rPr lang="en-US" altLang="en-US" dirty="0">
                <a:solidFill>
                  <a:srgbClr val="565A5C"/>
                </a:solidFill>
                <a:latin typeface="Arial"/>
                <a:cs typeface="Arial"/>
              </a:rPr>
              <a:t>Code that goes within the service method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b="1" dirty="0">
                <a:solidFill>
                  <a:srgbClr val="000000"/>
                </a:solidFill>
                <a:latin typeface="Trebuchet MS" panose="020B0603020202020204" pitchFamily="34" charset="0"/>
              </a:rPr>
              <a:t> </a:t>
            </a: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Expressions    ::  </a:t>
            </a:r>
            <a:r>
              <a:rPr lang="en-US" altLang="en-US" dirty="0">
                <a:solidFill>
                  <a:srgbClr val="565A5C"/>
                </a:solidFill>
                <a:latin typeface="Arial"/>
                <a:cs typeface="Arial"/>
              </a:rPr>
              <a:t>Code inside expressions is evaluated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a:t>
            </a:r>
            <a:r>
              <a:rPr lang="en-US" altLang="en-US" dirty="0" smtClean="0">
                <a:solidFill>
                  <a:srgbClr val="000000"/>
                </a:solidFill>
                <a:latin typeface="Trebuchet MS" panose="020B0603020202020204" pitchFamily="34" charset="0"/>
              </a:rPr>
              <a:t> </a:t>
            </a:r>
            <a:r>
              <a:rPr lang="en-US" altLang="en-US" dirty="0">
                <a:solidFill>
                  <a:srgbClr val="565A5C"/>
                </a:solidFill>
                <a:latin typeface="Arial"/>
                <a:cs typeface="Arial"/>
              </a:rPr>
              <a:t>tags</a:t>
            </a:r>
            <a:r>
              <a:rPr lang="en-US" altLang="en-US" dirty="0">
                <a:solidFill>
                  <a:srgbClr val="000000"/>
                </a:solidFill>
                <a:latin typeface="Trebuchet MS" panose="020B0603020202020204" pitchFamily="34" charset="0"/>
              </a:rPr>
              <a:t> </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indent="-285750" defTabSz="914400" eaLnBrk="1" fontAlgn="base" hangingPunct="1">
              <a:spcBef>
                <a:spcPct val="20000"/>
              </a:spcBef>
              <a:spcAft>
                <a:spcPct val="0"/>
              </a:spcAft>
              <a:buClr>
                <a:srgbClr val="FF9900"/>
              </a:buClr>
              <a:buSzPct val="125000"/>
              <a:buFont typeface="Courier New" panose="02070309020205020404" pitchFamily="49" charset="0"/>
              <a:buChar char="o"/>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Directives       ::  </a:t>
            </a:r>
            <a:r>
              <a:rPr lang="en-US" altLang="en-US" dirty="0">
                <a:solidFill>
                  <a:srgbClr val="565A5C"/>
                </a:solidFill>
                <a:latin typeface="Arial"/>
                <a:cs typeface="Arial"/>
              </a:rPr>
              <a:t>Commands given to the JSP engine  </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&lt;%@ </a:t>
            </a:r>
            <a:r>
              <a:rPr lang="en-US" altLang="en-US" dirty="0">
                <a:solidFill>
                  <a:srgbClr val="565A5C"/>
                </a:solidFill>
                <a:latin typeface="Arial"/>
                <a:cs typeface="Arial"/>
              </a:rPr>
              <a:t>{DIRECTIVE} </a:t>
            </a:r>
            <a:r>
              <a:rPr lang="en-US" altLang="en-US" b="1" kern="0" dirty="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kern="0" dirty="0">
                <a:solidFill>
                  <a:srgbClr val="000000"/>
                </a:solidFill>
                <a:latin typeface="Trebuchet MS" panose="020B0603020202020204"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1600200"/>
            <a:ext cx="7638124" cy="1569660"/>
          </a:xfrm>
          <a:prstGeom prst="rect">
            <a:avLst/>
          </a:prstGeom>
          <a:noFill/>
        </p:spPr>
        <p:txBody>
          <a:bodyPr wrap="square" rtlCol="0">
            <a:spAutoFit/>
          </a:bodyPr>
          <a:lstStyle/>
          <a:p>
            <a:r>
              <a:rPr lang="en-US" sz="1600" dirty="0" smtClean="0"/>
              <a:t>Example of </a:t>
            </a:r>
            <a:r>
              <a:rPr lang="en-US" sz="1600" b="1" dirty="0" smtClean="0"/>
              <a:t>declaration</a:t>
            </a:r>
            <a:r>
              <a:rPr lang="en-US" sz="1600" dirty="0" smtClean="0"/>
              <a:t>:</a:t>
            </a:r>
          </a:p>
          <a:p>
            <a:r>
              <a:rPr lang="en-US" sz="1600" b="1" dirty="0"/>
              <a:t>&lt;html&gt;</a:t>
            </a:r>
            <a:r>
              <a:rPr lang="en-US" sz="1600" dirty="0"/>
              <a:t>  </a:t>
            </a:r>
          </a:p>
          <a:p>
            <a:r>
              <a:rPr lang="en-US" sz="1600" b="1" dirty="0" smtClean="0"/>
              <a:t>	&lt;</a:t>
            </a:r>
            <a:r>
              <a:rPr lang="en-US" sz="1600" b="1" dirty="0"/>
              <a:t>body&gt;</a:t>
            </a:r>
            <a:r>
              <a:rPr lang="en-US" sz="1600" dirty="0"/>
              <a:t>  </a:t>
            </a:r>
          </a:p>
          <a:p>
            <a:r>
              <a:rPr lang="en-US" sz="1600" b="1" dirty="0" smtClean="0"/>
              <a:t>		</a:t>
            </a:r>
            <a:r>
              <a:rPr lang="en-US" sz="1600" b="1" dirty="0">
                <a:solidFill>
                  <a:schemeClr val="tx2">
                    <a:lumMod val="50000"/>
                  </a:schemeClr>
                </a:solidFill>
              </a:rPr>
              <a:t>&lt;%! int data=50; %&gt; </a:t>
            </a:r>
            <a:r>
              <a:rPr lang="en-US" sz="1600" b="1" dirty="0" smtClean="0">
                <a:solidFill>
                  <a:schemeClr val="tx2">
                    <a:lumMod val="50000"/>
                  </a:schemeClr>
                </a:solidFill>
              </a:rPr>
              <a:t> </a:t>
            </a:r>
            <a:endParaRPr lang="en-US" sz="1600" b="1" dirty="0">
              <a:solidFill>
                <a:schemeClr val="tx2">
                  <a:lumMod val="50000"/>
                </a:schemeClr>
              </a:solidFill>
            </a:endParaRPr>
          </a:p>
          <a:p>
            <a:r>
              <a:rPr lang="en-US" sz="1600" b="1" dirty="0">
                <a:solidFill>
                  <a:schemeClr val="tx2">
                    <a:lumMod val="50000"/>
                  </a:schemeClr>
                </a:solidFill>
              </a:rPr>
              <a:t>	</a:t>
            </a:r>
            <a:r>
              <a:rPr lang="en-US" sz="1600" b="1" dirty="0" smtClean="0"/>
              <a:t>&lt;/</a:t>
            </a:r>
            <a:r>
              <a:rPr lang="en-US" sz="1600" b="1" dirty="0"/>
              <a:t>body&gt;</a:t>
            </a:r>
            <a:r>
              <a:rPr lang="en-US" sz="1600" dirty="0"/>
              <a:t>  </a:t>
            </a:r>
            <a:r>
              <a:rPr lang="en-US" sz="1600" dirty="0" smtClean="0"/>
              <a:t>        </a:t>
            </a:r>
            <a:r>
              <a:rPr lang="en-US" sz="1600" b="1" dirty="0" smtClean="0"/>
              <a:t> </a:t>
            </a:r>
            <a:endParaRPr lang="en-US" sz="1600" dirty="0"/>
          </a:p>
          <a:p>
            <a:r>
              <a:rPr lang="en-US" sz="1600" b="1" dirty="0"/>
              <a:t>&lt;/html&gt;</a:t>
            </a:r>
            <a:r>
              <a:rPr lang="en-US" sz="1600" dirty="0"/>
              <a:t>  </a:t>
            </a:r>
          </a:p>
        </p:txBody>
      </p:sp>
      <p:sp>
        <p:nvSpPr>
          <p:cNvPr id="6" name="Title 1"/>
          <p:cNvSpPr txBox="1">
            <a:spLocks/>
          </p:cNvSpPr>
          <p:nvPr/>
        </p:nvSpPr>
        <p:spPr>
          <a:xfrm>
            <a:off x="1010412" y="766826"/>
            <a:ext cx="2862342"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8" name="TextBox 7"/>
          <p:cNvSpPr txBox="1"/>
          <p:nvPr/>
        </p:nvSpPr>
        <p:spPr>
          <a:xfrm>
            <a:off x="786739" y="3380452"/>
            <a:ext cx="6948009" cy="2800767"/>
          </a:xfrm>
          <a:prstGeom prst="rect">
            <a:avLst/>
          </a:prstGeom>
          <a:noFill/>
        </p:spPr>
        <p:txBody>
          <a:bodyPr wrap="square" rtlCol="0">
            <a:spAutoFit/>
          </a:bodyPr>
          <a:lstStyle/>
          <a:p>
            <a:r>
              <a:rPr lang="en-US" sz="1600" dirty="0" smtClean="0"/>
              <a:t>Example of </a:t>
            </a:r>
            <a:r>
              <a:rPr lang="en-US" sz="1600" b="1" dirty="0" smtClean="0"/>
              <a:t>scriptlet</a:t>
            </a:r>
            <a:r>
              <a:rPr lang="en-US" sz="1600" dirty="0" smtClean="0"/>
              <a:t>:</a:t>
            </a:r>
          </a:p>
          <a:p>
            <a:r>
              <a:rPr lang="en-US" sz="1600" b="1" dirty="0" smtClean="0"/>
              <a:t>&lt;html&gt;</a:t>
            </a:r>
          </a:p>
          <a:p>
            <a:r>
              <a:rPr lang="en-US" sz="1600" b="1" dirty="0" smtClean="0"/>
              <a:t>	&lt;body&gt;</a:t>
            </a:r>
          </a:p>
          <a:p>
            <a:r>
              <a:rPr lang="en-US" sz="1600" b="1" dirty="0" smtClean="0"/>
              <a:t>		</a:t>
            </a:r>
            <a:r>
              <a:rPr lang="en-US" sz="1600" b="1" dirty="0" smtClean="0">
                <a:solidFill>
                  <a:schemeClr val="tx2">
                    <a:lumMod val="50000"/>
                  </a:schemeClr>
                </a:solidFill>
              </a:rPr>
              <a:t>&lt;%     </a:t>
            </a:r>
          </a:p>
          <a:p>
            <a:r>
              <a:rPr lang="en-US" sz="1600" b="1" dirty="0" smtClean="0">
                <a:solidFill>
                  <a:schemeClr val="tx2">
                    <a:lumMod val="50000"/>
                  </a:schemeClr>
                </a:solidFill>
              </a:rPr>
              <a:t>	  	        </a:t>
            </a:r>
            <a:r>
              <a:rPr lang="en-US" sz="1600" dirty="0"/>
              <a:t>// This is a scriptlet.  </a:t>
            </a:r>
          </a:p>
          <a:p>
            <a:r>
              <a:rPr lang="en-US" sz="1600" b="1" dirty="0" smtClean="0">
                <a:solidFill>
                  <a:schemeClr val="tx2">
                    <a:lumMod val="50000"/>
                  </a:schemeClr>
                </a:solidFill>
              </a:rPr>
              <a:t>  	               </a:t>
            </a:r>
            <a:r>
              <a:rPr lang="en-US" sz="1600" b="1" dirty="0" err="1">
                <a:solidFill>
                  <a:schemeClr val="tx2">
                    <a:lumMod val="50000"/>
                  </a:schemeClr>
                </a:solidFill>
              </a:rPr>
              <a:t>System.out.println</a:t>
            </a:r>
            <a:r>
              <a:rPr lang="en-US" sz="1600" b="1" dirty="0" smtClean="0">
                <a:solidFill>
                  <a:schemeClr val="tx2">
                    <a:lumMod val="50000"/>
                  </a:schemeClr>
                </a:solidFill>
              </a:rPr>
              <a:t>( “Enjoy Zero To Hero" );   </a:t>
            </a:r>
          </a:p>
          <a:p>
            <a:r>
              <a:rPr lang="en-US" sz="1600" b="1" dirty="0" smtClean="0">
                <a:solidFill>
                  <a:schemeClr val="tx2">
                    <a:lumMod val="50000"/>
                  </a:schemeClr>
                </a:solidFill>
              </a:rPr>
              <a:t>	               </a:t>
            </a:r>
            <a:r>
              <a:rPr lang="en-US" sz="1600" b="1" dirty="0" err="1" smtClean="0">
                <a:solidFill>
                  <a:schemeClr val="tx2">
                    <a:lumMod val="50000"/>
                  </a:schemeClr>
                </a:solidFill>
              </a:rPr>
              <a:t>java.util.Date</a:t>
            </a:r>
            <a:r>
              <a:rPr lang="en-US" sz="1600" b="1" dirty="0" smtClean="0">
                <a:solidFill>
                  <a:schemeClr val="tx2">
                    <a:lumMod val="50000"/>
                  </a:schemeClr>
                </a:solidFill>
              </a:rPr>
              <a:t> today = new </a:t>
            </a:r>
            <a:r>
              <a:rPr lang="en-US" sz="1600" b="1" dirty="0" err="1" smtClean="0">
                <a:solidFill>
                  <a:schemeClr val="tx2">
                    <a:lumMod val="50000"/>
                  </a:schemeClr>
                </a:solidFill>
              </a:rPr>
              <a:t>java.util.Date</a:t>
            </a:r>
            <a:r>
              <a:rPr lang="en-US" sz="1600" b="1" dirty="0" smtClean="0">
                <a:solidFill>
                  <a:schemeClr val="tx2">
                    <a:lumMod val="50000"/>
                  </a:schemeClr>
                </a:solidFill>
              </a:rPr>
              <a:t>();</a:t>
            </a:r>
          </a:p>
          <a:p>
            <a:r>
              <a:rPr lang="en-US" sz="1600" b="1" dirty="0" smtClean="0">
                <a:solidFill>
                  <a:schemeClr val="tx2">
                    <a:lumMod val="50000"/>
                  </a:schemeClr>
                </a:solidFill>
              </a:rPr>
              <a:t>		%&gt;</a:t>
            </a:r>
          </a:p>
          <a:p>
            <a:r>
              <a:rPr lang="en-US" sz="1600" b="1" dirty="0" smtClean="0"/>
              <a:t>		Today is </a:t>
            </a:r>
            <a:r>
              <a:rPr lang="en-US" sz="1600" b="1" dirty="0" smtClean="0">
                <a:solidFill>
                  <a:schemeClr val="tx2">
                    <a:lumMod val="50000"/>
                  </a:schemeClr>
                </a:solidFill>
              </a:rPr>
              <a:t>&lt;%= today %&gt;</a:t>
            </a:r>
          </a:p>
          <a:p>
            <a:r>
              <a:rPr lang="en-US" sz="1600" b="1" dirty="0" smtClean="0"/>
              <a:t>	&lt;/body&gt;</a:t>
            </a:r>
          </a:p>
          <a:p>
            <a:r>
              <a:rPr lang="en-US" sz="1600" b="1" dirty="0" smtClean="0"/>
              <a:t>&lt;/html&gt;</a:t>
            </a:r>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717536"/>
            <a:ext cx="7879937" cy="2456899"/>
          </a:xfrm>
          <a:prstGeom prst="rect">
            <a:avLst/>
          </a:prstGeom>
        </p:spPr>
        <p:txBody>
          <a:bodyPr vert="horz" lIns="0" tIns="0" rIns="0" bIns="0" rtlCol="0" anchor="ctr" anchorCtr="0">
            <a:normAutofit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smtClean="0"/>
          </a:p>
          <a:p>
            <a:pPr marL="0" indent="0">
              <a:buNone/>
            </a:pPr>
            <a:r>
              <a:rPr lang="en-US" dirty="0"/>
              <a:t>Example of </a:t>
            </a:r>
            <a:r>
              <a:rPr lang="en-US" b="1" dirty="0" smtClean="0"/>
              <a:t>expression</a:t>
            </a:r>
            <a:r>
              <a:rPr lang="en-US" dirty="0" smtClean="0"/>
              <a:t>:</a:t>
            </a:r>
            <a:endParaRPr lang="en-US" dirty="0"/>
          </a:p>
          <a:p>
            <a:pPr marL="0" indent="0">
              <a:buNone/>
            </a:pPr>
            <a:endParaRPr lang="en-US" b="1" dirty="0"/>
          </a:p>
          <a:p>
            <a:pPr marL="0" indent="0">
              <a:buNone/>
            </a:pPr>
            <a:r>
              <a:rPr lang="en-US" b="1" dirty="0" smtClean="0"/>
              <a:t>&lt;</a:t>
            </a:r>
            <a:r>
              <a:rPr lang="en-US" b="1" dirty="0"/>
              <a: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int data=50; %&gt;  </a:t>
            </a:r>
          </a:p>
          <a:p>
            <a:pPr marL="0" indent="0">
              <a:buNone/>
            </a:pPr>
            <a:r>
              <a:rPr lang="en-US" b="1" dirty="0">
                <a:solidFill>
                  <a:schemeClr val="tx2">
                    <a:lumMod val="50000"/>
                  </a:schemeClr>
                </a:solidFill>
              </a:rPr>
              <a:t>		&lt;%= "Value of the variable is</a:t>
            </a:r>
            <a:r>
              <a:rPr lang="en-US" b="1" dirty="0" smtClean="0">
                <a:solidFill>
                  <a:schemeClr val="tx2">
                    <a:lumMod val="50000"/>
                  </a:schemeClr>
                </a:solidFill>
              </a:rPr>
              <a:t>:“ + data</a:t>
            </a:r>
            <a:r>
              <a:rPr lang="en-US" b="1" dirty="0">
                <a:solidFill>
                  <a:schemeClr val="tx2">
                    <a:lumMod val="50000"/>
                  </a:schemeClr>
                </a:solidFill>
              </a:rPr>
              <a:t>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1" y="766826"/>
            <a:ext cx="293873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6" name="Content Placeholder 2"/>
          <p:cNvSpPr txBox="1">
            <a:spLocks/>
          </p:cNvSpPr>
          <p:nvPr/>
        </p:nvSpPr>
        <p:spPr>
          <a:xfrm>
            <a:off x="720723" y="3878873"/>
            <a:ext cx="8105225" cy="2521927"/>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endParaRPr lang="en-US" dirty="0" smtClean="0"/>
          </a:p>
          <a:p>
            <a:pPr marL="0" indent="0">
              <a:buNone/>
            </a:pPr>
            <a:r>
              <a:rPr lang="en-US" dirty="0" smtClean="0"/>
              <a:t>“Page” </a:t>
            </a:r>
            <a:r>
              <a:rPr lang="en-US" b="1" dirty="0" smtClean="0"/>
              <a:t>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pPr marL="0" indent="0">
              <a:buNone/>
            </a:pPr>
            <a:r>
              <a:rPr lang="en-US" dirty="0" smtClean="0"/>
              <a:t>“Include” </a:t>
            </a:r>
            <a:r>
              <a:rPr lang="en-US" b="1" dirty="0" smtClean="0"/>
              <a:t>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4453</TotalTime>
  <Words>1788</Words>
  <Application>Microsoft Office PowerPoint</Application>
  <PresentationFormat>On-screen Show (4:3)</PresentationFormat>
  <Paragraphs>377</Paragraphs>
  <Slides>30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463</cp:revision>
  <dcterms:created xsi:type="dcterms:W3CDTF">2013-12-09T08:38:16Z</dcterms:created>
  <dcterms:modified xsi:type="dcterms:W3CDTF">2017-07-18T16:57:34Z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