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sldIdLst>
    <p:sldId id="256" r:id="rId5"/>
    <p:sldId id="326" r:id="rId6"/>
    <p:sldId id="259" r:id="rId7"/>
    <p:sldId id="260" r:id="rId8"/>
    <p:sldId id="293" r:id="rId9"/>
    <p:sldId id="315" r:id="rId10"/>
    <p:sldId id="295" r:id="rId11"/>
    <p:sldId id="316" r:id="rId12"/>
    <p:sldId id="296" r:id="rId13"/>
    <p:sldId id="317" r:id="rId14"/>
    <p:sldId id="318" r:id="rId15"/>
    <p:sldId id="319" r:id="rId16"/>
    <p:sldId id="327" r:id="rId17"/>
    <p:sldId id="328" r:id="rId18"/>
    <p:sldId id="297" r:id="rId19"/>
    <p:sldId id="322" r:id="rId20"/>
    <p:sldId id="303" r:id="rId21"/>
    <p:sldId id="304" r:id="rId22"/>
    <p:sldId id="305" r:id="rId23"/>
    <p:sldId id="294" r:id="rId24"/>
    <p:sldId id="336" r:id="rId25"/>
    <p:sldId id="333" r:id="rId26"/>
    <p:sldId id="334" r:id="rId27"/>
    <p:sldId id="335" r:id="rId28"/>
    <p:sldId id="337" r:id="rId29"/>
    <p:sldId id="330" r:id="rId30"/>
    <p:sldId id="331" r:id="rId31"/>
    <p:sldId id="338" r:id="rId32"/>
    <p:sldId id="339" r:id="rId33"/>
    <p:sldId id="290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  <p15:guide id="3" pos="53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2D6E"/>
    <a:srgbClr val="E60000"/>
    <a:srgbClr val="565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61" autoAdjust="0"/>
    <p:restoredTop sz="89247" autoAdjust="0"/>
  </p:normalViewPr>
  <p:slideViewPr>
    <p:cSldViewPr snapToGrid="0" snapToObjects="1">
      <p:cViewPr>
        <p:scale>
          <a:sx n="75" d="100"/>
          <a:sy n="75" d="100"/>
        </p:scale>
        <p:origin x="1404" y="-312"/>
      </p:cViewPr>
      <p:guideLst>
        <p:guide orient="horz" pos="2160"/>
        <p:guide/>
        <p:guide pos="53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E7C4-328C-457B-8CA2-EE381C323794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77D70-F193-4353-836F-31B604DF4B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6520295"/>
            <a:ext cx="108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1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63948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5771337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1419826"/>
            <a:ext cx="4591095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2525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54804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83578" y="766826"/>
            <a:ext cx="57843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91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4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DDD1723-F08C-BC4A-A158-087EDAF93B47}" type="datetimeFigureOut">
              <a:rPr lang="en-US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CA058A1-CBA4-D04F-93B6-1CEDCCC56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5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725" y="6280150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ro-RO" sz="80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lang="en-US" sz="80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lang="en-US" sz="800" dirty="0" smtClean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.2015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										</a:t>
            </a:r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      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Adrian Dafinoiu, Adrian Zamfirescu, Petrus Prangate</a:t>
            </a:r>
            <a:endParaRPr lang="ro-RO" sz="800" dirty="0" smtClean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26" name="Picture 2" descr="E:\Z2H\maven\apache-mav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9626" y="1791134"/>
            <a:ext cx="2295034" cy="22950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82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481758"/>
              </p:ext>
            </p:extLst>
          </p:nvPr>
        </p:nvGraphicFramePr>
        <p:xfrm>
          <a:off x="694110" y="1795867"/>
          <a:ext cx="7803414" cy="417469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7114"/>
                <a:gridCol w="5966300"/>
              </a:tblGrid>
              <a:tr h="1100558">
                <a:tc>
                  <a:txBody>
                    <a:bodyPr/>
                    <a:lstStyle/>
                    <a:p>
                      <a:pPr algn="ctr"/>
                      <a:r>
                        <a:rPr lang="ro-RO" sz="1800" b="1" i="0" u="none" strike="noStrike" baseline="0" dirty="0" smtClean="0">
                          <a:latin typeface="Georgia-Bold"/>
                        </a:rPr>
                        <a:t>Node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901852">
                <a:tc>
                  <a:txBody>
                    <a:bodyPr/>
                    <a:lstStyle/>
                    <a:p>
                      <a:r>
                        <a:rPr lang="ro-RO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groupId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is an Id of project's group. This is generally unique amongst an organization or a</a:t>
                      </a:r>
                      <a:r>
                        <a:rPr lang="ro-RO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project. For example, a banking group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com.company.bank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has all bank related</a:t>
                      </a:r>
                      <a:r>
                        <a:rPr lang="ro-RO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projects.</a:t>
                      </a:r>
                      <a:endParaRPr lang="en-US" sz="1600" dirty="0"/>
                    </a:p>
                  </a:txBody>
                  <a:tcPr/>
                </a:tc>
              </a:tr>
              <a:tr h="861647">
                <a:tc>
                  <a:txBody>
                    <a:bodyPr/>
                    <a:lstStyle/>
                    <a:p>
                      <a:r>
                        <a:rPr lang="ro-RO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artifactId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is an Id of the project.</a:t>
                      </a:r>
                      <a:r>
                        <a:rPr lang="ro-RO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is generally name of the project. For example,</a:t>
                      </a:r>
                      <a:r>
                        <a:rPr lang="ro-RO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consumer-banking</a:t>
                      </a:r>
                      <a:r>
                        <a:rPr lang="ro-RO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Along with the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groupId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the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artifactId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defines the artifact's location</a:t>
                      </a:r>
                      <a:r>
                        <a:rPr lang="ro-RO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within the repository.</a:t>
                      </a:r>
                      <a:endParaRPr lang="en-US" sz="1600" dirty="0"/>
                    </a:p>
                  </a:txBody>
                  <a:tcPr/>
                </a:tc>
              </a:tr>
              <a:tr h="1100558">
                <a:tc>
                  <a:txBody>
                    <a:bodyPr/>
                    <a:lstStyle/>
                    <a:p>
                      <a:r>
                        <a:rPr lang="ro-RO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is the version of the project.</a:t>
                      </a:r>
                      <a:r>
                        <a:rPr lang="ro-RO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Along with the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groupId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o-RO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 is used within an artifact's</a:t>
                      </a:r>
                      <a:r>
                        <a:rPr lang="ro-RO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repository to separate versions from each other. For example:</a:t>
                      </a:r>
                    </a:p>
                    <a:p>
                      <a:r>
                        <a:rPr lang="ro-RO" sz="16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com.company.bank:consumer-banking:1.0</a:t>
                      </a:r>
                    </a:p>
                    <a:p>
                      <a:r>
                        <a:rPr lang="ro-RO" sz="16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com.company.bank:consumer-banking:1.1.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3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M</a:t>
            </a:r>
            <a:r>
              <a:rPr lang="en-US" dirty="0" err="1" smtClean="0"/>
              <a:t>aven</a:t>
            </a:r>
            <a:r>
              <a:rPr lang="ro-RO" dirty="0" smtClean="0"/>
              <a:t> B</a:t>
            </a:r>
            <a:r>
              <a:rPr lang="en-US" dirty="0" err="1" smtClean="0"/>
              <a:t>uild</a:t>
            </a:r>
            <a:r>
              <a:rPr lang="ro-RO" dirty="0" smtClean="0"/>
              <a:t> </a:t>
            </a:r>
            <a:r>
              <a:rPr lang="en-US" dirty="0" smtClean="0"/>
              <a:t>Lifecycle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5610497" cy="593092"/>
          </a:xfrm>
        </p:spPr>
        <p:txBody>
          <a:bodyPr/>
          <a:lstStyle/>
          <a:p>
            <a:r>
              <a:rPr lang="ro-RO" b="0" dirty="0"/>
              <a:t>A</a:t>
            </a:r>
            <a:r>
              <a:rPr lang="en-US" b="0" dirty="0" smtClean="0"/>
              <a:t> </a:t>
            </a:r>
            <a:r>
              <a:rPr lang="en-US" b="0" dirty="0"/>
              <a:t>typical </a:t>
            </a:r>
            <a:r>
              <a:rPr lang="en-US" b="0" i="1" dirty="0"/>
              <a:t>Maven Build Lifecycle</a:t>
            </a:r>
            <a:endParaRPr lang="en-US" dirty="0"/>
          </a:p>
        </p:txBody>
      </p:sp>
      <p:pic>
        <p:nvPicPr>
          <p:cNvPr id="2050" name="Picture 2" descr="E:\Z2H\maven\default-lifecycle-phas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5688" y="1787236"/>
            <a:ext cx="5019675" cy="4156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02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5610497" cy="593092"/>
          </a:xfrm>
        </p:spPr>
        <p:txBody>
          <a:bodyPr/>
          <a:lstStyle/>
          <a:p>
            <a:r>
              <a:rPr lang="ro-RO" b="0" dirty="0"/>
              <a:t>A</a:t>
            </a:r>
            <a:r>
              <a:rPr lang="en-US" b="0" dirty="0" smtClean="0"/>
              <a:t> </a:t>
            </a:r>
            <a:r>
              <a:rPr lang="en-US" b="0" dirty="0"/>
              <a:t>typical </a:t>
            </a:r>
            <a:r>
              <a:rPr lang="en-US" b="0" i="1" dirty="0"/>
              <a:t>Maven Build Lifecycle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59428" y="6416729"/>
            <a:ext cx="6596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Note: any of the colors defined can be used for the table </a:t>
            </a:r>
            <a:endParaRPr lang="en-US" sz="12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706582" y="1701801"/>
            <a:ext cx="7718281" cy="39306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Validate</a:t>
            </a:r>
            <a:r>
              <a:rPr lang="en-US" sz="3200" dirty="0" smtClean="0"/>
              <a:t> - </a:t>
            </a:r>
            <a:r>
              <a:rPr lang="en-US" sz="2400" dirty="0" smtClean="0"/>
              <a:t>validate the project is correct and all necessary information is available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Compile</a:t>
            </a:r>
            <a:r>
              <a:rPr lang="en-US" sz="3200" dirty="0" smtClean="0"/>
              <a:t> - </a:t>
            </a:r>
            <a:r>
              <a:rPr lang="en-US" sz="2400" dirty="0" smtClean="0"/>
              <a:t>compile the source code of the project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Test</a:t>
            </a:r>
            <a:r>
              <a:rPr lang="en-US" sz="3200" dirty="0" smtClean="0"/>
              <a:t> - </a:t>
            </a:r>
            <a:r>
              <a:rPr lang="en-US" sz="2200" dirty="0" smtClean="0"/>
              <a:t>test the compiled source code using a suitable unit testing framework. These tests should not require the code be packaged or deployed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Package</a:t>
            </a:r>
            <a:r>
              <a:rPr lang="en-US" sz="3200" dirty="0" smtClean="0"/>
              <a:t> - </a:t>
            </a:r>
            <a:r>
              <a:rPr lang="en-US" sz="2200" dirty="0" smtClean="0"/>
              <a:t>take the compiled code and package it in its distributable format, such as a JAR.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02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5610497" cy="593092"/>
          </a:xfrm>
        </p:spPr>
        <p:txBody>
          <a:bodyPr/>
          <a:lstStyle/>
          <a:p>
            <a:r>
              <a:rPr lang="ro-RO" b="0" dirty="0"/>
              <a:t>A</a:t>
            </a:r>
            <a:r>
              <a:rPr lang="en-US" b="0" dirty="0" smtClean="0"/>
              <a:t> </a:t>
            </a:r>
            <a:r>
              <a:rPr lang="en-US" b="0" dirty="0"/>
              <a:t>typical </a:t>
            </a:r>
            <a:r>
              <a:rPr lang="en-US" b="0" i="1" dirty="0"/>
              <a:t>Maven Build Lifecycle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59428" y="6416729"/>
            <a:ext cx="6596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Note: any of the colors defined can be used for the table </a:t>
            </a:r>
            <a:endParaRPr lang="en-US" sz="12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706582" y="1701801"/>
            <a:ext cx="7718281" cy="39306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Integration-test</a:t>
            </a:r>
            <a:r>
              <a:rPr lang="en-US" sz="3200" dirty="0" smtClean="0"/>
              <a:t> - </a:t>
            </a:r>
            <a:r>
              <a:rPr lang="en-US" sz="2400" dirty="0" smtClean="0"/>
              <a:t>process and deploy the package if necessary into an environment where integration tests can be run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Verify</a:t>
            </a:r>
            <a:r>
              <a:rPr lang="en-US" sz="3200" dirty="0" smtClean="0"/>
              <a:t> - </a:t>
            </a:r>
            <a:r>
              <a:rPr lang="en-US" sz="2400" dirty="0" smtClean="0"/>
              <a:t>run any checks to verify the package is valid and meets quality criteria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Install</a:t>
            </a:r>
            <a:r>
              <a:rPr lang="en-US" sz="3200" dirty="0" smtClean="0"/>
              <a:t> - </a:t>
            </a:r>
            <a:r>
              <a:rPr lang="en-US" sz="2200" dirty="0" smtClean="0"/>
              <a:t>install the package into the local repository, for use as a dependency in other projects locally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Deploy</a:t>
            </a:r>
            <a:r>
              <a:rPr lang="en-US" sz="3200" dirty="0" smtClean="0"/>
              <a:t> - </a:t>
            </a:r>
            <a:r>
              <a:rPr lang="en-US" sz="2200" dirty="0" smtClean="0"/>
              <a:t>done in an integration or release environment, copies the final package to the remote repository for sharing with other developers and projects.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02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r>
              <a:rPr lang="en-US" dirty="0"/>
              <a:t>When Maven starts building a project, it steps </a:t>
            </a:r>
            <a:r>
              <a:rPr lang="en-US" dirty="0" smtClean="0"/>
              <a:t>through </a:t>
            </a:r>
            <a:r>
              <a:rPr lang="en-US" dirty="0"/>
              <a:t>a defined sequence of phases and executes </a:t>
            </a:r>
            <a:r>
              <a:rPr lang="en-US" dirty="0" smtClean="0"/>
              <a:t>goals which</a:t>
            </a:r>
            <a:r>
              <a:rPr lang="ro-RO" dirty="0" smtClean="0"/>
              <a:t> </a:t>
            </a:r>
            <a:r>
              <a:rPr lang="en-US" dirty="0" smtClean="0"/>
              <a:t>are registered </a:t>
            </a:r>
            <a:r>
              <a:rPr lang="en-US" dirty="0"/>
              <a:t>with each phase. Maven has following three standard lifecycles</a:t>
            </a:r>
            <a:r>
              <a:rPr lang="en-US" dirty="0" smtClean="0"/>
              <a:t>:</a:t>
            </a:r>
            <a:endParaRPr lang="ro-RO" dirty="0" smtClean="0"/>
          </a:p>
          <a:p>
            <a:endParaRPr lang="en-US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ro-RO" sz="1600" dirty="0"/>
              <a:t>clean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ro-RO" sz="1600" dirty="0"/>
              <a:t>d</a:t>
            </a:r>
            <a:r>
              <a:rPr lang="ro-RO" sz="1600" dirty="0" smtClean="0"/>
              <a:t>efault (</a:t>
            </a:r>
            <a:r>
              <a:rPr lang="ro-RO" sz="1600" dirty="0"/>
              <a:t>or build)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ro-RO" sz="1600" dirty="0"/>
              <a:t>s</a:t>
            </a:r>
            <a:r>
              <a:rPr lang="ro-RO" sz="1600" dirty="0" smtClean="0"/>
              <a:t>ite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ro-RO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goal </a:t>
            </a:r>
            <a:r>
              <a:rPr lang="en-US" dirty="0" smtClean="0"/>
              <a:t>represents a specific task which contributes to the building and managing of a project. It may be bound to</a:t>
            </a:r>
            <a:r>
              <a:rPr lang="ro-RO" dirty="0" smtClean="0"/>
              <a:t> </a:t>
            </a:r>
            <a:r>
              <a:rPr lang="en-US" dirty="0" smtClean="0"/>
              <a:t>zero or more build phases. A goal not bound to any build phase could be executed outside of the build lifecycle by</a:t>
            </a:r>
            <a:r>
              <a:rPr lang="ro-RO" dirty="0" smtClean="0"/>
              <a:t> direct invocation.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M</a:t>
            </a:r>
            <a:r>
              <a:rPr lang="en-US" dirty="0" err="1" smtClean="0"/>
              <a:t>aven</a:t>
            </a:r>
            <a:r>
              <a:rPr lang="ro-RO" dirty="0" smtClean="0"/>
              <a:t> R</a:t>
            </a:r>
            <a:r>
              <a:rPr lang="en-US" dirty="0" err="1" smtClean="0"/>
              <a:t>epositories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8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 Maven </a:t>
            </a:r>
            <a:r>
              <a:rPr lang="en-US" dirty="0" smtClean="0"/>
              <a:t>terminology</a:t>
            </a:r>
            <a:r>
              <a:rPr lang="en-US" dirty="0"/>
              <a:t>, a repository is a place i.e. directory where all the project jars, library jar, </a:t>
            </a:r>
            <a:r>
              <a:rPr lang="en-US" dirty="0" smtClean="0"/>
              <a:t>plugins </a:t>
            </a:r>
            <a:r>
              <a:rPr lang="en-US" dirty="0"/>
              <a:t>or </a:t>
            </a:r>
            <a:r>
              <a:rPr lang="en-US" dirty="0" smtClean="0"/>
              <a:t>any</a:t>
            </a:r>
            <a:r>
              <a:rPr lang="ro-RO" dirty="0" smtClean="0"/>
              <a:t> </a:t>
            </a:r>
            <a:r>
              <a:rPr lang="en-US" dirty="0" smtClean="0"/>
              <a:t>other </a:t>
            </a:r>
            <a:r>
              <a:rPr lang="en-US" dirty="0"/>
              <a:t>project specific artifacts are stored and can be used by Maven easily.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Maven repository are of three </a:t>
            </a:r>
            <a:r>
              <a:rPr lang="en-US" dirty="0" smtClean="0"/>
              <a:t>types</a:t>
            </a:r>
            <a:r>
              <a:rPr lang="ro-RO" dirty="0" smtClean="0"/>
              <a:t>:</a:t>
            </a:r>
          </a:p>
          <a:p>
            <a:endParaRPr lang="en-US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ro-RO" sz="1600" dirty="0"/>
              <a:t>local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ro-RO" sz="1600" dirty="0"/>
              <a:t>central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ro-RO" sz="1600" dirty="0"/>
              <a:t>remote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3443919" cy="594000"/>
          </a:xfrm>
        </p:spPr>
        <p:txBody>
          <a:bodyPr/>
          <a:lstStyle/>
          <a:p>
            <a:r>
              <a:rPr lang="ro-RO" dirty="0"/>
              <a:t>Local Repository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693009"/>
            <a:ext cx="7718281" cy="3930650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Maven local repository is a folder location on your machine. It </a:t>
            </a:r>
            <a:r>
              <a:rPr lang="en-US" dirty="0" smtClean="0"/>
              <a:t>gets </a:t>
            </a:r>
            <a:r>
              <a:rPr lang="en-US" dirty="0"/>
              <a:t>created when you run any maven </a:t>
            </a:r>
            <a:r>
              <a:rPr lang="en-US" dirty="0" smtClean="0"/>
              <a:t>command</a:t>
            </a:r>
            <a:r>
              <a:rPr lang="ro-RO" dirty="0" smtClean="0"/>
              <a:t> for </a:t>
            </a:r>
            <a:r>
              <a:rPr lang="ro-RO" dirty="0"/>
              <a:t>the first time.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Maven local repository keeps your project's all dependencies (library jars, </a:t>
            </a:r>
            <a:r>
              <a:rPr lang="en-US" dirty="0" smtClean="0"/>
              <a:t>plugin </a:t>
            </a:r>
            <a:r>
              <a:rPr lang="en-US" dirty="0"/>
              <a:t>jars </a:t>
            </a:r>
            <a:r>
              <a:rPr lang="en-US" dirty="0" err="1" smtClean="0"/>
              <a:t>etc</a:t>
            </a:r>
            <a:r>
              <a:rPr lang="ro-RO" dirty="0" smtClean="0"/>
              <a:t>.</a:t>
            </a:r>
            <a:r>
              <a:rPr lang="en-US" dirty="0" smtClean="0"/>
              <a:t>).</a:t>
            </a:r>
            <a:endParaRPr lang="ro-RO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you run </a:t>
            </a:r>
            <a:r>
              <a:rPr lang="en-US" dirty="0" smtClean="0"/>
              <a:t>a</a:t>
            </a:r>
            <a:r>
              <a:rPr lang="ro-RO" dirty="0" smtClean="0"/>
              <a:t> </a:t>
            </a:r>
            <a:r>
              <a:rPr lang="en-US" dirty="0" smtClean="0"/>
              <a:t>Maven </a:t>
            </a:r>
            <a:r>
              <a:rPr lang="en-US" dirty="0"/>
              <a:t>build, then Maven automatically downloads all the dependency jars into the local repository</a:t>
            </a:r>
            <a:r>
              <a:rPr lang="en-US" dirty="0" smtClean="0"/>
              <a:t>.</a:t>
            </a:r>
            <a:r>
              <a:rPr lang="ro-RO" dirty="0" smtClean="0"/>
              <a:t> </a:t>
            </a:r>
            <a:r>
              <a:rPr lang="en-US" dirty="0" smtClean="0"/>
              <a:t>It </a:t>
            </a:r>
            <a:r>
              <a:rPr lang="en-US" dirty="0"/>
              <a:t>helps </a:t>
            </a:r>
            <a:r>
              <a:rPr lang="en-US" dirty="0" smtClean="0"/>
              <a:t>to</a:t>
            </a:r>
            <a:r>
              <a:rPr lang="ro-RO" dirty="0" smtClean="0"/>
              <a:t> </a:t>
            </a:r>
            <a:r>
              <a:rPr lang="en-US" dirty="0" smtClean="0"/>
              <a:t>avoid </a:t>
            </a:r>
            <a:r>
              <a:rPr lang="en-US" dirty="0"/>
              <a:t>references to dependencies stored on remote machine every time a project is build.</a:t>
            </a:r>
          </a:p>
        </p:txBody>
      </p: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3443919" cy="594000"/>
          </a:xfrm>
        </p:spPr>
        <p:txBody>
          <a:bodyPr/>
          <a:lstStyle/>
          <a:p>
            <a:r>
              <a:rPr lang="ro-RO" dirty="0"/>
              <a:t>Central Repository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dirty="0"/>
              <a:t>Maven central repository is repository provided by Maven community. It contains a </a:t>
            </a:r>
            <a:r>
              <a:rPr lang="en-US" dirty="0" smtClean="0"/>
              <a:t>large </a:t>
            </a:r>
            <a:r>
              <a:rPr lang="en-US" dirty="0"/>
              <a:t>number of </a:t>
            </a:r>
            <a:r>
              <a:rPr lang="en-US" dirty="0" smtClean="0"/>
              <a:t>commonly</a:t>
            </a:r>
            <a:r>
              <a:rPr lang="ro-RO" dirty="0" smtClean="0"/>
              <a:t> used </a:t>
            </a:r>
            <a:r>
              <a:rPr lang="ro-RO" dirty="0"/>
              <a:t>libraries.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dirty="0"/>
              <a:t>When Maven does not find any dependency in local repository, it starts searching in central repository </a:t>
            </a:r>
            <a:r>
              <a:rPr lang="en-US" dirty="0" smtClean="0"/>
              <a:t>using</a:t>
            </a:r>
            <a:r>
              <a:rPr lang="ro-RO" dirty="0" smtClean="0"/>
              <a:t> </a:t>
            </a:r>
            <a:r>
              <a:rPr lang="en-US" dirty="0" smtClean="0"/>
              <a:t>following </a:t>
            </a:r>
            <a:r>
              <a:rPr lang="en-US" dirty="0"/>
              <a:t>URL</a:t>
            </a:r>
            <a:r>
              <a:rPr lang="en-US" dirty="0" smtClean="0"/>
              <a:t>: </a:t>
            </a:r>
            <a:r>
              <a:rPr lang="en-US" u="sng" dirty="0">
                <a:solidFill>
                  <a:srgbClr val="0070C0"/>
                </a:solidFill>
              </a:rPr>
              <a:t>http://repo1.maven.org /maven2/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dirty="0"/>
              <a:t>Key concepts of Central </a:t>
            </a:r>
            <a:r>
              <a:rPr lang="en-US" dirty="0" smtClean="0"/>
              <a:t>repository</a:t>
            </a:r>
            <a:r>
              <a:rPr lang="ro-RO" dirty="0" smtClean="0"/>
              <a:t>:</a:t>
            </a:r>
          </a:p>
          <a:p>
            <a:endParaRPr lang="en-US" dirty="0"/>
          </a:p>
          <a:p>
            <a:pPr marL="800100" lvl="1" indent="-342900">
              <a:buFont typeface="Wingdings" pitchFamily="2" charset="2"/>
              <a:buChar char="v"/>
            </a:pPr>
            <a:r>
              <a:rPr lang="en-US" sz="1600" dirty="0" smtClean="0"/>
              <a:t>This </a:t>
            </a:r>
            <a:r>
              <a:rPr lang="en-US" sz="1600" dirty="0"/>
              <a:t>repository is </a:t>
            </a:r>
            <a:r>
              <a:rPr lang="en-US" sz="1600" dirty="0" smtClean="0"/>
              <a:t>managed </a:t>
            </a:r>
            <a:r>
              <a:rPr lang="en-US" sz="1600" dirty="0"/>
              <a:t>by Maven community.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sz="1600" dirty="0"/>
              <a:t>It is not required to be </a:t>
            </a:r>
            <a:r>
              <a:rPr lang="en-US" sz="1600" dirty="0" smtClean="0"/>
              <a:t>configured</a:t>
            </a:r>
            <a:r>
              <a:rPr lang="en-US" sz="1600" dirty="0"/>
              <a:t>.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sz="1600" dirty="0"/>
              <a:t>It requires internet access to be searched.</a:t>
            </a:r>
          </a:p>
        </p:txBody>
      </p: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What is Maven?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Maven Objective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o-RO" sz="2400" dirty="0" smtClean="0"/>
              <a:t>M</a:t>
            </a:r>
            <a:r>
              <a:rPr lang="en-US" sz="2400" dirty="0" err="1" smtClean="0"/>
              <a:t>aven</a:t>
            </a:r>
            <a:r>
              <a:rPr lang="ro-RO" sz="2400" dirty="0" smtClean="0"/>
              <a:t> </a:t>
            </a:r>
            <a:r>
              <a:rPr lang="en-US" sz="2400" dirty="0" smtClean="0"/>
              <a:t>POM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Maven Build Lifecycle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o-RO" sz="2400" dirty="0" smtClean="0"/>
              <a:t>M</a:t>
            </a:r>
            <a:r>
              <a:rPr lang="en-US" sz="2400" dirty="0" err="1" smtClean="0"/>
              <a:t>aven</a:t>
            </a:r>
            <a:r>
              <a:rPr lang="ro-RO" sz="2400" dirty="0" smtClean="0"/>
              <a:t> R</a:t>
            </a:r>
            <a:r>
              <a:rPr lang="en-US" sz="2400" dirty="0" err="1" smtClean="0"/>
              <a:t>epositories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Unit Testing using </a:t>
            </a:r>
            <a:r>
              <a:rPr lang="en-US" sz="2400" dirty="0" err="1" smtClean="0"/>
              <a:t>Junit</a:t>
            </a:r>
            <a:r>
              <a:rPr lang="en-US" sz="2400" dirty="0" smtClean="0"/>
              <a:t> and Maven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o-RO" sz="2400" dirty="0" smtClean="0"/>
              <a:t>M</a:t>
            </a:r>
            <a:r>
              <a:rPr lang="en-US" sz="2400" dirty="0" err="1" smtClean="0"/>
              <a:t>aven</a:t>
            </a:r>
            <a:r>
              <a:rPr lang="ro-RO" sz="2400" dirty="0" smtClean="0"/>
              <a:t> B</a:t>
            </a:r>
            <a:r>
              <a:rPr lang="en-US" sz="2400" dirty="0" err="1" smtClean="0"/>
              <a:t>uild</a:t>
            </a:r>
            <a:r>
              <a:rPr lang="ro-RO" sz="2400" dirty="0" smtClean="0"/>
              <a:t> P</a:t>
            </a:r>
            <a:r>
              <a:rPr lang="en-US" sz="2400" dirty="0" err="1" smtClean="0"/>
              <a:t>rofiles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Maven </a:t>
            </a:r>
            <a:r>
              <a:rPr lang="en-US" sz="2400" dirty="0" err="1" smtClean="0"/>
              <a:t>Plugins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06583" y="631766"/>
            <a:ext cx="2028304" cy="964277"/>
          </a:xfrm>
        </p:spPr>
        <p:txBody>
          <a:bodyPr/>
          <a:lstStyle/>
          <a:p>
            <a:pPr algn="ctr"/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3443919" cy="594000"/>
          </a:xfrm>
        </p:spPr>
        <p:txBody>
          <a:bodyPr/>
          <a:lstStyle/>
          <a:p>
            <a:r>
              <a:rPr lang="ro-RO" sz="2800" dirty="0"/>
              <a:t>Remote Repository</a:t>
            </a: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r>
              <a:rPr lang="en-US" dirty="0" smtClean="0"/>
              <a:t>Sometime</a:t>
            </a:r>
            <a:r>
              <a:rPr lang="ro-RO" dirty="0"/>
              <a:t>s</a:t>
            </a:r>
            <a:r>
              <a:rPr lang="en-US" dirty="0" smtClean="0"/>
              <a:t>, </a:t>
            </a:r>
            <a:r>
              <a:rPr lang="en-US" dirty="0"/>
              <a:t>Maven does not find a mentioned dependency in central repository </a:t>
            </a:r>
            <a:r>
              <a:rPr lang="ro-RO" dirty="0" smtClean="0"/>
              <a:t>and </a:t>
            </a:r>
            <a:r>
              <a:rPr lang="en-US" dirty="0" smtClean="0"/>
              <a:t>it stop</a:t>
            </a:r>
            <a:r>
              <a:rPr lang="ro-RO" dirty="0" smtClean="0"/>
              <a:t>s the</a:t>
            </a:r>
            <a:r>
              <a:rPr lang="en-US" dirty="0" smtClean="0"/>
              <a:t> </a:t>
            </a:r>
            <a:r>
              <a:rPr lang="en-US" dirty="0" err="1" smtClean="0"/>
              <a:t>buil</a:t>
            </a:r>
            <a:r>
              <a:rPr lang="ro-RO" dirty="0" smtClean="0"/>
              <a:t>ding </a:t>
            </a:r>
            <a:r>
              <a:rPr lang="en-US" dirty="0" smtClean="0"/>
              <a:t>process </a:t>
            </a:r>
            <a:r>
              <a:rPr lang="en-US" dirty="0"/>
              <a:t>and </a:t>
            </a:r>
            <a:r>
              <a:rPr lang="en-US" dirty="0" smtClean="0"/>
              <a:t>output</a:t>
            </a:r>
            <a:r>
              <a:rPr lang="ro-RO" dirty="0" smtClean="0"/>
              <a:t>s an</a:t>
            </a:r>
            <a:r>
              <a:rPr lang="en-US" dirty="0" smtClean="0"/>
              <a:t> </a:t>
            </a:r>
            <a:r>
              <a:rPr lang="en-US" dirty="0"/>
              <a:t>error </a:t>
            </a:r>
            <a:r>
              <a:rPr lang="en-US" dirty="0" smtClean="0"/>
              <a:t>message to</a:t>
            </a:r>
            <a:r>
              <a:rPr lang="ro-RO" dirty="0" smtClean="0"/>
              <a:t> the</a:t>
            </a:r>
            <a:r>
              <a:rPr lang="en-US" dirty="0" smtClean="0"/>
              <a:t> </a:t>
            </a:r>
            <a:r>
              <a:rPr lang="en-US" dirty="0"/>
              <a:t>console. </a:t>
            </a:r>
            <a:r>
              <a:rPr lang="en-US" dirty="0" smtClean="0"/>
              <a:t>To </a:t>
            </a:r>
            <a:r>
              <a:rPr lang="en-US" dirty="0"/>
              <a:t>prevent such </a:t>
            </a:r>
            <a:r>
              <a:rPr lang="en-US" dirty="0" smtClean="0"/>
              <a:t>situation</a:t>
            </a:r>
            <a:r>
              <a:rPr lang="ro-RO" dirty="0" smtClean="0"/>
              <a:t>s</a:t>
            </a:r>
            <a:r>
              <a:rPr lang="en-US" dirty="0" smtClean="0"/>
              <a:t>, </a:t>
            </a:r>
            <a:r>
              <a:rPr lang="en-US" dirty="0"/>
              <a:t>Maven </a:t>
            </a:r>
            <a:r>
              <a:rPr lang="en-US" dirty="0" smtClean="0"/>
              <a:t>provides</a:t>
            </a:r>
            <a:r>
              <a:rPr lang="ro-RO" dirty="0" smtClean="0"/>
              <a:t> the</a:t>
            </a:r>
            <a:r>
              <a:rPr lang="en-US" dirty="0" smtClean="0"/>
              <a:t> </a:t>
            </a:r>
            <a:r>
              <a:rPr lang="en-US" dirty="0"/>
              <a:t>concept of </a:t>
            </a:r>
            <a:r>
              <a:rPr lang="en-US" b="1" dirty="0" smtClean="0"/>
              <a:t>Remote</a:t>
            </a:r>
            <a:r>
              <a:rPr lang="ro-RO" b="1" dirty="0" smtClean="0"/>
              <a:t> </a:t>
            </a:r>
            <a:r>
              <a:rPr lang="en-US" b="1" dirty="0" smtClean="0"/>
              <a:t>Repository </a:t>
            </a:r>
            <a:r>
              <a:rPr lang="en-US" dirty="0"/>
              <a:t>which </a:t>
            </a:r>
            <a:r>
              <a:rPr lang="en-US" dirty="0" smtClean="0"/>
              <a:t>is</a:t>
            </a:r>
            <a:r>
              <a:rPr lang="ro-RO" dirty="0" smtClean="0"/>
              <a:t> the custom repository of the</a:t>
            </a:r>
            <a:r>
              <a:rPr lang="en-US" dirty="0" smtClean="0"/>
              <a:t> </a:t>
            </a:r>
            <a:r>
              <a:rPr lang="en-US" dirty="0"/>
              <a:t>developer's </a:t>
            </a:r>
            <a:r>
              <a:rPr lang="ro-RO" dirty="0" smtClean="0"/>
              <a:t>himself </a:t>
            </a:r>
            <a:r>
              <a:rPr lang="en-US" dirty="0" smtClean="0"/>
              <a:t>containing </a:t>
            </a:r>
            <a:r>
              <a:rPr lang="en-US" dirty="0"/>
              <a:t>required libraries or other project jars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Unit Testing using </a:t>
            </a:r>
            <a:r>
              <a:rPr lang="en-US" dirty="0" err="1" smtClean="0"/>
              <a:t>Junit</a:t>
            </a:r>
            <a:r>
              <a:rPr lang="en-US" dirty="0" smtClean="0"/>
              <a:t> and Maven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Is a level of the software testing process where individual units/components of a software/system are tested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purpose is to validate that each unit of the software performs as designed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5610497" cy="593092"/>
          </a:xfrm>
        </p:spPr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Concerned with: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800" dirty="0" smtClean="0"/>
              <a:t>Functional correctness and completeness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800" dirty="0" smtClean="0"/>
              <a:t>Error handling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800" dirty="0" smtClean="0"/>
              <a:t>Checking input values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800" dirty="0" smtClean="0"/>
              <a:t>Correctness of output values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800" dirty="0" smtClean="0"/>
              <a:t>Optimizing performance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73303" y="1701801"/>
            <a:ext cx="7551560" cy="393065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Several Unit Testing Frameworks: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Junit</a:t>
            </a:r>
            <a:r>
              <a:rPr lang="en-US" dirty="0" smtClean="0"/>
              <a:t> - </a:t>
            </a:r>
            <a:r>
              <a:rPr lang="en-US" b="1" dirty="0" smtClean="0"/>
              <a:t>A</a:t>
            </a:r>
            <a:r>
              <a:rPr lang="en-US" dirty="0" smtClean="0"/>
              <a:t> unit testing framework for the Java programming language. </a:t>
            </a:r>
            <a:r>
              <a:rPr lang="en-US" dirty="0" err="1" smtClean="0"/>
              <a:t>JUnit</a:t>
            </a:r>
            <a:r>
              <a:rPr lang="en-US" dirty="0" smtClean="0"/>
              <a:t> has been important in the development of test-driven development.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TestNG</a:t>
            </a:r>
            <a:r>
              <a:rPr lang="en-US" dirty="0" smtClean="0"/>
              <a:t> - A multi-purpose testing framework, which means its tests can include unit tests, functional tests, and integration tests. 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Jmockit</a:t>
            </a:r>
            <a:r>
              <a:rPr lang="en-US" dirty="0" smtClean="0"/>
              <a:t> - Open source framework. Tests can easily be written that will mock final classes, static methods, constructors, and so on. There are no limitations.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M</a:t>
            </a:r>
            <a:r>
              <a:rPr lang="en-US" dirty="0" err="1" smtClean="0"/>
              <a:t>aven</a:t>
            </a:r>
            <a:r>
              <a:rPr lang="ro-RO" dirty="0" smtClean="0"/>
              <a:t> B</a:t>
            </a:r>
            <a:r>
              <a:rPr lang="en-US" dirty="0" err="1" smtClean="0"/>
              <a:t>uild</a:t>
            </a:r>
            <a:r>
              <a:rPr lang="ro-RO" dirty="0" smtClean="0"/>
              <a:t> P</a:t>
            </a:r>
            <a:r>
              <a:rPr lang="en-US" dirty="0" err="1" smtClean="0"/>
              <a:t>rofiles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</a:t>
            </a:r>
            <a:r>
              <a:rPr lang="en-US" i="1" dirty="0"/>
              <a:t>Build profile </a:t>
            </a:r>
            <a:r>
              <a:rPr lang="en-US" dirty="0"/>
              <a:t>is a set of </a:t>
            </a:r>
            <a:r>
              <a:rPr lang="en-US" dirty="0" smtClean="0"/>
              <a:t>configuration </a:t>
            </a:r>
            <a:r>
              <a:rPr lang="en-US" dirty="0"/>
              <a:t>values which can be used to set or override default values of Maven </a:t>
            </a:r>
            <a:r>
              <a:rPr lang="en-US" dirty="0" smtClean="0"/>
              <a:t>build.</a:t>
            </a:r>
            <a:r>
              <a:rPr lang="ro-RO" dirty="0" smtClean="0"/>
              <a:t> </a:t>
            </a:r>
            <a:r>
              <a:rPr lang="en-US" dirty="0" smtClean="0"/>
              <a:t>Using </a:t>
            </a:r>
            <a:r>
              <a:rPr lang="en-US" dirty="0"/>
              <a:t>a build profile, you can customize build for different environments such as </a:t>
            </a:r>
            <a:r>
              <a:rPr lang="en-US" i="1" dirty="0"/>
              <a:t>Production </a:t>
            </a:r>
            <a:r>
              <a:rPr lang="en-US" dirty="0"/>
              <a:t>v/s </a:t>
            </a:r>
            <a:r>
              <a:rPr lang="en-US" i="1" dirty="0" smtClean="0"/>
              <a:t>Development</a:t>
            </a:r>
            <a:r>
              <a:rPr lang="ro-RO" i="1" dirty="0" smtClean="0"/>
              <a:t> </a:t>
            </a:r>
            <a:r>
              <a:rPr lang="ro-RO" dirty="0" smtClean="0"/>
              <a:t>environments.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Profiles are specified in pom.xml file using its </a:t>
            </a:r>
            <a:r>
              <a:rPr lang="en-US" dirty="0" err="1" smtClean="0"/>
              <a:t>activeProfiles</a:t>
            </a:r>
            <a:r>
              <a:rPr lang="en-US" dirty="0" smtClean="0"/>
              <a:t>/profiles </a:t>
            </a:r>
            <a:r>
              <a:rPr lang="en-US" dirty="0"/>
              <a:t>elements and are </a:t>
            </a:r>
            <a:r>
              <a:rPr lang="en-US" dirty="0" smtClean="0"/>
              <a:t>triggered </a:t>
            </a:r>
            <a:r>
              <a:rPr lang="en-US" dirty="0"/>
              <a:t>in variety </a:t>
            </a:r>
            <a:r>
              <a:rPr lang="en-US" dirty="0" smtClean="0"/>
              <a:t>of</a:t>
            </a:r>
            <a:r>
              <a:rPr lang="ro-RO" dirty="0" smtClean="0"/>
              <a:t> </a:t>
            </a:r>
            <a:r>
              <a:rPr lang="en-US" dirty="0" smtClean="0"/>
              <a:t>ways</a:t>
            </a:r>
            <a:r>
              <a:rPr lang="en-US" dirty="0"/>
              <a:t>. Profiles modify the POM at build time, and are used to </a:t>
            </a:r>
            <a:r>
              <a:rPr lang="en-US" dirty="0" smtClean="0"/>
              <a:t>give </a:t>
            </a:r>
            <a:r>
              <a:rPr lang="en-US" dirty="0"/>
              <a:t>parameters different </a:t>
            </a:r>
            <a:r>
              <a:rPr lang="en-US" dirty="0" smtClean="0"/>
              <a:t>target environments</a:t>
            </a:r>
            <a:r>
              <a:rPr lang="ro-RO" dirty="0" smtClean="0"/>
              <a:t>. Ex:</a:t>
            </a:r>
            <a:r>
              <a:rPr lang="en-US" dirty="0" smtClean="0"/>
              <a:t> </a:t>
            </a:r>
            <a:r>
              <a:rPr lang="en-US" dirty="0"/>
              <a:t>the path of the database server in the development, </a:t>
            </a:r>
            <a:r>
              <a:rPr lang="en-US" dirty="0" smtClean="0"/>
              <a:t>testing, </a:t>
            </a:r>
            <a:r>
              <a:rPr lang="en-US" dirty="0"/>
              <a:t>and production </a:t>
            </a:r>
            <a:r>
              <a:rPr lang="en-US" dirty="0" smtClean="0"/>
              <a:t>environments.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5610497" cy="593092"/>
          </a:xfrm>
        </p:spPr>
        <p:txBody>
          <a:bodyPr/>
          <a:lstStyle/>
          <a:p>
            <a:r>
              <a:rPr lang="en-US" b="0" dirty="0" smtClean="0"/>
              <a:t>Maven Build Profiles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44" y="766826"/>
            <a:ext cx="4376056" cy="593092"/>
          </a:xfrm>
        </p:spPr>
        <p:txBody>
          <a:bodyPr/>
          <a:lstStyle/>
          <a:p>
            <a:r>
              <a:rPr lang="ro-RO" sz="3200" dirty="0"/>
              <a:t>Types of Build Profile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226927"/>
              </p:ext>
            </p:extLst>
          </p:nvPr>
        </p:nvGraphicFramePr>
        <p:xfrm>
          <a:off x="664027" y="2420378"/>
          <a:ext cx="7732627" cy="3431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011"/>
                <a:gridCol w="627761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o-RO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Where it is defined</a:t>
                      </a:r>
                      <a:endParaRPr lang="en-US" dirty="0"/>
                    </a:p>
                  </a:txBody>
                  <a:tcPr/>
                </a:tc>
              </a:tr>
              <a:tr h="493393">
                <a:tc>
                  <a:txBody>
                    <a:bodyPr/>
                    <a:lstStyle/>
                    <a:p>
                      <a:r>
                        <a:rPr lang="ro-RO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 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Defined in the project POM file, pom.xml</a:t>
                      </a:r>
                      <a:r>
                        <a:rPr lang="ro-RO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1067312">
                <a:tc>
                  <a:txBody>
                    <a:bodyPr/>
                    <a:lstStyle/>
                    <a:p>
                      <a:r>
                        <a:rPr lang="ro-RO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Defined in Maven settings xml file (%USER_HOME%/.m2/settings.xml)</a:t>
                      </a:r>
                      <a:endParaRPr lang="en-US" dirty="0"/>
                    </a:p>
                  </a:txBody>
                  <a:tcPr/>
                </a:tc>
              </a:tr>
              <a:tr h="1504583">
                <a:tc>
                  <a:txBody>
                    <a:bodyPr/>
                    <a:lstStyle/>
                    <a:p>
                      <a:r>
                        <a:rPr lang="ro-RO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Defined in Maven global settings xml file</a:t>
                      </a:r>
                      <a:r>
                        <a:rPr lang="ro-RO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(%M2_HOME%/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/settings.xml)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59428" y="6416729"/>
            <a:ext cx="6596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Note: any of the colors defined can be used for the table </a:t>
            </a:r>
            <a:endParaRPr lang="en-US" sz="12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64027" y="1763288"/>
            <a:ext cx="7829342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000" b="0" dirty="0"/>
              <a:t>Build profiles are majorly of three </a:t>
            </a:r>
            <a:r>
              <a:rPr lang="en-US" sz="2000" b="0" dirty="0" smtClean="0"/>
              <a:t>types</a:t>
            </a:r>
            <a:r>
              <a:rPr lang="ro-RO" sz="2000" b="0" dirty="0" smtClean="0"/>
              <a:t>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14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Maven </a:t>
            </a:r>
            <a:r>
              <a:rPr lang="en-US" dirty="0" err="1" smtClean="0"/>
              <a:t>Plugins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5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r>
              <a:rPr lang="en-US" dirty="0"/>
              <a:t>Maven is actually a </a:t>
            </a:r>
            <a:r>
              <a:rPr lang="en-US" dirty="0" smtClean="0"/>
              <a:t>plugin </a:t>
            </a:r>
            <a:r>
              <a:rPr lang="en-US" dirty="0"/>
              <a:t>execution framework where every task is actually done by </a:t>
            </a:r>
            <a:r>
              <a:rPr lang="en-US" dirty="0" smtClean="0"/>
              <a:t>plugins</a:t>
            </a:r>
            <a:r>
              <a:rPr lang="en-US" dirty="0"/>
              <a:t>. Maven </a:t>
            </a:r>
            <a:r>
              <a:rPr lang="en-US" dirty="0" smtClean="0"/>
              <a:t>Plugins are</a:t>
            </a:r>
            <a:r>
              <a:rPr lang="ro-RO" dirty="0" smtClean="0"/>
              <a:t> generally </a:t>
            </a:r>
            <a:r>
              <a:rPr lang="ro-RO" dirty="0"/>
              <a:t>used </a:t>
            </a:r>
            <a:r>
              <a:rPr lang="ro-RO" smtClean="0"/>
              <a:t>to:</a:t>
            </a:r>
          </a:p>
          <a:p>
            <a:endParaRPr lang="ro-RO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ro-RO" sz="1800" dirty="0"/>
              <a:t>create jar file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o-RO" sz="1800" dirty="0"/>
              <a:t>create war file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o-RO" sz="1800" dirty="0"/>
              <a:t>compile code files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o-RO" sz="1800" dirty="0"/>
              <a:t>unit testing of code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o-RO" sz="1800" dirty="0"/>
              <a:t>create project documentation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o-RO" sz="1800" dirty="0"/>
              <a:t>create project reports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05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What is Maven?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402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335876"/>
            <a:ext cx="7705725" cy="135867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2768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Maven is a project </a:t>
            </a:r>
            <a:r>
              <a:rPr lang="en-US" dirty="0" smtClean="0"/>
              <a:t>management </a:t>
            </a:r>
            <a:r>
              <a:rPr lang="en-US" dirty="0"/>
              <a:t>and comprehension </a:t>
            </a:r>
            <a:r>
              <a:rPr lang="en-US" dirty="0" smtClean="0"/>
              <a:t>tool</a:t>
            </a:r>
            <a:r>
              <a:rPr lang="ro-RO" dirty="0"/>
              <a:t> </a:t>
            </a:r>
            <a:r>
              <a:rPr lang="ro-RO" dirty="0" smtClean="0"/>
              <a:t>which</a:t>
            </a:r>
            <a:r>
              <a:rPr lang="en-US" dirty="0" smtClean="0"/>
              <a:t> </a:t>
            </a:r>
            <a:r>
              <a:rPr lang="en-US" dirty="0"/>
              <a:t>provides developers a complete build </a:t>
            </a:r>
            <a:r>
              <a:rPr lang="en-US" dirty="0" smtClean="0"/>
              <a:t>lifecycle</a:t>
            </a:r>
            <a:r>
              <a:rPr lang="ro-RO" dirty="0" smtClean="0"/>
              <a:t> </a:t>
            </a:r>
            <a:r>
              <a:rPr lang="en-US" dirty="0" smtClean="0"/>
              <a:t>framework</a:t>
            </a:r>
            <a:r>
              <a:rPr lang="ro-RO" dirty="0" smtClean="0"/>
              <a:t> and also it offers ways to manage the following: </a:t>
            </a:r>
          </a:p>
          <a:p>
            <a:pPr marL="285750" indent="-285750">
              <a:buFont typeface="Arial" pitchFamily="34" charset="0"/>
              <a:buChar char="•"/>
            </a:pPr>
            <a:endParaRPr lang="ro-RO" dirty="0" smtClean="0"/>
          </a:p>
          <a:p>
            <a:pPr marL="800100" lvl="1" indent="-342900">
              <a:buFont typeface="Wingdings" pitchFamily="2" charset="2"/>
              <a:buChar char="v"/>
            </a:pPr>
            <a:r>
              <a:rPr lang="ro-RO" sz="1600" dirty="0" smtClean="0"/>
              <a:t>Builds</a:t>
            </a:r>
            <a:endParaRPr lang="ro-RO" sz="1600" dirty="0"/>
          </a:p>
          <a:p>
            <a:pPr marL="800100" lvl="1" indent="-342900">
              <a:buFont typeface="Wingdings" pitchFamily="2" charset="2"/>
              <a:buChar char="v"/>
            </a:pPr>
            <a:r>
              <a:rPr lang="ro-RO" sz="1600" dirty="0"/>
              <a:t>Documentation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ro-RO" sz="1600" dirty="0"/>
              <a:t>Reporting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ro-RO" sz="1600" dirty="0"/>
              <a:t>Dependencies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ro-RO" sz="1600" dirty="0"/>
              <a:t>SCMs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ro-RO" sz="1600" dirty="0"/>
              <a:t>Releases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ro-RO" sz="1600" dirty="0" smtClean="0"/>
              <a:t>Distribution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5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Simplifies </a:t>
            </a:r>
            <a:r>
              <a:rPr lang="en-US" dirty="0"/>
              <a:t>and standardizes the project build process.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Handles </a:t>
            </a:r>
            <a:r>
              <a:rPr lang="en-US" dirty="0"/>
              <a:t>compilation, </a:t>
            </a:r>
            <a:r>
              <a:rPr lang="en-US" dirty="0" smtClean="0"/>
              <a:t>distribution,</a:t>
            </a:r>
            <a:r>
              <a:rPr lang="ro-RO" dirty="0" smtClean="0"/>
              <a:t> </a:t>
            </a:r>
            <a:r>
              <a:rPr lang="en-US" dirty="0" smtClean="0"/>
              <a:t>documentation</a:t>
            </a:r>
            <a:r>
              <a:rPr lang="en-US" dirty="0"/>
              <a:t>, team collaboration and other tasks seamlessly.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Increases </a:t>
            </a:r>
            <a:r>
              <a:rPr lang="en-US" dirty="0" err="1" smtClean="0"/>
              <a:t>reusab</a:t>
            </a:r>
            <a:r>
              <a:rPr lang="ro-RO" dirty="0" smtClean="0"/>
              <a:t>i</a:t>
            </a:r>
            <a:r>
              <a:rPr lang="en-US" dirty="0" err="1" smtClean="0"/>
              <a:t>lity</a:t>
            </a:r>
            <a:r>
              <a:rPr lang="en-US" dirty="0" smtClean="0"/>
              <a:t> </a:t>
            </a:r>
            <a:r>
              <a:rPr lang="en-US" dirty="0"/>
              <a:t>and takes care </a:t>
            </a:r>
            <a:r>
              <a:rPr lang="en-US" dirty="0" smtClean="0"/>
              <a:t>of most </a:t>
            </a:r>
            <a:r>
              <a:rPr lang="en-US" dirty="0"/>
              <a:t>of build related tasks.</a:t>
            </a:r>
          </a:p>
        </p:txBody>
      </p:sp>
    </p:spTree>
    <p:extLst>
      <p:ext uri="{BB962C8B-B14F-4D97-AF65-F5344CB8AC3E}">
        <p14:creationId xmlns:p14="http://schemas.microsoft.com/office/powerpoint/2010/main" val="27386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Maven Objective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r>
              <a:rPr lang="en-US" dirty="0"/>
              <a:t>Maven primary </a:t>
            </a:r>
            <a:r>
              <a:rPr lang="en-US" dirty="0" smtClean="0"/>
              <a:t>goal </a:t>
            </a:r>
            <a:r>
              <a:rPr lang="en-US" dirty="0"/>
              <a:t>is to provide </a:t>
            </a:r>
            <a:r>
              <a:rPr lang="en-US" dirty="0" smtClean="0"/>
              <a:t>developer</a:t>
            </a:r>
            <a:r>
              <a:rPr lang="ro-RO" dirty="0" smtClean="0"/>
              <a:t>:</a:t>
            </a:r>
          </a:p>
          <a:p>
            <a:endParaRPr lang="en-US" dirty="0" smtClean="0"/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600" dirty="0" smtClean="0"/>
              <a:t>A comprehensive model for projects which is reusable, maintainable, and easier to comprehend.</a:t>
            </a:r>
            <a:endParaRPr lang="ro-RO" sz="1600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ro-RO" sz="1600" dirty="0" smtClean="0"/>
              <a:t>P</a:t>
            </a:r>
            <a:r>
              <a:rPr lang="en-US" sz="1600" dirty="0" err="1" smtClean="0"/>
              <a:t>lugins</a:t>
            </a:r>
            <a:r>
              <a:rPr lang="en-US" sz="1600" dirty="0" smtClean="0"/>
              <a:t> </a:t>
            </a:r>
            <a:r>
              <a:rPr lang="en-US" sz="1600" dirty="0"/>
              <a:t>or tools that interact with this declarative model.</a:t>
            </a:r>
          </a:p>
          <a:p>
            <a:endParaRPr lang="ro-RO" dirty="0"/>
          </a:p>
          <a:p>
            <a:r>
              <a:rPr lang="en-US" dirty="0" smtClean="0"/>
              <a:t>Maven </a:t>
            </a:r>
            <a:r>
              <a:rPr lang="en-US" dirty="0"/>
              <a:t>project structure and contents are declared in an xml file, pom.xml referred as Project Object </a:t>
            </a:r>
            <a:r>
              <a:rPr lang="en-US" dirty="0" smtClean="0"/>
              <a:t>Model</a:t>
            </a:r>
            <a:r>
              <a:rPr lang="ro-RO" dirty="0" smtClean="0"/>
              <a:t> </a:t>
            </a:r>
            <a:r>
              <a:rPr lang="en-US" dirty="0" smtClean="0"/>
              <a:t>(POM</a:t>
            </a:r>
            <a:r>
              <a:rPr lang="en-US" dirty="0"/>
              <a:t>), which is the fundamental unit of the entire Maven system.</a:t>
            </a:r>
          </a:p>
        </p:txBody>
      </p: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M</a:t>
            </a:r>
            <a:r>
              <a:rPr lang="en-US" dirty="0" err="1" smtClean="0"/>
              <a:t>aven</a:t>
            </a:r>
            <a:r>
              <a:rPr lang="ro-RO" dirty="0" smtClean="0"/>
              <a:t> </a:t>
            </a:r>
            <a:r>
              <a:rPr lang="en-US" dirty="0" smtClean="0"/>
              <a:t>POM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9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r>
              <a:rPr lang="en-US" dirty="0"/>
              <a:t>POM stands for </a:t>
            </a:r>
            <a:r>
              <a:rPr lang="en-US" i="1" dirty="0"/>
              <a:t>Project Object Model</a:t>
            </a:r>
            <a:r>
              <a:rPr lang="en-US" dirty="0"/>
              <a:t>. It is fundamental Unit of Work in Maven. It is an XML file. It </a:t>
            </a:r>
            <a:r>
              <a:rPr lang="en-US" dirty="0" smtClean="0"/>
              <a:t>always</a:t>
            </a:r>
            <a:r>
              <a:rPr lang="ro-RO" dirty="0" smtClean="0"/>
              <a:t> </a:t>
            </a:r>
            <a:r>
              <a:rPr lang="en-US" dirty="0" smtClean="0"/>
              <a:t>resides </a:t>
            </a:r>
            <a:r>
              <a:rPr lang="en-US" dirty="0"/>
              <a:t>in the base directory of the project as pom.xml</a:t>
            </a:r>
            <a:r>
              <a:rPr lang="en-US" dirty="0" smtClean="0"/>
              <a:t>.</a:t>
            </a:r>
            <a:r>
              <a:rPr lang="ro-RO" dirty="0" smtClean="0"/>
              <a:t> </a:t>
            </a:r>
            <a:r>
              <a:rPr lang="en-US" dirty="0"/>
              <a:t>It should be noted that there should be a </a:t>
            </a:r>
            <a:r>
              <a:rPr lang="en-US" dirty="0" smtClean="0"/>
              <a:t>single </a:t>
            </a:r>
            <a:r>
              <a:rPr lang="en-US" dirty="0"/>
              <a:t>POM file for each project</a:t>
            </a:r>
            <a:r>
              <a:rPr lang="en-US" dirty="0" smtClean="0"/>
              <a:t>.</a:t>
            </a:r>
            <a:endParaRPr lang="ro-RO" dirty="0" smtClean="0"/>
          </a:p>
          <a:p>
            <a:endParaRPr lang="ro-RO" dirty="0"/>
          </a:p>
          <a:p>
            <a:endParaRPr lang="ro-RO" dirty="0" smtClean="0"/>
          </a:p>
          <a:p>
            <a:endParaRPr lang="ro-RO" dirty="0"/>
          </a:p>
          <a:p>
            <a:endParaRPr lang="ro-RO" dirty="0" smtClean="0"/>
          </a:p>
          <a:p>
            <a:endParaRPr lang="ro-RO" dirty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</p:txBody>
      </p:sp>
      <p:pic>
        <p:nvPicPr>
          <p:cNvPr id="1027" name="Picture 3" descr="C:\Users\radus_000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47" y="3118688"/>
            <a:ext cx="7126288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B9993CCBF73478E12853278F3FB5C" ma:contentTypeVersion="1" ma:contentTypeDescription="Create a new document." ma:contentTypeScope="" ma:versionID="4db10d317033d09fed4d0297d17c663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424CC9-255C-4972-B5F2-6F19B32F3DE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B3E8851E-A513-4DE1-BFEA-60B7444A35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9AC310-E4D3-4181-8DC8-8BCBD631C9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2606</TotalTime>
  <Words>1048</Words>
  <Application>Microsoft Office PowerPoint</Application>
  <PresentationFormat>On-screen Show (4:3)</PresentationFormat>
  <Paragraphs>146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Georgia-Bold</vt:lpstr>
      <vt:lpstr>Wingdings</vt:lpstr>
      <vt:lpstr>Office Theme</vt:lpstr>
      <vt:lpstr>MAVEN</vt:lpstr>
      <vt:lpstr>Topics</vt:lpstr>
      <vt:lpstr>What is Maven?</vt:lpstr>
      <vt:lpstr>PowerPoint Presentation</vt:lpstr>
      <vt:lpstr>PowerPoint Presentation</vt:lpstr>
      <vt:lpstr>Maven Objective</vt:lpstr>
      <vt:lpstr>PowerPoint Presentation</vt:lpstr>
      <vt:lpstr>Maven POM</vt:lpstr>
      <vt:lpstr>PowerPoint Presentation</vt:lpstr>
      <vt:lpstr>PowerPoint Presentation</vt:lpstr>
      <vt:lpstr>Maven Build Lifecycle</vt:lpstr>
      <vt:lpstr>A typical Maven Build Lifecycle</vt:lpstr>
      <vt:lpstr>A typical Maven Build Lifecycle</vt:lpstr>
      <vt:lpstr>A typical Maven Build Lifecycle</vt:lpstr>
      <vt:lpstr>PowerPoint Presentation</vt:lpstr>
      <vt:lpstr>Maven Repositories</vt:lpstr>
      <vt:lpstr>PowerPoint Presentation</vt:lpstr>
      <vt:lpstr>Local Repository</vt:lpstr>
      <vt:lpstr>Central Repository</vt:lpstr>
      <vt:lpstr>Remote Repository</vt:lpstr>
      <vt:lpstr>Unit Testing using Junit and Maven</vt:lpstr>
      <vt:lpstr>Unit Testing</vt:lpstr>
      <vt:lpstr>Unit Testing</vt:lpstr>
      <vt:lpstr>Unit Testing</vt:lpstr>
      <vt:lpstr>Maven Build Profiles</vt:lpstr>
      <vt:lpstr>Maven Build Profiles</vt:lpstr>
      <vt:lpstr>Types of Build Profile</vt:lpstr>
      <vt:lpstr>Maven Plugins</vt:lpstr>
      <vt:lpstr>PowerPoint Presentation</vt:lpstr>
      <vt:lpstr>Thank you!</vt:lpstr>
    </vt:vector>
  </TitlesOfParts>
  <Company>Brandtailors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Părpălea</dc:creator>
  <cp:lastModifiedBy>Petrus Prangate</cp:lastModifiedBy>
  <cp:revision>156</cp:revision>
  <dcterms:created xsi:type="dcterms:W3CDTF">2013-12-09T08:38:16Z</dcterms:created>
  <dcterms:modified xsi:type="dcterms:W3CDTF">2015-04-22T06:03:29Z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0x0101002EAB9993CCBF73478E12853278F3FB5C</vt:lpwstr>
  </property>
</Properties>
</file>