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76" r:id="rId4"/>
    <p:sldId id="261" r:id="rId5"/>
    <p:sldId id="257" r:id="rId6"/>
    <p:sldId id="258" r:id="rId7"/>
    <p:sldId id="262" r:id="rId8"/>
    <p:sldId id="259" r:id="rId9"/>
    <p:sldId id="260" r:id="rId10"/>
    <p:sldId id="263" r:id="rId11"/>
    <p:sldId id="264" r:id="rId12"/>
    <p:sldId id="266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5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FACE5-4C15-498D-8DEC-FAF805F5236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6103-B067-4F38-86B9-598520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A6C0-8C33-45D0-8655-78D3D5B03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40BD-4742-4C85-ABD6-A08A31C5C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5DEB-F443-4769-8C61-72C9BC04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AB45-AA53-43EF-BFBD-A5EF54E2FD4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BEA6-29C2-45D4-9F3F-C6215836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A1EC-ABB1-4109-A98D-F2AA92F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76C0-2637-4DB4-80D8-50C1D719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A4724-205E-429D-98DA-3E2A0E37A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62AB-44E2-4C71-BBDE-ADD7A273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A988-F325-42D1-AF5B-323C9C9C18F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D4DB-F941-4B90-82C2-E9305183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E1CA-E475-4074-88AB-B9E62E14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67670-4122-4853-BF40-189500854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3A333-41A4-4F86-BA1E-1085A436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4EAB-3B72-41D6-B4F2-6A63DE63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457-F52E-4EC0-8180-ADBCC2E2DCEF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A0E5-0C6D-4395-A6B0-E3F9E671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80B2-1A13-4D3C-8D98-08294E17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6BBC-28EF-4401-A339-40D3AAC0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0C3D-3B61-4895-84AC-38A3EE247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1BE5-8F5F-4ED0-9B55-88334C3D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6FF3-5056-4CCB-8FB9-CF75AB89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5857-A878-48A0-8A00-680F260A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49000">
              <a:schemeClr val="accent1">
                <a:lumMod val="0"/>
                <a:lumOff val="10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74FF-C963-4013-92BD-77A03803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3EBA-77B6-4D20-BB35-5CFEE971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1D78-ECC0-426C-9F1A-6E772957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99DC-F778-4D82-BA57-F44E9142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B583-D1DF-4A1F-B0B2-A1F00FD6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6318-5A1D-4785-BFB9-874FEAB3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FAFE-58F9-4D1C-ADF4-781D59A6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864C-678A-4C1E-A697-6BD0BDB3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A90B-272F-42C0-8E3E-47AF9A15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6A5B-4C7F-4591-87C4-5811929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A762-90EA-4F59-9011-997AAE95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39D6-BA99-49FD-84BE-4E6ED72B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4900-1F74-4CC2-98EE-95338E123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B4B0-FFF0-4FD9-B170-5455A741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0D60-9F05-4BEE-A26C-CCB2A253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01FD2-AAB8-4745-A097-BFE18890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30F6-8272-40F3-8060-16D33E20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D324-7B12-43A5-B603-BE4A7057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C774-7CCA-4A07-9C58-474A8459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EFDC8-FE31-4441-9480-7AC2F9A9C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83D49-95DA-4D57-AD0B-AF9343716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665A1-C7BA-468D-ADF4-391B1D32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ED234-3608-4232-B7F0-E6E6727D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50FFA-2BBA-4BF4-B5AC-2784A0AE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32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7473-8659-4A52-8F27-B8D0D5A8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321D2-41E2-46C6-93E2-0141F161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AC36A-85BE-48F5-8EBE-92FC9BCC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0A50-0265-4EF3-A7A0-F2AD687C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1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E2EA6-AFDA-47BB-90D6-EEDC2A93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04419-A122-48BA-B41A-AD8E12BE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9D7F-66A8-4B97-B1EA-858D7E00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0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010C-EB44-4B8E-BF4C-F580D5A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FB92-35D4-40BE-85C1-9480E12F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2430-E3EF-4F56-B8E6-594A68ED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6C22F-0088-4EC1-B2E4-66D933ED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FEA29-B6EE-40B6-9829-243177EF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E387-27BF-4D51-B79E-F511E0C7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BF6673-E7D7-4F4E-8EA8-CEA42F287BBD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36CC-909E-4607-8F7C-4418494D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599" y="6348412"/>
            <a:ext cx="4114799" cy="365125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fld id="{BCB5B92D-4EC5-4124-BEC3-D2E0C5CA7D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D31BA-6CE5-4612-BC70-0D729CA9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0820-19A5-457A-84EB-9F6BDFC7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>
            <a:normAutofit/>
          </a:bodyPr>
          <a:lstStyle>
            <a:lvl1pPr marL="320040" indent="-320040">
              <a:buClr>
                <a:srgbClr val="E0D00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685800" indent="-320040">
              <a:buClr>
                <a:srgbClr val="E0D00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320040">
              <a:buClr>
                <a:srgbClr val="E0D000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320040">
              <a:buClr>
                <a:srgbClr val="E0D000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320040">
              <a:buClr>
                <a:srgbClr val="E0D000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2235-2B3A-4FA4-8603-439CA74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294B-BA9A-4D2A-AF12-83FF93842A2B}" type="datetime1">
              <a:rPr lang="en-US" smtClean="0"/>
              <a:t>4/26/2021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412E5-FF81-44DD-8B96-6476AB56CF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74" y="5685061"/>
            <a:ext cx="1861457" cy="10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3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CF49-A2B4-41F6-930A-CFF1F0C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6AAA2-986A-4730-B457-0E7D68929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D83BB-3824-4D96-820B-7904CF2F4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AF9D-5698-45EB-B40D-7F2F600C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1AFB5-6912-4BBE-ACF4-642D623B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1B88-7FF1-4D5A-9A76-6431460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9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27D8-52DD-41F5-94AB-341B4E33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72026-D924-41F7-AD3D-80A362AC7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E277-00C7-4C01-BFF8-4D2F0F2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A02A-B194-4527-8D6B-F82E42CD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21EC-04E1-4690-9294-9B68F92C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26699-729C-45CF-9524-EA14766F5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1F199-C378-4826-BB67-D2FEDBB1E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DD9A-967F-49E5-894C-5E1DA67B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363B-77F9-4697-9C5D-1A15A0A3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73B8-8B0C-434D-97D1-5680AEB0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9F81-55E9-42B2-B97A-B6B7C531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4B76-0D83-4A31-8774-C367A1D52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42B3-4CF2-4D87-8ABB-31B86EC2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1C7D-C886-4CCE-93FB-3EEAF953383B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9396-35AE-4692-98C1-B477DCE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A4FC-8572-4918-BC2E-AFED51A7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F751-619B-491A-8397-191B7FD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BD36-0344-4A86-8442-3012B39CE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45E68-0E8A-4F1A-AA6B-751A2FB24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02DDC-0B47-4E8C-BA3E-6D9E5958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D12B-1984-4F83-A927-9DDD50FD142F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AC0C3-2DEB-4D1A-B58D-6088906E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8FBB4-FF82-4B7D-B4B9-994B4BC4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E710-B5D4-4FC6-9753-1C9A13B0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D7DB4-9A4C-417E-8A01-2C23E3BD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F26C8-B843-4D8D-873A-E2071634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F03D4-F04C-4D9D-96E0-4B57748E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0804D-9AF2-4248-ABDA-C2678772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73398-546D-42CD-827B-AC1C0026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CC76-69BE-48D4-BBC1-87ACE72686FA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6E9BD-152C-472E-B1AD-90E52CD9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B2F43-41C7-4CE8-812B-A924FA4B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889F-589B-4E81-814D-D6E9F87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F550-2DB1-42A0-BF59-9A3C540A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D8D4-F6DC-4C60-A863-F38E84B44A12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B6702-38DF-4157-B14A-EB1FF00F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844AA-9315-4298-8D18-676B6352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F018F-A7D1-450F-9F8C-9F28826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D65-A816-4ED1-920C-20506FDC76EE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3A9F8-400E-461C-A394-56600BF3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BB4E7-FCDF-4840-9A7F-F742666F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53BC-C65A-4759-A71D-707EB12B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E00-18BF-4DC6-BFAC-52BFD35D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161C8-3715-43BA-8FF0-21BF1C6DE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8ABE-9FAF-4501-AAD1-7BAE02CD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DE1-3613-4510-8118-556C7729D6E9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EDB9-4AE0-4283-84E0-093A3E0A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F671-51C8-43B1-A362-9A0BD26B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659-9D1D-46A6-80CB-A46439F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44AB0-3B87-41EE-A496-6AF508A3B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C01AB-80EF-40A6-9BD0-0B666165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1502-2A8E-420A-BDA7-73C85629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9F4F-47D5-44E7-B2E8-D535B150CC56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49EC0-A190-4A95-9B1D-21DED303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24DE-995B-4D55-B40D-4606DA1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21DF6-151C-4490-902B-DCDD4D7C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B5AF-EBFB-4CB3-AF79-0DA9B467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4365-B560-4304-9E1A-11ACCE896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07D4-A577-4E01-B0C9-E8E01F4B6923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A15B-E48E-4D75-8F74-96EB011EC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9333-643F-4014-8F5D-FAC80B25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4698-997F-4D57-AD23-792B35E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00121-7EEC-44EA-8383-8564DEB1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104C-A3AE-43A3-B730-68FB1A6C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599F4-80A0-4367-8032-08EDCBEC9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55A7-2D41-4B67-B49C-8EE5FFBCC41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C3BC-F515-465C-AAB2-682344DE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F4FE-EC92-4F25-A2B8-E192FE429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9FBE-A8D5-4E00-BCF5-557496E1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684F6D-CAD6-4023-A1CF-5B529B30C4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EABBB955-36EE-420B-ADCC-06F0B8C9090C}"/>
              </a:ext>
            </a:extLst>
          </p:cNvPr>
          <p:cNvSpPr/>
          <p:nvPr/>
        </p:nvSpPr>
        <p:spPr>
          <a:xfrm>
            <a:off x="4695822" y="1338943"/>
            <a:ext cx="7115176" cy="4005943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9107-438A-4887-89D5-F07D520F1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5822" y="3602038"/>
            <a:ext cx="7115177" cy="1655762"/>
          </a:xfrm>
        </p:spPr>
        <p:txBody>
          <a:bodyPr/>
          <a:lstStyle/>
          <a:p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San Diego Machine Learning</a:t>
            </a:r>
          </a:p>
          <a:p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May 1, 2021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5" name="Picture 2" descr="Algorithms to Live By">
            <a:extLst>
              <a:ext uri="{FF2B5EF4-FFF2-40B4-BE49-F238E27FC236}">
                <a16:creationId xmlns:a16="http://schemas.microsoft.com/office/drawing/2014/main" id="{82E87D39-1C50-40B3-96F0-AFE26A3E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1949"/>
            <a:ext cx="3933825" cy="617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48A07-4D10-457C-83A3-B7422B60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824" y="1122363"/>
            <a:ext cx="7115176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Algorithms to </a:t>
            </a:r>
            <a:b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Live By</a:t>
            </a:r>
          </a:p>
        </p:txBody>
      </p:sp>
    </p:spTree>
    <p:extLst>
      <p:ext uri="{BB962C8B-B14F-4D97-AF65-F5344CB8AC3E}">
        <p14:creationId xmlns:p14="http://schemas.microsoft.com/office/powerpoint/2010/main" val="242499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05EB3-2860-41A7-BBC6-A924A0FF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B5489-8186-4500-B4A0-9B0D9307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Bayes’s</a:t>
            </a:r>
            <a:r>
              <a:rPr lang="en-US" dirty="0"/>
              <a:t> Rule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3EF8D-FB45-45A8-A0B5-A32F23C8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4"/>
            <a:ext cx="10515600" cy="5408613"/>
          </a:xfrm>
        </p:spPr>
        <p:txBody>
          <a:bodyPr>
            <a:normAutofit/>
          </a:bodyPr>
          <a:lstStyle/>
          <a:p>
            <a:r>
              <a:rPr lang="en-US" dirty="0"/>
              <a:t>Good predictions require good priors</a:t>
            </a:r>
          </a:p>
          <a:p>
            <a:pPr lvl="1"/>
            <a:r>
              <a:rPr lang="en-US" dirty="0"/>
              <a:t>In society, this could mean protecting yourself from biased news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Bayes’s</a:t>
            </a:r>
            <a:r>
              <a:rPr lang="en-US" dirty="0"/>
              <a:t> Rule and the need for good priors shows up in many ways with respect to training ML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52767-1B61-4F9C-9BAA-4F94F436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9" y="2273753"/>
            <a:ext cx="5995258" cy="336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71D0-C406-4294-836E-D730E371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25B2E-0B94-46A7-BAE0-4085B9F5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84130034-ACA9-428F-B183-72AFF529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32" y="1304924"/>
            <a:ext cx="6904869" cy="46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66913798-6FB9-4540-B297-0BF3A91F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4925"/>
            <a:ext cx="3080657" cy="46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8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71D0-C406-4294-836E-D730E371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25B2E-0B94-46A7-BAE0-4085B9F5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E02D-DB60-44C0-8039-77445573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“Once you know about overfitting, you see it everywhere”</a:t>
            </a:r>
          </a:p>
          <a:p>
            <a:pPr lvl="1"/>
            <a:r>
              <a:rPr lang="en-US" dirty="0"/>
              <a:t>Eating what tastes good</a:t>
            </a:r>
          </a:p>
          <a:p>
            <a:pPr lvl="1"/>
            <a:r>
              <a:rPr lang="en-US" dirty="0"/>
              <a:t>Incentives will be overfit</a:t>
            </a:r>
          </a:p>
          <a:p>
            <a:pPr lvl="1"/>
            <a:r>
              <a:rPr lang="en-US" dirty="0"/>
              <a:t>Police picking up shell casings</a:t>
            </a:r>
          </a:p>
          <a:p>
            <a:pPr lvl="1"/>
            <a:r>
              <a:rPr lang="en-US" dirty="0"/>
              <a:t>Website focusing on counting page views</a:t>
            </a:r>
          </a:p>
          <a:p>
            <a:r>
              <a:rPr lang="en-US" i="1" dirty="0"/>
              <a:t>Cross-validation</a:t>
            </a:r>
            <a:r>
              <a:rPr lang="en-US" dirty="0"/>
              <a:t> can identify overfitting</a:t>
            </a:r>
          </a:p>
          <a:p>
            <a:pPr lvl="1"/>
            <a:r>
              <a:rPr lang="en-US" dirty="0"/>
              <a:t>You can use less data to fit, having a holdout validation set</a:t>
            </a:r>
          </a:p>
          <a:p>
            <a:pPr lvl="1"/>
            <a:r>
              <a:rPr lang="en-US" dirty="0"/>
              <a:t>Or use an alternate metric to double-check (a small subset)</a:t>
            </a:r>
          </a:p>
        </p:txBody>
      </p:sp>
    </p:spTree>
    <p:extLst>
      <p:ext uri="{BB962C8B-B14F-4D97-AF65-F5344CB8AC3E}">
        <p14:creationId xmlns:p14="http://schemas.microsoft.com/office/powerpoint/2010/main" val="104133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6A75E1-EAC2-431C-9F5D-BF91CD42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63273E-0670-46C4-AD97-59E763A2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9D52A-F4E8-4A04-B8B4-074BB3E8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Regularization</a:t>
            </a:r>
            <a:r>
              <a:rPr lang="en-US" dirty="0"/>
              <a:t> penalizes complexity</a:t>
            </a:r>
          </a:p>
          <a:p>
            <a:pPr lvl="1"/>
            <a:r>
              <a:rPr lang="en-US" dirty="0"/>
              <a:t>Heuristics reduce complexity, and can be better with uncertainty</a:t>
            </a:r>
          </a:p>
          <a:p>
            <a:r>
              <a:rPr lang="en-US" dirty="0"/>
              <a:t>Thinking about evolution:</a:t>
            </a:r>
          </a:p>
          <a:p>
            <a:pPr lvl="1"/>
            <a:r>
              <a:rPr lang="en-US" dirty="0"/>
              <a:t>“As a species, being constrained by the past makes us less perfectly adjusted to the present we know but helps keep us robust for the future we don’t.”</a:t>
            </a:r>
          </a:p>
          <a:p>
            <a:r>
              <a:rPr lang="en-US" i="1" dirty="0"/>
              <a:t>Early stopping</a:t>
            </a:r>
            <a:r>
              <a:rPr lang="en-US" dirty="0"/>
              <a:t> is a form of regularization</a:t>
            </a:r>
          </a:p>
          <a:p>
            <a:pPr lvl="1"/>
            <a:r>
              <a:rPr lang="en-US" dirty="0"/>
              <a:t>In the face of high uncertainty and limited data, don’t take so long to make decisions</a:t>
            </a:r>
          </a:p>
        </p:txBody>
      </p:sp>
    </p:spTree>
    <p:extLst>
      <p:ext uri="{BB962C8B-B14F-4D97-AF65-F5344CB8AC3E}">
        <p14:creationId xmlns:p14="http://schemas.microsoft.com/office/powerpoint/2010/main" val="102858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D9A21D-29BF-4625-A98E-6D21FDD3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4CADE4-E4E4-4932-AC90-0F649E5D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05290-9BF0-433C-BD94-B48C612F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traveling salesman problem is hard, with </a:t>
            </a:r>
            <a:r>
              <a:rPr lang="en-US" i="1" dirty="0"/>
              <a:t>n</a:t>
            </a:r>
            <a:r>
              <a:rPr lang="en-US" dirty="0"/>
              <a:t>! choices</a:t>
            </a:r>
          </a:p>
          <a:p>
            <a:pPr lvl="1"/>
            <a:r>
              <a:rPr lang="en-US" dirty="0"/>
              <a:t>It’s believed to be an intractable problem that cannot be solved in polynomial time</a:t>
            </a:r>
          </a:p>
          <a:p>
            <a:r>
              <a:rPr lang="en-US" i="1" dirty="0"/>
              <a:t>Constraint relaxation</a:t>
            </a:r>
            <a:r>
              <a:rPr lang="en-US" dirty="0"/>
              <a:t> allows solutions to easier versions</a:t>
            </a:r>
          </a:p>
          <a:p>
            <a:pPr lvl="1"/>
            <a:r>
              <a:rPr lang="en-US" dirty="0"/>
              <a:t>E.g. minimum spanning tree for traveling salesman</a:t>
            </a:r>
          </a:p>
          <a:p>
            <a:r>
              <a:rPr lang="en-US" i="1" dirty="0"/>
              <a:t>Continuous relaxation</a:t>
            </a:r>
            <a:r>
              <a:rPr lang="en-US" dirty="0"/>
              <a:t> allows fractional values even if nonsensical</a:t>
            </a:r>
          </a:p>
          <a:p>
            <a:pPr lvl="1"/>
            <a:r>
              <a:rPr lang="en-US" dirty="0"/>
              <a:t>E.g. fractional numbers of firetrucks places around the city</a:t>
            </a:r>
          </a:p>
          <a:p>
            <a:r>
              <a:rPr lang="en-US" i="1" dirty="0" err="1"/>
              <a:t>Lagrangian</a:t>
            </a:r>
            <a:r>
              <a:rPr lang="en-US" i="1" dirty="0"/>
              <a:t> relaxation</a:t>
            </a:r>
            <a:r>
              <a:rPr lang="en-US" dirty="0"/>
              <a:t> uses penalties instead of rules</a:t>
            </a:r>
          </a:p>
          <a:p>
            <a:pPr lvl="1"/>
            <a:r>
              <a:rPr lang="en-US" dirty="0"/>
              <a:t>E.g. sports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3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85820-0A73-4434-90B8-681F8A48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472494-DAA8-4A06-91F2-ECC5CAA4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788B1-0C5E-460E-B13F-A33A8D27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Monte Carlo method </a:t>
            </a:r>
            <a:r>
              <a:rPr lang="en-US" dirty="0"/>
              <a:t>uses sample simulations</a:t>
            </a:r>
          </a:p>
          <a:p>
            <a:r>
              <a:rPr lang="en-US" dirty="0"/>
              <a:t>Miller-Rabin primality test</a:t>
            </a:r>
          </a:p>
          <a:p>
            <a:pPr lvl="1"/>
            <a:r>
              <a:rPr lang="en-US" dirty="0"/>
              <a:t>Very fast, and can be repeated as many times as desired</a:t>
            </a:r>
          </a:p>
          <a:p>
            <a:r>
              <a:rPr lang="en-US" dirty="0"/>
              <a:t>Bloom filter</a:t>
            </a:r>
          </a:p>
          <a:p>
            <a:pPr lvl="1"/>
            <a:r>
              <a:rPr lang="en-US" dirty="0"/>
              <a:t>Set 1’s for hash of each key</a:t>
            </a:r>
          </a:p>
          <a:p>
            <a:pPr lvl="1"/>
            <a:r>
              <a:rPr lang="en-US" dirty="0"/>
              <a:t>Uses multiple hashes per key</a:t>
            </a:r>
          </a:p>
          <a:p>
            <a:pPr lvl="1"/>
            <a:r>
              <a:rPr lang="en-US" dirty="0"/>
              <a:t>If lookup sees any 0’s, then</a:t>
            </a:r>
            <a:br>
              <a:rPr lang="en-US" dirty="0"/>
            </a:br>
            <a:r>
              <a:rPr lang="en-US" dirty="0"/>
              <a:t>the key definitely doesn’t exist</a:t>
            </a:r>
          </a:p>
          <a:p>
            <a:pPr lvl="1"/>
            <a:r>
              <a:rPr lang="en-US" dirty="0"/>
              <a:t>If all 1’s, key probably exists</a:t>
            </a:r>
          </a:p>
          <a:p>
            <a:pPr lvl="1"/>
            <a:r>
              <a:rPr lang="en-US" dirty="0"/>
              <a:t>The more hashes, more certainty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B3BD76-68B0-4D7D-A1D2-6805DF5BE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01" y="2887209"/>
            <a:ext cx="4589188" cy="30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22F12-B3CF-4B75-98E8-40BF1DB911A4}"/>
              </a:ext>
            </a:extLst>
          </p:cNvPr>
          <p:cNvSpPr txBox="1"/>
          <p:nvPr/>
        </p:nvSpPr>
        <p:spPr>
          <a:xfrm>
            <a:off x="838200" y="6147706"/>
            <a:ext cx="85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Book" panose="020B0503020102020204" pitchFamily="34" charset="0"/>
              </a:rPr>
              <a:t>https://redislabs.com/blog/rebloom-bloom-filter-datatype-redis/</a:t>
            </a:r>
          </a:p>
        </p:txBody>
      </p:sp>
    </p:spTree>
    <p:extLst>
      <p:ext uri="{BB962C8B-B14F-4D97-AF65-F5344CB8AC3E}">
        <p14:creationId xmlns:p14="http://schemas.microsoft.com/office/powerpoint/2010/main" val="206262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BAAAA-3CFD-498C-AF30-327F472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66B24-7C17-49A3-8A87-4786B764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A925B-EC0D-4202-B9B2-D60B5317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4"/>
            <a:ext cx="10515600" cy="5187949"/>
          </a:xfrm>
        </p:spPr>
        <p:txBody>
          <a:bodyPr/>
          <a:lstStyle/>
          <a:p>
            <a:r>
              <a:rPr lang="en-US" i="1" dirty="0"/>
              <a:t>Hill climbing</a:t>
            </a:r>
            <a:r>
              <a:rPr lang="en-US" dirty="0"/>
              <a:t> – a greedy incremental improvement process</a:t>
            </a:r>
          </a:p>
          <a:p>
            <a:pPr lvl="1"/>
            <a:r>
              <a:rPr lang="en-US" dirty="0"/>
              <a:t>May get stuck in a local maximum</a:t>
            </a:r>
          </a:p>
          <a:p>
            <a:pPr lvl="1"/>
            <a:r>
              <a:rPr lang="en-US" dirty="0"/>
              <a:t>Jitter, random restarts, and occasional worsening (Metropolis algorithm) can improve hill climbing results</a:t>
            </a:r>
          </a:p>
          <a:p>
            <a:r>
              <a:rPr lang="en-US" i="1" dirty="0"/>
              <a:t>Simulated annealing</a:t>
            </a:r>
          </a:p>
          <a:p>
            <a:pPr lvl="1"/>
            <a:r>
              <a:rPr lang="en-US" dirty="0"/>
              <a:t>Start high temperature – very random</a:t>
            </a:r>
          </a:p>
          <a:p>
            <a:pPr lvl="1"/>
            <a:r>
              <a:rPr lang="en-US" dirty="0"/>
              <a:t>Gradually cool the system down – less and less randomness</a:t>
            </a:r>
          </a:p>
          <a:p>
            <a:r>
              <a:rPr lang="en-US" dirty="0"/>
              <a:t>Randomness is used in training many ML models</a:t>
            </a:r>
          </a:p>
          <a:p>
            <a:pPr lvl="1"/>
            <a:r>
              <a:rPr lang="en-US" dirty="0"/>
              <a:t>Augmentations in an image classifier</a:t>
            </a:r>
          </a:p>
          <a:p>
            <a:pPr lvl="1"/>
            <a:r>
              <a:rPr lang="en-US" dirty="0"/>
              <a:t>Random crops in contrastive learning</a:t>
            </a:r>
          </a:p>
          <a:p>
            <a:pPr lvl="1"/>
            <a:r>
              <a:rPr lang="en-US" dirty="0"/>
              <a:t>Denoising or 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113509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EE758-C31E-4F7C-8252-E949D868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599" y="6348412"/>
            <a:ext cx="4114799" cy="365125"/>
          </a:xfrm>
        </p:spPr>
        <p:txBody>
          <a:bodyPr/>
          <a:lstStyle/>
          <a:p>
            <a:fld id="{BCB5B92D-4EC5-4124-BEC3-D2E0C5CA7D3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85DA85-F5DE-46AF-9837-E376FD45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0E59-FC81-42D8-8E3D-D39EB520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/>
          <a:lstStyle/>
          <a:p>
            <a:r>
              <a:rPr lang="en-US" dirty="0"/>
              <a:t>The rules in network protocols are algorithms too</a:t>
            </a:r>
          </a:p>
          <a:p>
            <a:r>
              <a:rPr lang="en-US" dirty="0"/>
              <a:t>Acknowledgements with counters are critical to TCP</a:t>
            </a:r>
          </a:p>
          <a:p>
            <a:r>
              <a:rPr lang="en-US" dirty="0"/>
              <a:t>Exponential backoff</a:t>
            </a:r>
          </a:p>
          <a:p>
            <a:pPr lvl="1"/>
            <a:r>
              <a:rPr lang="en-US" dirty="0"/>
              <a:t>Author calls it the algorithm of forgiveness because it never completely gives up</a:t>
            </a:r>
          </a:p>
          <a:p>
            <a:r>
              <a:rPr lang="en-US" dirty="0"/>
              <a:t>Additive Increase Multiplicative Decrease flow control</a:t>
            </a:r>
          </a:p>
          <a:p>
            <a:r>
              <a:rPr lang="en-US" dirty="0" err="1"/>
              <a:t>Bufferbloat</a:t>
            </a:r>
            <a:endParaRPr lang="en-US" dirty="0"/>
          </a:p>
          <a:p>
            <a:pPr lvl="1"/>
            <a:r>
              <a:rPr lang="en-US" dirty="0"/>
              <a:t>Perhaps we should pay more attention to latency over throughput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7ED86-A94F-4E0E-8CE3-71B164B7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6C182-9F6B-448A-83C4-732C7176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4E4F-667E-4BCD-9FAD-3CF28FAD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4"/>
            <a:ext cx="10515600" cy="5187949"/>
          </a:xfrm>
        </p:spPr>
        <p:txBody>
          <a:bodyPr>
            <a:normAutofit/>
          </a:bodyPr>
          <a:lstStyle/>
          <a:p>
            <a:r>
              <a:rPr lang="en-US" dirty="0"/>
              <a:t>Nash equilibrium</a:t>
            </a:r>
          </a:p>
          <a:p>
            <a:r>
              <a:rPr lang="en-US" dirty="0"/>
              <a:t>Tragedy of the Commons</a:t>
            </a:r>
          </a:p>
          <a:p>
            <a:pPr lvl="1"/>
            <a:r>
              <a:rPr lang="en-US" dirty="0"/>
              <a:t>Comes from the equilibrium can be rational and best for each individual, but bad for everyone, just like the prisoner’s dilemma</a:t>
            </a:r>
          </a:p>
          <a:p>
            <a:pPr lvl="1"/>
            <a:r>
              <a:rPr lang="en-US" dirty="0"/>
              <a:t>E.g. employees wanting to take less vacation than their peers</a:t>
            </a:r>
          </a:p>
          <a:p>
            <a:r>
              <a:rPr lang="en-US" dirty="0"/>
              <a:t>Mechanism design</a:t>
            </a:r>
          </a:p>
          <a:p>
            <a:pPr lvl="1"/>
            <a:r>
              <a:rPr lang="en-US" dirty="0"/>
              <a:t>Possible to shift the equilibrium, even by worsening every outcome</a:t>
            </a:r>
          </a:p>
          <a:p>
            <a:r>
              <a:rPr lang="en-US" dirty="0"/>
              <a:t>Information cascades and bubbles</a:t>
            </a:r>
          </a:p>
          <a:p>
            <a:r>
              <a:rPr lang="en-US" dirty="0" err="1"/>
              <a:t>Vickrey</a:t>
            </a:r>
            <a:r>
              <a:rPr lang="en-US" dirty="0"/>
              <a:t> auction – rules incentivize honesty</a:t>
            </a:r>
          </a:p>
        </p:txBody>
      </p:sp>
    </p:spTree>
    <p:extLst>
      <p:ext uri="{BB962C8B-B14F-4D97-AF65-F5344CB8AC3E}">
        <p14:creationId xmlns:p14="http://schemas.microsoft.com/office/powerpoint/2010/main" val="198280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75A43-EBB5-4212-A782-EC1FD34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4C946-8559-46BB-81E2-5CCE918B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Explore/Exploit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01287-14B9-4C65-B3DC-A54F7637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  <a:p>
            <a:pPr lvl="1"/>
            <a:r>
              <a:rPr lang="en-US" dirty="0"/>
              <a:t>E.g. try new restaurant or go to old favorite</a:t>
            </a:r>
          </a:p>
          <a:p>
            <a:r>
              <a:rPr lang="en-US" dirty="0"/>
              <a:t>Win-Stay, Lose-Shift</a:t>
            </a:r>
          </a:p>
          <a:p>
            <a:pPr lvl="1"/>
            <a:r>
              <a:rPr lang="en-US" dirty="0"/>
              <a:t>The lose-shift action is severe, and doesn’t incorporate the interval remaining</a:t>
            </a:r>
          </a:p>
          <a:p>
            <a:r>
              <a:rPr lang="en-US" dirty="0"/>
              <a:t>Discounted future rewards</a:t>
            </a:r>
          </a:p>
          <a:p>
            <a:r>
              <a:rPr lang="en-US" dirty="0"/>
              <a:t>Gittens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03809-C751-4B91-B6A7-536519D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BBACE8-52BF-42FE-A3B6-ADC9E61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Participate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8BC38-968C-4DE0-B07D-92185433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discussion leader, everyone welcome to participate</a:t>
            </a:r>
          </a:p>
          <a:p>
            <a:endParaRPr lang="en-US" dirty="0"/>
          </a:p>
          <a:p>
            <a:r>
              <a:rPr lang="en-US" dirty="0"/>
              <a:t>Ask questions</a:t>
            </a:r>
          </a:p>
          <a:p>
            <a:r>
              <a:rPr lang="en-US" dirty="0"/>
              <a:t>Share what you thought was interesting</a:t>
            </a:r>
          </a:p>
          <a:p>
            <a:r>
              <a:rPr lang="en-US" dirty="0"/>
              <a:t>How can this be applied?</a:t>
            </a:r>
          </a:p>
          <a:p>
            <a:r>
              <a:rPr lang="en-US" dirty="0"/>
              <a:t>Where do we see this in machine learning?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75A43-EBB5-4212-A782-EC1FD34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4C946-8559-46BB-81E2-5CCE918B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Explore/Exploit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01287-14B9-4C65-B3DC-A54F7637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Regret</a:t>
            </a:r>
          </a:p>
          <a:p>
            <a:r>
              <a:rPr lang="en-US" dirty="0"/>
              <a:t>Upper confidence bound algorithms</a:t>
            </a:r>
          </a:p>
          <a:p>
            <a:r>
              <a:rPr lang="en-US" dirty="0"/>
              <a:t>Dan </a:t>
            </a:r>
            <a:r>
              <a:rPr lang="en-US" dirty="0" err="1"/>
              <a:t>Siroker</a:t>
            </a:r>
            <a:r>
              <a:rPr lang="en-US" dirty="0"/>
              <a:t> A/B testing for the Obama website</a:t>
            </a:r>
          </a:p>
          <a:p>
            <a:r>
              <a:rPr lang="en-US" dirty="0"/>
              <a:t>Clinical trials - static or adaptive</a:t>
            </a:r>
          </a:p>
          <a:p>
            <a:r>
              <a:rPr lang="en-US" dirty="0"/>
              <a:t>When we should Explore</a:t>
            </a:r>
          </a:p>
          <a:p>
            <a:r>
              <a:rPr lang="en-US" dirty="0"/>
              <a:t>When we should Exploit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75A43-EBB5-4212-A782-EC1FD34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4C946-8559-46BB-81E2-5CCE918B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01287-14B9-4C65-B3DC-A54F7637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kindness</a:t>
            </a:r>
          </a:p>
          <a:p>
            <a:pPr lvl="1"/>
            <a:r>
              <a:rPr lang="en-US" dirty="0"/>
              <a:t>Groups choosing an activity</a:t>
            </a:r>
          </a:p>
          <a:p>
            <a:pPr lvl="1"/>
            <a:r>
              <a:rPr lang="en-US" dirty="0"/>
              <a:t>Parking lots in a single path away</a:t>
            </a:r>
          </a:p>
          <a:p>
            <a:pPr lvl="1"/>
            <a:r>
              <a:rPr lang="en-US" dirty="0"/>
              <a:t>An 18 cent coin</a:t>
            </a:r>
          </a:p>
          <a:p>
            <a:r>
              <a:rPr lang="en-US" dirty="0"/>
              <a:t>Also, be kind to yourself</a:t>
            </a:r>
          </a:p>
          <a:p>
            <a:pPr lvl="1"/>
            <a:r>
              <a:rPr lang="en-US" dirty="0"/>
              <a:t>Hard problems don’t have easy, exact solutions</a:t>
            </a:r>
          </a:p>
        </p:txBody>
      </p:sp>
    </p:spTree>
    <p:extLst>
      <p:ext uri="{BB962C8B-B14F-4D97-AF65-F5344CB8AC3E}">
        <p14:creationId xmlns:p14="http://schemas.microsoft.com/office/powerpoint/2010/main" val="1014954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02D6F-42AE-4865-98FC-723791CC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29A256-8AB5-4555-B6E7-D4992D3A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8DCE2-8047-4372-8730-90BDD1FB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Our next book club…</a:t>
            </a:r>
          </a:p>
        </p:txBody>
      </p:sp>
    </p:spTree>
    <p:extLst>
      <p:ext uri="{BB962C8B-B14F-4D97-AF65-F5344CB8AC3E}">
        <p14:creationId xmlns:p14="http://schemas.microsoft.com/office/powerpoint/2010/main" val="244192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0"/>
                <a:lumOff val="100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AD8462-1EF6-48B3-B889-8E2F42D9BA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EDC633-C484-47E3-97EC-A8604C35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880" y="5155382"/>
            <a:ext cx="2414016" cy="135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72CCE-8AA7-41AD-9579-A4729D54D447}"/>
              </a:ext>
            </a:extLst>
          </p:cNvPr>
          <p:cNvSpPr txBox="1"/>
          <p:nvPr/>
        </p:nvSpPr>
        <p:spPr>
          <a:xfrm>
            <a:off x="4899687" y="305068"/>
            <a:ext cx="716848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Introduction to Reinforcement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Saturday, May 15,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12:00 pm (PDT)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SDML Book Club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Virtual Meetup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Zoom link in Meetup 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A57290-DF0E-4B74-9A4E-5B1CF7CBD27F}"/>
              </a:ext>
            </a:extLst>
          </p:cNvPr>
          <p:cNvCxnSpPr>
            <a:cxnSpLocks/>
          </p:cNvCxnSpPr>
          <p:nvPr/>
        </p:nvCxnSpPr>
        <p:spPr>
          <a:xfrm>
            <a:off x="516663" y="3342696"/>
            <a:ext cx="3866361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C49202B-F3FD-468C-8D84-14C56ABAF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3" y="293844"/>
            <a:ext cx="3866361" cy="30189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9CE054-DAE9-46E7-9DB2-EE037659E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3" y="3414772"/>
            <a:ext cx="3866361" cy="34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5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22F10-B3DD-447E-AAA0-D8EB6023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599" y="6348412"/>
            <a:ext cx="4114799" cy="365125"/>
          </a:xfrm>
        </p:spPr>
        <p:txBody>
          <a:bodyPr/>
          <a:lstStyle/>
          <a:p>
            <a:fld id="{BCB5B92D-4EC5-4124-BEC3-D2E0C5CA7D3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12F18-5171-437F-B911-D396964F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71807-69AF-4425-BE63-36BB9A0F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>
            <a:normAutofit/>
          </a:bodyPr>
          <a:lstStyle/>
          <a:p>
            <a:r>
              <a:rPr lang="en-US" dirty="0"/>
              <a:t>Computer scientists have been addressing problems that are analogous to human decisions</a:t>
            </a:r>
          </a:p>
          <a:p>
            <a:pPr lvl="1"/>
            <a:r>
              <a:rPr lang="en-US" dirty="0"/>
              <a:t>E.g. when should the processor switch between its tasks</a:t>
            </a:r>
          </a:p>
          <a:p>
            <a:r>
              <a:rPr lang="en-US" dirty="0"/>
              <a:t>An “algorithm” is a finite sequence of steps used to solve a problem</a:t>
            </a:r>
          </a:p>
          <a:p>
            <a:pPr lvl="1"/>
            <a:r>
              <a:rPr lang="en-US" dirty="0"/>
              <a:t>Algorithms are used to solve math problems, in following a cookbook recipe, or in knitting according to a pattern</a:t>
            </a:r>
          </a:p>
          <a:p>
            <a:r>
              <a:rPr lang="en-US" dirty="0"/>
              <a:t>This book provides a vocabulary and discusses big challenges faced by computers and humans alike:  </a:t>
            </a:r>
            <a:br>
              <a:rPr lang="en-US" dirty="0"/>
            </a:br>
            <a:r>
              <a:rPr lang="en-US" dirty="0"/>
              <a:t>dealing with finite space, finite time, and lots of unknowns</a:t>
            </a:r>
          </a:p>
        </p:txBody>
      </p:sp>
    </p:spTree>
    <p:extLst>
      <p:ext uri="{BB962C8B-B14F-4D97-AF65-F5344CB8AC3E}">
        <p14:creationId xmlns:p14="http://schemas.microsoft.com/office/powerpoint/2010/main" val="108792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11CC0C-B91E-4FBE-B0C7-AA96847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599" y="6348412"/>
            <a:ext cx="4114799" cy="365125"/>
          </a:xfrm>
        </p:spPr>
        <p:txBody>
          <a:bodyPr/>
          <a:lstStyle/>
          <a:p>
            <a:fld id="{BCB5B92D-4EC5-4124-BEC3-D2E0C5CA7D3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93669B-BA27-4C5F-A99C-9C323D77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US" dirty="0"/>
              <a:t>Optimal Stopping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5C04794-1F94-48D6-B4A6-53372B7A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>
            <a:normAutofit/>
          </a:bodyPr>
          <a:lstStyle/>
          <a:p>
            <a:r>
              <a:rPr lang="en-US" dirty="0"/>
              <a:t>The optimal solution to the “secretary problem” is to stop searching after spending 37% of your time, then choose the first person that’s the best you’ve seen</a:t>
            </a:r>
          </a:p>
          <a:p>
            <a:r>
              <a:rPr lang="en-US" dirty="0"/>
              <a:t>The full information version increases chance of picking the very best from 37% to 58%</a:t>
            </a:r>
          </a:p>
          <a:p>
            <a:r>
              <a:rPr lang="en-US" dirty="0"/>
              <a:t>Optimal stopping when looking for a parking spot depends on the occupancy rate</a:t>
            </a:r>
          </a:p>
          <a:p>
            <a:r>
              <a:rPr lang="en-US" dirty="0"/>
              <a:t>Research shows people usually stop too early</a:t>
            </a:r>
          </a:p>
          <a:p>
            <a:pPr lvl="1"/>
            <a:r>
              <a:rPr lang="en-US" dirty="0"/>
              <a:t>But also need to factor in the time cost</a:t>
            </a:r>
          </a:p>
        </p:txBody>
      </p:sp>
    </p:spTree>
    <p:extLst>
      <p:ext uri="{BB962C8B-B14F-4D97-AF65-F5344CB8AC3E}">
        <p14:creationId xmlns:p14="http://schemas.microsoft.com/office/powerpoint/2010/main" val="227960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4747E1-AEEE-4EF7-9320-557BF361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E0106-317C-46DB-A85E-F45E99F6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F6CB2-7D32-46E3-B309-D3C55359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sorting, scale hurts</a:t>
            </a:r>
          </a:p>
          <a:p>
            <a:pPr lvl="1"/>
            <a:r>
              <a:rPr lang="en-US" dirty="0"/>
              <a:t>Big-O notation captures impact of scale</a:t>
            </a:r>
          </a:p>
          <a:p>
            <a:r>
              <a:rPr lang="en-US" dirty="0"/>
              <a:t>Simple sorts are quadratic; some are </a:t>
            </a:r>
            <a:r>
              <a:rPr lang="en-US" dirty="0" err="1"/>
              <a:t>linearithmic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Bucket sort doesn’t sort within buckets,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mn</a:t>
            </a:r>
            <a:r>
              <a:rPr lang="en-US" dirty="0"/>
              <a:t>) or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Sports tournaments pick a winner, don’t fully sort</a:t>
            </a:r>
          </a:p>
          <a:p>
            <a:r>
              <a:rPr lang="en-US" dirty="0"/>
              <a:t>Assigning cardinal number scores allows </a:t>
            </a:r>
            <a:r>
              <a:rPr lang="en-US" i="1" dirty="0"/>
              <a:t>O</a:t>
            </a:r>
            <a:r>
              <a:rPr lang="en-US" dirty="0"/>
              <a:t>(1)</a:t>
            </a:r>
          </a:p>
          <a:p>
            <a:r>
              <a:rPr lang="en-US" dirty="0"/>
              <a:t>“Sort Is Prophylaxis for Search”</a:t>
            </a:r>
          </a:p>
          <a:p>
            <a:pPr lvl="1"/>
            <a:r>
              <a:rPr lang="en-US" dirty="0"/>
              <a:t>Sorting email is a waste when searching is so fast</a:t>
            </a:r>
          </a:p>
        </p:txBody>
      </p:sp>
    </p:spTree>
    <p:extLst>
      <p:ext uri="{BB962C8B-B14F-4D97-AF65-F5344CB8AC3E}">
        <p14:creationId xmlns:p14="http://schemas.microsoft.com/office/powerpoint/2010/main" val="4891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AB4219-0855-4991-84F3-C889B0F8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D9B8F-C686-4590-8BB6-9B75E6C9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74386-5BFA-427E-A9E5-97350B97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6595C0-0BEF-4F1B-AB5D-B19AB8303D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3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E5375-66D4-4078-8F0D-847A95A18D3B}"/>
              </a:ext>
            </a:extLst>
          </p:cNvPr>
          <p:cNvSpPr txBox="1"/>
          <p:nvPr/>
        </p:nvSpPr>
        <p:spPr>
          <a:xfrm>
            <a:off x="838200" y="5900993"/>
            <a:ext cx="85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Book" panose="020B0503020102020204" pitchFamily="34" charset="0"/>
              </a:rPr>
              <a:t>https://levelup.gitconnected.com/an-intro-to-sorting-algorithms-40188ec1af2a</a:t>
            </a:r>
          </a:p>
        </p:txBody>
      </p:sp>
    </p:spTree>
    <p:extLst>
      <p:ext uri="{BB962C8B-B14F-4D97-AF65-F5344CB8AC3E}">
        <p14:creationId xmlns:p14="http://schemas.microsoft.com/office/powerpoint/2010/main" val="26043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8CF4D-A300-4A51-8FAB-5B852626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A81605-B8F4-428E-A4CA-93248455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FD608-270D-405E-88CF-22CA06DB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use a hierarchy of memories, </a:t>
            </a:r>
            <a:br>
              <a:rPr lang="en-US" dirty="0"/>
            </a:br>
            <a:r>
              <a:rPr lang="en-US" dirty="0"/>
              <a:t>going from smaller and faster to larger and slower</a:t>
            </a:r>
          </a:p>
          <a:p>
            <a:r>
              <a:rPr lang="en-US" i="1" dirty="0"/>
              <a:t>Least Recently Used</a:t>
            </a:r>
            <a:r>
              <a:rPr lang="en-US" dirty="0"/>
              <a:t> (LRU) is used for cache eviction</a:t>
            </a:r>
          </a:p>
          <a:p>
            <a:r>
              <a:rPr lang="en-US" dirty="0"/>
              <a:t>You can use LRU for your clothes or your files</a:t>
            </a:r>
          </a:p>
          <a:p>
            <a:r>
              <a:rPr lang="en-US" dirty="0"/>
              <a:t>Aging and cognitive decline may be due to amount of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B4E5A7-4C01-41CA-B8E7-ED4D2EF0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7" y="3930474"/>
            <a:ext cx="5693229" cy="24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8C4E72-9745-4721-A1C6-A74378C6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2563D7-A48C-4DF7-BEDA-F90FDF7F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6098B-AA11-436C-8CF9-082ADD42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single-machine scheduling, one must define the goal</a:t>
            </a:r>
          </a:p>
          <a:p>
            <a:pPr lvl="1"/>
            <a:r>
              <a:rPr lang="en-US" dirty="0"/>
              <a:t>Based on the metric chosen, there are algorithms like Earliest Due, Shortest Processing Time, or weighted importance per time</a:t>
            </a:r>
          </a:p>
          <a:p>
            <a:r>
              <a:rPr lang="en-US" i="1" dirty="0"/>
              <a:t>Priority inversion</a:t>
            </a:r>
            <a:r>
              <a:rPr lang="en-US" dirty="0"/>
              <a:t> happened to Mars Pathfinder</a:t>
            </a:r>
          </a:p>
          <a:p>
            <a:pPr lvl="1"/>
            <a:r>
              <a:rPr lang="en-US" dirty="0"/>
              <a:t>It was solved by priority inheritance</a:t>
            </a:r>
          </a:p>
          <a:p>
            <a:r>
              <a:rPr lang="en-US" dirty="0"/>
              <a:t>Constraints and other changes make most scheduling problems intractable</a:t>
            </a:r>
          </a:p>
          <a:p>
            <a:r>
              <a:rPr lang="en-US" i="1" dirty="0"/>
              <a:t>Preemption</a:t>
            </a:r>
            <a:r>
              <a:rPr lang="en-US" dirty="0"/>
              <a:t> helps make scheduling tractable</a:t>
            </a:r>
          </a:p>
          <a:p>
            <a:pPr lvl="1"/>
            <a:r>
              <a:rPr lang="en-US" dirty="0"/>
              <a:t>But beware the cost of context switches can lead to </a:t>
            </a:r>
            <a:r>
              <a:rPr lang="en-US" i="1" dirty="0"/>
              <a:t>thrashing</a:t>
            </a:r>
          </a:p>
          <a:p>
            <a:pPr lvl="1"/>
            <a:r>
              <a:rPr lang="en-US" dirty="0"/>
              <a:t>Interrupt coalescing can help avoid thrashing</a:t>
            </a:r>
          </a:p>
        </p:txBody>
      </p:sp>
    </p:spTree>
    <p:extLst>
      <p:ext uri="{BB962C8B-B14F-4D97-AF65-F5344CB8AC3E}">
        <p14:creationId xmlns:p14="http://schemas.microsoft.com/office/powerpoint/2010/main" val="29114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188C4-04E0-446D-92D8-5CE394FF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92D-4EC5-4124-BEC3-D2E0C5CA7D3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0CE15-712D-4603-8B9B-7D80B1FD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Bayes’s</a:t>
            </a:r>
            <a:r>
              <a:rPr lang="en-US" dirty="0"/>
              <a:t> Rule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B6FF-FD01-4AD3-81CB-437487A7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7163444" cy="4872038"/>
          </a:xfrm>
        </p:spPr>
        <p:txBody>
          <a:bodyPr/>
          <a:lstStyle/>
          <a:p>
            <a:r>
              <a:rPr lang="en-US" dirty="0"/>
              <a:t>This chapter examines how </a:t>
            </a:r>
            <a:r>
              <a:rPr lang="en-US" dirty="0" err="1"/>
              <a:t>Bayes’s</a:t>
            </a:r>
            <a:r>
              <a:rPr lang="en-US" dirty="0"/>
              <a:t> Rule can be used to predict how much longer something will last</a:t>
            </a:r>
          </a:p>
          <a:p>
            <a:pPr lvl="1"/>
            <a:r>
              <a:rPr lang="en-US" dirty="0"/>
              <a:t>For this situation, the shape of the distribution affects the prediction made</a:t>
            </a:r>
          </a:p>
          <a:p>
            <a:pPr lvl="1"/>
            <a:r>
              <a:rPr lang="en-US" dirty="0"/>
              <a:t>Uninformative priors lead to the Copernican Principle</a:t>
            </a:r>
          </a:p>
          <a:p>
            <a:pPr lvl="1"/>
            <a:r>
              <a:rPr lang="en-US" dirty="0"/>
              <a:t>Power-law dist. example is city sizes</a:t>
            </a:r>
          </a:p>
          <a:p>
            <a:pPr lvl="1"/>
            <a:r>
              <a:rPr lang="en-US" dirty="0"/>
              <a:t>Normal dist. example is women’s height</a:t>
            </a:r>
          </a:p>
          <a:p>
            <a:pPr lvl="1"/>
            <a:r>
              <a:rPr lang="en-US" dirty="0"/>
              <a:t>Erlang dist. example is roulette wheel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26AC0-1A0B-435A-B062-DAECDB1D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644" y="1304925"/>
            <a:ext cx="3352155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1146</Words>
  <Application>Microsoft Office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Eras Bold ITC</vt:lpstr>
      <vt:lpstr>Franklin Gothic Book</vt:lpstr>
      <vt:lpstr>Franklin Gothic Demi</vt:lpstr>
      <vt:lpstr>Franklin Gothic Heavy</vt:lpstr>
      <vt:lpstr>Wingdings</vt:lpstr>
      <vt:lpstr>Office Theme</vt:lpstr>
      <vt:lpstr>1_Office Theme</vt:lpstr>
      <vt:lpstr>Algorithms to  Live By</vt:lpstr>
      <vt:lpstr>How to Participate</vt:lpstr>
      <vt:lpstr>Introduction</vt:lpstr>
      <vt:lpstr>Optimal Stopping</vt:lpstr>
      <vt:lpstr>Sorting</vt:lpstr>
      <vt:lpstr>PowerPoint Presentation</vt:lpstr>
      <vt:lpstr>Caching</vt:lpstr>
      <vt:lpstr>Scheduling</vt:lpstr>
      <vt:lpstr>Bayes’s Rule</vt:lpstr>
      <vt:lpstr>Bayes’s Rule</vt:lpstr>
      <vt:lpstr>Overfitting</vt:lpstr>
      <vt:lpstr>Overfitting</vt:lpstr>
      <vt:lpstr>Overfitting</vt:lpstr>
      <vt:lpstr>Relaxation</vt:lpstr>
      <vt:lpstr>Randomness</vt:lpstr>
      <vt:lpstr>Randomness</vt:lpstr>
      <vt:lpstr>Networking</vt:lpstr>
      <vt:lpstr>Game Theory</vt:lpstr>
      <vt:lpstr>Explore/Exploit</vt:lpstr>
      <vt:lpstr>Explore/Exploit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Kyi</dc:creator>
  <cp:lastModifiedBy>Ted Kyi</cp:lastModifiedBy>
  <cp:revision>61</cp:revision>
  <dcterms:created xsi:type="dcterms:W3CDTF">2021-04-27T04:06:03Z</dcterms:created>
  <dcterms:modified xsi:type="dcterms:W3CDTF">2021-05-02T00:27:42Z</dcterms:modified>
</cp:coreProperties>
</file>