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74D2D-6299-4375-9329-A1D749F59E1B}">
  <a:tblStyle styleId="{B2C74D2D-6299-4375-9329-A1D749F59E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BAAC605-052F-4B4D-BD02-A286843E3C5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7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e28d133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d2e28d133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e28d133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d2e28d133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7987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irectory.kfu.directorykf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irectory.kfu.directorykf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927143" y="1329825"/>
            <a:ext cx="72897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Помощник студента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3048525"/>
            <a:ext cx="44304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Руководитель группы:</a:t>
            </a:r>
            <a:r>
              <a:rPr lang="ru" sz="1500" b="0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   </a:t>
            </a: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Тунян Эдмон </a:t>
            </a:r>
            <a:endParaRPr sz="1500" b="0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Состав группы:   </a:t>
            </a: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Тунян Эдмон Гарникович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Хисматов Эльмир Зиннурович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Львов Рустам Русланович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Сланина Александр Сергеевич</a:t>
            </a:r>
            <a:br>
              <a:rPr lang="ru" sz="1500" b="0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</a:br>
            <a:endParaRPr sz="1800" b="0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5400" y="4208925"/>
            <a:ext cx="69741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06450" y="752875"/>
            <a:ext cx="8814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" sz="15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(основные результаты (выгоды), достигаемые при завершении проекта)</a:t>
            </a: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помогающую студентам проще и нагляднее получить информацию, до 2022 года. 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проекта</a:t>
            </a:r>
            <a:r>
              <a:rPr lang="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" sz="15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(некоторая продукция или полезный эффект, создаваемые в ходе реализации проекта)</a:t>
            </a:r>
            <a:r>
              <a:rPr lang="ru" sz="1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приложение, которое поможет студентам со многими повседневными вещами в ходе своей учебы, вовремя узнавать обо всем и быть в курсе событий происходящих в университете.</a:t>
            </a:r>
            <a:endParaRPr sz="1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10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62000" y="254925"/>
            <a:ext cx="61089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Описание проекта</a:t>
            </a:r>
            <a:endParaRPr sz="2400" b="1" i="0" u="none" strike="noStrike" cap="none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70159" y="254918"/>
            <a:ext cx="3969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Показатели проекта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187" name="Google Shape;187;p24"/>
          <p:cNvGraphicFramePr/>
          <p:nvPr>
            <p:extLst>
              <p:ext uri="{D42A27DB-BD31-4B8C-83A1-F6EECF244321}">
                <p14:modId xmlns:p14="http://schemas.microsoft.com/office/powerpoint/2010/main" val="2037601017"/>
              </p:ext>
            </p:extLst>
          </p:nvPr>
        </p:nvGraphicFramePr>
        <p:xfrm>
          <a:off x="611552" y="1451700"/>
          <a:ext cx="6556163" cy="2337100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48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sz="1300" b="1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sz="1300" b="1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  <a:endParaRPr sz="1300" b="1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sz="1300" b="1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Уведомления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минут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 минут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Упрощение информации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Графика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Рейтинговая система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11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67065" y="473199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1970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804300" y="148575"/>
            <a:ext cx="5966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entury Gothic"/>
              <a:buNone/>
            </a:pPr>
            <a:r>
              <a:rPr lang="ru" sz="216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WBS</a:t>
            </a:r>
            <a:endParaRPr sz="216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08558"/>
              </p:ext>
            </p:extLst>
          </p:nvPr>
        </p:nvGraphicFramePr>
        <p:xfrm>
          <a:off x="357805" y="655125"/>
          <a:ext cx="7633255" cy="4215049"/>
        </p:xfrm>
        <a:graphic>
          <a:graphicData uri="http://schemas.openxmlformats.org/drawingml/2006/table">
            <a:tbl>
              <a:tblPr firstRow="1" bandRow="1">
                <a:tableStyleId>{B2C74D2D-6299-4375-9329-A1D749F59E1B}</a:tableStyleId>
              </a:tblPr>
              <a:tblGrid>
                <a:gridCol w="1212578">
                  <a:extLst>
                    <a:ext uri="{9D8B030D-6E8A-4147-A177-3AD203B41FA5}">
                      <a16:colId xmlns:a16="http://schemas.microsoft.com/office/drawing/2014/main" val="3623736233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934214980"/>
                    </a:ext>
                  </a:extLst>
                </a:gridCol>
                <a:gridCol w="1437860">
                  <a:extLst>
                    <a:ext uri="{9D8B030D-6E8A-4147-A177-3AD203B41FA5}">
                      <a16:colId xmlns:a16="http://schemas.microsoft.com/office/drawing/2014/main" val="3997538683"/>
                    </a:ext>
                  </a:extLst>
                </a:gridCol>
                <a:gridCol w="1875183">
                  <a:extLst>
                    <a:ext uri="{9D8B030D-6E8A-4147-A177-3AD203B41FA5}">
                      <a16:colId xmlns:a16="http://schemas.microsoft.com/office/drawing/2014/main" val="3754772506"/>
                    </a:ext>
                  </a:extLst>
                </a:gridCol>
                <a:gridCol w="1504121">
                  <a:extLst>
                    <a:ext uri="{9D8B030D-6E8A-4147-A177-3AD203B41FA5}">
                      <a16:colId xmlns:a16="http://schemas.microsoft.com/office/drawing/2014/main" val="3289113762"/>
                    </a:ext>
                  </a:extLst>
                </a:gridCol>
              </a:tblGrid>
              <a:tr h="1139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/>
                        <a:t>Управление проектом </a:t>
                      </a:r>
                      <a:r>
                        <a:rPr lang="en-US" b="1" dirty="0"/>
                        <a:t>“</a:t>
                      </a:r>
                      <a:r>
                        <a:rPr lang="ru-RU" b="1" dirty="0"/>
                        <a:t>Помощник</a:t>
                      </a:r>
                      <a:r>
                        <a:rPr lang="ru-RU" b="1" baseline="0" dirty="0"/>
                        <a:t> Студента</a:t>
                      </a:r>
                      <a:r>
                        <a:rPr lang="en-US" b="1" baseline="0" dirty="0"/>
                        <a:t>”</a:t>
                      </a:r>
                      <a:endParaRPr lang="ru-RU" b="1" dirty="0"/>
                    </a:p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Организация процесса сбора данных (анкетирование среди студентов)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Разработка автоматизированной</a:t>
                      </a:r>
                      <a:r>
                        <a:rPr lang="ru-RU" b="1" baseline="0" dirty="0"/>
                        <a:t> системы расписаний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Тестирование прототипа в</a:t>
                      </a:r>
                      <a:r>
                        <a:rPr lang="ru-RU" b="1" baseline="0" dirty="0"/>
                        <a:t> университетской среде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Завершение проекта </a:t>
                      </a:r>
                      <a:r>
                        <a:rPr lang="en-US" b="1" dirty="0"/>
                        <a:t>“</a:t>
                      </a:r>
                      <a:r>
                        <a:rPr lang="ru-RU" b="1" dirty="0"/>
                        <a:t>Помощник</a:t>
                      </a:r>
                      <a:r>
                        <a:rPr lang="ru-RU" b="1" baseline="0" dirty="0"/>
                        <a:t> Студента</a:t>
                      </a:r>
                      <a:r>
                        <a:rPr lang="en-US" b="1" baseline="0" dirty="0"/>
                        <a:t>”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05567"/>
                  </a:ext>
                </a:extLst>
              </a:tr>
              <a:tr h="1471849">
                <a:tc>
                  <a:txBody>
                    <a:bodyPr/>
                    <a:lstStyle/>
                    <a:p>
                      <a:r>
                        <a:rPr lang="ru-RU" sz="1200" dirty="0"/>
                        <a:t>Разработка плана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Получение основных</a:t>
                      </a:r>
                      <a:r>
                        <a:rPr lang="ru-RU" sz="1200" baseline="0" dirty="0"/>
                        <a:t> данных от заинтересованных сторон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Разработка</a:t>
                      </a:r>
                      <a:r>
                        <a:rPr lang="ru-RU" sz="1200" baseline="0" dirty="0"/>
                        <a:t> примерной модели системы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Пробное тестирование системы и внедрения</a:t>
                      </a:r>
                      <a:r>
                        <a:rPr lang="ru-RU" sz="1200" baseline="0" dirty="0"/>
                        <a:t> рейтинговой системы студентов (создание упорядоченного списка)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Внедрение окончательной </a:t>
                      </a:r>
                      <a:r>
                        <a:rPr lang="ru-RU" sz="1200" baseline="0" dirty="0"/>
                        <a:t>системы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9048"/>
                  </a:ext>
                </a:extLst>
              </a:tr>
              <a:tr h="1080148">
                <a:tc>
                  <a:txBody>
                    <a:bodyPr/>
                    <a:lstStyle/>
                    <a:p>
                      <a:r>
                        <a:rPr lang="ru-RU" sz="1200" dirty="0"/>
                        <a:t>Формирование команды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Разработка макета примерного расположения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Формирование системы (упрощение интерфейса, уменьшение</a:t>
                      </a:r>
                      <a:r>
                        <a:rPr lang="ru-RU" sz="1200" baseline="0" dirty="0"/>
                        <a:t> времени на уведомления</a:t>
                      </a:r>
                      <a:r>
                        <a:rPr lang="ru-RU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Модификация пробной версии системы</a:t>
                      </a:r>
                      <a:r>
                        <a:rPr lang="ru-RU" sz="1200" baseline="0" dirty="0"/>
                        <a:t> и повторное тестирование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Анализ</a:t>
                      </a:r>
                      <a:r>
                        <a:rPr lang="ru-RU" sz="1200" baseline="0" dirty="0"/>
                        <a:t> полученных результатов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87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Google Shape;206;p26"/>
          <p:cNvGraphicFramePr/>
          <p:nvPr>
            <p:extLst>
              <p:ext uri="{D42A27DB-BD31-4B8C-83A1-F6EECF244321}">
                <p14:modId xmlns:p14="http://schemas.microsoft.com/office/powerpoint/2010/main" val="1974855416"/>
              </p:ext>
            </p:extLst>
          </p:nvPr>
        </p:nvGraphicFramePr>
        <p:xfrm>
          <a:off x="253850" y="902925"/>
          <a:ext cx="8515300" cy="3484405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167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Роль в проекте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Функционал, ответственность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Cambria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ФИО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Опыт / базовые компетенции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Разработчик</a:t>
                      </a:r>
                      <a:endParaRPr sz="12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Разработка, системы</a:t>
                      </a:r>
                      <a:endParaRPr sz="14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Тунян Э.Г.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Окончил СПК “Программирование в компьютерных системах”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Аналитик, Тестировщик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Анализ предметной области, тестирование системы</a:t>
                      </a:r>
                      <a:endParaRPr sz="14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Львов Р.Р.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Активист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Менеджер, тестировщик</a:t>
                      </a:r>
                      <a:endParaRPr sz="8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Контроль сроков исполнения, тестирование системы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Хисматов Э.З.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Опыт пользования подобными системами 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Разработчик алгоритмов и интерфейсов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Разработка, системы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Сланина А.С.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Опыт разработки на Python/PhP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13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70159" y="254918"/>
            <a:ext cx="3969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Команда проекта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7"/>
          <p:cNvGraphicFramePr/>
          <p:nvPr>
            <p:extLst>
              <p:ext uri="{D42A27DB-BD31-4B8C-83A1-F6EECF244321}">
                <p14:modId xmlns:p14="http://schemas.microsoft.com/office/powerpoint/2010/main" val="355627359"/>
              </p:ext>
            </p:extLst>
          </p:nvPr>
        </p:nvGraphicFramePr>
        <p:xfrm>
          <a:off x="0" y="951050"/>
          <a:ext cx="9144000" cy="3070490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214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Заинтересованная сторона</a:t>
                      </a:r>
                      <a:endParaRPr sz="1300" b="1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Что проекту нужно от заинтересованной стороны</a:t>
                      </a:r>
                      <a:endParaRPr sz="1300" b="1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Что стороне нужно от проекта</a:t>
                      </a:r>
                      <a:endParaRPr sz="1300" b="1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СурГУ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Распространение информации о проекте и поддержка со стороны заинтересованной стороны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Возможность применить в рамках своей стороны 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Студенты</a:t>
                      </a:r>
                      <a:endParaRPr sz="13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Обратный</a:t>
                      </a:r>
                      <a:r>
                        <a:rPr lang="ru-RU" sz="130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отклик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Удобное в</a:t>
                      </a:r>
                      <a:r>
                        <a:rPr lang="ru-RU" sz="130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использовании приложение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Преподаватели</a:t>
                      </a:r>
                      <a:endParaRPr sz="13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Предоставление данных по дисциплинам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Результат успеваемости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Учебная часть</a:t>
                      </a:r>
                      <a:endParaRPr sz="13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Учебные</a:t>
                      </a:r>
                      <a:r>
                        <a:rPr lang="ru-RU" sz="130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планы, расписания занятий и экзаменов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Автоматизация расписания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14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777513" y="86275"/>
            <a:ext cx="61089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Заинтересованные стороны</a:t>
            </a:r>
            <a:endParaRPr sz="2600" b="1" i="0" u="none" strike="noStrike" cap="none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683550" y="401700"/>
            <a:ext cx="8229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Проведите анализ ожиданий заинтересованных сторон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829541" y="124750"/>
            <a:ext cx="5796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Вехи проекта</a:t>
            </a:r>
            <a:endParaRPr sz="2400" b="1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539552" y="5540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28"/>
          <p:cNvGraphicFramePr/>
          <p:nvPr>
            <p:extLst>
              <p:ext uri="{D42A27DB-BD31-4B8C-83A1-F6EECF244321}">
                <p14:modId xmlns:p14="http://schemas.microsoft.com/office/powerpoint/2010/main" val="3742966819"/>
              </p:ext>
            </p:extLst>
          </p:nvPr>
        </p:nvGraphicFramePr>
        <p:xfrm>
          <a:off x="155305" y="977781"/>
          <a:ext cx="8833400" cy="2426850"/>
        </p:xfrm>
        <a:graphic>
          <a:graphicData uri="http://schemas.openxmlformats.org/drawingml/2006/table">
            <a:tbl>
              <a:tblPr>
                <a:noFill/>
                <a:tableStyleId>{EBAAC605-052F-4B4D-BD02-A286843E3C5B}</a:tableStyleId>
              </a:tblPr>
              <a:tblGrid>
                <a:gridCol w="62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25"/>
                        <a:buFont typeface="Cambria"/>
                        <a:buNone/>
                      </a:pPr>
                      <a:r>
                        <a:rPr lang="ru" sz="130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Веха</a:t>
                      </a:r>
                      <a:endParaRPr sz="130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25"/>
                        <a:buFont typeface="Cambria"/>
                        <a:buNone/>
                      </a:pPr>
                      <a:r>
                        <a:rPr lang="ru" sz="130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Срок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25"/>
                        <a:buFont typeface="Cambria"/>
                        <a:buNone/>
                      </a:pPr>
                      <a:r>
                        <a:rPr lang="ru" sz="130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Ответственный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Анализ предметной области</a:t>
                      </a:r>
                      <a:endParaRPr sz="13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30.04.2021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Calibri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Львов Р.Р.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Макет системы</a:t>
                      </a:r>
                      <a:endParaRPr sz="13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05.05.2021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Calibri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Сланина А.С.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Разработка системы</a:t>
                      </a:r>
                      <a:endParaRPr sz="130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15.05.2021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Calibri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Тунян Э.Г.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Тестирование системы, выявление уязвимостей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27.05.2021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Хисматов Э.З</a:t>
                      </a:r>
                      <a:endParaRPr sz="1300" i="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Внедрение системы в учебный процесс</a:t>
                      </a:r>
                      <a:endParaRPr sz="1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15.01.2022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Вся команда</a:t>
                      </a:r>
                      <a:endParaRPr sz="13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267065" y="473199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2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Исходное состояние Направления</a:t>
            </a:r>
            <a:endParaRPr sz="2400" b="1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887392565"/>
              </p:ext>
            </p:extLst>
          </p:nvPr>
        </p:nvGraphicFramePr>
        <p:xfrm>
          <a:off x="539552" y="1635107"/>
          <a:ext cx="8011275" cy="2073566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N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Показатель</a:t>
                      </a:r>
                      <a:endParaRPr sz="15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5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1.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5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Несвоевременные уведомления об изменениях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60 минут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2.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5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Сложный интерфейс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5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Неясность в управлении приложением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5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3.</a:t>
                      </a:r>
                      <a:endParaRPr sz="15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5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Нет онлайн-рейтинговой системы студенческого актива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5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Отсутствует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6"/>
          <p:cNvGraphicFramePr/>
          <p:nvPr>
            <p:extLst>
              <p:ext uri="{D42A27DB-BD31-4B8C-83A1-F6EECF244321}">
                <p14:modId xmlns:p14="http://schemas.microsoft.com/office/powerpoint/2010/main" val="2059041174"/>
              </p:ext>
            </p:extLst>
          </p:nvPr>
        </p:nvGraphicFramePr>
        <p:xfrm>
          <a:off x="126031" y="1449602"/>
          <a:ext cx="8334400" cy="2324043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63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N</a:t>
                      </a: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Показатель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1.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Вовремя приходящие уведомления об изменениях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5-10 минут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2.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Понятный и</a:t>
                      </a:r>
                      <a:r>
                        <a:rPr lang="ru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</a:t>
                      </a:r>
                      <a:r>
                        <a:rPr lang="ru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интуинтивный</a:t>
                      </a:r>
                      <a:r>
                        <a:rPr lang="ru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интерфейс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i="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Легкий</a:t>
                      </a:r>
                      <a:r>
                        <a:rPr lang="ru-RU" sz="1400" i="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для понимания интерфейс</a:t>
                      </a:r>
                      <a:endParaRPr sz="1400" i="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3.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Рейтинговая система студенческого актива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i="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Упорядоченный</a:t>
                      </a:r>
                      <a:r>
                        <a:rPr lang="ru-RU" sz="1400" i="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список</a:t>
                      </a:r>
                      <a:endParaRPr sz="1400" i="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3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62000" y="38100"/>
            <a:ext cx="62877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Показатели желаемого состояния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67750" y="2549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46350" y="254925"/>
            <a:ext cx="6269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Аргументы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121" name="Google Shape;121;p17"/>
          <p:cNvGraphicFramePr/>
          <p:nvPr>
            <p:extLst>
              <p:ext uri="{D42A27DB-BD31-4B8C-83A1-F6EECF244321}">
                <p14:modId xmlns:p14="http://schemas.microsoft.com/office/powerpoint/2010/main" val="436714371"/>
              </p:ext>
            </p:extLst>
          </p:nvPr>
        </p:nvGraphicFramePr>
        <p:xfrm>
          <a:off x="228575" y="944275"/>
          <a:ext cx="8915425" cy="2600112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44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Показатель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Аргументы</a:t>
                      </a:r>
                      <a:endParaRPr sz="1400" b="1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Несвоевременные уведомления об изменениях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Иногда уведомления приходят не сразу и студент может прийти не вовремя</a:t>
                      </a:r>
                      <a:endParaRPr sz="14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Сложное понимание информации</a:t>
                      </a:r>
                      <a:endParaRPr sz="14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Иногда трудно правильно распознать поступающую информацию и определиться с так называемым числителем/делителем в расписании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Рейтинговая система баллов</a:t>
                      </a:r>
                      <a:endParaRPr sz="1400" u="none" strike="noStrike" cap="none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На данный момент нет нормально функционирующей системы баллов среди членов студенческого актива</a:t>
                      </a:r>
                      <a:endParaRPr sz="14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59750" y="26100"/>
            <a:ext cx="6594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Прототипы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130" name="Google Shape;130;p18"/>
          <p:cNvGraphicFramePr/>
          <p:nvPr>
            <p:extLst>
              <p:ext uri="{D42A27DB-BD31-4B8C-83A1-F6EECF244321}">
                <p14:modId xmlns:p14="http://schemas.microsoft.com/office/powerpoint/2010/main" val="1946774825"/>
              </p:ext>
            </p:extLst>
          </p:nvPr>
        </p:nvGraphicFramePr>
        <p:xfrm>
          <a:off x="61413" y="826750"/>
          <a:ext cx="9021150" cy="3006650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5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N</a:t>
                      </a: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Показатель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Прототип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(название проекта, организация)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Стадия проекта</a:t>
                      </a: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1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КФУ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Персональный помощник студента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Уже запущен</a:t>
                      </a:r>
                      <a:endParaRPr sz="14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2</a:t>
                      </a:r>
                      <a:endParaRPr sz="14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СПК</a:t>
                      </a:r>
                      <a:endParaRPr sz="14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93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Расписание СПК</a:t>
                      </a:r>
                      <a:endParaRPr sz="1400" b="1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Уже</a:t>
                      </a:r>
                      <a:r>
                        <a:rPr lang="ru-RU" sz="1400" u="none" strike="noStrike" cap="none" baseline="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 запущен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3</a:t>
                      </a:r>
                      <a:endParaRPr sz="14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1С предприятие</a:t>
                      </a:r>
                      <a:endParaRPr sz="14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93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Автоматизированное составление расписания. Университет.</a:t>
                      </a:r>
                      <a:endParaRPr sz="14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Уже запущен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5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62000" y="331125"/>
            <a:ext cx="5606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Прототип </a:t>
            </a:r>
            <a:r>
              <a:rPr lang="ru" sz="2300" b="1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1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140" name="Google Shape;140;p19"/>
          <p:cNvGraphicFramePr/>
          <p:nvPr>
            <p:extLst>
              <p:ext uri="{D42A27DB-BD31-4B8C-83A1-F6EECF244321}">
                <p14:modId xmlns:p14="http://schemas.microsoft.com/office/powerpoint/2010/main" val="1221387646"/>
              </p:ext>
            </p:extLst>
          </p:nvPr>
        </p:nvGraphicFramePr>
        <p:xfrm>
          <a:off x="116375" y="826750"/>
          <a:ext cx="9027625" cy="3689675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18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Название проекта 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3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Персональный помощник студента от КФУ</a:t>
                      </a:r>
                      <a:endParaRPr sz="13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Описание проекта (2-3 предложения)</a:t>
                      </a:r>
                      <a:endParaRPr sz="13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300" dirty="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Благодаря приложению узнавать расписание, а также информацию об отмене или переносе пары, предстоящем событии университета, структуре вуза станет гораздо проще и быстрее. Кроме того, программа позволит найти одногруппника, а также информацию о том или ином сотруднике Казанского университета.</a:t>
                      </a:r>
                      <a:endParaRPr sz="1300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Основные результаты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данный момент приложение работает в тестовом режиме, доступно для пользователей </a:t>
                      </a:r>
                      <a:r>
                        <a:rPr lang="ru" sz="1300">
                          <a:solidFill>
                            <a:srgbClr val="0077DD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Версия для iOS будет разработана в ближайшее время.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Сроки реализации проекта 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Проект уже реализован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Объем ресурсов</a:t>
                      </a:r>
                      <a:endParaRPr sz="13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616 участников имеется в группе приложения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62000" y="331125"/>
            <a:ext cx="5606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Прототип </a:t>
            </a:r>
            <a:r>
              <a:rPr lang="ru" sz="2300" b="1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2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graphicFrame>
        <p:nvGraphicFramePr>
          <p:cNvPr id="149" name="Google Shape;149;p20"/>
          <p:cNvGraphicFramePr/>
          <p:nvPr>
            <p:extLst>
              <p:ext uri="{D42A27DB-BD31-4B8C-83A1-F6EECF244321}">
                <p14:modId xmlns:p14="http://schemas.microsoft.com/office/powerpoint/2010/main" val="1358109478"/>
              </p:ext>
            </p:extLst>
          </p:nvPr>
        </p:nvGraphicFramePr>
        <p:xfrm>
          <a:off x="116375" y="826750"/>
          <a:ext cx="9027625" cy="3721933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18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Название проекта 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93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Расписание СПК</a:t>
                      </a:r>
                      <a:endParaRPr sz="130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Описание проекта (2-3 предложения)</a:t>
                      </a:r>
                      <a:endParaRPr sz="13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300" dirty="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Благодаря приложению узнавать расписание, а также информацию об отмене или переносе пары, предстоящем событии университета, структуре вуза станет гораздо проще и быстрее. Также позволяет найти информацию о том или ином сотруднике СПК</a:t>
                      </a:r>
                      <a:endParaRPr sz="1300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Основные результаты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 dirty="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данный момент приложение работает в тестовом режиме, доступно для пользователей </a:t>
                      </a:r>
                      <a:r>
                        <a:rPr lang="ru" sz="1300" dirty="0">
                          <a:solidFill>
                            <a:srgbClr val="0077DD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ru" sz="1300" dirty="0"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Версия для iOS также разработана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Сроки реализации проекта 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Проект уже реализован</a:t>
                      </a:r>
                      <a:endParaRPr sz="13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Объем ресурсов</a:t>
                      </a:r>
                      <a:endParaRPr sz="13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3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61 участников в группе приложения</a:t>
                      </a:r>
                      <a:endParaRPr sz="13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46350" y="331125"/>
            <a:ext cx="61935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7" name="Google Shape;157;p21"/>
          <p:cNvGraphicFramePr/>
          <p:nvPr>
            <p:extLst>
              <p:ext uri="{D42A27DB-BD31-4B8C-83A1-F6EECF244321}">
                <p14:modId xmlns:p14="http://schemas.microsoft.com/office/powerpoint/2010/main" val="3009934862"/>
              </p:ext>
            </p:extLst>
          </p:nvPr>
        </p:nvGraphicFramePr>
        <p:xfrm>
          <a:off x="-10375" y="1330546"/>
          <a:ext cx="8729525" cy="2240485"/>
        </p:xfrm>
        <a:graphic>
          <a:graphicData uri="http://schemas.openxmlformats.org/drawingml/2006/table">
            <a:tbl>
              <a:tblPr>
                <a:noFill/>
                <a:tableStyleId>{B2C74D2D-6299-4375-9329-A1D749F59E1B}</a:tableStyleId>
              </a:tblPr>
              <a:tblGrid>
                <a:gridCol w="26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Показатель</a:t>
                      </a: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b="1" u="none" strike="noStrike" cap="none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Проблемы</a:t>
                      </a:r>
                      <a:endParaRPr sz="1400" b="1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Время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Совместно с учебой нужно разработать проект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Доступность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Доменное имя существует меньше 1-го года, следовательно поисковые системы не будут в топ 10 показывать, это влечет потерю пользователей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Расписание СурГУ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Расписание не автоматизировано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47825" y="103600"/>
            <a:ext cx="8643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Проблемы, </a:t>
            </a:r>
            <a:endParaRPr sz="1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     ограничивающие достижения целей</a:t>
            </a:r>
            <a:endParaRPr sz="1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539552" y="40169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46350" y="331125"/>
            <a:ext cx="619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59750" y="612177"/>
            <a:ext cx="85917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проекта на развитие кафедры ИВТ: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уведомлять о консультациях, экзаменах и пересдачах</a:t>
            </a:r>
            <a:endParaRPr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проекта на развитие Политехнического института: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станет более технологически развит</a:t>
            </a:r>
            <a:endParaRPr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проекта на развитие университета: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 электронного документооборота</a:t>
            </a:r>
            <a:endParaRPr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проекта на социально-экономическое развитие региона: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проект влияет лишь на СурГУ</a:t>
            </a:r>
            <a:endParaRPr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50" y="7075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9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77513" y="86275"/>
            <a:ext cx="61089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Помощник Студента</a:t>
            </a:r>
            <a:endParaRPr sz="2000" b="1" i="0" u="none" strike="noStrike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831</Words>
  <Application>Microsoft Office PowerPoint</Application>
  <PresentationFormat>Экран (16:9)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Gill Sans</vt:lpstr>
      <vt:lpstr>Roboto</vt:lpstr>
      <vt:lpstr>Calibri</vt:lpstr>
      <vt:lpstr>Times New Roman</vt:lpstr>
      <vt:lpstr>Cambria</vt:lpstr>
      <vt:lpstr>Century Gothic</vt:lpstr>
      <vt:lpstr>Arial</vt:lpstr>
      <vt:lpstr>Geometric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Вехи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Хисматов Эльмир Зиннурович</dc:creator>
  <cp:lastModifiedBy>Tunyan Edmon</cp:lastModifiedBy>
  <cp:revision>9</cp:revision>
  <dcterms:modified xsi:type="dcterms:W3CDTF">2021-05-25T16:36:14Z</dcterms:modified>
</cp:coreProperties>
</file>