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C892D5B-FCBD-460D-95BB-7B2D970F6247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DB2CC2C-AD12-45BD-88A0-106AC127365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3381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2D5B-FCBD-460D-95BB-7B2D970F6247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CC2C-AD12-45BD-88A0-106AC12736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47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2D5B-FCBD-460D-95BB-7B2D970F6247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CC2C-AD12-45BD-88A0-106AC12736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5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2D5B-FCBD-460D-95BB-7B2D970F6247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CC2C-AD12-45BD-88A0-106AC12736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50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2D5B-FCBD-460D-95BB-7B2D970F6247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CC2C-AD12-45BD-88A0-106AC127365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831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2D5B-FCBD-460D-95BB-7B2D970F6247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CC2C-AD12-45BD-88A0-106AC12736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35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2D5B-FCBD-460D-95BB-7B2D970F6247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CC2C-AD12-45BD-88A0-106AC12736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16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2D5B-FCBD-460D-95BB-7B2D970F6247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CC2C-AD12-45BD-88A0-106AC12736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06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2D5B-FCBD-460D-95BB-7B2D970F6247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CC2C-AD12-45BD-88A0-106AC12736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3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2D5B-FCBD-460D-95BB-7B2D970F6247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CC2C-AD12-45BD-88A0-106AC12736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44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2D5B-FCBD-460D-95BB-7B2D970F6247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CC2C-AD12-45BD-88A0-106AC12736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C892D5B-FCBD-460D-95BB-7B2D970F6247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DB2CC2C-AD12-45BD-88A0-106AC12736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06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5.wmf"/><Relationship Id="rId3" Type="http://schemas.openxmlformats.org/officeDocument/2006/relationships/image" Target="../media/image9.wmf"/><Relationship Id="rId7" Type="http://schemas.openxmlformats.org/officeDocument/2006/relationships/image" Target="../media/image12.png"/><Relationship Id="rId12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wmf"/><Relationship Id="rId5" Type="http://schemas.openxmlformats.org/officeDocument/2006/relationships/image" Target="../media/image10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8.png"/><Relationship Id="rId7" Type="http://schemas.openxmlformats.org/officeDocument/2006/relationships/image" Target="../media/image20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8.w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3DF5D-5CC4-44E4-9A01-EB285CD5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65760"/>
            <a:ext cx="10724182" cy="89685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2">
                    <a:satMod val="13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СЛУЧАЙНОЙ ВЕЛИЧИНЫ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F7BF9A-7E2A-417A-967E-140324393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1983" y="5542005"/>
            <a:ext cx="5000758" cy="1315995"/>
          </a:xfrm>
        </p:spPr>
        <p:txBody>
          <a:bodyPr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Тунян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Эдмон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Гарникович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607-91</a:t>
            </a:r>
            <a:endParaRPr lang="en-US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108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3ED35-AD4E-474D-B591-46AEB41A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351497"/>
            <a:ext cx="9692640" cy="83284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внимание!!!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E92DB4B-651C-4E1E-B3B0-57C5711D6785}"/>
              </a:ext>
            </a:extLst>
          </p:cNvPr>
          <p:cNvSpPr txBox="1">
            <a:spLocks/>
          </p:cNvSpPr>
          <p:nvPr/>
        </p:nvSpPr>
        <p:spPr>
          <a:xfrm>
            <a:off x="7418962" y="5874858"/>
            <a:ext cx="3852153" cy="832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Тунян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Эдмон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Почта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edmon.tunyan.2015@mail.ru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1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3ED35-AD4E-474D-B591-46AEB41A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2845"/>
          </a:xfrm>
        </p:spPr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Случайная величина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73082-326E-4F59-B42F-6DB96DAA0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41" y="1556952"/>
            <a:ext cx="9965971" cy="12233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величина, которая в результате опыта может принимать то или иное значение, причём до завершения опыта неизвестно какое. </a:t>
            </a:r>
          </a:p>
        </p:txBody>
      </p:sp>
      <p:pic>
        <p:nvPicPr>
          <p:cNvPr id="4" name="Picture 9" descr="http://static.wixstatic.com/media/5e324c_34f3d9c880734d57a0d345c58e95ae40.jpg">
            <a:extLst>
              <a:ext uri="{FF2B5EF4-FFF2-40B4-BE49-F238E27FC236}">
                <a16:creationId xmlns:a16="http://schemas.microsoft.com/office/drawing/2014/main" id="{811B2EA0-E41E-4CF9-86AB-9CD1B2DE3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633" y="3760788"/>
            <a:ext cx="4468813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83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3ED35-AD4E-474D-B591-46AEB41A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2845"/>
          </a:xfrm>
        </p:spPr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 распределения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73082-326E-4F59-B42F-6DB96DAA0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876" y="1686191"/>
            <a:ext cx="9908636" cy="1489495"/>
          </a:xfrm>
        </p:spPr>
        <p:txBody>
          <a:bodyPr>
            <a:noAutofit/>
          </a:bodyPr>
          <a:lstStyle/>
          <a:p>
            <a:pPr marL="0" lvl="0" indent="0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любое  правило, устанавливающее  соответствие   между  значениями  случайной величины  и вероятностями ее наступления.</a:t>
            </a:r>
          </a:p>
        </p:txBody>
      </p:sp>
      <p:pic>
        <p:nvPicPr>
          <p:cNvPr id="4" name="Picture 6" descr="http://shworks.ru/diskretnaya-sluchajnaya-velichina-ponyatiya-sluchajnoj-velichi/85286_html_57c7a66e.png">
            <a:extLst>
              <a:ext uri="{FF2B5EF4-FFF2-40B4-BE49-F238E27FC236}">
                <a16:creationId xmlns:a16="http://schemas.microsoft.com/office/drawing/2014/main" id="{C455CE61-3673-4AEE-9867-0BD19E3B9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97097"/>
            <a:ext cx="5191355" cy="3460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93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3ED35-AD4E-474D-B591-46AEB41A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284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Пуассона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7773082-326E-4F59-B42F-6DB96DAA0C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606379"/>
                <a:ext cx="9692640" cy="194001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 случайная величина Х 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параметром 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&gt; 0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если она может принимать значения 0,1,2, …,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k,… 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вероятность того, что она примет значение Х = 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находится по формуле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ru-RU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ru-RU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ⅇ</m:t>
                        </m:r>
                      </m:e>
                      <m:sup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</m:sup>
                    </m:sSup>
                    <m:r>
                      <a:rPr lang="ru-RU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f>
                      <m:fPr>
                        <m:ctrlP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ru-RU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ru-RU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 rtl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endParaRPr lang="ru-RU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7773082-326E-4F59-B42F-6DB96DAA0C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606379"/>
                <a:ext cx="9692640" cy="1940010"/>
              </a:xfrm>
              <a:blipFill>
                <a:blip r:embed="rId2"/>
                <a:stretch>
                  <a:fillRect l="-1447" t="-4088" b="-160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73A2C8-FFAE-4184-8F6B-C0F521812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670" y="3755246"/>
            <a:ext cx="4361842" cy="3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3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3ED35-AD4E-474D-B591-46AEB41A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284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Пирсона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73082-326E-4F59-B42F-6DB96DAA0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750" y="1495167"/>
            <a:ext cx="9920499" cy="1223319"/>
          </a:xfrm>
        </p:spPr>
        <p:txBody>
          <a:bodyPr>
            <a:noAutofit/>
          </a:bodyPr>
          <a:lstStyle/>
          <a:p>
            <a:pPr marL="0" lvl="0" indent="0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квадрат суммы распределения независимых случайных величин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U1,U2,...,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A415D7-B578-416A-A597-875B42E4E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862" y="2106826"/>
            <a:ext cx="5962650" cy="40195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C1DC54-ABEB-4384-8DBB-C120E5634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50" y="2708059"/>
            <a:ext cx="3625388" cy="61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6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3ED35-AD4E-474D-B591-46AEB41A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284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Фишера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7773082-326E-4F59-B42F-6DB96DAA0C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402491"/>
                <a:ext cx="9692640" cy="4775887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  <m:sub>
                        <m:d>
                          <m:dPr>
                            <m:ctrlPr>
                              <a:rPr lang="ru-RU" sz="3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3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3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ru-RU" sz="3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sub>
                      <m:sup>
                        <m:r>
                          <a:rPr lang="ru-RU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/>
                  <a:t>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  <m:sub>
                        <m:d>
                          <m:dPr>
                            <m:ctrlPr>
                              <a:rPr lang="ru-RU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  <m:sup>
                        <m:r>
                          <a:rPr lang="ru-RU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sz="3200" dirty="0"/>
                  <a:t>– 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независимые случайные величины, имеющие распределение Пирсона, соответственно,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степенями свободы. Тогда распределение величины </a:t>
                </a:r>
                <a14:m>
                  <m:oMath xmlns:m="http://schemas.openxmlformats.org/officeDocument/2006/math">
                    <m:r>
                      <a:rPr lang="ru-RU" sz="3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ru-RU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3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3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3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3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u-RU" sz="3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ru-RU" sz="3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𝜒</m:t>
                            </m:r>
                          </m:e>
                          <m:sub>
                            <m:d>
                              <m:dPr>
                                <m:ctrlPr>
                                  <a:rPr lang="ru-RU" sz="3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3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0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ru-RU" sz="30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ru-RU" sz="3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∕</m:t>
                        </m:r>
                        <m:sSub>
                          <m:sSubPr>
                            <m:ctrlPr>
                              <a:rPr lang="ru-RU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3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3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ru-RU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ru-RU" sz="3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𝜒</m:t>
                            </m:r>
                          </m:e>
                          <m:sub>
                            <m:d>
                              <m:dPr>
                                <m:ctrlPr>
                                  <a:rPr lang="ru-RU" sz="3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3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0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ru-RU" sz="30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ru-RU" sz="3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∕</m:t>
                        </m:r>
                        <m:sSub>
                          <m:sSubPr>
                            <m:ctrlPr>
                              <a:rPr lang="ru-RU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3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3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ru-RU" sz="3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называется распределением Фишера (F -распределением) со степенями свободы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sz="3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endParaRPr lang="ru-RU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7773082-326E-4F59-B42F-6DB96DAA0C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402491"/>
                <a:ext cx="9692640" cy="4775887"/>
              </a:xfrm>
              <a:blipFill>
                <a:blip r:embed="rId2"/>
                <a:stretch>
                  <a:fillRect l="-1447" t="-1276" r="-1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247D20-6429-4741-A4E2-E1E9F7BA0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319" y="4518616"/>
            <a:ext cx="3175686" cy="233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2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3ED35-AD4E-474D-B591-46AEB41A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656" y="0"/>
            <a:ext cx="9920499" cy="832845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Экспоненциальное (показательное) распределение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E4D54-9FED-4687-B297-7A47B09D1538}"/>
              </a:ext>
            </a:extLst>
          </p:cNvPr>
          <p:cNvSpPr txBox="1"/>
          <p:nvPr/>
        </p:nvSpPr>
        <p:spPr>
          <a:xfrm>
            <a:off x="891663" y="1070333"/>
            <a:ext cx="992049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СВ - время между двумя последовательными свершениями одного и того же события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λ – среднее число событий на единицу времени. 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ru-RU" sz="25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         Функция вероятности 		                                       Функция распределения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Основные характеристики:</a:t>
            </a:r>
          </a:p>
          <a:p>
            <a:pPr marL="82296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dirty="0"/>
          </a:p>
          <a:p>
            <a:pPr marL="82296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dirty="0"/>
          </a:p>
          <a:p>
            <a:pPr marL="82296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82296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82296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82296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82296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82296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Основные характеристики:</a:t>
            </a:r>
          </a:p>
        </p:txBody>
      </p:sp>
      <p:graphicFrame>
        <p:nvGraphicFramePr>
          <p:cNvPr id="8" name="Object 32">
            <a:extLst>
              <a:ext uri="{FF2B5EF4-FFF2-40B4-BE49-F238E27FC236}">
                <a16:creationId xmlns:a16="http://schemas.microsoft.com/office/drawing/2014/main" id="{257E4F37-681B-4907-817D-E0F233536B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968412"/>
              </p:ext>
            </p:extLst>
          </p:nvPr>
        </p:nvGraphicFramePr>
        <p:xfrm>
          <a:off x="1740793" y="3105150"/>
          <a:ext cx="19272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358900" imgH="457200" progId="Equation.3">
                  <p:embed/>
                </p:oleObj>
              </mc:Choice>
              <mc:Fallback>
                <p:oleObj name="Формула" r:id="rId2" imgW="1358900" imgH="457200" progId="Equation.3">
                  <p:embed/>
                  <p:pic>
                    <p:nvPicPr>
                      <p:cNvPr id="37893" name="Object 32">
                        <a:extLst>
                          <a:ext uri="{FF2B5EF4-FFF2-40B4-BE49-F238E27FC236}">
                            <a16:creationId xmlns:a16="http://schemas.microsoft.com/office/drawing/2014/main" id="{63591B64-8168-4324-B9DC-4E0AC85E3A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793" y="3105150"/>
                        <a:ext cx="19272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3">
            <a:extLst>
              <a:ext uri="{FF2B5EF4-FFF2-40B4-BE49-F238E27FC236}">
                <a16:creationId xmlns:a16="http://schemas.microsoft.com/office/drawing/2014/main" id="{A8670D09-E37C-4FE6-A9C4-D63153434D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309945"/>
              </p:ext>
            </p:extLst>
          </p:nvPr>
        </p:nvGraphicFramePr>
        <p:xfrm>
          <a:off x="7107108" y="3149412"/>
          <a:ext cx="20447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562100" imgH="457200" progId="Equation.3">
                  <p:embed/>
                </p:oleObj>
              </mc:Choice>
              <mc:Fallback>
                <p:oleObj name="Формула" r:id="rId4" imgW="1562100" imgH="457200" progId="Equation.3">
                  <p:embed/>
                  <p:pic>
                    <p:nvPicPr>
                      <p:cNvPr id="37894" name="Object 33">
                        <a:extLst>
                          <a:ext uri="{FF2B5EF4-FFF2-40B4-BE49-F238E27FC236}">
                            <a16:creationId xmlns:a16="http://schemas.microsoft.com/office/drawing/2014/main" id="{19C12C37-D9C2-4B82-A499-B43A2DA0B5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108" y="3149412"/>
                        <a:ext cx="204470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Рисунок 832">
            <a:extLst>
              <a:ext uri="{FF2B5EF4-FFF2-40B4-BE49-F238E27FC236}">
                <a16:creationId xmlns:a16="http://schemas.microsoft.com/office/drawing/2014/main" id="{5EAD7794-C233-457E-8F98-8EC1AC2B3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56" y="3747899"/>
            <a:ext cx="3365500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Рисунок 835">
            <a:extLst>
              <a:ext uri="{FF2B5EF4-FFF2-40B4-BE49-F238E27FC236}">
                <a16:creationId xmlns:a16="http://schemas.microsoft.com/office/drawing/2014/main" id="{30D44B80-AC05-425D-B358-BADA975BA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708" y="3747899"/>
            <a:ext cx="3365500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Object 34">
            <a:extLst>
              <a:ext uri="{FF2B5EF4-FFF2-40B4-BE49-F238E27FC236}">
                <a16:creationId xmlns:a16="http://schemas.microsoft.com/office/drawing/2014/main" id="{0B45E084-2EB2-4934-9642-10B2A041FD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140511"/>
              </p:ext>
            </p:extLst>
          </p:nvPr>
        </p:nvGraphicFramePr>
        <p:xfrm>
          <a:off x="4529008" y="6394868"/>
          <a:ext cx="1214437" cy="402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774364" imgH="228501" progId="Equation.3">
                  <p:embed/>
                </p:oleObj>
              </mc:Choice>
              <mc:Fallback>
                <p:oleObj name="Формула" r:id="rId8" imgW="774364" imgH="228501" progId="Equation.3">
                  <p:embed/>
                  <p:pic>
                    <p:nvPicPr>
                      <p:cNvPr id="37899" name="Object 34">
                        <a:extLst>
                          <a:ext uri="{FF2B5EF4-FFF2-40B4-BE49-F238E27FC236}">
                            <a16:creationId xmlns:a16="http://schemas.microsoft.com/office/drawing/2014/main" id="{0A11FF73-8249-447F-A653-118D28FFE4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008" y="6394868"/>
                        <a:ext cx="1214437" cy="4025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5">
            <a:extLst>
              <a:ext uri="{FF2B5EF4-FFF2-40B4-BE49-F238E27FC236}">
                <a16:creationId xmlns:a16="http://schemas.microsoft.com/office/drawing/2014/main" id="{48861AE4-54D3-4AFF-B88E-E121162ED9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090070"/>
              </p:ext>
            </p:extLst>
          </p:nvPr>
        </p:nvGraphicFramePr>
        <p:xfrm>
          <a:off x="5968870" y="6414463"/>
          <a:ext cx="1079500" cy="367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749300" imgH="228600" progId="Equation.3">
                  <p:embed/>
                </p:oleObj>
              </mc:Choice>
              <mc:Fallback>
                <p:oleObj name="Формула" r:id="rId10" imgW="749300" imgH="228600" progId="Equation.3">
                  <p:embed/>
                  <p:pic>
                    <p:nvPicPr>
                      <p:cNvPr id="37900" name="Object 35">
                        <a:extLst>
                          <a:ext uri="{FF2B5EF4-FFF2-40B4-BE49-F238E27FC236}">
                            <a16:creationId xmlns:a16="http://schemas.microsoft.com/office/drawing/2014/main" id="{35685D3D-1263-4791-96AB-1DF7DAD9EB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8870" y="6414463"/>
                        <a:ext cx="1079500" cy="367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6">
            <a:extLst>
              <a:ext uri="{FF2B5EF4-FFF2-40B4-BE49-F238E27FC236}">
                <a16:creationId xmlns:a16="http://schemas.microsoft.com/office/drawing/2014/main" id="{7942A717-252D-4B87-87D4-A6A1D6B47E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386848"/>
              </p:ext>
            </p:extLst>
          </p:nvPr>
        </p:nvGraphicFramePr>
        <p:xfrm>
          <a:off x="7272208" y="6451694"/>
          <a:ext cx="631825" cy="299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380835" imgH="165028" progId="Equation.3">
                  <p:embed/>
                </p:oleObj>
              </mc:Choice>
              <mc:Fallback>
                <p:oleObj name="Формула" r:id="rId12" imgW="380835" imgH="165028" progId="Equation.3">
                  <p:embed/>
                  <p:pic>
                    <p:nvPicPr>
                      <p:cNvPr id="37901" name="Object 36">
                        <a:extLst>
                          <a:ext uri="{FF2B5EF4-FFF2-40B4-BE49-F238E27FC236}">
                            <a16:creationId xmlns:a16="http://schemas.microsoft.com/office/drawing/2014/main" id="{D35D75DD-5004-4174-B887-2ABDCF6681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208" y="6451694"/>
                        <a:ext cx="631825" cy="299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7">
            <a:extLst>
              <a:ext uri="{FF2B5EF4-FFF2-40B4-BE49-F238E27FC236}">
                <a16:creationId xmlns:a16="http://schemas.microsoft.com/office/drawing/2014/main" id="{4D534D45-A34B-437C-8932-156914A412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243494"/>
              </p:ext>
            </p:extLst>
          </p:nvPr>
        </p:nvGraphicFramePr>
        <p:xfrm>
          <a:off x="8129458" y="6453466"/>
          <a:ext cx="576262" cy="297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393359" imgH="177646" progId="Equation.3">
                  <p:embed/>
                </p:oleObj>
              </mc:Choice>
              <mc:Fallback>
                <p:oleObj name="Формула" r:id="rId14" imgW="393359" imgH="177646" progId="Equation.3">
                  <p:embed/>
                  <p:pic>
                    <p:nvPicPr>
                      <p:cNvPr id="37902" name="Object 37">
                        <a:extLst>
                          <a:ext uri="{FF2B5EF4-FFF2-40B4-BE49-F238E27FC236}">
                            <a16:creationId xmlns:a16="http://schemas.microsoft.com/office/drawing/2014/main" id="{C8673547-51BC-4CAD-B033-E6098441BE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9458" y="6453466"/>
                        <a:ext cx="576262" cy="297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502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3ED35-AD4E-474D-B591-46AEB41A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284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Стьюдента</a:t>
            </a:r>
          </a:p>
        </p:txBody>
      </p:sp>
      <p:pic>
        <p:nvPicPr>
          <p:cNvPr id="8" name="Рисунок 891">
            <a:extLst>
              <a:ext uri="{FF2B5EF4-FFF2-40B4-BE49-F238E27FC236}">
                <a16:creationId xmlns:a16="http://schemas.microsoft.com/office/drawing/2014/main" id="{71D4E3D8-7324-4391-8CBC-0308237A4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91" y="2015889"/>
            <a:ext cx="4571445" cy="282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888">
            <a:extLst>
              <a:ext uri="{FF2B5EF4-FFF2-40B4-BE49-F238E27FC236}">
                <a16:creationId xmlns:a16="http://schemas.microsoft.com/office/drawing/2014/main" id="{EB439CCA-AA8A-4D42-846E-5B9503369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824" y="1952244"/>
            <a:ext cx="3158866" cy="295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1E83EC-3724-453A-A9D9-0E3CEBE5F544}"/>
              </a:ext>
            </a:extLst>
          </p:cNvPr>
          <p:cNvSpPr txBox="1"/>
          <p:nvPr/>
        </p:nvSpPr>
        <p:spPr>
          <a:xfrm>
            <a:off x="1261871" y="1646558"/>
            <a:ext cx="8791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Функция вероятности 		                                                        Функция распределения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1D38C-15FD-4A46-959C-08019577AAF1}"/>
              </a:ext>
            </a:extLst>
          </p:cNvPr>
          <p:cNvSpPr txBox="1"/>
          <p:nvPr/>
        </p:nvSpPr>
        <p:spPr>
          <a:xfrm>
            <a:off x="1261871" y="4924976"/>
            <a:ext cx="61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296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Основные характеристики :</a:t>
            </a:r>
          </a:p>
        </p:txBody>
      </p:sp>
      <p:graphicFrame>
        <p:nvGraphicFramePr>
          <p:cNvPr id="14" name="Object 32">
            <a:extLst>
              <a:ext uri="{FF2B5EF4-FFF2-40B4-BE49-F238E27FC236}">
                <a16:creationId xmlns:a16="http://schemas.microsoft.com/office/drawing/2014/main" id="{FC4345E5-D835-4C55-87B9-72816AEB78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423298"/>
              </p:ext>
            </p:extLst>
          </p:nvPr>
        </p:nvGraphicFramePr>
        <p:xfrm>
          <a:off x="4446998" y="4988622"/>
          <a:ext cx="2459503" cy="41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358900" imgH="228600" progId="Equation.3">
                  <p:embed/>
                </p:oleObj>
              </mc:Choice>
              <mc:Fallback>
                <p:oleObj name="Формула" r:id="rId4" imgW="1358900" imgH="228600" progId="Equation.3">
                  <p:embed/>
                  <p:pic>
                    <p:nvPicPr>
                      <p:cNvPr id="39949" name="Object 32">
                        <a:extLst>
                          <a:ext uri="{FF2B5EF4-FFF2-40B4-BE49-F238E27FC236}">
                            <a16:creationId xmlns:a16="http://schemas.microsoft.com/office/drawing/2014/main" id="{F0FCB80C-1829-47C7-8599-EF5884C46A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998" y="4988622"/>
                        <a:ext cx="2459503" cy="413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3">
            <a:extLst>
              <a:ext uri="{FF2B5EF4-FFF2-40B4-BE49-F238E27FC236}">
                <a16:creationId xmlns:a16="http://schemas.microsoft.com/office/drawing/2014/main" id="{9BC8CF18-4AD5-4816-88AF-BB0CB13AF2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565737"/>
              </p:ext>
            </p:extLst>
          </p:nvPr>
        </p:nvGraphicFramePr>
        <p:xfrm>
          <a:off x="4446998" y="5466179"/>
          <a:ext cx="2940946" cy="705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625600" imgH="393700" progId="Equation.3">
                  <p:embed/>
                </p:oleObj>
              </mc:Choice>
              <mc:Fallback>
                <p:oleObj name="Формула" r:id="rId6" imgW="1625600" imgH="393700" progId="Equation.3">
                  <p:embed/>
                  <p:pic>
                    <p:nvPicPr>
                      <p:cNvPr id="39950" name="Object 33">
                        <a:extLst>
                          <a:ext uri="{FF2B5EF4-FFF2-40B4-BE49-F238E27FC236}">
                            <a16:creationId xmlns:a16="http://schemas.microsoft.com/office/drawing/2014/main" id="{9E9FD8E7-DB62-40EB-91A9-AB5CCA2767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998" y="5466179"/>
                        <a:ext cx="2940946" cy="7058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4">
            <a:extLst>
              <a:ext uri="{FF2B5EF4-FFF2-40B4-BE49-F238E27FC236}">
                <a16:creationId xmlns:a16="http://schemas.microsoft.com/office/drawing/2014/main" id="{1F470C7B-D051-49B6-9725-58ACCCC307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318467"/>
              </p:ext>
            </p:extLst>
          </p:nvPr>
        </p:nvGraphicFramePr>
        <p:xfrm>
          <a:off x="7859892" y="5004486"/>
          <a:ext cx="1978059" cy="41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091726" imgH="228501" progId="Equation.3">
                  <p:embed/>
                </p:oleObj>
              </mc:Choice>
              <mc:Fallback>
                <p:oleObj name="Формула" r:id="rId8" imgW="1091726" imgH="228501" progId="Equation.3">
                  <p:embed/>
                  <p:pic>
                    <p:nvPicPr>
                      <p:cNvPr id="39951" name="Object 34">
                        <a:extLst>
                          <a:ext uri="{FF2B5EF4-FFF2-40B4-BE49-F238E27FC236}">
                            <a16:creationId xmlns:a16="http://schemas.microsoft.com/office/drawing/2014/main" id="{EA88AE9F-49B3-4012-98C7-EF9AAE5D50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9892" y="5004486"/>
                        <a:ext cx="1978059" cy="413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5">
            <a:extLst>
              <a:ext uri="{FF2B5EF4-FFF2-40B4-BE49-F238E27FC236}">
                <a16:creationId xmlns:a16="http://schemas.microsoft.com/office/drawing/2014/main" id="{4EF321B8-7BB8-4384-9C06-CB21DBBD42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200320"/>
              </p:ext>
            </p:extLst>
          </p:nvPr>
        </p:nvGraphicFramePr>
        <p:xfrm>
          <a:off x="7859892" y="5402533"/>
          <a:ext cx="2476931" cy="705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371600" imgH="393700" progId="Equation.3">
                  <p:embed/>
                </p:oleObj>
              </mc:Choice>
              <mc:Fallback>
                <p:oleObj name="Формула" r:id="rId10" imgW="1371600" imgH="393700" progId="Equation.3">
                  <p:embed/>
                  <p:pic>
                    <p:nvPicPr>
                      <p:cNvPr id="39957" name="Object 35">
                        <a:extLst>
                          <a:ext uri="{FF2B5EF4-FFF2-40B4-BE49-F238E27FC236}">
                            <a16:creationId xmlns:a16="http://schemas.microsoft.com/office/drawing/2014/main" id="{DC92AEC7-8034-4F40-AFB3-3332EEEBB9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9892" y="5402533"/>
                        <a:ext cx="2476931" cy="7058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864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3ED35-AD4E-474D-B591-46AEB41A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284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Биномиальное распределение</a:t>
            </a:r>
          </a:p>
        </p:txBody>
      </p:sp>
      <p:sp>
        <p:nvSpPr>
          <p:cNvPr id="6" name="Содержимое 2">
            <a:extLst>
              <a:ext uri="{FF2B5EF4-FFF2-40B4-BE49-F238E27FC236}">
                <a16:creationId xmlns:a16="http://schemas.microsoft.com/office/drawing/2014/main" id="{4E679956-E072-40EC-9E4D-2A18A6E0C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3" y="1380823"/>
            <a:ext cx="7110201" cy="4799315"/>
          </a:xfrm>
        </p:spPr>
        <p:txBody>
          <a:bodyPr>
            <a:normAutofit/>
          </a:bodyPr>
          <a:lstStyle/>
          <a:p>
            <a:pPr marL="82296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 - число успехов в серии из </a:t>
            </a: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испытаний</a:t>
            </a:r>
          </a:p>
          <a:p>
            <a:pPr marL="82296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 Бернулли</a:t>
            </a:r>
          </a:p>
          <a:p>
            <a:pPr marL="82296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0 &lt;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1,	</a:t>
            </a:r>
          </a:p>
          <a:p>
            <a:pPr marL="82296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–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</a:t>
            </a:r>
          </a:p>
          <a:p>
            <a:pPr marL="82296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1, …,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	 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4A5D9743-0CBF-42D7-8A83-B9ADC5B3D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200" y="2411965"/>
            <a:ext cx="5557753" cy="331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Объект 6">
            <a:extLst>
              <a:ext uri="{FF2B5EF4-FFF2-40B4-BE49-F238E27FC236}">
                <a16:creationId xmlns:a16="http://schemas.microsoft.com/office/drawing/2014/main" id="{57DFD7BF-72DC-49D5-BC5B-F8E12D2F46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994096"/>
              </p:ext>
            </p:extLst>
          </p:nvPr>
        </p:nvGraphicFramePr>
        <p:xfrm>
          <a:off x="3760726" y="1800418"/>
          <a:ext cx="3034001" cy="686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054100" imgH="241300" progId="Equation.3">
                  <p:embed/>
                </p:oleObj>
              </mc:Choice>
              <mc:Fallback>
                <p:oleObj name="Формула" r:id="rId3" imgW="1054100" imgH="241300" progId="Equation.3">
                  <p:embed/>
                  <p:pic>
                    <p:nvPicPr>
                      <p:cNvPr id="32774" name="Объект 6">
                        <a:extLst>
                          <a:ext uri="{FF2B5EF4-FFF2-40B4-BE49-F238E27FC236}">
                            <a16:creationId xmlns:a16="http://schemas.microsoft.com/office/drawing/2014/main" id="{12020AEB-2548-463B-9BC4-CF0D7162B1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26" y="1800418"/>
                        <a:ext cx="3034001" cy="686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10">
            <a:extLst>
              <a:ext uri="{FF2B5EF4-FFF2-40B4-BE49-F238E27FC236}">
                <a16:creationId xmlns:a16="http://schemas.microsoft.com/office/drawing/2014/main" id="{E7F2A288-7E8C-46DC-BE8B-D9FFA3CA4C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436621"/>
              </p:ext>
            </p:extLst>
          </p:nvPr>
        </p:nvGraphicFramePr>
        <p:xfrm>
          <a:off x="796718" y="5970209"/>
          <a:ext cx="2235500" cy="59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748975" imgH="203112" progId="Equation.3">
                  <p:embed/>
                </p:oleObj>
              </mc:Choice>
              <mc:Fallback>
                <p:oleObj name="Формула" r:id="rId5" imgW="748975" imgH="203112" progId="Equation.3">
                  <p:embed/>
                  <p:pic>
                    <p:nvPicPr>
                      <p:cNvPr id="32775" name="Объект 10">
                        <a:extLst>
                          <a:ext uri="{FF2B5EF4-FFF2-40B4-BE49-F238E27FC236}">
                            <a16:creationId xmlns:a16="http://schemas.microsoft.com/office/drawing/2014/main" id="{F0B5CA27-3658-4252-893A-AEC762E81D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18" y="5970209"/>
                        <a:ext cx="2235500" cy="596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11">
            <a:extLst>
              <a:ext uri="{FF2B5EF4-FFF2-40B4-BE49-F238E27FC236}">
                <a16:creationId xmlns:a16="http://schemas.microsoft.com/office/drawing/2014/main" id="{C067C3D0-0A57-4483-BC00-ABAA4D8EF1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712848"/>
              </p:ext>
            </p:extLst>
          </p:nvPr>
        </p:nvGraphicFramePr>
        <p:xfrm>
          <a:off x="3596988" y="6031102"/>
          <a:ext cx="2274524" cy="568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7" imgW="799753" imgH="203112" progId="Equation.3">
                  <p:embed/>
                </p:oleObj>
              </mc:Choice>
              <mc:Fallback>
                <p:oleObj name="Формула" r:id="rId7" imgW="799753" imgH="203112" progId="Equation.3">
                  <p:embed/>
                  <p:pic>
                    <p:nvPicPr>
                      <p:cNvPr id="32776" name="Объект 11">
                        <a:extLst>
                          <a:ext uri="{FF2B5EF4-FFF2-40B4-BE49-F238E27FC236}">
                            <a16:creationId xmlns:a16="http://schemas.microsoft.com/office/drawing/2014/main" id="{40149AF6-C911-4F96-92F9-A96A7712B2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6988" y="6031102"/>
                        <a:ext cx="2274524" cy="5686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2">
            <a:extLst>
              <a:ext uri="{FF2B5EF4-FFF2-40B4-BE49-F238E27FC236}">
                <a16:creationId xmlns:a16="http://schemas.microsoft.com/office/drawing/2014/main" id="{C74A4DD5-890B-40BE-A5B5-651D9AEA78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704938"/>
              </p:ext>
            </p:extLst>
          </p:nvPr>
        </p:nvGraphicFramePr>
        <p:xfrm>
          <a:off x="6573239" y="5678925"/>
          <a:ext cx="1770006" cy="117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9" imgW="685800" imgH="457200" progId="Equation.3">
                  <p:embed/>
                </p:oleObj>
              </mc:Choice>
              <mc:Fallback>
                <p:oleObj name="Формула" r:id="rId9" imgW="685800" imgH="457200" progId="Equation.3">
                  <p:embed/>
                  <p:pic>
                    <p:nvPicPr>
                      <p:cNvPr id="32777" name="Объект 12">
                        <a:extLst>
                          <a:ext uri="{FF2B5EF4-FFF2-40B4-BE49-F238E27FC236}">
                            <a16:creationId xmlns:a16="http://schemas.microsoft.com/office/drawing/2014/main" id="{504E4C93-F09F-4284-AE7B-1B55D2AB2D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239" y="5678925"/>
                        <a:ext cx="1770006" cy="117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3">
            <a:extLst>
              <a:ext uri="{FF2B5EF4-FFF2-40B4-BE49-F238E27FC236}">
                <a16:creationId xmlns:a16="http://schemas.microsoft.com/office/drawing/2014/main" id="{151E2D03-6B87-4195-836A-DB83AD18A1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235478"/>
              </p:ext>
            </p:extLst>
          </p:nvPr>
        </p:nvGraphicFramePr>
        <p:xfrm>
          <a:off x="8908015" y="5750511"/>
          <a:ext cx="2023659" cy="1073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787400" imgH="419100" progId="Equation.3">
                  <p:embed/>
                </p:oleObj>
              </mc:Choice>
              <mc:Fallback>
                <p:oleObj name="Формула" r:id="rId11" imgW="787400" imgH="419100" progId="Equation.3">
                  <p:embed/>
                  <p:pic>
                    <p:nvPicPr>
                      <p:cNvPr id="32778" name="Объект 13">
                        <a:extLst>
                          <a:ext uri="{FF2B5EF4-FFF2-40B4-BE49-F238E27FC236}">
                            <a16:creationId xmlns:a16="http://schemas.microsoft.com/office/drawing/2014/main" id="{E0427B83-E505-41CB-BEB2-3CF6D49D29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8015" y="5750511"/>
                        <a:ext cx="2023659" cy="1073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6360206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104</TotalTime>
  <Words>268</Words>
  <Application>Microsoft Office PowerPoint</Application>
  <PresentationFormat>Широкоэкранный</PresentationFormat>
  <Paragraphs>46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Century Schoolbook</vt:lpstr>
      <vt:lpstr>Times New Roman</vt:lpstr>
      <vt:lpstr>Wingdings 2</vt:lpstr>
      <vt:lpstr>Вид</vt:lpstr>
      <vt:lpstr>Формула</vt:lpstr>
      <vt:lpstr>РАСПРЕДЕЛЕНИЕ СЛУЧАЙНОЙ ВЕЛИЧИНЫ</vt:lpstr>
      <vt:lpstr>Случайная величина</vt:lpstr>
      <vt:lpstr>Закон распределения</vt:lpstr>
      <vt:lpstr>Распределение Пуассона</vt:lpstr>
      <vt:lpstr>Распределение Пирсона</vt:lpstr>
      <vt:lpstr>Распределение Фишера</vt:lpstr>
      <vt:lpstr>Экспоненциальное (показательное) распределение</vt:lpstr>
      <vt:lpstr>Распределение Стьюдента</vt:lpstr>
      <vt:lpstr>Биномиальное распределение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РАСПРЕДЕЛЕНИЕ СЛУЧАЙНОЙ ВЕЛИЧИНЫ</dc:title>
  <dc:creator>Tunyan Edmon</dc:creator>
  <cp:lastModifiedBy>Tunyan Edmon</cp:lastModifiedBy>
  <cp:revision>15</cp:revision>
  <dcterms:created xsi:type="dcterms:W3CDTF">2021-04-23T12:18:44Z</dcterms:created>
  <dcterms:modified xsi:type="dcterms:W3CDTF">2021-04-23T14:16:50Z</dcterms:modified>
</cp:coreProperties>
</file>