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25048-8BCE-4980-B7DB-F3009BA4E69C}" type="datetimeFigureOut">
              <a:rPr lang="ru-RU" smtClean="0"/>
              <a:t>16.02.2022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068DB-4151-4F06-BEEC-68A37821D8BA}" type="slidenum">
              <a:rPr lang="ru-RU" smtClean="0"/>
              <a:t>‹#›</a:t>
            </a:fld>
            <a:endParaRPr lang="ru-RU"/>
          </a:p>
        </p:txBody>
      </p:sp>
    </p:spTree>
    <p:extLst>
      <p:ext uri="{BB962C8B-B14F-4D97-AF65-F5344CB8AC3E}">
        <p14:creationId xmlns:p14="http://schemas.microsoft.com/office/powerpoint/2010/main" val="357126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BF1068DB-4151-4F06-BEEC-68A37821D8BA}" type="slidenum">
              <a:rPr lang="ru-RU" smtClean="0"/>
              <a:t>6</a:t>
            </a:fld>
            <a:endParaRPr lang="ru-RU"/>
          </a:p>
        </p:txBody>
      </p:sp>
    </p:spTree>
    <p:extLst>
      <p:ext uri="{BB962C8B-B14F-4D97-AF65-F5344CB8AC3E}">
        <p14:creationId xmlns:p14="http://schemas.microsoft.com/office/powerpoint/2010/main" val="155124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BF1068DB-4151-4F06-BEEC-68A37821D8BA}" type="slidenum">
              <a:rPr lang="ru-RU" smtClean="0"/>
              <a:t>7</a:t>
            </a:fld>
            <a:endParaRPr lang="ru-RU"/>
          </a:p>
        </p:txBody>
      </p:sp>
    </p:spTree>
    <p:extLst>
      <p:ext uri="{BB962C8B-B14F-4D97-AF65-F5344CB8AC3E}">
        <p14:creationId xmlns:p14="http://schemas.microsoft.com/office/powerpoint/2010/main" val="790130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BF1068DB-4151-4F06-BEEC-68A37821D8BA}" type="slidenum">
              <a:rPr lang="ru-RU" smtClean="0"/>
              <a:t>8</a:t>
            </a:fld>
            <a:endParaRPr lang="ru-RU"/>
          </a:p>
        </p:txBody>
      </p:sp>
    </p:spTree>
    <p:extLst>
      <p:ext uri="{BB962C8B-B14F-4D97-AF65-F5344CB8AC3E}">
        <p14:creationId xmlns:p14="http://schemas.microsoft.com/office/powerpoint/2010/main" val="3198313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B18282-D96F-404D-9860-62D750C8821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D7F3F9F-4D35-4181-9CD9-B7BC2FFA80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E35C6E1-517E-4ECB-A7FB-94BAF3546B74}"/>
              </a:ext>
            </a:extLst>
          </p:cNvPr>
          <p:cNvSpPr>
            <a:spLocks noGrp="1"/>
          </p:cNvSpPr>
          <p:nvPr>
            <p:ph type="dt" sz="half" idx="10"/>
          </p:nvPr>
        </p:nvSpPr>
        <p:spPr/>
        <p:txBody>
          <a:bodyPr/>
          <a:lstStyle/>
          <a:p>
            <a:fld id="{9DBB7AA8-FD4B-4919-A6E7-86EA2385FAC6}" type="datetimeFigureOut">
              <a:rPr lang="ru-RU" smtClean="0"/>
              <a:t>16.02.2022</a:t>
            </a:fld>
            <a:endParaRPr lang="ru-RU"/>
          </a:p>
        </p:txBody>
      </p:sp>
      <p:sp>
        <p:nvSpPr>
          <p:cNvPr id="5" name="Нижний колонтитул 4">
            <a:extLst>
              <a:ext uri="{FF2B5EF4-FFF2-40B4-BE49-F238E27FC236}">
                <a16:creationId xmlns:a16="http://schemas.microsoft.com/office/drawing/2014/main" id="{FAC278DC-FC63-475F-B30C-B1588B3B224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95D8F07-373A-4AF5-A8F5-813CC56ECA3E}"/>
              </a:ext>
            </a:extLst>
          </p:cNvPr>
          <p:cNvSpPr>
            <a:spLocks noGrp="1"/>
          </p:cNvSpPr>
          <p:nvPr>
            <p:ph type="sldNum" sz="quarter" idx="12"/>
          </p:nvPr>
        </p:nvSpPr>
        <p:spPr/>
        <p:txBody>
          <a:bodyPr/>
          <a:lstStyle/>
          <a:p>
            <a:fld id="{5B36C439-3409-4104-9702-B0285538E1E1}" type="slidenum">
              <a:rPr lang="ru-RU" smtClean="0"/>
              <a:t>‹#›</a:t>
            </a:fld>
            <a:endParaRPr lang="ru-RU"/>
          </a:p>
        </p:txBody>
      </p:sp>
    </p:spTree>
    <p:extLst>
      <p:ext uri="{BB962C8B-B14F-4D97-AF65-F5344CB8AC3E}">
        <p14:creationId xmlns:p14="http://schemas.microsoft.com/office/powerpoint/2010/main" val="826809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8CDEA2-1363-43BD-95D5-8EB868A4732C}"/>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597C332D-5994-4DAD-B96F-ED4ABB94BDF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7F10C75-E63F-4642-B1EF-3B6BC27435D1}"/>
              </a:ext>
            </a:extLst>
          </p:cNvPr>
          <p:cNvSpPr>
            <a:spLocks noGrp="1"/>
          </p:cNvSpPr>
          <p:nvPr>
            <p:ph type="dt" sz="half" idx="10"/>
          </p:nvPr>
        </p:nvSpPr>
        <p:spPr/>
        <p:txBody>
          <a:bodyPr/>
          <a:lstStyle/>
          <a:p>
            <a:fld id="{9DBB7AA8-FD4B-4919-A6E7-86EA2385FAC6}" type="datetimeFigureOut">
              <a:rPr lang="ru-RU" smtClean="0"/>
              <a:t>16.02.2022</a:t>
            </a:fld>
            <a:endParaRPr lang="ru-RU"/>
          </a:p>
        </p:txBody>
      </p:sp>
      <p:sp>
        <p:nvSpPr>
          <p:cNvPr id="5" name="Нижний колонтитул 4">
            <a:extLst>
              <a:ext uri="{FF2B5EF4-FFF2-40B4-BE49-F238E27FC236}">
                <a16:creationId xmlns:a16="http://schemas.microsoft.com/office/drawing/2014/main" id="{49E7B131-5F1E-41CC-92FA-E88114F978F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5AEBDB1-B0BD-4A1C-B0B6-D1F8057B05DE}"/>
              </a:ext>
            </a:extLst>
          </p:cNvPr>
          <p:cNvSpPr>
            <a:spLocks noGrp="1"/>
          </p:cNvSpPr>
          <p:nvPr>
            <p:ph type="sldNum" sz="quarter" idx="12"/>
          </p:nvPr>
        </p:nvSpPr>
        <p:spPr/>
        <p:txBody>
          <a:bodyPr/>
          <a:lstStyle/>
          <a:p>
            <a:fld id="{5B36C439-3409-4104-9702-B0285538E1E1}" type="slidenum">
              <a:rPr lang="ru-RU" smtClean="0"/>
              <a:t>‹#›</a:t>
            </a:fld>
            <a:endParaRPr lang="ru-RU"/>
          </a:p>
        </p:txBody>
      </p:sp>
    </p:spTree>
    <p:extLst>
      <p:ext uri="{BB962C8B-B14F-4D97-AF65-F5344CB8AC3E}">
        <p14:creationId xmlns:p14="http://schemas.microsoft.com/office/powerpoint/2010/main" val="132707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77AC5DD-4C75-4966-A583-E69C1CFC8C6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7CFBE5E-C64E-448B-A8E7-19D8A7E3F15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E413497-D346-458B-98E1-DAC0DE86B498}"/>
              </a:ext>
            </a:extLst>
          </p:cNvPr>
          <p:cNvSpPr>
            <a:spLocks noGrp="1"/>
          </p:cNvSpPr>
          <p:nvPr>
            <p:ph type="dt" sz="half" idx="10"/>
          </p:nvPr>
        </p:nvSpPr>
        <p:spPr/>
        <p:txBody>
          <a:bodyPr/>
          <a:lstStyle/>
          <a:p>
            <a:fld id="{9DBB7AA8-FD4B-4919-A6E7-86EA2385FAC6}" type="datetimeFigureOut">
              <a:rPr lang="ru-RU" smtClean="0"/>
              <a:t>16.02.2022</a:t>
            </a:fld>
            <a:endParaRPr lang="ru-RU"/>
          </a:p>
        </p:txBody>
      </p:sp>
      <p:sp>
        <p:nvSpPr>
          <p:cNvPr id="5" name="Нижний колонтитул 4">
            <a:extLst>
              <a:ext uri="{FF2B5EF4-FFF2-40B4-BE49-F238E27FC236}">
                <a16:creationId xmlns:a16="http://schemas.microsoft.com/office/drawing/2014/main" id="{227596EC-B08F-4F76-BE5B-F07803A10CF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7AFD930-9FA9-4926-835B-B326AD9CD262}"/>
              </a:ext>
            </a:extLst>
          </p:cNvPr>
          <p:cNvSpPr>
            <a:spLocks noGrp="1"/>
          </p:cNvSpPr>
          <p:nvPr>
            <p:ph type="sldNum" sz="quarter" idx="12"/>
          </p:nvPr>
        </p:nvSpPr>
        <p:spPr/>
        <p:txBody>
          <a:bodyPr/>
          <a:lstStyle/>
          <a:p>
            <a:fld id="{5B36C439-3409-4104-9702-B0285538E1E1}" type="slidenum">
              <a:rPr lang="ru-RU" smtClean="0"/>
              <a:t>‹#›</a:t>
            </a:fld>
            <a:endParaRPr lang="ru-RU"/>
          </a:p>
        </p:txBody>
      </p:sp>
    </p:spTree>
    <p:extLst>
      <p:ext uri="{BB962C8B-B14F-4D97-AF65-F5344CB8AC3E}">
        <p14:creationId xmlns:p14="http://schemas.microsoft.com/office/powerpoint/2010/main" val="253823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E4121A-ED60-46A8-AF7D-BA428C4BF73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F7A067D-B38D-43CA-9B5F-9DCF916D9F4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B080318-940A-4AB4-9C59-F3A8BE902D61}"/>
              </a:ext>
            </a:extLst>
          </p:cNvPr>
          <p:cNvSpPr>
            <a:spLocks noGrp="1"/>
          </p:cNvSpPr>
          <p:nvPr>
            <p:ph type="dt" sz="half" idx="10"/>
          </p:nvPr>
        </p:nvSpPr>
        <p:spPr/>
        <p:txBody>
          <a:bodyPr/>
          <a:lstStyle/>
          <a:p>
            <a:fld id="{9DBB7AA8-FD4B-4919-A6E7-86EA2385FAC6}" type="datetimeFigureOut">
              <a:rPr lang="ru-RU" smtClean="0"/>
              <a:t>16.02.2022</a:t>
            </a:fld>
            <a:endParaRPr lang="ru-RU"/>
          </a:p>
        </p:txBody>
      </p:sp>
      <p:sp>
        <p:nvSpPr>
          <p:cNvPr id="5" name="Нижний колонтитул 4">
            <a:extLst>
              <a:ext uri="{FF2B5EF4-FFF2-40B4-BE49-F238E27FC236}">
                <a16:creationId xmlns:a16="http://schemas.microsoft.com/office/drawing/2014/main" id="{B31FB6E3-1F7D-4303-B86E-6B08D6F9D53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69230AB-9C6E-4184-BF91-BC75D3A05DE6}"/>
              </a:ext>
            </a:extLst>
          </p:cNvPr>
          <p:cNvSpPr>
            <a:spLocks noGrp="1"/>
          </p:cNvSpPr>
          <p:nvPr>
            <p:ph type="sldNum" sz="quarter" idx="12"/>
          </p:nvPr>
        </p:nvSpPr>
        <p:spPr/>
        <p:txBody>
          <a:bodyPr/>
          <a:lstStyle/>
          <a:p>
            <a:fld id="{5B36C439-3409-4104-9702-B0285538E1E1}" type="slidenum">
              <a:rPr lang="ru-RU" smtClean="0"/>
              <a:t>‹#›</a:t>
            </a:fld>
            <a:endParaRPr lang="ru-RU"/>
          </a:p>
        </p:txBody>
      </p:sp>
    </p:spTree>
    <p:extLst>
      <p:ext uri="{BB962C8B-B14F-4D97-AF65-F5344CB8AC3E}">
        <p14:creationId xmlns:p14="http://schemas.microsoft.com/office/powerpoint/2010/main" val="10589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279D1A-BDA1-4645-824F-8B389E4174F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BAD98CA0-2347-4D71-947A-211317047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FAFE183-102B-4B0B-8BD1-2CFB4E90063A}"/>
              </a:ext>
            </a:extLst>
          </p:cNvPr>
          <p:cNvSpPr>
            <a:spLocks noGrp="1"/>
          </p:cNvSpPr>
          <p:nvPr>
            <p:ph type="dt" sz="half" idx="10"/>
          </p:nvPr>
        </p:nvSpPr>
        <p:spPr/>
        <p:txBody>
          <a:bodyPr/>
          <a:lstStyle/>
          <a:p>
            <a:fld id="{9DBB7AA8-FD4B-4919-A6E7-86EA2385FAC6}" type="datetimeFigureOut">
              <a:rPr lang="ru-RU" smtClean="0"/>
              <a:t>16.02.2022</a:t>
            </a:fld>
            <a:endParaRPr lang="ru-RU"/>
          </a:p>
        </p:txBody>
      </p:sp>
      <p:sp>
        <p:nvSpPr>
          <p:cNvPr id="5" name="Нижний колонтитул 4">
            <a:extLst>
              <a:ext uri="{FF2B5EF4-FFF2-40B4-BE49-F238E27FC236}">
                <a16:creationId xmlns:a16="http://schemas.microsoft.com/office/drawing/2014/main" id="{6121827F-94A6-49AD-ACE2-36F816501DC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8F95190-5A4A-4540-A6B0-68DBC4525FC1}"/>
              </a:ext>
            </a:extLst>
          </p:cNvPr>
          <p:cNvSpPr>
            <a:spLocks noGrp="1"/>
          </p:cNvSpPr>
          <p:nvPr>
            <p:ph type="sldNum" sz="quarter" idx="12"/>
          </p:nvPr>
        </p:nvSpPr>
        <p:spPr/>
        <p:txBody>
          <a:bodyPr/>
          <a:lstStyle/>
          <a:p>
            <a:fld id="{5B36C439-3409-4104-9702-B0285538E1E1}" type="slidenum">
              <a:rPr lang="ru-RU" smtClean="0"/>
              <a:t>‹#›</a:t>
            </a:fld>
            <a:endParaRPr lang="ru-RU"/>
          </a:p>
        </p:txBody>
      </p:sp>
    </p:spTree>
    <p:extLst>
      <p:ext uri="{BB962C8B-B14F-4D97-AF65-F5344CB8AC3E}">
        <p14:creationId xmlns:p14="http://schemas.microsoft.com/office/powerpoint/2010/main" val="138978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B05D65-4C15-4B8A-A543-7235FF4EE83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253725F-1583-4F43-A8AD-27D113F90588}"/>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58C1A55-0754-4AEB-B9D2-F154C3D4299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0697617F-D518-4A37-9250-8E30974E862D}"/>
              </a:ext>
            </a:extLst>
          </p:cNvPr>
          <p:cNvSpPr>
            <a:spLocks noGrp="1"/>
          </p:cNvSpPr>
          <p:nvPr>
            <p:ph type="dt" sz="half" idx="10"/>
          </p:nvPr>
        </p:nvSpPr>
        <p:spPr/>
        <p:txBody>
          <a:bodyPr/>
          <a:lstStyle/>
          <a:p>
            <a:fld id="{9DBB7AA8-FD4B-4919-A6E7-86EA2385FAC6}" type="datetimeFigureOut">
              <a:rPr lang="ru-RU" smtClean="0"/>
              <a:t>16.02.2022</a:t>
            </a:fld>
            <a:endParaRPr lang="ru-RU"/>
          </a:p>
        </p:txBody>
      </p:sp>
      <p:sp>
        <p:nvSpPr>
          <p:cNvPr id="6" name="Нижний колонтитул 5">
            <a:extLst>
              <a:ext uri="{FF2B5EF4-FFF2-40B4-BE49-F238E27FC236}">
                <a16:creationId xmlns:a16="http://schemas.microsoft.com/office/drawing/2014/main" id="{F4C5C2BC-8895-4D51-B7E4-1C26D9C097A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AA77764-F8CE-418D-8B43-4F834DD74D8C}"/>
              </a:ext>
            </a:extLst>
          </p:cNvPr>
          <p:cNvSpPr>
            <a:spLocks noGrp="1"/>
          </p:cNvSpPr>
          <p:nvPr>
            <p:ph type="sldNum" sz="quarter" idx="12"/>
          </p:nvPr>
        </p:nvSpPr>
        <p:spPr/>
        <p:txBody>
          <a:bodyPr/>
          <a:lstStyle/>
          <a:p>
            <a:fld id="{5B36C439-3409-4104-9702-B0285538E1E1}" type="slidenum">
              <a:rPr lang="ru-RU" smtClean="0"/>
              <a:t>‹#›</a:t>
            </a:fld>
            <a:endParaRPr lang="ru-RU"/>
          </a:p>
        </p:txBody>
      </p:sp>
    </p:spTree>
    <p:extLst>
      <p:ext uri="{BB962C8B-B14F-4D97-AF65-F5344CB8AC3E}">
        <p14:creationId xmlns:p14="http://schemas.microsoft.com/office/powerpoint/2010/main" val="380886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CFDD4-CCF0-4AF4-86A8-AE15FFB57DD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4155D9C-8D73-461A-9C3A-13CC4CF658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E9B2ED4-7B24-40DD-B93D-70797D8B02F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395225B-FD53-4E68-8409-01635720D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D8FADF6-F729-4CB9-8BC9-49B603EB8D1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E68AD68-87E0-4B57-8591-701D4EF4480B}"/>
              </a:ext>
            </a:extLst>
          </p:cNvPr>
          <p:cNvSpPr>
            <a:spLocks noGrp="1"/>
          </p:cNvSpPr>
          <p:nvPr>
            <p:ph type="dt" sz="half" idx="10"/>
          </p:nvPr>
        </p:nvSpPr>
        <p:spPr/>
        <p:txBody>
          <a:bodyPr/>
          <a:lstStyle/>
          <a:p>
            <a:fld id="{9DBB7AA8-FD4B-4919-A6E7-86EA2385FAC6}" type="datetimeFigureOut">
              <a:rPr lang="ru-RU" smtClean="0"/>
              <a:t>16.02.2022</a:t>
            </a:fld>
            <a:endParaRPr lang="ru-RU"/>
          </a:p>
        </p:txBody>
      </p:sp>
      <p:sp>
        <p:nvSpPr>
          <p:cNvPr id="8" name="Нижний колонтитул 7">
            <a:extLst>
              <a:ext uri="{FF2B5EF4-FFF2-40B4-BE49-F238E27FC236}">
                <a16:creationId xmlns:a16="http://schemas.microsoft.com/office/drawing/2014/main" id="{B442A09E-3B07-4F7F-9E4A-943DB164D703}"/>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F71104A-D023-421B-9C4D-E208972CB5FC}"/>
              </a:ext>
            </a:extLst>
          </p:cNvPr>
          <p:cNvSpPr>
            <a:spLocks noGrp="1"/>
          </p:cNvSpPr>
          <p:nvPr>
            <p:ph type="sldNum" sz="quarter" idx="12"/>
          </p:nvPr>
        </p:nvSpPr>
        <p:spPr/>
        <p:txBody>
          <a:bodyPr/>
          <a:lstStyle/>
          <a:p>
            <a:fld id="{5B36C439-3409-4104-9702-B0285538E1E1}" type="slidenum">
              <a:rPr lang="ru-RU" smtClean="0"/>
              <a:t>‹#›</a:t>
            </a:fld>
            <a:endParaRPr lang="ru-RU"/>
          </a:p>
        </p:txBody>
      </p:sp>
    </p:spTree>
    <p:extLst>
      <p:ext uri="{BB962C8B-B14F-4D97-AF65-F5344CB8AC3E}">
        <p14:creationId xmlns:p14="http://schemas.microsoft.com/office/powerpoint/2010/main" val="422134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030BEE-EBC7-4852-A41B-2DB4E932892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96BBA7C-78AF-4E70-A2C5-DC83B24D2215}"/>
              </a:ext>
            </a:extLst>
          </p:cNvPr>
          <p:cNvSpPr>
            <a:spLocks noGrp="1"/>
          </p:cNvSpPr>
          <p:nvPr>
            <p:ph type="dt" sz="half" idx="10"/>
          </p:nvPr>
        </p:nvSpPr>
        <p:spPr/>
        <p:txBody>
          <a:bodyPr/>
          <a:lstStyle/>
          <a:p>
            <a:fld id="{9DBB7AA8-FD4B-4919-A6E7-86EA2385FAC6}" type="datetimeFigureOut">
              <a:rPr lang="ru-RU" smtClean="0"/>
              <a:t>16.02.2022</a:t>
            </a:fld>
            <a:endParaRPr lang="ru-RU"/>
          </a:p>
        </p:txBody>
      </p:sp>
      <p:sp>
        <p:nvSpPr>
          <p:cNvPr id="4" name="Нижний колонтитул 3">
            <a:extLst>
              <a:ext uri="{FF2B5EF4-FFF2-40B4-BE49-F238E27FC236}">
                <a16:creationId xmlns:a16="http://schemas.microsoft.com/office/drawing/2014/main" id="{C3AAA642-6044-43E5-A821-CC0D2902683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09FD9753-05A2-41D3-9A48-F47CF09F8BCA}"/>
              </a:ext>
            </a:extLst>
          </p:cNvPr>
          <p:cNvSpPr>
            <a:spLocks noGrp="1"/>
          </p:cNvSpPr>
          <p:nvPr>
            <p:ph type="sldNum" sz="quarter" idx="12"/>
          </p:nvPr>
        </p:nvSpPr>
        <p:spPr/>
        <p:txBody>
          <a:bodyPr/>
          <a:lstStyle/>
          <a:p>
            <a:fld id="{5B36C439-3409-4104-9702-B0285538E1E1}" type="slidenum">
              <a:rPr lang="ru-RU" smtClean="0"/>
              <a:t>‹#›</a:t>
            </a:fld>
            <a:endParaRPr lang="ru-RU"/>
          </a:p>
        </p:txBody>
      </p:sp>
    </p:spTree>
    <p:extLst>
      <p:ext uri="{BB962C8B-B14F-4D97-AF65-F5344CB8AC3E}">
        <p14:creationId xmlns:p14="http://schemas.microsoft.com/office/powerpoint/2010/main" val="21417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1CB9FDE-17B2-4ABE-A6D6-07B6087559E2}"/>
              </a:ext>
            </a:extLst>
          </p:cNvPr>
          <p:cNvSpPr>
            <a:spLocks noGrp="1"/>
          </p:cNvSpPr>
          <p:nvPr>
            <p:ph type="dt" sz="half" idx="10"/>
          </p:nvPr>
        </p:nvSpPr>
        <p:spPr/>
        <p:txBody>
          <a:bodyPr/>
          <a:lstStyle/>
          <a:p>
            <a:fld id="{9DBB7AA8-FD4B-4919-A6E7-86EA2385FAC6}" type="datetimeFigureOut">
              <a:rPr lang="ru-RU" smtClean="0"/>
              <a:t>16.02.2022</a:t>
            </a:fld>
            <a:endParaRPr lang="ru-RU"/>
          </a:p>
        </p:txBody>
      </p:sp>
      <p:sp>
        <p:nvSpPr>
          <p:cNvPr id="3" name="Нижний колонтитул 2">
            <a:extLst>
              <a:ext uri="{FF2B5EF4-FFF2-40B4-BE49-F238E27FC236}">
                <a16:creationId xmlns:a16="http://schemas.microsoft.com/office/drawing/2014/main" id="{64A4E8DA-8E27-4CED-B796-09870F7671E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7B27908-012A-49FA-A578-F7D3EC9CF6AA}"/>
              </a:ext>
            </a:extLst>
          </p:cNvPr>
          <p:cNvSpPr>
            <a:spLocks noGrp="1"/>
          </p:cNvSpPr>
          <p:nvPr>
            <p:ph type="sldNum" sz="quarter" idx="12"/>
          </p:nvPr>
        </p:nvSpPr>
        <p:spPr/>
        <p:txBody>
          <a:bodyPr/>
          <a:lstStyle/>
          <a:p>
            <a:fld id="{5B36C439-3409-4104-9702-B0285538E1E1}" type="slidenum">
              <a:rPr lang="ru-RU" smtClean="0"/>
              <a:t>‹#›</a:t>
            </a:fld>
            <a:endParaRPr lang="ru-RU"/>
          </a:p>
        </p:txBody>
      </p:sp>
    </p:spTree>
    <p:extLst>
      <p:ext uri="{BB962C8B-B14F-4D97-AF65-F5344CB8AC3E}">
        <p14:creationId xmlns:p14="http://schemas.microsoft.com/office/powerpoint/2010/main" val="8589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38646E-288B-43A6-AF24-7411377B4F9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68E8EA3E-1159-436E-99D9-73D7C809D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54BB075F-138B-409F-B329-8967B0523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CEE9C00-4AD4-4778-A7FA-FCDE66E7084C}"/>
              </a:ext>
            </a:extLst>
          </p:cNvPr>
          <p:cNvSpPr>
            <a:spLocks noGrp="1"/>
          </p:cNvSpPr>
          <p:nvPr>
            <p:ph type="dt" sz="half" idx="10"/>
          </p:nvPr>
        </p:nvSpPr>
        <p:spPr/>
        <p:txBody>
          <a:bodyPr/>
          <a:lstStyle/>
          <a:p>
            <a:fld id="{9DBB7AA8-FD4B-4919-A6E7-86EA2385FAC6}" type="datetimeFigureOut">
              <a:rPr lang="ru-RU" smtClean="0"/>
              <a:t>16.02.2022</a:t>
            </a:fld>
            <a:endParaRPr lang="ru-RU"/>
          </a:p>
        </p:txBody>
      </p:sp>
      <p:sp>
        <p:nvSpPr>
          <p:cNvPr id="6" name="Нижний колонтитул 5">
            <a:extLst>
              <a:ext uri="{FF2B5EF4-FFF2-40B4-BE49-F238E27FC236}">
                <a16:creationId xmlns:a16="http://schemas.microsoft.com/office/drawing/2014/main" id="{007C94B7-D1DE-44EA-A9B9-B9BA55C2B47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D34FC49-F9D1-4B4A-8706-256198810357}"/>
              </a:ext>
            </a:extLst>
          </p:cNvPr>
          <p:cNvSpPr>
            <a:spLocks noGrp="1"/>
          </p:cNvSpPr>
          <p:nvPr>
            <p:ph type="sldNum" sz="quarter" idx="12"/>
          </p:nvPr>
        </p:nvSpPr>
        <p:spPr/>
        <p:txBody>
          <a:bodyPr/>
          <a:lstStyle/>
          <a:p>
            <a:fld id="{5B36C439-3409-4104-9702-B0285538E1E1}" type="slidenum">
              <a:rPr lang="ru-RU" smtClean="0"/>
              <a:t>‹#›</a:t>
            </a:fld>
            <a:endParaRPr lang="ru-RU"/>
          </a:p>
        </p:txBody>
      </p:sp>
    </p:spTree>
    <p:extLst>
      <p:ext uri="{BB962C8B-B14F-4D97-AF65-F5344CB8AC3E}">
        <p14:creationId xmlns:p14="http://schemas.microsoft.com/office/powerpoint/2010/main" val="243004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1A87B2-C34B-40A9-8321-42CC0FEA1D5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69CE1D2D-20B7-4DB1-ABF3-C02A41F181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5133BD5-80A2-41DB-B2A4-E22168B33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2D74836-FCE4-43B4-B2A7-951E0E22E5DC}"/>
              </a:ext>
            </a:extLst>
          </p:cNvPr>
          <p:cNvSpPr>
            <a:spLocks noGrp="1"/>
          </p:cNvSpPr>
          <p:nvPr>
            <p:ph type="dt" sz="half" idx="10"/>
          </p:nvPr>
        </p:nvSpPr>
        <p:spPr/>
        <p:txBody>
          <a:bodyPr/>
          <a:lstStyle/>
          <a:p>
            <a:fld id="{9DBB7AA8-FD4B-4919-A6E7-86EA2385FAC6}" type="datetimeFigureOut">
              <a:rPr lang="ru-RU" smtClean="0"/>
              <a:t>16.02.2022</a:t>
            </a:fld>
            <a:endParaRPr lang="ru-RU"/>
          </a:p>
        </p:txBody>
      </p:sp>
      <p:sp>
        <p:nvSpPr>
          <p:cNvPr id="6" name="Нижний колонтитул 5">
            <a:extLst>
              <a:ext uri="{FF2B5EF4-FFF2-40B4-BE49-F238E27FC236}">
                <a16:creationId xmlns:a16="http://schemas.microsoft.com/office/drawing/2014/main" id="{859F2A31-F09C-4506-ADFD-10651214319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1AF7D53-FCE7-44B2-A37D-A92EE2F03D91}"/>
              </a:ext>
            </a:extLst>
          </p:cNvPr>
          <p:cNvSpPr>
            <a:spLocks noGrp="1"/>
          </p:cNvSpPr>
          <p:nvPr>
            <p:ph type="sldNum" sz="quarter" idx="12"/>
          </p:nvPr>
        </p:nvSpPr>
        <p:spPr/>
        <p:txBody>
          <a:bodyPr/>
          <a:lstStyle/>
          <a:p>
            <a:fld id="{5B36C439-3409-4104-9702-B0285538E1E1}" type="slidenum">
              <a:rPr lang="ru-RU" smtClean="0"/>
              <a:t>‹#›</a:t>
            </a:fld>
            <a:endParaRPr lang="ru-RU"/>
          </a:p>
        </p:txBody>
      </p:sp>
    </p:spTree>
    <p:extLst>
      <p:ext uri="{BB962C8B-B14F-4D97-AF65-F5344CB8AC3E}">
        <p14:creationId xmlns:p14="http://schemas.microsoft.com/office/powerpoint/2010/main" val="200330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6F95A1-45F4-4558-9A15-E60F69352D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2DB96A5-55A2-4F1A-B6DD-FA5CF745F8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D5B0A23-04EA-4B24-B843-B2FE586AF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B7AA8-FD4B-4919-A6E7-86EA2385FAC6}" type="datetimeFigureOut">
              <a:rPr lang="ru-RU" smtClean="0"/>
              <a:t>16.02.2022</a:t>
            </a:fld>
            <a:endParaRPr lang="ru-RU"/>
          </a:p>
        </p:txBody>
      </p:sp>
      <p:sp>
        <p:nvSpPr>
          <p:cNvPr id="5" name="Нижний колонтитул 4">
            <a:extLst>
              <a:ext uri="{FF2B5EF4-FFF2-40B4-BE49-F238E27FC236}">
                <a16:creationId xmlns:a16="http://schemas.microsoft.com/office/drawing/2014/main" id="{F8F3D64A-529D-47A8-A029-44092F29EB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7A5A1F7-9264-46AD-8CA8-AF293E146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6C439-3409-4104-9702-B0285538E1E1}" type="slidenum">
              <a:rPr lang="ru-RU" smtClean="0"/>
              <a:t>‹#›</a:t>
            </a:fld>
            <a:endParaRPr lang="ru-RU"/>
          </a:p>
        </p:txBody>
      </p:sp>
    </p:spTree>
    <p:extLst>
      <p:ext uri="{BB962C8B-B14F-4D97-AF65-F5344CB8AC3E}">
        <p14:creationId xmlns:p14="http://schemas.microsoft.com/office/powerpoint/2010/main" val="3004414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F814A0-AD9C-4364-9A63-67BEEB39FA8E}"/>
              </a:ext>
            </a:extLst>
          </p:cNvPr>
          <p:cNvSpPr>
            <a:spLocks noGrp="1"/>
          </p:cNvSpPr>
          <p:nvPr>
            <p:ph type="ctrTitle"/>
          </p:nvPr>
        </p:nvSpPr>
        <p:spPr/>
        <p:txBody>
          <a:bodyPr>
            <a:normAutofit/>
          </a:bodyPr>
          <a:lstStyle/>
          <a:p>
            <a:r>
              <a:rPr lang="ru-RU" b="0" i="0" dirty="0">
                <a:solidFill>
                  <a:srgbClr val="656565"/>
                </a:solidFill>
                <a:effectLst/>
                <a:latin typeface="Calibri Light (Заголовки)"/>
              </a:rPr>
              <a:t>Упражнения для развития мышц трицепса</a:t>
            </a:r>
            <a:endParaRPr lang="ru-RU" dirty="0">
              <a:latin typeface="Calibri Light (Заголовки)"/>
            </a:endParaRPr>
          </a:p>
        </p:txBody>
      </p:sp>
      <p:sp>
        <p:nvSpPr>
          <p:cNvPr id="3" name="Подзаголовок 2">
            <a:extLst>
              <a:ext uri="{FF2B5EF4-FFF2-40B4-BE49-F238E27FC236}">
                <a16:creationId xmlns:a16="http://schemas.microsoft.com/office/drawing/2014/main" id="{938F4863-0240-4129-8C8C-48011E5D8AB3}"/>
              </a:ext>
            </a:extLst>
          </p:cNvPr>
          <p:cNvSpPr>
            <a:spLocks noGrp="1"/>
          </p:cNvSpPr>
          <p:nvPr>
            <p:ph type="subTitle" idx="1"/>
          </p:nvPr>
        </p:nvSpPr>
        <p:spPr>
          <a:xfrm>
            <a:off x="8847117" y="4907756"/>
            <a:ext cx="3245922" cy="1655762"/>
          </a:xfrm>
        </p:spPr>
        <p:txBody>
          <a:bodyPr/>
          <a:lstStyle/>
          <a:p>
            <a:pPr algn="l"/>
            <a:r>
              <a:rPr lang="ru-RU" dirty="0"/>
              <a:t>Студент: </a:t>
            </a:r>
            <a:r>
              <a:rPr lang="ru-RU" dirty="0" err="1"/>
              <a:t>Тунян</a:t>
            </a:r>
            <a:r>
              <a:rPr lang="ru-RU" dirty="0"/>
              <a:t> Эдмон</a:t>
            </a:r>
          </a:p>
          <a:p>
            <a:pPr algn="l"/>
            <a:r>
              <a:rPr lang="ru-RU" dirty="0"/>
              <a:t>Группа: 607-91</a:t>
            </a:r>
          </a:p>
          <a:p>
            <a:pPr algn="l"/>
            <a:r>
              <a:rPr lang="ru-RU" dirty="0"/>
              <a:t>Курс: 3</a:t>
            </a:r>
          </a:p>
        </p:txBody>
      </p:sp>
    </p:spTree>
    <p:extLst>
      <p:ext uri="{BB962C8B-B14F-4D97-AF65-F5344CB8AC3E}">
        <p14:creationId xmlns:p14="http://schemas.microsoft.com/office/powerpoint/2010/main" val="415640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552CEC-2D9D-4FF8-BA32-C061CB659180}"/>
              </a:ext>
            </a:extLst>
          </p:cNvPr>
          <p:cNvSpPr>
            <a:spLocks noGrp="1"/>
          </p:cNvSpPr>
          <p:nvPr>
            <p:ph type="title"/>
          </p:nvPr>
        </p:nvSpPr>
        <p:spPr/>
        <p:txBody>
          <a:bodyPr/>
          <a:lstStyle/>
          <a:p>
            <a:r>
              <a:rPr lang="ru-RU" dirty="0"/>
              <a:t>Обратные отжимания на скамье</a:t>
            </a:r>
          </a:p>
        </p:txBody>
      </p:sp>
      <p:sp>
        <p:nvSpPr>
          <p:cNvPr id="3" name="Объект 2">
            <a:extLst>
              <a:ext uri="{FF2B5EF4-FFF2-40B4-BE49-F238E27FC236}">
                <a16:creationId xmlns:a16="http://schemas.microsoft.com/office/drawing/2014/main" id="{ED4B9385-4D46-4534-BD14-9A3444293DD2}"/>
              </a:ext>
            </a:extLst>
          </p:cNvPr>
          <p:cNvSpPr>
            <a:spLocks noGrp="1"/>
          </p:cNvSpPr>
          <p:nvPr>
            <p:ph idx="1"/>
          </p:nvPr>
        </p:nvSpPr>
        <p:spPr/>
        <p:txBody>
          <a:bodyPr>
            <a:normAutofit/>
          </a:bodyPr>
          <a:lstStyle/>
          <a:p>
            <a:r>
              <a:rPr lang="ru-RU" sz="2000" dirty="0"/>
              <a:t>Выпрямите ноги, не поднимайте плечи. Опуститесь до параллели плеч с полом, а затем выжмите себя наверх. Старайтесь делать упражнение плавно, без рывков: так вы максимально нагрузите трицепс и не травмируете сустав.</a:t>
            </a:r>
          </a:p>
          <a:p>
            <a:r>
              <a:rPr lang="ru-RU" sz="2000" dirty="0"/>
              <a:t>Неполный диапазон движения = неполная активация трицепсов. Опускайтесь полностью вниз до угла 90 градусов в локтевом суставе и поднимайтесь, пока не выпрямите руки практически полностью.</a:t>
            </a:r>
          </a:p>
        </p:txBody>
      </p:sp>
      <p:sp>
        <p:nvSpPr>
          <p:cNvPr id="6" name="Объект 2">
            <a:extLst>
              <a:ext uri="{FF2B5EF4-FFF2-40B4-BE49-F238E27FC236}">
                <a16:creationId xmlns:a16="http://schemas.microsoft.com/office/drawing/2014/main" id="{41EA6679-5FEE-43F5-ACB7-6489F6725402}"/>
              </a:ext>
            </a:extLst>
          </p:cNvPr>
          <p:cNvSpPr txBox="1">
            <a:spLocks/>
          </p:cNvSpPr>
          <p:nvPr/>
        </p:nvSpPr>
        <p:spPr>
          <a:xfrm>
            <a:off x="838200" y="4203865"/>
            <a:ext cx="3795157" cy="2108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000" dirty="0"/>
              <a:t>https://muskul.pro/training/obratnyye-otzhimaniya</a:t>
            </a:r>
          </a:p>
        </p:txBody>
      </p:sp>
      <p:pic>
        <p:nvPicPr>
          <p:cNvPr id="7" name="Рисунок 6">
            <a:extLst>
              <a:ext uri="{FF2B5EF4-FFF2-40B4-BE49-F238E27FC236}">
                <a16:creationId xmlns:a16="http://schemas.microsoft.com/office/drawing/2014/main" id="{58DAA278-DCF9-458E-8A2B-DB6A7EC87527}"/>
              </a:ext>
            </a:extLst>
          </p:cNvPr>
          <p:cNvPicPr>
            <a:picLocks noChangeAspect="1"/>
          </p:cNvPicPr>
          <p:nvPr/>
        </p:nvPicPr>
        <p:blipFill rotWithShape="1">
          <a:blip r:embed="rId2">
            <a:extLst>
              <a:ext uri="{28A0092B-C50C-407E-A947-70E740481C1C}">
                <a14:useLocalDpi xmlns:a14="http://schemas.microsoft.com/office/drawing/2010/main" val="0"/>
              </a:ext>
            </a:extLst>
          </a:blip>
          <a:srcRect l="2104" r="3274"/>
          <a:stretch/>
        </p:blipFill>
        <p:spPr>
          <a:xfrm>
            <a:off x="6641433" y="3413902"/>
            <a:ext cx="4810912" cy="3389584"/>
          </a:xfrm>
          <a:prstGeom prst="rect">
            <a:avLst/>
          </a:prstGeom>
        </p:spPr>
      </p:pic>
    </p:spTree>
    <p:extLst>
      <p:ext uri="{BB962C8B-B14F-4D97-AF65-F5344CB8AC3E}">
        <p14:creationId xmlns:p14="http://schemas.microsoft.com/office/powerpoint/2010/main" val="207581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552CEC-2D9D-4FF8-BA32-C061CB659180}"/>
              </a:ext>
            </a:extLst>
          </p:cNvPr>
          <p:cNvSpPr>
            <a:spLocks noGrp="1"/>
          </p:cNvSpPr>
          <p:nvPr>
            <p:ph type="title"/>
          </p:nvPr>
        </p:nvSpPr>
        <p:spPr/>
        <p:txBody>
          <a:bodyPr/>
          <a:lstStyle/>
          <a:p>
            <a:r>
              <a:rPr lang="ru-RU" dirty="0"/>
              <a:t>Жим гантели из-за головы</a:t>
            </a:r>
          </a:p>
        </p:txBody>
      </p:sp>
      <p:sp>
        <p:nvSpPr>
          <p:cNvPr id="3" name="Объект 2">
            <a:extLst>
              <a:ext uri="{FF2B5EF4-FFF2-40B4-BE49-F238E27FC236}">
                <a16:creationId xmlns:a16="http://schemas.microsoft.com/office/drawing/2014/main" id="{ED4B9385-4D46-4534-BD14-9A3444293DD2}"/>
              </a:ext>
            </a:extLst>
          </p:cNvPr>
          <p:cNvSpPr>
            <a:spLocks noGrp="1"/>
          </p:cNvSpPr>
          <p:nvPr>
            <p:ph idx="1"/>
          </p:nvPr>
        </p:nvSpPr>
        <p:spPr/>
        <p:txBody>
          <a:bodyPr>
            <a:normAutofit/>
          </a:bodyPr>
          <a:lstStyle/>
          <a:p>
            <a:r>
              <a:rPr lang="ru-RU" sz="2000" dirty="0"/>
              <a:t>Обхватите блин гантели двумя руками, поднимите её и отведите за голову. Теперь согните руки в локтях, опустите гантель и снова поднимите. Следите, чтобы плечи не двигались: работают только предплечья.</a:t>
            </a:r>
          </a:p>
          <a:p>
            <a:r>
              <a:rPr lang="ru-RU" sz="2000" dirty="0"/>
              <a:t>Локоть слишком отдаляется от головы, либо смещается вперед или в сторону при опускании гантели за голову. Образуется прогиб в пояснице или наклон корпуса в сторону. Используйте зеркало для контроля положения тела.</a:t>
            </a:r>
          </a:p>
        </p:txBody>
      </p:sp>
      <p:sp>
        <p:nvSpPr>
          <p:cNvPr id="6" name="Объект 2">
            <a:extLst>
              <a:ext uri="{FF2B5EF4-FFF2-40B4-BE49-F238E27FC236}">
                <a16:creationId xmlns:a16="http://schemas.microsoft.com/office/drawing/2014/main" id="{41EA6679-5FEE-43F5-ACB7-6489F6725402}"/>
              </a:ext>
            </a:extLst>
          </p:cNvPr>
          <p:cNvSpPr txBox="1">
            <a:spLocks/>
          </p:cNvSpPr>
          <p:nvPr/>
        </p:nvSpPr>
        <p:spPr>
          <a:xfrm>
            <a:off x="838200" y="4364914"/>
            <a:ext cx="3795157" cy="2108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https://bodybuilding-and-fitness.ru/uprazhneniya/zhim-ganteli-iz-za-golovy.html</a:t>
            </a:r>
            <a:endParaRPr lang="ru-RU" sz="2000" dirty="0"/>
          </a:p>
        </p:txBody>
      </p:sp>
      <p:pic>
        <p:nvPicPr>
          <p:cNvPr id="8" name="Рисунок 7">
            <a:extLst>
              <a:ext uri="{FF2B5EF4-FFF2-40B4-BE49-F238E27FC236}">
                <a16:creationId xmlns:a16="http://schemas.microsoft.com/office/drawing/2014/main" id="{BF38B953-0EB8-4B3B-A52C-EE6F9FDED803}"/>
              </a:ext>
            </a:extLst>
          </p:cNvPr>
          <p:cNvPicPr>
            <a:picLocks noChangeAspect="1"/>
          </p:cNvPicPr>
          <p:nvPr/>
        </p:nvPicPr>
        <p:blipFill rotWithShape="1">
          <a:blip r:embed="rId2">
            <a:extLst>
              <a:ext uri="{28A0092B-C50C-407E-A947-70E740481C1C}">
                <a14:useLocalDpi xmlns:a14="http://schemas.microsoft.com/office/drawing/2010/main" val="0"/>
              </a:ext>
            </a:extLst>
          </a:blip>
          <a:srcRect l="14580" r="9230"/>
          <a:stretch/>
        </p:blipFill>
        <p:spPr>
          <a:xfrm>
            <a:off x="8013033" y="3369051"/>
            <a:ext cx="3981514" cy="3483826"/>
          </a:xfrm>
          <a:prstGeom prst="rect">
            <a:avLst/>
          </a:prstGeom>
        </p:spPr>
      </p:pic>
    </p:spTree>
    <p:extLst>
      <p:ext uri="{BB962C8B-B14F-4D97-AF65-F5344CB8AC3E}">
        <p14:creationId xmlns:p14="http://schemas.microsoft.com/office/powerpoint/2010/main" val="6408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552CEC-2D9D-4FF8-BA32-C061CB659180}"/>
              </a:ext>
            </a:extLst>
          </p:cNvPr>
          <p:cNvSpPr>
            <a:spLocks noGrp="1"/>
          </p:cNvSpPr>
          <p:nvPr>
            <p:ph type="title"/>
          </p:nvPr>
        </p:nvSpPr>
        <p:spPr/>
        <p:txBody>
          <a:bodyPr/>
          <a:lstStyle/>
          <a:p>
            <a:r>
              <a:rPr lang="ru-RU" dirty="0"/>
              <a:t>Разгибание одной руки с опорой на лавку</a:t>
            </a:r>
          </a:p>
        </p:txBody>
      </p:sp>
      <p:sp>
        <p:nvSpPr>
          <p:cNvPr id="3" name="Объект 2">
            <a:extLst>
              <a:ext uri="{FF2B5EF4-FFF2-40B4-BE49-F238E27FC236}">
                <a16:creationId xmlns:a16="http://schemas.microsoft.com/office/drawing/2014/main" id="{ED4B9385-4D46-4534-BD14-9A3444293DD2}"/>
              </a:ext>
            </a:extLst>
          </p:cNvPr>
          <p:cNvSpPr>
            <a:spLocks noGrp="1"/>
          </p:cNvSpPr>
          <p:nvPr>
            <p:ph idx="1"/>
          </p:nvPr>
        </p:nvSpPr>
        <p:spPr/>
        <p:txBody>
          <a:bodyPr>
            <a:normAutofit/>
          </a:bodyPr>
          <a:lstStyle/>
          <a:p>
            <a:r>
              <a:rPr lang="ru-RU" sz="2000" dirty="0"/>
              <a:t>Поставьте на лавку левую руку и колено, спину держите прямой, плечи опустите. Возьмите гантель в правую руку, согните локоть под прямым углом. Выпрямите его, удерживая близко к телу, а затем верните обратно.</a:t>
            </a:r>
          </a:p>
          <a:p>
            <a:r>
              <a:rPr lang="ru-RU" sz="2000" dirty="0"/>
              <a:t>Когда опускается локоть, уменьшается диапазон для разгибания руки. Одновременно с этим уменьшается напряжение трицепса в конечной точке разгибания. Человек пытается компенсировать этот недостаток амплитуды, сгибая руку больше, чем того требует упражнение. Иногда причиной опускания локтя может быть слишком тяжелая гантель. Подберите другой вес на этом этапе тренировок.</a:t>
            </a:r>
          </a:p>
        </p:txBody>
      </p:sp>
      <p:sp>
        <p:nvSpPr>
          <p:cNvPr id="6" name="Объект 2">
            <a:extLst>
              <a:ext uri="{FF2B5EF4-FFF2-40B4-BE49-F238E27FC236}">
                <a16:creationId xmlns:a16="http://schemas.microsoft.com/office/drawing/2014/main" id="{41EA6679-5FEE-43F5-ACB7-6489F6725402}"/>
              </a:ext>
            </a:extLst>
          </p:cNvPr>
          <p:cNvSpPr txBox="1">
            <a:spLocks/>
          </p:cNvSpPr>
          <p:nvPr/>
        </p:nvSpPr>
        <p:spPr>
          <a:xfrm>
            <a:off x="838200" y="4695228"/>
            <a:ext cx="3795157" cy="148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000" dirty="0"/>
              <a:t>https://fitnavigator.ru/baza-uprazhnenij/razgibanie-ruk-v-naklone.html</a:t>
            </a:r>
          </a:p>
        </p:txBody>
      </p:sp>
      <p:pic>
        <p:nvPicPr>
          <p:cNvPr id="7" name="Рисунок 6">
            <a:extLst>
              <a:ext uri="{FF2B5EF4-FFF2-40B4-BE49-F238E27FC236}">
                <a16:creationId xmlns:a16="http://schemas.microsoft.com/office/drawing/2014/main" id="{A6283E0A-0C9C-4257-A614-F82B4FD88CAA}"/>
              </a:ext>
            </a:extLst>
          </p:cNvPr>
          <p:cNvPicPr>
            <a:picLocks noChangeAspect="1"/>
          </p:cNvPicPr>
          <p:nvPr/>
        </p:nvPicPr>
        <p:blipFill rotWithShape="1">
          <a:blip r:embed="rId2">
            <a:extLst>
              <a:ext uri="{28A0092B-C50C-407E-A947-70E740481C1C}">
                <a14:useLocalDpi xmlns:a14="http://schemas.microsoft.com/office/drawing/2010/main" val="0"/>
              </a:ext>
            </a:extLst>
          </a:blip>
          <a:srcRect l="7553" t="13634" r="4055"/>
          <a:stretch/>
        </p:blipFill>
        <p:spPr>
          <a:xfrm>
            <a:off x="7303168" y="4004745"/>
            <a:ext cx="4380279" cy="2853256"/>
          </a:xfrm>
          <a:prstGeom prst="rect">
            <a:avLst/>
          </a:prstGeom>
        </p:spPr>
      </p:pic>
    </p:spTree>
    <p:extLst>
      <p:ext uri="{BB962C8B-B14F-4D97-AF65-F5344CB8AC3E}">
        <p14:creationId xmlns:p14="http://schemas.microsoft.com/office/powerpoint/2010/main" val="2806739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552CEC-2D9D-4FF8-BA32-C061CB659180}"/>
              </a:ext>
            </a:extLst>
          </p:cNvPr>
          <p:cNvSpPr>
            <a:spLocks noGrp="1"/>
          </p:cNvSpPr>
          <p:nvPr>
            <p:ph type="title"/>
          </p:nvPr>
        </p:nvSpPr>
        <p:spPr/>
        <p:txBody>
          <a:bodyPr/>
          <a:lstStyle/>
          <a:p>
            <a:r>
              <a:rPr lang="ru-RU" dirty="0"/>
              <a:t>Разгибание рук на блоке с канатной рукоятью</a:t>
            </a:r>
          </a:p>
        </p:txBody>
      </p:sp>
      <p:sp>
        <p:nvSpPr>
          <p:cNvPr id="3" name="Объект 2">
            <a:extLst>
              <a:ext uri="{FF2B5EF4-FFF2-40B4-BE49-F238E27FC236}">
                <a16:creationId xmlns:a16="http://schemas.microsoft.com/office/drawing/2014/main" id="{ED4B9385-4D46-4534-BD14-9A3444293DD2}"/>
              </a:ext>
            </a:extLst>
          </p:cNvPr>
          <p:cNvSpPr>
            <a:spLocks noGrp="1"/>
          </p:cNvSpPr>
          <p:nvPr>
            <p:ph idx="1"/>
          </p:nvPr>
        </p:nvSpPr>
        <p:spPr/>
        <p:txBody>
          <a:bodyPr>
            <a:normAutofit/>
          </a:bodyPr>
          <a:lstStyle/>
          <a:p>
            <a:r>
              <a:rPr lang="ru-RU" sz="2000" dirty="0"/>
              <a:t>Повесьте на блок канатную рукоять, возьмитесь за оба её конца. Примите устойчивое положение, выпрямите спину, опустите плечи, локти держите близко к туловищу. Тяните рукоять вниз, пока руки не распрямятся. Одновременно разводите концы рукояти, разворачивая руки локтями в стороны.</a:t>
            </a:r>
          </a:p>
          <a:p>
            <a:r>
              <a:rPr lang="ru-RU" sz="2000" dirty="0"/>
              <a:t>Сгибание кистей. Кисть должна быть на одной прямой с локтем. Обычно новички сгибают их книзу, увеличивая нагрузку на запястье. Естественно, что оно может болеть после упражнения. Локти широко расставлены. В таком положении для фиксации рук в исходной позиции подключаются широчайшие мышцы спины. Сосредоточиться на тренировке трицепса уже не получится. И вы не сможете выполнить упражнение с нужным весом.</a:t>
            </a:r>
          </a:p>
        </p:txBody>
      </p:sp>
      <p:sp>
        <p:nvSpPr>
          <p:cNvPr id="6" name="Объект 2">
            <a:extLst>
              <a:ext uri="{FF2B5EF4-FFF2-40B4-BE49-F238E27FC236}">
                <a16:creationId xmlns:a16="http://schemas.microsoft.com/office/drawing/2014/main" id="{41EA6679-5FEE-43F5-ACB7-6489F6725402}"/>
              </a:ext>
            </a:extLst>
          </p:cNvPr>
          <p:cNvSpPr txBox="1">
            <a:spLocks/>
          </p:cNvSpPr>
          <p:nvPr/>
        </p:nvSpPr>
        <p:spPr>
          <a:xfrm>
            <a:off x="838200" y="4695228"/>
            <a:ext cx="3795157" cy="148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https://ferrum-body.ru/razgibanie-ruk-na-bloke.html</a:t>
            </a:r>
            <a:endParaRPr lang="ru-RU" sz="2000" dirty="0"/>
          </a:p>
        </p:txBody>
      </p:sp>
      <p:pic>
        <p:nvPicPr>
          <p:cNvPr id="9" name="Рисунок 8">
            <a:extLst>
              <a:ext uri="{FF2B5EF4-FFF2-40B4-BE49-F238E27FC236}">
                <a16:creationId xmlns:a16="http://schemas.microsoft.com/office/drawing/2014/main" id="{A15FA4D4-615A-46C4-80ED-E4C12572508F}"/>
              </a:ext>
            </a:extLst>
          </p:cNvPr>
          <p:cNvPicPr>
            <a:picLocks noChangeAspect="1"/>
          </p:cNvPicPr>
          <p:nvPr/>
        </p:nvPicPr>
        <p:blipFill rotWithShape="1">
          <a:blip r:embed="rId2"/>
          <a:srcRect r="2533"/>
          <a:stretch/>
        </p:blipFill>
        <p:spPr>
          <a:xfrm>
            <a:off x="7558644" y="4532385"/>
            <a:ext cx="4136051" cy="2325615"/>
          </a:xfrm>
          <a:prstGeom prst="rect">
            <a:avLst/>
          </a:prstGeom>
        </p:spPr>
      </p:pic>
    </p:spTree>
    <p:extLst>
      <p:ext uri="{BB962C8B-B14F-4D97-AF65-F5344CB8AC3E}">
        <p14:creationId xmlns:p14="http://schemas.microsoft.com/office/powerpoint/2010/main" val="204126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552CEC-2D9D-4FF8-BA32-C061CB659180}"/>
              </a:ext>
            </a:extLst>
          </p:cNvPr>
          <p:cNvSpPr>
            <a:spLocks noGrp="1"/>
          </p:cNvSpPr>
          <p:nvPr>
            <p:ph type="title"/>
          </p:nvPr>
        </p:nvSpPr>
        <p:spPr/>
        <p:txBody>
          <a:bodyPr/>
          <a:lstStyle/>
          <a:p>
            <a:r>
              <a:rPr lang="ru-RU" dirty="0"/>
              <a:t>Разгибание рук с гантелями в наклоне</a:t>
            </a:r>
          </a:p>
        </p:txBody>
      </p:sp>
      <p:sp>
        <p:nvSpPr>
          <p:cNvPr id="3" name="Объект 2">
            <a:extLst>
              <a:ext uri="{FF2B5EF4-FFF2-40B4-BE49-F238E27FC236}">
                <a16:creationId xmlns:a16="http://schemas.microsoft.com/office/drawing/2014/main" id="{ED4B9385-4D46-4534-BD14-9A3444293DD2}"/>
              </a:ext>
            </a:extLst>
          </p:cNvPr>
          <p:cNvSpPr>
            <a:spLocks noGrp="1"/>
          </p:cNvSpPr>
          <p:nvPr>
            <p:ph idx="1"/>
          </p:nvPr>
        </p:nvSpPr>
        <p:spPr/>
        <p:txBody>
          <a:bodyPr>
            <a:normAutofit/>
          </a:bodyPr>
          <a:lstStyle/>
          <a:p>
            <a:r>
              <a:rPr lang="ru-RU" sz="2000" dirty="0"/>
              <a:t>Наклонитесь вперёд с прямой спиной, руки с гантелями согните в локтях под прямым углом и держите близко к телу. Разогните руки, а потом вернитесь в исходное положение. Не меняйте угол наклона спины, не двигайте плечами — работают только предплечья.</a:t>
            </a:r>
          </a:p>
          <a:p>
            <a:r>
              <a:rPr lang="ru-RU" sz="2000" dirty="0"/>
              <a:t>Когда опускается локоть, уменьшается диапазон для разгибания руки. Одновременно с этим уменьшается напряжение трицепса в конечной точке разгибания. Используйте зеркало для контроля положения тела, либо попробуйте более легкий вес гантелей.</a:t>
            </a:r>
          </a:p>
        </p:txBody>
      </p:sp>
      <p:sp>
        <p:nvSpPr>
          <p:cNvPr id="6" name="Объект 2">
            <a:extLst>
              <a:ext uri="{FF2B5EF4-FFF2-40B4-BE49-F238E27FC236}">
                <a16:creationId xmlns:a16="http://schemas.microsoft.com/office/drawing/2014/main" id="{41EA6679-5FEE-43F5-ACB7-6489F6725402}"/>
              </a:ext>
            </a:extLst>
          </p:cNvPr>
          <p:cNvSpPr txBox="1">
            <a:spLocks/>
          </p:cNvSpPr>
          <p:nvPr/>
        </p:nvSpPr>
        <p:spPr>
          <a:xfrm>
            <a:off x="838199" y="4001294"/>
            <a:ext cx="3795157" cy="148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000" dirty="0"/>
              <a:t>https://fitnavigator.ru/baza-uprazhnenij/razgibanie-ruk-v-naklone.html</a:t>
            </a:r>
          </a:p>
        </p:txBody>
      </p:sp>
      <p:graphicFrame>
        <p:nvGraphicFramePr>
          <p:cNvPr id="8" name="Объект 7">
            <a:extLst>
              <a:ext uri="{FF2B5EF4-FFF2-40B4-BE49-F238E27FC236}">
                <a16:creationId xmlns:a16="http://schemas.microsoft.com/office/drawing/2014/main" id="{F62FE099-BC1E-4790-965F-8CBC6B22EC24}"/>
              </a:ext>
            </a:extLst>
          </p:cNvPr>
          <p:cNvGraphicFramePr>
            <a:graphicFrameLocks noChangeAspect="1"/>
          </p:cNvGraphicFramePr>
          <p:nvPr>
            <p:extLst>
              <p:ext uri="{D42A27DB-BD31-4B8C-83A1-F6EECF244321}">
                <p14:modId xmlns:p14="http://schemas.microsoft.com/office/powerpoint/2010/main" val="498984283"/>
              </p:ext>
            </p:extLst>
          </p:nvPr>
        </p:nvGraphicFramePr>
        <p:xfrm>
          <a:off x="6349294" y="4001294"/>
          <a:ext cx="5253577" cy="2856706"/>
        </p:xfrm>
        <a:graphic>
          <a:graphicData uri="http://schemas.openxmlformats.org/presentationml/2006/ole">
            <mc:AlternateContent xmlns:mc="http://schemas.openxmlformats.org/markup-compatibility/2006">
              <mc:Choice xmlns:v="urn:schemas-microsoft-com:vml" Requires="v">
                <p:oleObj spid="_x0000_s1030" r:id="rId4" imgW="4952160" imgH="2691720" progId="">
                  <p:embed/>
                </p:oleObj>
              </mc:Choice>
              <mc:Fallback>
                <p:oleObj r:id="rId4" imgW="4952160" imgH="2691720" progId="">
                  <p:embed/>
                  <p:pic>
                    <p:nvPicPr>
                      <p:cNvPr id="0" name=""/>
                      <p:cNvPicPr/>
                      <p:nvPr/>
                    </p:nvPicPr>
                    <p:blipFill>
                      <a:blip r:embed="rId5"/>
                      <a:stretch>
                        <a:fillRect/>
                      </a:stretch>
                    </p:blipFill>
                    <p:spPr>
                      <a:xfrm>
                        <a:off x="6349294" y="4001294"/>
                        <a:ext cx="5253577" cy="2856706"/>
                      </a:xfrm>
                      <a:prstGeom prst="rect">
                        <a:avLst/>
                      </a:prstGeom>
                    </p:spPr>
                  </p:pic>
                </p:oleObj>
              </mc:Fallback>
            </mc:AlternateContent>
          </a:graphicData>
        </a:graphic>
      </p:graphicFrame>
    </p:spTree>
    <p:extLst>
      <p:ext uri="{BB962C8B-B14F-4D97-AF65-F5344CB8AC3E}">
        <p14:creationId xmlns:p14="http://schemas.microsoft.com/office/powerpoint/2010/main" val="414659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552CEC-2D9D-4FF8-BA32-C061CB659180}"/>
              </a:ext>
            </a:extLst>
          </p:cNvPr>
          <p:cNvSpPr>
            <a:spLocks noGrp="1"/>
          </p:cNvSpPr>
          <p:nvPr>
            <p:ph type="title"/>
          </p:nvPr>
        </p:nvSpPr>
        <p:spPr/>
        <p:txBody>
          <a:bodyPr/>
          <a:lstStyle/>
          <a:p>
            <a:r>
              <a:rPr lang="ru-RU" dirty="0"/>
              <a:t>Отжимания на брусьях</a:t>
            </a:r>
          </a:p>
        </p:txBody>
      </p:sp>
      <p:sp>
        <p:nvSpPr>
          <p:cNvPr id="3" name="Объект 2">
            <a:extLst>
              <a:ext uri="{FF2B5EF4-FFF2-40B4-BE49-F238E27FC236}">
                <a16:creationId xmlns:a16="http://schemas.microsoft.com/office/drawing/2014/main" id="{ED4B9385-4D46-4534-BD14-9A3444293DD2}"/>
              </a:ext>
            </a:extLst>
          </p:cNvPr>
          <p:cNvSpPr>
            <a:spLocks noGrp="1"/>
          </p:cNvSpPr>
          <p:nvPr>
            <p:ph idx="1"/>
          </p:nvPr>
        </p:nvSpPr>
        <p:spPr/>
        <p:txBody>
          <a:bodyPr>
            <a:normAutofit/>
          </a:bodyPr>
          <a:lstStyle/>
          <a:p>
            <a:r>
              <a:rPr lang="ru-RU" sz="2000" dirty="0"/>
              <a:t>Возьмитесь за брусья, не поднимайте плечи, сведите лопатки. Опуститесь до параллели плеч с полом. Корпус держите прямо, не наклоняйтесь вперёд: это позволит максимально загрузить трицепсы. Выжмите себя наверх и повторите упражнение. </a:t>
            </a:r>
            <a:endParaRPr lang="en-US" sz="2000" dirty="0"/>
          </a:p>
          <a:p>
            <a:r>
              <a:rPr lang="ru-RU" sz="2000" dirty="0"/>
              <a:t>Очень широкий хват. То есть тот, в котором руки находятся в пронации. Для большинства людей средний хват на ширине плеч – будет работать лучшим образом.</a:t>
            </a:r>
          </a:p>
        </p:txBody>
      </p:sp>
      <p:sp>
        <p:nvSpPr>
          <p:cNvPr id="6" name="Объект 2">
            <a:extLst>
              <a:ext uri="{FF2B5EF4-FFF2-40B4-BE49-F238E27FC236}">
                <a16:creationId xmlns:a16="http://schemas.microsoft.com/office/drawing/2014/main" id="{41EA6679-5FEE-43F5-ACB7-6489F6725402}"/>
              </a:ext>
            </a:extLst>
          </p:cNvPr>
          <p:cNvSpPr txBox="1">
            <a:spLocks/>
          </p:cNvSpPr>
          <p:nvPr/>
        </p:nvSpPr>
        <p:spPr>
          <a:xfrm>
            <a:off x="838200" y="4240057"/>
            <a:ext cx="3795157" cy="148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https://lifehacker.ru/luchshie-uprazhneniya-na-triceps/</a:t>
            </a:r>
            <a:endParaRPr lang="ru-RU" sz="2000" dirty="0"/>
          </a:p>
        </p:txBody>
      </p:sp>
      <p:pic>
        <p:nvPicPr>
          <p:cNvPr id="5" name="Рисунок 4">
            <a:extLst>
              <a:ext uri="{FF2B5EF4-FFF2-40B4-BE49-F238E27FC236}">
                <a16:creationId xmlns:a16="http://schemas.microsoft.com/office/drawing/2014/main" id="{B79803B0-CF02-4E17-95BC-5E2DED4DC8D4}"/>
              </a:ext>
            </a:extLst>
          </p:cNvPr>
          <p:cNvPicPr>
            <a:picLocks noChangeAspect="1"/>
          </p:cNvPicPr>
          <p:nvPr/>
        </p:nvPicPr>
        <p:blipFill>
          <a:blip r:embed="rId3"/>
          <a:stretch>
            <a:fillRect/>
          </a:stretch>
        </p:blipFill>
        <p:spPr>
          <a:xfrm>
            <a:off x="7435516" y="3944228"/>
            <a:ext cx="4178118" cy="2913772"/>
          </a:xfrm>
          <a:prstGeom prst="rect">
            <a:avLst/>
          </a:prstGeom>
        </p:spPr>
      </p:pic>
    </p:spTree>
    <p:extLst>
      <p:ext uri="{BB962C8B-B14F-4D97-AF65-F5344CB8AC3E}">
        <p14:creationId xmlns:p14="http://schemas.microsoft.com/office/powerpoint/2010/main" val="26837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552CEC-2D9D-4FF8-BA32-C061CB659180}"/>
              </a:ext>
            </a:extLst>
          </p:cNvPr>
          <p:cNvSpPr>
            <a:spLocks noGrp="1"/>
          </p:cNvSpPr>
          <p:nvPr>
            <p:ph type="title"/>
          </p:nvPr>
        </p:nvSpPr>
        <p:spPr/>
        <p:txBody>
          <a:bodyPr/>
          <a:lstStyle/>
          <a:p>
            <a:r>
              <a:rPr lang="ru-RU" dirty="0"/>
              <a:t>Растяжка трицепсов</a:t>
            </a:r>
          </a:p>
        </p:txBody>
      </p:sp>
      <p:sp>
        <p:nvSpPr>
          <p:cNvPr id="3" name="Объект 2">
            <a:extLst>
              <a:ext uri="{FF2B5EF4-FFF2-40B4-BE49-F238E27FC236}">
                <a16:creationId xmlns:a16="http://schemas.microsoft.com/office/drawing/2014/main" id="{ED4B9385-4D46-4534-BD14-9A3444293DD2}"/>
              </a:ext>
            </a:extLst>
          </p:cNvPr>
          <p:cNvSpPr>
            <a:spLocks noGrp="1"/>
          </p:cNvSpPr>
          <p:nvPr>
            <p:ph idx="1"/>
          </p:nvPr>
        </p:nvSpPr>
        <p:spPr/>
        <p:txBody>
          <a:bodyPr>
            <a:normAutofit/>
          </a:bodyPr>
          <a:lstStyle/>
          <a:p>
            <a:r>
              <a:rPr lang="ru-RU" sz="2000" dirty="0"/>
              <a:t>Тут множество вариаций растяжки подойдет и растяжка который выполняется для бицепса, и следующее упражнение: 1 Поднимите руки над головой, возьмитесь одной рукой за локоть другой. 2 Плавно притягивайте локоть за голову, создавая легкое растяжение. 3 Дыхание не задерживайте.</a:t>
            </a:r>
          </a:p>
          <a:p>
            <a:r>
              <a:rPr lang="ru-RU" sz="2000" dirty="0"/>
              <a:t>Если гибкость не развита не стоит травмируя себя пытаться как можно ниже опускать локоть, или при другой вариации когда руки берутся в замок (один за головой, другой со стороны корпуса), достаточно почувствовать, что мышцы растягиваются и держать примерно 10-15 секунд</a:t>
            </a:r>
          </a:p>
        </p:txBody>
      </p:sp>
      <p:sp>
        <p:nvSpPr>
          <p:cNvPr id="6" name="Объект 2">
            <a:extLst>
              <a:ext uri="{FF2B5EF4-FFF2-40B4-BE49-F238E27FC236}">
                <a16:creationId xmlns:a16="http://schemas.microsoft.com/office/drawing/2014/main" id="{41EA6679-5FEE-43F5-ACB7-6489F6725402}"/>
              </a:ext>
            </a:extLst>
          </p:cNvPr>
          <p:cNvSpPr txBox="1">
            <a:spLocks/>
          </p:cNvSpPr>
          <p:nvPr/>
        </p:nvSpPr>
        <p:spPr>
          <a:xfrm>
            <a:off x="838200" y="4247651"/>
            <a:ext cx="3795157" cy="148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https://stretching-guru.ru/sets-of-exercises/dlya-plech/rastyazhka-tricepsov-i-verxnej-chasti-plech/</a:t>
            </a:r>
            <a:endParaRPr lang="ru-RU" sz="2000" dirty="0"/>
          </a:p>
        </p:txBody>
      </p:sp>
      <p:graphicFrame>
        <p:nvGraphicFramePr>
          <p:cNvPr id="7" name="Объект 6">
            <a:extLst>
              <a:ext uri="{FF2B5EF4-FFF2-40B4-BE49-F238E27FC236}">
                <a16:creationId xmlns:a16="http://schemas.microsoft.com/office/drawing/2014/main" id="{8B5BB2E5-F5C3-48F1-9CFF-715D49BE77B0}"/>
              </a:ext>
            </a:extLst>
          </p:cNvPr>
          <p:cNvGraphicFramePr>
            <a:graphicFrameLocks noChangeAspect="1"/>
          </p:cNvGraphicFramePr>
          <p:nvPr>
            <p:extLst>
              <p:ext uri="{D42A27DB-BD31-4B8C-83A1-F6EECF244321}">
                <p14:modId xmlns:p14="http://schemas.microsoft.com/office/powerpoint/2010/main" val="773049165"/>
              </p:ext>
            </p:extLst>
          </p:nvPr>
        </p:nvGraphicFramePr>
        <p:xfrm>
          <a:off x="4633357" y="4062665"/>
          <a:ext cx="1324142" cy="2795335"/>
        </p:xfrm>
        <a:graphic>
          <a:graphicData uri="http://schemas.openxmlformats.org/presentationml/2006/ole">
            <mc:AlternateContent xmlns:mc="http://schemas.openxmlformats.org/markup-compatibility/2006">
              <mc:Choice xmlns:v="urn:schemas-microsoft-com:vml" Requires="v">
                <p:oleObj spid="_x0000_s2051" r:id="rId4" imgW="3072960" imgH="6488640" progId="">
                  <p:embed/>
                </p:oleObj>
              </mc:Choice>
              <mc:Fallback>
                <p:oleObj r:id="rId4" imgW="3072960" imgH="6488640" progId="">
                  <p:embed/>
                  <p:pic>
                    <p:nvPicPr>
                      <p:cNvPr id="0" name=""/>
                      <p:cNvPicPr/>
                      <p:nvPr/>
                    </p:nvPicPr>
                    <p:blipFill>
                      <a:blip r:embed="rId5"/>
                      <a:stretch>
                        <a:fillRect/>
                      </a:stretch>
                    </p:blipFill>
                    <p:spPr>
                      <a:xfrm>
                        <a:off x="4633357" y="4062665"/>
                        <a:ext cx="1324142" cy="2795335"/>
                      </a:xfrm>
                      <a:prstGeom prst="rect">
                        <a:avLst/>
                      </a:prstGeom>
                    </p:spPr>
                  </p:pic>
                </p:oleObj>
              </mc:Fallback>
            </mc:AlternateContent>
          </a:graphicData>
        </a:graphic>
      </p:graphicFrame>
      <p:pic>
        <p:nvPicPr>
          <p:cNvPr id="10" name="Рисунок 9">
            <a:extLst>
              <a:ext uri="{FF2B5EF4-FFF2-40B4-BE49-F238E27FC236}">
                <a16:creationId xmlns:a16="http://schemas.microsoft.com/office/drawing/2014/main" id="{A01B72B1-3B4E-4D70-8BA5-0077DBD809E3}"/>
              </a:ext>
            </a:extLst>
          </p:cNvPr>
          <p:cNvPicPr>
            <a:picLocks noChangeAspect="1"/>
          </p:cNvPicPr>
          <p:nvPr/>
        </p:nvPicPr>
        <p:blipFill rotWithShape="1">
          <a:blip r:embed="rId6"/>
          <a:srcRect t="6618"/>
          <a:stretch/>
        </p:blipFill>
        <p:spPr>
          <a:xfrm>
            <a:off x="8781740" y="4001294"/>
            <a:ext cx="3234131" cy="2795336"/>
          </a:xfrm>
          <a:prstGeom prst="rect">
            <a:avLst/>
          </a:prstGeom>
        </p:spPr>
      </p:pic>
    </p:spTree>
    <p:extLst>
      <p:ext uri="{BB962C8B-B14F-4D97-AF65-F5344CB8AC3E}">
        <p14:creationId xmlns:p14="http://schemas.microsoft.com/office/powerpoint/2010/main" val="4796810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708</Words>
  <Application>Microsoft Office PowerPoint</Application>
  <PresentationFormat>Широкоэкранный</PresentationFormat>
  <Paragraphs>35</Paragraphs>
  <Slides>8</Slides>
  <Notes>3</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0</vt:i4>
      </vt:variant>
      <vt:variant>
        <vt:lpstr>Заголовки слайдов</vt:lpstr>
      </vt:variant>
      <vt:variant>
        <vt:i4>8</vt:i4>
      </vt:variant>
    </vt:vector>
  </HeadingPairs>
  <TitlesOfParts>
    <vt:vector size="13" baseType="lpstr">
      <vt:lpstr>Arial</vt:lpstr>
      <vt:lpstr>Calibri</vt:lpstr>
      <vt:lpstr>Calibri Light</vt:lpstr>
      <vt:lpstr>Calibri Light (Заголовки)</vt:lpstr>
      <vt:lpstr>Тема Office</vt:lpstr>
      <vt:lpstr>Упражнения для развития мышц трицепса</vt:lpstr>
      <vt:lpstr>Обратные отжимания на скамье</vt:lpstr>
      <vt:lpstr>Жим гантели из-за головы</vt:lpstr>
      <vt:lpstr>Разгибание одной руки с опорой на лавку</vt:lpstr>
      <vt:lpstr>Разгибание рук на блоке с канатной рукоятью</vt:lpstr>
      <vt:lpstr>Разгибание рук с гантелями в наклоне</vt:lpstr>
      <vt:lpstr>Отжимания на брусьях</vt:lpstr>
      <vt:lpstr>Растяжка трицепсов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Упражнения для развития мышц бицепса</dc:title>
  <dc:creator>Tunyan</dc:creator>
  <cp:lastModifiedBy>Tunyan</cp:lastModifiedBy>
  <cp:revision>15</cp:revision>
  <dcterms:created xsi:type="dcterms:W3CDTF">2022-02-09T14:10:58Z</dcterms:created>
  <dcterms:modified xsi:type="dcterms:W3CDTF">2022-02-16T05:27:48Z</dcterms:modified>
</cp:coreProperties>
</file>