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6" r:id="rId3"/>
    <p:sldId id="267" r:id="rId4"/>
    <p:sldId id="268" r:id="rId5"/>
    <p:sldId id="269" r:id="rId6"/>
    <p:sldId id="270" r:id="rId7"/>
    <p:sldId id="271" r:id="rId8"/>
    <p:sldId id="272" r:id="rId9"/>
    <p:sldId id="265" r:id="rId10"/>
    <p:sldId id="257" r:id="rId11"/>
    <p:sldId id="258" r:id="rId12"/>
    <p:sldId id="259" r:id="rId13"/>
    <p:sldId id="273" r:id="rId14"/>
    <p:sldId id="275" r:id="rId15"/>
    <p:sldId id="274" r:id="rId16"/>
    <p:sldId id="260" r:id="rId17"/>
    <p:sldId id="261" r:id="rId18"/>
    <p:sldId id="262" r:id="rId19"/>
    <p:sldId id="277" r:id="rId20"/>
    <p:sldId id="276" r:id="rId21"/>
    <p:sldId id="278" r:id="rId22"/>
    <p:sldId id="279" r:id="rId23"/>
    <p:sldId id="263" r:id="rId24"/>
    <p:sldId id="264" r:id="rId25"/>
    <p:sldId id="280" r:id="rId2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p:restoredTop sz="94762"/>
  </p:normalViewPr>
  <p:slideViewPr>
    <p:cSldViewPr snapToGrid="0">
      <p:cViewPr varScale="1">
        <p:scale>
          <a:sx n="142" d="100"/>
          <a:sy n="142" d="100"/>
        </p:scale>
        <p:origin x="7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Theory Problem Set</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r>
              <a:rPr lang="en-US" dirty="0"/>
              <a:t> Trung Pham</a:t>
            </a:r>
            <a:endParaRPr dirty="0"/>
          </a:p>
          <a:p>
            <a:pPr marL="0" indent="0" defTabSz="850391">
              <a:defRPr sz="1488"/>
            </a:pPr>
            <a:r>
              <a:rPr dirty="0"/>
              <a:t>GT Email:</a:t>
            </a:r>
            <a:r>
              <a:rPr lang="en-US" dirty="0"/>
              <a:t> tpham328@gatech.edu</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r>
              <a:rPr dirty="0"/>
              <a:t>Two-Layer Neural Network</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3711906449"/>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dirty="0"/>
                    </a:p>
                  </a:txBody>
                  <a:tcPr marL="91425" marR="91425" marT="91425" marB="91425" horzOverflow="overflow"/>
                </a:tc>
                <a:tc>
                  <a:txBody>
                    <a:bodyPr/>
                    <a:lstStyle/>
                    <a:p>
                      <a:pPr algn="l">
                        <a:defRPr sz="1800"/>
                      </a:pPr>
                      <a:r>
                        <a:rPr sz="1400"/>
                        <a:t>lr=1</a:t>
                      </a:r>
                    </a:p>
                  </a:txBody>
                  <a:tcPr marL="91425" marR="91425" marT="91425" marB="91425" horzOverflow="overflow"/>
                </a:tc>
                <a:tc>
                  <a:txBody>
                    <a:bodyPr/>
                    <a:lstStyle/>
                    <a:p>
                      <a:pPr algn="l">
                        <a:defRPr sz="1800"/>
                      </a:pPr>
                      <a:r>
                        <a:rPr sz="1400"/>
                        <a:t>lr=1e-1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r>
                        <a:rPr lang="en-US" dirty="0"/>
                        <a:t> 0.9433</a:t>
                      </a:r>
                      <a:endParaRPr dirty="0"/>
                    </a:p>
                  </a:txBody>
                  <a:tcPr marL="91425" marR="91425" marT="91425" marB="91425" horzOverflow="overflow"/>
                </a:tc>
                <a:tc>
                  <a:txBody>
                    <a:bodyPr/>
                    <a:lstStyle/>
                    <a:p>
                      <a:pPr algn="l">
                        <a:defRPr sz="1400"/>
                      </a:pPr>
                      <a:r>
                        <a:rPr lang="en-US" dirty="0"/>
                        <a:t>0.9217</a:t>
                      </a:r>
                      <a:endParaRPr dirty="0"/>
                    </a:p>
                  </a:txBody>
                  <a:tcPr marL="91425" marR="91425" marT="91425" marB="91425" horzOverflow="overflow"/>
                </a:tc>
                <a:tc>
                  <a:txBody>
                    <a:bodyPr/>
                    <a:lstStyle/>
                    <a:p>
                      <a:pPr algn="l">
                        <a:defRPr sz="1400"/>
                      </a:pPr>
                      <a:r>
                        <a:rPr lang="en-US" dirty="0"/>
                        <a:t>0.9082</a:t>
                      </a:r>
                      <a:endParaRPr dirty="0"/>
                    </a:p>
                  </a:txBody>
                  <a:tcPr marL="91425" marR="91425" marT="91425" marB="91425" horzOverflow="overflow"/>
                </a:tc>
                <a:tc>
                  <a:txBody>
                    <a:bodyPr/>
                    <a:lstStyle/>
                    <a:p>
                      <a:pPr algn="l">
                        <a:defRPr sz="1400"/>
                      </a:pPr>
                      <a:r>
                        <a:rPr lang="en-US" dirty="0"/>
                        <a:t>0.7292</a:t>
                      </a:r>
                      <a:endParaRPr dirty="0"/>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 0.9507</a:t>
                      </a:r>
                      <a:endParaRPr dirty="0"/>
                    </a:p>
                  </a:txBody>
                  <a:tcPr marL="91425" marR="91425" marT="91425" marB="91425" horzOverflow="overflow"/>
                </a:tc>
                <a:tc>
                  <a:txBody>
                    <a:bodyPr/>
                    <a:lstStyle/>
                    <a:p>
                      <a:pPr algn="l">
                        <a:defRPr sz="1400"/>
                      </a:pPr>
                      <a:r>
                        <a:rPr lang="en-US" dirty="0"/>
                        <a:t>0.9259</a:t>
                      </a:r>
                      <a:endParaRPr dirty="0"/>
                    </a:p>
                  </a:txBody>
                  <a:tcPr marL="91425" marR="91425" marT="91425" marB="91425" horzOverflow="overflow"/>
                </a:tc>
                <a:tc>
                  <a:txBody>
                    <a:bodyPr/>
                    <a:lstStyle/>
                    <a:p>
                      <a:pPr algn="l">
                        <a:defRPr sz="1400"/>
                      </a:pPr>
                      <a:r>
                        <a:rPr lang="en-US" dirty="0"/>
                        <a:t>0.9125</a:t>
                      </a:r>
                      <a:endParaRPr dirty="0"/>
                    </a:p>
                  </a:txBody>
                  <a:tcPr marL="91425" marR="91425" marT="91425" marB="91425" horzOverflow="overflow"/>
                </a:tc>
                <a:tc>
                  <a:txBody>
                    <a:bodyPr/>
                    <a:lstStyle/>
                    <a:p>
                      <a:pPr algn="l">
                        <a:defRPr sz="1400"/>
                      </a:pPr>
                      <a:r>
                        <a:rPr lang="en-US" dirty="0"/>
                        <a:t> 0.7615</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learning rates from the previous slide</a:t>
            </a:r>
            <a:r>
              <a:rPr dirty="0"/>
              <a:t> and put </a:t>
            </a:r>
            <a:r>
              <a:rPr lang="en-US" dirty="0"/>
              <a:t>them</a:t>
            </a:r>
            <a:r>
              <a:rPr dirty="0"/>
              <a:t> below</a:t>
            </a:r>
            <a:r>
              <a:rPr lang="en-US" dirty="0"/>
              <a:t> (you may add additional slides if needed).</a:t>
            </a:r>
            <a:endParaRPr dirty="0"/>
          </a:p>
        </p:txBody>
      </p:sp>
      <p:pic>
        <p:nvPicPr>
          <p:cNvPr id="3" name="Picture 2">
            <a:extLst>
              <a:ext uri="{FF2B5EF4-FFF2-40B4-BE49-F238E27FC236}">
                <a16:creationId xmlns:a16="http://schemas.microsoft.com/office/drawing/2014/main" id="{E76ABE0A-3639-7F55-C733-ED0CB7DC7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856361"/>
            <a:ext cx="3275710" cy="2456783"/>
          </a:xfrm>
          <a:prstGeom prst="rect">
            <a:avLst/>
          </a:prstGeom>
        </p:spPr>
      </p:pic>
      <p:pic>
        <p:nvPicPr>
          <p:cNvPr id="5" name="Picture 4">
            <a:extLst>
              <a:ext uri="{FF2B5EF4-FFF2-40B4-BE49-F238E27FC236}">
                <a16:creationId xmlns:a16="http://schemas.microsoft.com/office/drawing/2014/main" id="{0879DB19-2E85-58EE-CB08-813B0C96A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88" y="1856361"/>
            <a:ext cx="3213848" cy="2410387"/>
          </a:xfrm>
          <a:prstGeom prst="rect">
            <a:avLst/>
          </a:prstGeom>
        </p:spPr>
      </p:pic>
      <p:sp>
        <p:nvSpPr>
          <p:cNvPr id="6" name="TextBox 5">
            <a:extLst>
              <a:ext uri="{FF2B5EF4-FFF2-40B4-BE49-F238E27FC236}">
                <a16:creationId xmlns:a16="http://schemas.microsoft.com/office/drawing/2014/main" id="{986BE84B-6B89-1724-E955-EB4C3E2CC078}"/>
              </a:ext>
            </a:extLst>
          </p:cNvPr>
          <p:cNvSpPr txBox="1"/>
          <p:nvPr/>
        </p:nvSpPr>
        <p:spPr>
          <a:xfrm>
            <a:off x="960486" y="4350306"/>
            <a:ext cx="2862963"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 Loss curve with learning rate = 1</a:t>
            </a:r>
          </a:p>
        </p:txBody>
      </p:sp>
      <p:sp>
        <p:nvSpPr>
          <p:cNvPr id="7" name="TextBox 6">
            <a:extLst>
              <a:ext uri="{FF2B5EF4-FFF2-40B4-BE49-F238E27FC236}">
                <a16:creationId xmlns:a16="http://schemas.microsoft.com/office/drawing/2014/main" id="{3DA940C2-A16F-256B-8DAE-53A69B343D1C}"/>
              </a:ext>
            </a:extLst>
          </p:cNvPr>
          <p:cNvSpPr txBox="1"/>
          <p:nvPr/>
        </p:nvSpPr>
        <p:spPr>
          <a:xfrm>
            <a:off x="4709974" y="4325291"/>
            <a:ext cx="3170740"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2: Accuracy curve with learning rate = 1</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71A5-6332-D306-4614-C71BB8FD9161}"/>
              </a:ext>
            </a:extLst>
          </p:cNvPr>
          <p:cNvSpPr>
            <a:spLocks noGrp="1"/>
          </p:cNvSpPr>
          <p:nvPr>
            <p:ph type="title"/>
          </p:nvPr>
        </p:nvSpPr>
        <p:spPr/>
        <p:txBody>
          <a:bodyPr>
            <a:normAutofit fontScale="90000"/>
          </a:bodyPr>
          <a:lstStyle/>
          <a:p>
            <a:endParaRPr lang="en-US"/>
          </a:p>
        </p:txBody>
      </p:sp>
      <p:pic>
        <p:nvPicPr>
          <p:cNvPr id="5" name="Picture 4">
            <a:extLst>
              <a:ext uri="{FF2B5EF4-FFF2-40B4-BE49-F238E27FC236}">
                <a16:creationId xmlns:a16="http://schemas.microsoft.com/office/drawing/2014/main" id="{63CEAF10-7B6E-47F7-F7E6-8049CDE69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490" y="1152475"/>
            <a:ext cx="3575221" cy="2681416"/>
          </a:xfrm>
          <a:prstGeom prst="rect">
            <a:avLst/>
          </a:prstGeom>
        </p:spPr>
      </p:pic>
      <p:pic>
        <p:nvPicPr>
          <p:cNvPr id="7" name="Picture 6">
            <a:extLst>
              <a:ext uri="{FF2B5EF4-FFF2-40B4-BE49-F238E27FC236}">
                <a16:creationId xmlns:a16="http://schemas.microsoft.com/office/drawing/2014/main" id="{026C8185-FAEF-A83D-FF1F-30BD38CA7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79" y="1152475"/>
            <a:ext cx="3575221" cy="2681416"/>
          </a:xfrm>
          <a:prstGeom prst="rect">
            <a:avLst/>
          </a:prstGeom>
        </p:spPr>
      </p:pic>
      <p:sp>
        <p:nvSpPr>
          <p:cNvPr id="8" name="TextBox 7">
            <a:extLst>
              <a:ext uri="{FF2B5EF4-FFF2-40B4-BE49-F238E27FC236}">
                <a16:creationId xmlns:a16="http://schemas.microsoft.com/office/drawing/2014/main" id="{6ED0CAB5-909F-4BF8-690D-E50A06973CDF}"/>
              </a:ext>
            </a:extLst>
          </p:cNvPr>
          <p:cNvSpPr txBox="1"/>
          <p:nvPr/>
        </p:nvSpPr>
        <p:spPr>
          <a:xfrm>
            <a:off x="973933" y="4003200"/>
            <a:ext cx="308417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3: Loss curve with learning rate = 1e-1</a:t>
            </a:r>
          </a:p>
        </p:txBody>
      </p:sp>
      <p:sp>
        <p:nvSpPr>
          <p:cNvPr id="9" name="TextBox 8">
            <a:extLst>
              <a:ext uri="{FF2B5EF4-FFF2-40B4-BE49-F238E27FC236}">
                <a16:creationId xmlns:a16="http://schemas.microsoft.com/office/drawing/2014/main" id="{7D888F87-2E02-E982-EB0C-021577B46008}"/>
              </a:ext>
            </a:extLst>
          </p:cNvPr>
          <p:cNvSpPr txBox="1"/>
          <p:nvPr/>
        </p:nvSpPr>
        <p:spPr>
          <a:xfrm>
            <a:off x="5180622" y="4003200"/>
            <a:ext cx="339195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4: Accuracy curve with learning rate = 1e-1</a:t>
            </a:r>
          </a:p>
        </p:txBody>
      </p:sp>
    </p:spTree>
    <p:extLst>
      <p:ext uri="{BB962C8B-B14F-4D97-AF65-F5344CB8AC3E}">
        <p14:creationId xmlns:p14="http://schemas.microsoft.com/office/powerpoint/2010/main" val="15739924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DED3-0765-C7B1-8BF6-F2E46B83BCFA}"/>
              </a:ext>
            </a:extLst>
          </p:cNvPr>
          <p:cNvSpPr>
            <a:spLocks noGrp="1"/>
          </p:cNvSpPr>
          <p:nvPr>
            <p:ph type="title"/>
          </p:nvPr>
        </p:nvSpPr>
        <p:spPr/>
        <p:txBody>
          <a:bodyPr>
            <a:normAutofit fontScale="90000"/>
          </a:bodyPr>
          <a:lstStyle/>
          <a:p>
            <a:endParaRPr lang="en-US"/>
          </a:p>
        </p:txBody>
      </p:sp>
      <p:pic>
        <p:nvPicPr>
          <p:cNvPr id="5" name="Picture 4">
            <a:extLst>
              <a:ext uri="{FF2B5EF4-FFF2-40B4-BE49-F238E27FC236}">
                <a16:creationId xmlns:a16="http://schemas.microsoft.com/office/drawing/2014/main" id="{3CF87FAD-4E04-69E4-1D07-ABE6EA1E7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908" y="1085566"/>
            <a:ext cx="3450521" cy="2587891"/>
          </a:xfrm>
          <a:prstGeom prst="rect">
            <a:avLst/>
          </a:prstGeom>
        </p:spPr>
      </p:pic>
      <p:pic>
        <p:nvPicPr>
          <p:cNvPr id="7" name="Picture 6">
            <a:extLst>
              <a:ext uri="{FF2B5EF4-FFF2-40B4-BE49-F238E27FC236}">
                <a16:creationId xmlns:a16="http://schemas.microsoft.com/office/drawing/2014/main" id="{D1F67907-6F71-0246-DF9B-8BB42D7D9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571" y="1085566"/>
            <a:ext cx="3450521" cy="2587891"/>
          </a:xfrm>
          <a:prstGeom prst="rect">
            <a:avLst/>
          </a:prstGeom>
        </p:spPr>
      </p:pic>
      <p:sp>
        <p:nvSpPr>
          <p:cNvPr id="8" name="TextBox 7">
            <a:extLst>
              <a:ext uri="{FF2B5EF4-FFF2-40B4-BE49-F238E27FC236}">
                <a16:creationId xmlns:a16="http://schemas.microsoft.com/office/drawing/2014/main" id="{A78C2351-950A-DAE2-B716-1DC034FDFAE3}"/>
              </a:ext>
            </a:extLst>
          </p:cNvPr>
          <p:cNvSpPr txBox="1"/>
          <p:nvPr/>
        </p:nvSpPr>
        <p:spPr>
          <a:xfrm>
            <a:off x="973933" y="4003200"/>
            <a:ext cx="308417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5: Loss curve with learning rate = 5e-2</a:t>
            </a:r>
          </a:p>
        </p:txBody>
      </p:sp>
      <p:sp>
        <p:nvSpPr>
          <p:cNvPr id="9" name="TextBox 8">
            <a:extLst>
              <a:ext uri="{FF2B5EF4-FFF2-40B4-BE49-F238E27FC236}">
                <a16:creationId xmlns:a16="http://schemas.microsoft.com/office/drawing/2014/main" id="{FEE4CB58-4534-F4AA-B5E0-307FDD6858DF}"/>
              </a:ext>
            </a:extLst>
          </p:cNvPr>
          <p:cNvSpPr txBox="1"/>
          <p:nvPr/>
        </p:nvSpPr>
        <p:spPr>
          <a:xfrm>
            <a:off x="4844444" y="4003200"/>
            <a:ext cx="339195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6: Accuracy curve with learning rate = 5e-2</a:t>
            </a:r>
          </a:p>
        </p:txBody>
      </p:sp>
    </p:spTree>
    <p:extLst>
      <p:ext uri="{BB962C8B-B14F-4D97-AF65-F5344CB8AC3E}">
        <p14:creationId xmlns:p14="http://schemas.microsoft.com/office/powerpoint/2010/main" val="407461908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0CEF-8D78-E6DF-20D6-365DA297007D}"/>
              </a:ext>
            </a:extLst>
          </p:cNvPr>
          <p:cNvSpPr>
            <a:spLocks noGrp="1"/>
          </p:cNvSpPr>
          <p:nvPr>
            <p:ph type="title"/>
          </p:nvPr>
        </p:nvSpPr>
        <p:spPr/>
        <p:txBody>
          <a:bodyPr>
            <a:normAutofit fontScale="90000"/>
          </a:bodyPr>
          <a:lstStyle/>
          <a:p>
            <a:endParaRPr lang="en-US"/>
          </a:p>
        </p:txBody>
      </p:sp>
      <p:pic>
        <p:nvPicPr>
          <p:cNvPr id="5" name="Picture 4">
            <a:extLst>
              <a:ext uri="{FF2B5EF4-FFF2-40B4-BE49-F238E27FC236}">
                <a16:creationId xmlns:a16="http://schemas.microsoft.com/office/drawing/2014/main" id="{55DAFADF-8F70-0735-8F3C-A96F4B780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511" y="1280325"/>
            <a:ext cx="3443798" cy="2582849"/>
          </a:xfrm>
          <a:prstGeom prst="rect">
            <a:avLst/>
          </a:prstGeom>
        </p:spPr>
      </p:pic>
      <p:pic>
        <p:nvPicPr>
          <p:cNvPr id="7" name="Picture 6">
            <a:extLst>
              <a:ext uri="{FF2B5EF4-FFF2-40B4-BE49-F238E27FC236}">
                <a16:creationId xmlns:a16="http://schemas.microsoft.com/office/drawing/2014/main" id="{DA7B101B-C23F-04B0-D8D6-86C8B3234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20" y="1280325"/>
            <a:ext cx="3443798" cy="2582849"/>
          </a:xfrm>
          <a:prstGeom prst="rect">
            <a:avLst/>
          </a:prstGeom>
        </p:spPr>
      </p:pic>
      <p:sp>
        <p:nvSpPr>
          <p:cNvPr id="8" name="TextBox 7">
            <a:extLst>
              <a:ext uri="{FF2B5EF4-FFF2-40B4-BE49-F238E27FC236}">
                <a16:creationId xmlns:a16="http://schemas.microsoft.com/office/drawing/2014/main" id="{D1443826-CA37-6C35-E576-AD5968ABE4B9}"/>
              </a:ext>
            </a:extLst>
          </p:cNvPr>
          <p:cNvSpPr txBox="1"/>
          <p:nvPr/>
        </p:nvSpPr>
        <p:spPr>
          <a:xfrm>
            <a:off x="973933" y="4003200"/>
            <a:ext cx="308417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7: Loss curve with learning rate = 1e-2</a:t>
            </a:r>
          </a:p>
        </p:txBody>
      </p:sp>
      <p:sp>
        <p:nvSpPr>
          <p:cNvPr id="9" name="TextBox 8">
            <a:extLst>
              <a:ext uri="{FF2B5EF4-FFF2-40B4-BE49-F238E27FC236}">
                <a16:creationId xmlns:a16="http://schemas.microsoft.com/office/drawing/2014/main" id="{802F5EE3-F180-EF70-F4D0-38DCA62005DD}"/>
              </a:ext>
            </a:extLst>
          </p:cNvPr>
          <p:cNvSpPr txBox="1"/>
          <p:nvPr/>
        </p:nvSpPr>
        <p:spPr>
          <a:xfrm>
            <a:off x="4812321" y="4003200"/>
            <a:ext cx="339195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8: Accuracy curve with learning rate = 1e-2</a:t>
            </a:r>
          </a:p>
        </p:txBody>
      </p:sp>
    </p:spTree>
    <p:extLst>
      <p:ext uri="{BB962C8B-B14F-4D97-AF65-F5344CB8AC3E}">
        <p14:creationId xmlns:p14="http://schemas.microsoft.com/office/powerpoint/2010/main" val="20979708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22" name="Google Shape;79;p17"/>
          <p:cNvSpPr txBox="1">
            <a:spLocks noGrp="1"/>
          </p:cNvSpPr>
          <p:nvPr>
            <p:ph type="body" idx="1"/>
          </p:nvPr>
        </p:nvSpPr>
        <p:spPr>
          <a:xfrm>
            <a:off x="311699" y="937321"/>
            <a:ext cx="8520602" cy="3761153"/>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learning rate has the observed effect. Also, be cognizant of the best way to organize and show the results that best emphasizes your key observations. If you need more than one slide to answer the question, you are free to create new slides.</a:t>
            </a:r>
            <a:br>
              <a:rPr lang="en-US" sz="1100" i="1" dirty="0">
                <a:solidFill>
                  <a:srgbClr val="0070C0"/>
                </a:solidFill>
              </a:rPr>
            </a:br>
            <a:r>
              <a:rPr lang="en-US" sz="1100" i="1" dirty="0">
                <a:solidFill>
                  <a:schemeClr val="tx1"/>
                </a:solidFill>
              </a:rPr>
              <a:t>Higher learning rate mean the model weights are updated faster based on the gradients. This could lead to faster convergence. Learning rate equals 1 in figure 1 and 2 is really high. We can see sharp decrease in loss and increase in accuracy after first epochs. It still work with current data, but updating weight too fast might lead to over adjustment and fails to converge. </a:t>
            </a:r>
          </a:p>
          <a:p>
            <a:r>
              <a:rPr lang="en-US" sz="1100" i="1" dirty="0">
                <a:solidFill>
                  <a:schemeClr val="tx1"/>
                </a:solidFill>
              </a:rPr>
              <a:t>With smaller learning rate (0.1 and 0.05) the model converge a bit more slowly but still good enough, indicating this is a sweet spot for model with epoch equals 10. At high learning rate, epoch can be lower, and vice versa. This is a trade off between learning rate and epoch, slower learning rate, we need to train the model longer. </a:t>
            </a:r>
          </a:p>
          <a:p>
            <a:r>
              <a:rPr lang="en-US" sz="1100" i="1" dirty="0">
                <a:solidFill>
                  <a:schemeClr val="tx1"/>
                </a:solidFill>
              </a:rPr>
              <a:t>In case learning rate is 0.01, the model does not converge after 10 epochs, accuracy is low. This indicates the model is underfitted because the weights are not updated fast enough. To fix this, we need to increase epochs or increase the learning rate. Also learning should not be too high like 1 to avoid instability, model over jumping the local minima.</a:t>
            </a:r>
            <a:endParaRPr sz="1100" i="1" dirty="0">
              <a:solidFill>
                <a:schemeClr val="tx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1832348481"/>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57093">
                  <a:extLst>
                    <a:ext uri="{9D8B030D-6E8A-4147-A177-3AD203B41FA5}">
                      <a16:colId xmlns:a16="http://schemas.microsoft.com/office/drawing/2014/main" val="3812410909"/>
                    </a:ext>
                  </a:extLst>
                </a:gridCol>
                <a:gridCol w="1257093">
                  <a:extLst>
                    <a:ext uri="{9D8B030D-6E8A-4147-A177-3AD203B41FA5}">
                      <a16:colId xmlns:a16="http://schemas.microsoft.com/office/drawing/2014/main" val="20002"/>
                    </a:ext>
                  </a:extLst>
                </a:gridCol>
                <a:gridCol w="1257093">
                  <a:extLst>
                    <a:ext uri="{9D8B030D-6E8A-4147-A177-3AD203B41FA5}">
                      <a16:colId xmlns:a16="http://schemas.microsoft.com/office/drawing/2014/main" val="20003"/>
                    </a:ext>
                  </a:extLst>
                </a:gridCol>
                <a:gridCol w="1257093">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0.1015</a:t>
                      </a:r>
                      <a:endParaRPr dirty="0"/>
                    </a:p>
                  </a:txBody>
                  <a:tcPr marL="91425" marR="91425" marT="91425" marB="91425" horzOverflow="overflow"/>
                </a:tc>
                <a:tc>
                  <a:txBody>
                    <a:bodyPr/>
                    <a:lstStyle/>
                    <a:p>
                      <a:pPr algn="l">
                        <a:defRPr sz="1400"/>
                      </a:pPr>
                      <a:r>
                        <a:rPr lang="en-US" dirty="0"/>
                        <a:t>0.3389</a:t>
                      </a:r>
                      <a:endParaRPr dirty="0"/>
                    </a:p>
                  </a:txBody>
                  <a:tcPr marL="91425" marR="91425" marT="91425" marB="91425" horzOverflow="overflow"/>
                </a:tc>
                <a:tc>
                  <a:txBody>
                    <a:bodyPr/>
                    <a:lstStyle/>
                    <a:p>
                      <a:pPr algn="l">
                        <a:defRPr sz="1400"/>
                      </a:pPr>
                      <a:r>
                        <a:rPr lang="en-US" dirty="0"/>
                        <a:t>0.8851</a:t>
                      </a:r>
                      <a:endParaRPr dirty="0"/>
                    </a:p>
                  </a:txBody>
                  <a:tcPr marL="91425" marR="91425" marT="91425" marB="91425" horzOverflow="overflow"/>
                </a:tc>
                <a:tc>
                  <a:txBody>
                    <a:bodyPr/>
                    <a:lstStyle/>
                    <a:p>
                      <a:pPr algn="l">
                        <a:defRPr sz="1400"/>
                      </a:pPr>
                      <a:r>
                        <a:rPr lang="en-US" dirty="0"/>
                        <a:t> 0.9214</a:t>
                      </a:r>
                      <a:endParaRPr dirty="0"/>
                    </a:p>
                  </a:txBody>
                  <a:tcPr marL="91425" marR="91425" marT="91425" marB="91425" horzOverflow="overflow"/>
                </a:tc>
                <a:tc>
                  <a:txBody>
                    <a:bodyPr/>
                    <a:lstStyle/>
                    <a:p>
                      <a:pPr algn="l">
                        <a:defRPr sz="1400"/>
                      </a:pPr>
                      <a:r>
                        <a:rPr lang="en-US" dirty="0"/>
                        <a:t> 0.9297</a:t>
                      </a:r>
                      <a:endParaRPr dirty="0"/>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a:t>Validation Accuracy</a:t>
                      </a:r>
                    </a:p>
                  </a:txBody>
                  <a:tcPr marL="91425" marR="91425" marT="91425" marB="91425" horzOverflow="overflow"/>
                </a:tc>
                <a:tc>
                  <a:txBody>
                    <a:bodyPr/>
                    <a:lstStyle/>
                    <a:p>
                      <a:pPr algn="l">
                        <a:defRPr sz="1400"/>
                      </a:pPr>
                      <a:r>
                        <a:rPr lang="en-US" dirty="0"/>
                        <a:t>0.1060</a:t>
                      </a:r>
                      <a:endParaRPr dirty="0"/>
                    </a:p>
                  </a:txBody>
                  <a:tcPr marL="91425" marR="91425" marT="91425" marB="91425" horzOverflow="overflow"/>
                </a:tc>
                <a:tc>
                  <a:txBody>
                    <a:bodyPr/>
                    <a:lstStyle/>
                    <a:p>
                      <a:pPr algn="l">
                        <a:defRPr sz="1400"/>
                      </a:pPr>
                      <a:r>
                        <a:rPr lang="en-US" dirty="0"/>
                        <a:t>0.3097</a:t>
                      </a:r>
                      <a:endParaRPr dirty="0"/>
                    </a:p>
                  </a:txBody>
                  <a:tcPr marL="91425" marR="91425" marT="91425" marB="91425" horzOverflow="overflow"/>
                </a:tc>
                <a:tc>
                  <a:txBody>
                    <a:bodyPr/>
                    <a:lstStyle/>
                    <a:p>
                      <a:pPr algn="l">
                        <a:defRPr sz="1400"/>
                      </a:pPr>
                      <a:r>
                        <a:rPr lang="en-US" dirty="0"/>
                        <a:t>0.8941</a:t>
                      </a:r>
                      <a:endParaRPr dirty="0"/>
                    </a:p>
                  </a:txBody>
                  <a:tcPr marL="91425" marR="91425" marT="91425" marB="91425" horzOverflow="overflow"/>
                </a:tc>
                <a:tc>
                  <a:txBody>
                    <a:bodyPr/>
                    <a:lstStyle/>
                    <a:p>
                      <a:pPr algn="l">
                        <a:defRPr sz="1400"/>
                      </a:pPr>
                      <a:r>
                        <a:rPr lang="en-US" dirty="0"/>
                        <a:t>0.9254</a:t>
                      </a:r>
                      <a:endParaRPr dirty="0"/>
                    </a:p>
                  </a:txBody>
                  <a:tcPr marL="91425" marR="91425" marT="91425" marB="91425" horzOverflow="overflow"/>
                </a:tc>
                <a:tc>
                  <a:txBody>
                    <a:bodyPr/>
                    <a:lstStyle/>
                    <a:p>
                      <a:pPr algn="l">
                        <a:defRPr sz="1400"/>
                      </a:pPr>
                      <a:r>
                        <a:rPr lang="en-US" dirty="0"/>
                        <a:t>0.9349</a:t>
                      </a:r>
                      <a:endParaRPr dirty="0"/>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0.1135</a:t>
                      </a:r>
                      <a:endParaRPr dirty="0"/>
                    </a:p>
                  </a:txBody>
                  <a:tcPr marL="91425" marR="91425" marT="91425" marB="91425" horzOverflow="overflow"/>
                </a:tc>
                <a:tc>
                  <a:txBody>
                    <a:bodyPr/>
                    <a:lstStyle/>
                    <a:p>
                      <a:pPr algn="l">
                        <a:defRPr sz="1400"/>
                      </a:pPr>
                      <a:r>
                        <a:rPr lang="en-US" dirty="0"/>
                        <a:t>0.3687</a:t>
                      </a:r>
                      <a:endParaRPr dirty="0"/>
                    </a:p>
                  </a:txBody>
                  <a:tcPr marL="91425" marR="91425" marT="91425" marB="91425" horzOverflow="overflow"/>
                </a:tc>
                <a:tc>
                  <a:txBody>
                    <a:bodyPr/>
                    <a:lstStyle/>
                    <a:p>
                      <a:pPr algn="l">
                        <a:defRPr sz="1400"/>
                      </a:pPr>
                      <a:r>
                        <a:rPr lang="en-US" dirty="0"/>
                        <a:t>0.8949</a:t>
                      </a:r>
                      <a:endParaRPr dirty="0"/>
                    </a:p>
                  </a:txBody>
                  <a:tcPr marL="91425" marR="91425" marT="91425" marB="91425" horzOverflow="overflow"/>
                </a:tc>
                <a:tc>
                  <a:txBody>
                    <a:bodyPr/>
                    <a:lstStyle/>
                    <a:p>
                      <a:pPr algn="l">
                        <a:defRPr sz="1400"/>
                      </a:pPr>
                      <a:r>
                        <a:rPr lang="en-US" dirty="0"/>
                        <a:t>0.9260</a:t>
                      </a:r>
                      <a:endParaRPr dirty="0"/>
                    </a:p>
                  </a:txBody>
                  <a:tcPr marL="91425" marR="91425" marT="91425" marB="91425" horzOverflow="overflow"/>
                </a:tc>
                <a:tc>
                  <a:txBody>
                    <a:bodyPr/>
                    <a:lstStyle/>
                    <a:p>
                      <a:pPr algn="l">
                        <a:defRPr sz="1400"/>
                      </a:pPr>
                      <a:r>
                        <a:rPr lang="en-US" dirty="0"/>
                        <a:t> 0.9342</a:t>
                      </a:r>
                      <a:endParaRPr dirty="0"/>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endParaRPr dirty="0"/>
          </a:p>
        </p:txBody>
      </p:sp>
      <p:pic>
        <p:nvPicPr>
          <p:cNvPr id="6" name="Picture 5">
            <a:extLst>
              <a:ext uri="{FF2B5EF4-FFF2-40B4-BE49-F238E27FC236}">
                <a16:creationId xmlns:a16="http://schemas.microsoft.com/office/drawing/2014/main" id="{51F14D2B-1AC2-9D1E-70F3-7991DFBE9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19" y="1806955"/>
            <a:ext cx="3551375" cy="2663531"/>
          </a:xfrm>
          <a:prstGeom prst="rect">
            <a:avLst/>
          </a:prstGeom>
        </p:spPr>
      </p:pic>
      <p:pic>
        <p:nvPicPr>
          <p:cNvPr id="7" name="Picture 6">
            <a:extLst>
              <a:ext uri="{FF2B5EF4-FFF2-40B4-BE49-F238E27FC236}">
                <a16:creationId xmlns:a16="http://schemas.microsoft.com/office/drawing/2014/main" id="{8663D73A-0746-26A7-C30D-68F1D0E49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449" y="1806954"/>
            <a:ext cx="3551374" cy="2663531"/>
          </a:xfrm>
          <a:prstGeom prst="rect">
            <a:avLst/>
          </a:prstGeom>
        </p:spPr>
      </p:pic>
      <p:sp>
        <p:nvSpPr>
          <p:cNvPr id="8" name="TextBox 7">
            <a:extLst>
              <a:ext uri="{FF2B5EF4-FFF2-40B4-BE49-F238E27FC236}">
                <a16:creationId xmlns:a16="http://schemas.microsoft.com/office/drawing/2014/main" id="{6F18C019-30D5-1756-7CF7-27E71DEEBF50}"/>
              </a:ext>
            </a:extLst>
          </p:cNvPr>
          <p:cNvSpPr txBox="1"/>
          <p:nvPr/>
        </p:nvSpPr>
        <p:spPr>
          <a:xfrm>
            <a:off x="839462" y="4470485"/>
            <a:ext cx="238526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9: Loss curve with alpha = 1</a:t>
            </a:r>
          </a:p>
        </p:txBody>
      </p:sp>
      <p:sp>
        <p:nvSpPr>
          <p:cNvPr id="9" name="TextBox 8">
            <a:extLst>
              <a:ext uri="{FF2B5EF4-FFF2-40B4-BE49-F238E27FC236}">
                <a16:creationId xmlns:a16="http://schemas.microsoft.com/office/drawing/2014/main" id="{98ECCEA5-5AC0-317D-C52B-2769ECAFC09B}"/>
              </a:ext>
            </a:extLst>
          </p:cNvPr>
          <p:cNvSpPr txBox="1"/>
          <p:nvPr/>
        </p:nvSpPr>
        <p:spPr>
          <a:xfrm>
            <a:off x="4705119" y="4513809"/>
            <a:ext cx="2778005"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10: Accuracy curve with alpha = 1</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774F-B923-5098-C1E1-B5A372DEC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A8F38-00C5-ADCD-EA87-4ECDA2031DAA}"/>
              </a:ext>
            </a:extLst>
          </p:cNvPr>
          <p:cNvSpPr>
            <a:spLocks noGrp="1"/>
          </p:cNvSpPr>
          <p:nvPr>
            <p:ph type="title"/>
          </p:nvPr>
        </p:nvSpPr>
        <p:spPr/>
        <p:txBody>
          <a:bodyPr>
            <a:normAutofit fontScale="90000"/>
          </a:bodyPr>
          <a:lstStyle/>
          <a:p>
            <a:endParaRPr lang="en-US"/>
          </a:p>
        </p:txBody>
      </p:sp>
      <p:pic>
        <p:nvPicPr>
          <p:cNvPr id="4" name="Picture 3">
            <a:extLst>
              <a:ext uri="{FF2B5EF4-FFF2-40B4-BE49-F238E27FC236}">
                <a16:creationId xmlns:a16="http://schemas.microsoft.com/office/drawing/2014/main" id="{4B215810-E0A6-C056-F8A7-A769B8556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738" y="1452950"/>
            <a:ext cx="3275710" cy="2456783"/>
          </a:xfrm>
          <a:prstGeom prst="rect">
            <a:avLst/>
          </a:prstGeom>
        </p:spPr>
      </p:pic>
      <p:pic>
        <p:nvPicPr>
          <p:cNvPr id="6" name="Picture 5">
            <a:extLst>
              <a:ext uri="{FF2B5EF4-FFF2-40B4-BE49-F238E27FC236}">
                <a16:creationId xmlns:a16="http://schemas.microsoft.com/office/drawing/2014/main" id="{3FAB146E-EAE4-307C-091D-9B7CCE3AA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902" y="1452950"/>
            <a:ext cx="3275710" cy="2456783"/>
          </a:xfrm>
          <a:prstGeom prst="rect">
            <a:avLst/>
          </a:prstGeom>
        </p:spPr>
      </p:pic>
      <p:sp>
        <p:nvSpPr>
          <p:cNvPr id="7" name="TextBox 6">
            <a:extLst>
              <a:ext uri="{FF2B5EF4-FFF2-40B4-BE49-F238E27FC236}">
                <a16:creationId xmlns:a16="http://schemas.microsoft.com/office/drawing/2014/main" id="{3B554085-29F4-C42C-6220-64586DEF3653}"/>
              </a:ext>
            </a:extLst>
          </p:cNvPr>
          <p:cNvSpPr txBox="1"/>
          <p:nvPr/>
        </p:nvSpPr>
        <p:spPr>
          <a:xfrm>
            <a:off x="1459123" y="4052209"/>
            <a:ext cx="277800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11: Loss curve with alpha = 1e-1</a:t>
            </a:r>
          </a:p>
        </p:txBody>
      </p:sp>
      <p:sp>
        <p:nvSpPr>
          <p:cNvPr id="8" name="TextBox 7">
            <a:extLst>
              <a:ext uri="{FF2B5EF4-FFF2-40B4-BE49-F238E27FC236}">
                <a16:creationId xmlns:a16="http://schemas.microsoft.com/office/drawing/2014/main" id="{81DCD608-DAFA-7933-797E-AF01920BB4ED}"/>
              </a:ext>
            </a:extLst>
          </p:cNvPr>
          <p:cNvSpPr txBox="1"/>
          <p:nvPr/>
        </p:nvSpPr>
        <p:spPr>
          <a:xfrm>
            <a:off x="4987590" y="4052209"/>
            <a:ext cx="3154604"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12: Accuracy curve with alpha = 1e-1</a:t>
            </a:r>
          </a:p>
        </p:txBody>
      </p:sp>
    </p:spTree>
    <p:extLst>
      <p:ext uri="{BB962C8B-B14F-4D97-AF65-F5344CB8AC3E}">
        <p14:creationId xmlns:p14="http://schemas.microsoft.com/office/powerpoint/2010/main" val="10580428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Feel free to add extra slides if needed.</a:t>
            </a:r>
          </a:p>
        </p:txBody>
      </p:sp>
      <p:pic>
        <p:nvPicPr>
          <p:cNvPr id="4" name="Picture 3">
            <a:extLst>
              <a:ext uri="{FF2B5EF4-FFF2-40B4-BE49-F238E27FC236}">
                <a16:creationId xmlns:a16="http://schemas.microsoft.com/office/drawing/2014/main" id="{9B0C7DEC-6FB8-70D4-7ADF-2F2DC4A400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0643" y="540995"/>
            <a:ext cx="3634151" cy="4310105"/>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43DF-33D3-10F8-B17D-4307FA93CB2C}"/>
              </a:ext>
            </a:extLst>
          </p:cNvPr>
          <p:cNvSpPr>
            <a:spLocks noGrp="1"/>
          </p:cNvSpPr>
          <p:nvPr>
            <p:ph type="title"/>
          </p:nvPr>
        </p:nvSpPr>
        <p:spPr/>
        <p:txBody>
          <a:bodyPr>
            <a:normAutofit fontScale="90000"/>
          </a:bodyPr>
          <a:lstStyle/>
          <a:p>
            <a:endParaRPr lang="en-US"/>
          </a:p>
        </p:txBody>
      </p:sp>
      <p:sp>
        <p:nvSpPr>
          <p:cNvPr id="8" name="TextBox 7">
            <a:extLst>
              <a:ext uri="{FF2B5EF4-FFF2-40B4-BE49-F238E27FC236}">
                <a16:creationId xmlns:a16="http://schemas.microsoft.com/office/drawing/2014/main" id="{DAED6569-2A44-8491-701B-BA2759EB8235}"/>
              </a:ext>
            </a:extLst>
          </p:cNvPr>
          <p:cNvSpPr txBox="1"/>
          <p:nvPr/>
        </p:nvSpPr>
        <p:spPr>
          <a:xfrm>
            <a:off x="1215980" y="4061023"/>
            <a:ext cx="2986225"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13: Loss curve with alpha = 1e-2</a:t>
            </a:r>
          </a:p>
        </p:txBody>
      </p:sp>
      <p:sp>
        <p:nvSpPr>
          <p:cNvPr id="9" name="TextBox 8">
            <a:extLst>
              <a:ext uri="{FF2B5EF4-FFF2-40B4-BE49-F238E27FC236}">
                <a16:creationId xmlns:a16="http://schemas.microsoft.com/office/drawing/2014/main" id="{A97FF8BC-146B-4044-950D-82F14A84C0D3}"/>
              </a:ext>
            </a:extLst>
          </p:cNvPr>
          <p:cNvSpPr txBox="1"/>
          <p:nvPr/>
        </p:nvSpPr>
        <p:spPr>
          <a:xfrm>
            <a:off x="5243002" y="4030547"/>
            <a:ext cx="310089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14: Accuracy curve with alpha = 1e-2</a:t>
            </a:r>
          </a:p>
        </p:txBody>
      </p:sp>
      <p:pic>
        <p:nvPicPr>
          <p:cNvPr id="11" name="Picture 10">
            <a:extLst>
              <a:ext uri="{FF2B5EF4-FFF2-40B4-BE49-F238E27FC236}">
                <a16:creationId xmlns:a16="http://schemas.microsoft.com/office/drawing/2014/main" id="{17940F64-BF4A-DE3E-9B0D-DE0AE665D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724" y="1017726"/>
            <a:ext cx="3836004" cy="2877003"/>
          </a:xfrm>
          <a:prstGeom prst="rect">
            <a:avLst/>
          </a:prstGeom>
        </p:spPr>
      </p:pic>
      <p:pic>
        <p:nvPicPr>
          <p:cNvPr id="13" name="Picture 12">
            <a:extLst>
              <a:ext uri="{FF2B5EF4-FFF2-40B4-BE49-F238E27FC236}">
                <a16:creationId xmlns:a16="http://schemas.microsoft.com/office/drawing/2014/main" id="{DA182362-93EB-E042-7256-2BE235AA9B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720" y="1017726"/>
            <a:ext cx="3836004" cy="2877003"/>
          </a:xfrm>
          <a:prstGeom prst="rect">
            <a:avLst/>
          </a:prstGeom>
        </p:spPr>
      </p:pic>
    </p:spTree>
    <p:extLst>
      <p:ext uri="{BB962C8B-B14F-4D97-AF65-F5344CB8AC3E}">
        <p14:creationId xmlns:p14="http://schemas.microsoft.com/office/powerpoint/2010/main" val="90463485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FD926-6F45-6C80-4CC4-C877840C2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53F3C-5804-A216-EC77-BE7E882A1AC9}"/>
              </a:ext>
            </a:extLst>
          </p:cNvPr>
          <p:cNvSpPr>
            <a:spLocks noGrp="1"/>
          </p:cNvSpPr>
          <p:nvPr>
            <p:ph type="title"/>
          </p:nvPr>
        </p:nvSpPr>
        <p:spPr/>
        <p:txBody>
          <a:bodyPr>
            <a:normAutofit fontScale="90000"/>
          </a:bodyPr>
          <a:lstStyle/>
          <a:p>
            <a:endParaRPr lang="en-US"/>
          </a:p>
        </p:txBody>
      </p:sp>
      <p:sp>
        <p:nvSpPr>
          <p:cNvPr id="8" name="TextBox 7">
            <a:extLst>
              <a:ext uri="{FF2B5EF4-FFF2-40B4-BE49-F238E27FC236}">
                <a16:creationId xmlns:a16="http://schemas.microsoft.com/office/drawing/2014/main" id="{ED0EA2E0-AC8A-88B7-0BBE-901625A2FC93}"/>
              </a:ext>
            </a:extLst>
          </p:cNvPr>
          <p:cNvSpPr txBox="1"/>
          <p:nvPr/>
        </p:nvSpPr>
        <p:spPr>
          <a:xfrm>
            <a:off x="1215980" y="4061023"/>
            <a:ext cx="2986225"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15: Loss curve with alpha = 1e-3</a:t>
            </a:r>
          </a:p>
        </p:txBody>
      </p:sp>
      <p:sp>
        <p:nvSpPr>
          <p:cNvPr id="9" name="TextBox 8">
            <a:extLst>
              <a:ext uri="{FF2B5EF4-FFF2-40B4-BE49-F238E27FC236}">
                <a16:creationId xmlns:a16="http://schemas.microsoft.com/office/drawing/2014/main" id="{6A479774-5B89-BD31-A507-82D607A39CC1}"/>
              </a:ext>
            </a:extLst>
          </p:cNvPr>
          <p:cNvSpPr txBox="1"/>
          <p:nvPr/>
        </p:nvSpPr>
        <p:spPr>
          <a:xfrm>
            <a:off x="5243002" y="4030547"/>
            <a:ext cx="310089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16: Accuracy curve with alpha = 1e-3</a:t>
            </a:r>
          </a:p>
        </p:txBody>
      </p:sp>
      <p:pic>
        <p:nvPicPr>
          <p:cNvPr id="4" name="Picture 3">
            <a:extLst>
              <a:ext uri="{FF2B5EF4-FFF2-40B4-BE49-F238E27FC236}">
                <a16:creationId xmlns:a16="http://schemas.microsoft.com/office/drawing/2014/main" id="{5AF872CC-7ED4-640C-C5D2-2C66EFBA1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761" y="1265489"/>
            <a:ext cx="3356392" cy="2517294"/>
          </a:xfrm>
          <a:prstGeom prst="rect">
            <a:avLst/>
          </a:prstGeom>
        </p:spPr>
      </p:pic>
      <p:pic>
        <p:nvPicPr>
          <p:cNvPr id="6" name="Picture 5">
            <a:extLst>
              <a:ext uri="{FF2B5EF4-FFF2-40B4-BE49-F238E27FC236}">
                <a16:creationId xmlns:a16="http://schemas.microsoft.com/office/drawing/2014/main" id="{883D71EA-ACCC-5726-851B-DF4A83546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13" y="1265489"/>
            <a:ext cx="3356392" cy="2517294"/>
          </a:xfrm>
          <a:prstGeom prst="rect">
            <a:avLst/>
          </a:prstGeom>
        </p:spPr>
      </p:pic>
    </p:spTree>
    <p:extLst>
      <p:ext uri="{BB962C8B-B14F-4D97-AF65-F5344CB8AC3E}">
        <p14:creationId xmlns:p14="http://schemas.microsoft.com/office/powerpoint/2010/main" val="10389716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A8A35-277F-932F-8FDE-4A82C025A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844D5-880E-FA04-A040-31DFD5C04CC9}"/>
              </a:ext>
            </a:extLst>
          </p:cNvPr>
          <p:cNvSpPr>
            <a:spLocks noGrp="1"/>
          </p:cNvSpPr>
          <p:nvPr>
            <p:ph type="title"/>
          </p:nvPr>
        </p:nvSpPr>
        <p:spPr/>
        <p:txBody>
          <a:bodyPr>
            <a:normAutofit fontScale="90000"/>
          </a:bodyPr>
          <a:lstStyle/>
          <a:p>
            <a:endParaRPr lang="en-US"/>
          </a:p>
        </p:txBody>
      </p:sp>
      <p:sp>
        <p:nvSpPr>
          <p:cNvPr id="8" name="TextBox 7">
            <a:extLst>
              <a:ext uri="{FF2B5EF4-FFF2-40B4-BE49-F238E27FC236}">
                <a16:creationId xmlns:a16="http://schemas.microsoft.com/office/drawing/2014/main" id="{0513C630-06E0-5689-8F90-85EFC51E6718}"/>
              </a:ext>
            </a:extLst>
          </p:cNvPr>
          <p:cNvSpPr txBox="1"/>
          <p:nvPr/>
        </p:nvSpPr>
        <p:spPr>
          <a:xfrm>
            <a:off x="1215980" y="4061023"/>
            <a:ext cx="2986225"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17: Loss curve with alpha = 1e-4</a:t>
            </a:r>
          </a:p>
        </p:txBody>
      </p:sp>
      <p:sp>
        <p:nvSpPr>
          <p:cNvPr id="9" name="TextBox 8">
            <a:extLst>
              <a:ext uri="{FF2B5EF4-FFF2-40B4-BE49-F238E27FC236}">
                <a16:creationId xmlns:a16="http://schemas.microsoft.com/office/drawing/2014/main" id="{278AB9C6-9DE7-B690-B06E-F24F5AEEB686}"/>
              </a:ext>
            </a:extLst>
          </p:cNvPr>
          <p:cNvSpPr txBox="1"/>
          <p:nvPr/>
        </p:nvSpPr>
        <p:spPr>
          <a:xfrm>
            <a:off x="5243002" y="4030547"/>
            <a:ext cx="3100898" cy="1846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j-lt"/>
                <a:ea typeface="+mj-ea"/>
                <a:cs typeface="+mj-cs"/>
                <a:sym typeface="Arial"/>
              </a:rPr>
              <a:t>Figure 1</a:t>
            </a:r>
            <a:r>
              <a:rPr lang="en-US" sz="1200" dirty="0"/>
              <a:t>8</a:t>
            </a:r>
            <a:r>
              <a:rPr kumimoji="0" lang="en-US" sz="1200" b="0" i="0" u="none" strike="noStrike" cap="none" spc="0" normalizeH="0" baseline="0" dirty="0">
                <a:ln>
                  <a:noFill/>
                </a:ln>
                <a:solidFill>
                  <a:srgbClr val="000000"/>
                </a:solidFill>
                <a:effectLst/>
                <a:uFillTx/>
                <a:latin typeface="+mj-lt"/>
                <a:ea typeface="+mj-ea"/>
                <a:cs typeface="+mj-cs"/>
                <a:sym typeface="Arial"/>
              </a:rPr>
              <a:t>: Accuracy curve with alpha = 1e-4</a:t>
            </a:r>
          </a:p>
        </p:txBody>
      </p:sp>
      <p:pic>
        <p:nvPicPr>
          <p:cNvPr id="5" name="Picture 4">
            <a:extLst>
              <a:ext uri="{FF2B5EF4-FFF2-40B4-BE49-F238E27FC236}">
                <a16:creationId xmlns:a16="http://schemas.microsoft.com/office/drawing/2014/main" id="{42FCFB80-4918-C713-FA86-0C968B4CE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3352" y="1347500"/>
            <a:ext cx="3441557" cy="2581168"/>
          </a:xfrm>
          <a:prstGeom prst="rect">
            <a:avLst/>
          </a:prstGeom>
        </p:spPr>
      </p:pic>
      <p:pic>
        <p:nvPicPr>
          <p:cNvPr id="10" name="Picture 9">
            <a:extLst>
              <a:ext uri="{FF2B5EF4-FFF2-40B4-BE49-F238E27FC236}">
                <a16:creationId xmlns:a16="http://schemas.microsoft.com/office/drawing/2014/main" id="{1EC22A35-5CC9-B464-4781-295427D7F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091" y="1347500"/>
            <a:ext cx="3441557" cy="2581168"/>
          </a:xfrm>
          <a:prstGeom prst="rect">
            <a:avLst/>
          </a:prstGeom>
        </p:spPr>
      </p:pic>
    </p:spTree>
    <p:extLst>
      <p:ext uri="{BB962C8B-B14F-4D97-AF65-F5344CB8AC3E}">
        <p14:creationId xmlns:p14="http://schemas.microsoft.com/office/powerpoint/2010/main" val="406970638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32" name="Google Shape;98;p20"/>
          <p:cNvSpPr txBox="1">
            <a:spLocks noGrp="1"/>
          </p:cNvSpPr>
          <p:nvPr>
            <p:ph type="body" idx="1"/>
          </p:nvPr>
        </p:nvSpPr>
        <p:spPr>
          <a:xfrm>
            <a:off x="311699" y="1017726"/>
            <a:ext cx="8520602" cy="3546000"/>
          </a:xfrm>
          <a:prstGeom prst="rect">
            <a:avLst/>
          </a:prstGeom>
        </p:spPr>
        <p:txBody>
          <a:bodyPr/>
          <a:lstStyle>
            <a:lvl1pPr marL="0" indent="0">
              <a:spcBef>
                <a:spcPts val="1600"/>
              </a:spcBef>
              <a:buSzTx/>
              <a:buNone/>
            </a:lvl1pPr>
          </a:lstStyle>
          <a:p>
            <a:pPr>
              <a:spcBef>
                <a:spcPts val="600"/>
              </a:spcBef>
            </a:pPr>
            <a:r>
              <a:rPr lang="en-US" dirty="0"/>
              <a:t>Describe and Explain your findings: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regularization value affects performance as well as model weights. Also, be mindful of the best way to organize and show the results that best emphasizes your key observations. If you need more than one slide to answer the question, you are free to create new slides.</a:t>
            </a:r>
            <a:br>
              <a:rPr lang="en-US" sz="1100" i="1" dirty="0">
                <a:solidFill>
                  <a:srgbClr val="0070C0"/>
                </a:solidFill>
              </a:rPr>
            </a:br>
            <a:r>
              <a:rPr lang="en-US" sz="1100" dirty="0"/>
              <a:t>First of all, alpha in L2 regularization penalize the model for having large weights. A large alpha will steer the model toward smaller weights. If alpha is too large (like alpha = 1), the model tried to keep all the weights small, and might fails to capture meaningful patterns, leading to random prediction (loss curve and accuracy curve bouncing around). Model is underfitted.</a:t>
            </a:r>
          </a:p>
          <a:p>
            <a:pPr>
              <a:spcBef>
                <a:spcPts val="600"/>
              </a:spcBef>
            </a:pPr>
            <a:r>
              <a:rPr lang="en-US" sz="1100" dirty="0"/>
              <a:t>When alpha equal 0.1, the model have improvement we can see in the loss curve but still high, accuracy is low. Only until alpha is 0.01 or smaller, we have better performance. All last three cases have similar plots. Training and validation curve show converge, accuracy is high. The decease in alpha allowed the model to have higher weight to reduce training loss, but still discourage explore high magnitude enough. </a:t>
            </a:r>
          </a:p>
          <a:p>
            <a:pPr>
              <a:spcBef>
                <a:spcPts val="600"/>
              </a:spcBef>
            </a:pPr>
            <a:r>
              <a:rPr lang="en-US" sz="1100" dirty="0"/>
              <a:t>We also see improvement in generalization, the model is not overfitted with lower validation loss and higher validation accuracy as alpha decrease. This improvement is no longer significant after alpha is smaller than 0.001, indicating the sweet spot area. As alpha keep decreasing, training accuracy will keep increase until it hits near 100% indicating overfitting. We have not see it here when alpha equals 0.0001.</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Hyper-parameter Tuning</a:t>
            </a:r>
          </a:p>
        </p:txBody>
      </p:sp>
      <p:sp>
        <p:nvSpPr>
          <p:cNvPr id="135" name="Google Shape;104;p21"/>
          <p:cNvSpPr txBox="1">
            <a:spLocks noGrp="1"/>
          </p:cNvSpPr>
          <p:nvPr>
            <p:ph type="body" idx="1"/>
          </p:nvPr>
        </p:nvSpPr>
        <p:spPr>
          <a:xfrm>
            <a:off x="311699" y="1152475"/>
            <a:ext cx="8520602" cy="3416400"/>
          </a:xfrm>
          <a:prstGeom prst="rect">
            <a:avLst/>
          </a:prstGeom>
        </p:spPr>
        <p:txBody>
          <a:bodyPr>
            <a:normAutofit fontScale="92500"/>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lang="en-US" sz="1300" dirty="0">
                <a:solidFill>
                  <a:srgbClr val="FF0000"/>
                </a:solidFill>
              </a:rPr>
              <a:t>Other unchanged hyper-parameters: epochs = 10, momentum = 0.9</a:t>
            </a:r>
            <a:endParaRPr sz="1300" dirty="0">
              <a:solidFill>
                <a:srgbClr val="FF0000"/>
              </a:solidFill>
            </a:endParaRPr>
          </a:p>
          <a:p>
            <a:pPr marL="0" indent="0">
              <a:spcBef>
                <a:spcPts val="1600"/>
              </a:spcBef>
              <a:buSzTx/>
              <a:buNone/>
            </a:pPr>
            <a:r>
              <a:rPr lang="en-US" dirty="0"/>
              <a:t>E</a:t>
            </a:r>
            <a:r>
              <a:rPr dirty="0"/>
              <a:t>xplain why your choice works: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br>
              <a:rPr lang="en-US" sz="1100" i="1" dirty="0">
                <a:solidFill>
                  <a:srgbClr val="0070C0"/>
                </a:solidFill>
              </a:rPr>
            </a:br>
            <a:endParaRPr sz="1100" dirty="0"/>
          </a:p>
        </p:txBody>
      </p:sp>
      <p:graphicFrame>
        <p:nvGraphicFramePr>
          <p:cNvPr id="2" name="Table 1">
            <a:extLst>
              <a:ext uri="{FF2B5EF4-FFF2-40B4-BE49-F238E27FC236}">
                <a16:creationId xmlns:a16="http://schemas.microsoft.com/office/drawing/2014/main" id="{C49BE8A5-AB6E-6A0E-6DDC-7A445D348861}"/>
              </a:ext>
            </a:extLst>
          </p:cNvPr>
          <p:cNvGraphicFramePr>
            <a:graphicFrameLocks noGrp="1"/>
          </p:cNvGraphicFramePr>
          <p:nvPr>
            <p:extLst>
              <p:ext uri="{D42A27DB-BD31-4B8C-83A1-F6EECF244321}">
                <p14:modId xmlns:p14="http://schemas.microsoft.com/office/powerpoint/2010/main" val="3773672497"/>
              </p:ext>
            </p:extLst>
          </p:nvPr>
        </p:nvGraphicFramePr>
        <p:xfrm>
          <a:off x="1194547" y="1890582"/>
          <a:ext cx="3027830" cy="1007259"/>
        </p:xfrm>
        <a:graphic>
          <a:graphicData uri="http://schemas.openxmlformats.org/drawingml/2006/table">
            <a:tbl>
              <a:tblPr firstRow="1" bandRow="1">
                <a:tableStyleId>{5940675A-B579-460E-94D1-54222C63F5DA}</a:tableStyleId>
              </a:tblPr>
              <a:tblGrid>
                <a:gridCol w="1293159">
                  <a:extLst>
                    <a:ext uri="{9D8B030D-6E8A-4147-A177-3AD203B41FA5}">
                      <a16:colId xmlns:a16="http://schemas.microsoft.com/office/drawing/2014/main" val="3218590830"/>
                    </a:ext>
                  </a:extLst>
                </a:gridCol>
                <a:gridCol w="1734671">
                  <a:extLst>
                    <a:ext uri="{9D8B030D-6E8A-4147-A177-3AD203B41FA5}">
                      <a16:colId xmlns:a16="http://schemas.microsoft.com/office/drawing/2014/main" val="1495289771"/>
                    </a:ext>
                  </a:extLst>
                </a:gridCol>
              </a:tblGrid>
              <a:tr h="260948">
                <a:tc>
                  <a:txBody>
                    <a:bodyPr/>
                    <a:lstStyle/>
                    <a:p>
                      <a:r>
                        <a:rPr lang="en-US" dirty="0">
                          <a:solidFill>
                            <a:srgbClr val="FF0000"/>
                          </a:solidFill>
                        </a:rPr>
                        <a:t>Batch size</a:t>
                      </a:r>
                    </a:p>
                  </a:txBody>
                  <a:tcPr/>
                </a:tc>
                <a:tc>
                  <a:txBody>
                    <a:bodyPr/>
                    <a:lstStyle/>
                    <a:p>
                      <a:r>
                        <a:rPr lang="en-US" dirty="0">
                          <a:solidFill>
                            <a:srgbClr val="FF0000"/>
                          </a:solidFill>
                        </a:rPr>
                        <a:t>32</a:t>
                      </a:r>
                    </a:p>
                  </a:txBody>
                  <a:tcPr/>
                </a:tc>
                <a:extLst>
                  <a:ext uri="{0D108BD9-81ED-4DB2-BD59-A6C34878D82A}">
                    <a16:rowId xmlns:a16="http://schemas.microsoft.com/office/drawing/2014/main" val="4209023395"/>
                  </a:ext>
                </a:extLst>
              </a:tr>
              <a:tr h="235323">
                <a:tc>
                  <a:txBody>
                    <a:bodyPr/>
                    <a:lstStyle/>
                    <a:p>
                      <a:r>
                        <a:rPr lang="en-US" dirty="0">
                          <a:solidFill>
                            <a:srgbClr val="FF0000"/>
                          </a:solidFill>
                        </a:rPr>
                        <a:t>Learning rate</a:t>
                      </a:r>
                    </a:p>
                  </a:txBody>
                  <a:tcPr/>
                </a:tc>
                <a:tc>
                  <a:txBody>
                    <a:bodyPr/>
                    <a:lstStyle/>
                    <a:p>
                      <a:r>
                        <a:rPr lang="en-US" dirty="0">
                          <a:solidFill>
                            <a:srgbClr val="FF0000"/>
                          </a:solidFill>
                        </a:rPr>
                        <a:t>0.55</a:t>
                      </a:r>
                    </a:p>
                  </a:txBody>
                  <a:tcPr/>
                </a:tc>
                <a:extLst>
                  <a:ext uri="{0D108BD9-81ED-4DB2-BD59-A6C34878D82A}">
                    <a16:rowId xmlns:a16="http://schemas.microsoft.com/office/drawing/2014/main" val="1843923985"/>
                  </a:ext>
                </a:extLst>
              </a:tr>
              <a:tr h="206636">
                <a:tc>
                  <a:txBody>
                    <a:bodyPr/>
                    <a:lstStyle/>
                    <a:p>
                      <a:r>
                        <a:rPr lang="en-US" dirty="0">
                          <a:solidFill>
                            <a:srgbClr val="FF0000"/>
                          </a:solidFill>
                        </a:rPr>
                        <a:t>Reg</a:t>
                      </a:r>
                    </a:p>
                  </a:txBody>
                  <a:tcPr/>
                </a:tc>
                <a:tc>
                  <a:txBody>
                    <a:bodyPr/>
                    <a:lstStyle/>
                    <a:p>
                      <a:r>
                        <a:rPr lang="en-US" dirty="0">
                          <a:solidFill>
                            <a:srgbClr val="FF0000"/>
                          </a:solidFill>
                        </a:rPr>
                        <a:t>0.0005</a:t>
                      </a:r>
                    </a:p>
                  </a:txBody>
                  <a:tcPr/>
                </a:tc>
                <a:extLst>
                  <a:ext uri="{0D108BD9-81ED-4DB2-BD59-A6C34878D82A}">
                    <a16:rowId xmlns:a16="http://schemas.microsoft.com/office/drawing/2014/main" val="3130450428"/>
                  </a:ext>
                </a:extLst>
              </a:tr>
              <a:tr h="258631">
                <a:tc>
                  <a:txBody>
                    <a:bodyPr/>
                    <a:lstStyle/>
                    <a:p>
                      <a:r>
                        <a:rPr lang="en-US" dirty="0">
                          <a:solidFill>
                            <a:srgbClr val="FF0000"/>
                          </a:solidFill>
                        </a:rPr>
                        <a:t>Hidden size</a:t>
                      </a:r>
                    </a:p>
                  </a:txBody>
                  <a:tcPr/>
                </a:tc>
                <a:tc>
                  <a:txBody>
                    <a:bodyPr/>
                    <a:lstStyle/>
                    <a:p>
                      <a:r>
                        <a:rPr lang="en-US" dirty="0">
                          <a:solidFill>
                            <a:srgbClr val="FF0000"/>
                          </a:solidFill>
                        </a:rPr>
                        <a:t>256</a:t>
                      </a:r>
                    </a:p>
                  </a:txBody>
                  <a:tcPr/>
                </a:tc>
                <a:extLst>
                  <a:ext uri="{0D108BD9-81ED-4DB2-BD59-A6C34878D82A}">
                    <a16:rowId xmlns:a16="http://schemas.microsoft.com/office/drawing/2014/main" val="2944551123"/>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9E63EE-5C34-0077-1563-4B4486413ECC}"/>
              </a:ext>
            </a:extLst>
          </p:cNvPr>
          <p:cNvSpPr>
            <a:spLocks noGrp="1"/>
          </p:cNvSpPr>
          <p:nvPr>
            <p:ph type="body" idx="1"/>
          </p:nvPr>
        </p:nvSpPr>
        <p:spPr>
          <a:xfrm>
            <a:off x="311699" y="363071"/>
            <a:ext cx="8520602" cy="4205804"/>
          </a:xfrm>
        </p:spPr>
        <p:txBody>
          <a:bodyPr>
            <a:normAutofit/>
          </a:bodyPr>
          <a:lstStyle/>
          <a:p>
            <a:pPr marL="114300" indent="0">
              <a:buNone/>
            </a:pPr>
            <a:r>
              <a:rPr lang="en-US" sz="1200" dirty="0"/>
              <a:t>Epochs is not included in the hyperparameter tuning. Given epochs = 10, there is a sweet spot for learning rate. Based on previous tuning exercise, the sweet spot is 0.1. Also because of low epochs, we increase learning rate and found out 0.5 is optimal rate for learning. </a:t>
            </a:r>
          </a:p>
          <a:p>
            <a:pPr marL="114300" indent="0">
              <a:buNone/>
            </a:pPr>
            <a:r>
              <a:rPr lang="en-US" sz="1200" dirty="0"/>
              <a:t>We also update the batch size lower, because we want to update weight more frequently. This helps generalization while keeping epoch unchanged.</a:t>
            </a:r>
          </a:p>
          <a:p>
            <a:pPr marL="114300" indent="0">
              <a:buNone/>
            </a:pPr>
            <a:r>
              <a:rPr lang="en-US" sz="1200" dirty="0"/>
              <a:t>Given the model is complex (computer vision problem) with 784 features (pixels) inputs, we increase the hidden size of the hidden layer to 256. This can lead to overfitting so we also tune the L2 regularization parameter.</a:t>
            </a:r>
          </a:p>
          <a:p>
            <a:pPr marL="114300" indent="0">
              <a:buNone/>
            </a:pPr>
            <a:r>
              <a:rPr lang="en-US" sz="1200" dirty="0"/>
              <a:t>Based on previous exercise, we found the sweet spot for alpha is below 0.001, our tuning settle when alpha/reg equals 0.0005</a:t>
            </a:r>
          </a:p>
          <a:p>
            <a:pPr marL="114300" indent="0">
              <a:buNone/>
            </a:pPr>
            <a:endParaRPr lang="en-US" sz="1200" dirty="0"/>
          </a:p>
          <a:p>
            <a:pPr marL="114300" indent="0">
              <a:buNone/>
            </a:pPr>
            <a:r>
              <a:rPr lang="en-US" sz="1200" dirty="0"/>
              <a:t>Our final results is : average accuracy of epoch 10 is 0.9613</a:t>
            </a:r>
          </a:p>
          <a:p>
            <a:pPr marL="114300" indent="0">
              <a:buNone/>
            </a:pPr>
            <a:r>
              <a:rPr lang="en-US" sz="1200" dirty="0"/>
              <a:t>Validation accuracy is 0.9593</a:t>
            </a:r>
          </a:p>
          <a:p>
            <a:pPr marL="114300" indent="0">
              <a:buNone/>
            </a:pPr>
            <a:r>
              <a:rPr lang="en-US" sz="1200" dirty="0"/>
              <a:t>Final accuracy in test data is 0.9617</a:t>
            </a:r>
          </a:p>
          <a:p>
            <a:pPr marL="114300" indent="0">
              <a:buNone/>
            </a:pPr>
            <a:endParaRPr lang="en-US" sz="1200" dirty="0"/>
          </a:p>
        </p:txBody>
      </p:sp>
    </p:spTree>
    <p:extLst>
      <p:ext uri="{BB962C8B-B14F-4D97-AF65-F5344CB8AC3E}">
        <p14:creationId xmlns:p14="http://schemas.microsoft.com/office/powerpoint/2010/main" val="40203564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Feel free to add extra slides if needed.</a:t>
            </a:r>
          </a:p>
        </p:txBody>
      </p:sp>
      <p:pic>
        <p:nvPicPr>
          <p:cNvPr id="4" name="Picture 3">
            <a:extLst>
              <a:ext uri="{FF2B5EF4-FFF2-40B4-BE49-F238E27FC236}">
                <a16:creationId xmlns:a16="http://schemas.microsoft.com/office/drawing/2014/main" id="{5ED4C125-C3BE-4DD0-5DFA-6977048C70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9341" y="467359"/>
            <a:ext cx="3934264" cy="455182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p>
        </p:txBody>
      </p:sp>
      <p:pic>
        <p:nvPicPr>
          <p:cNvPr id="4" name="Picture 3">
            <a:extLst>
              <a:ext uri="{FF2B5EF4-FFF2-40B4-BE49-F238E27FC236}">
                <a16:creationId xmlns:a16="http://schemas.microsoft.com/office/drawing/2014/main" id="{6F247963-D894-E63B-5540-44A89C5FC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3970" y="559258"/>
            <a:ext cx="4367001" cy="4288406"/>
          </a:xfrm>
          <a:prstGeom prst="rect">
            <a:avLst/>
          </a:prstGeom>
        </p:spPr>
      </p:pic>
    </p:spTree>
    <p:extLst>
      <p:ext uri="{BB962C8B-B14F-4D97-AF65-F5344CB8AC3E}">
        <p14:creationId xmlns:p14="http://schemas.microsoft.com/office/powerpoint/2010/main" val="36550839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r>
              <a:rPr lang="en-US" dirty="0"/>
              <a:t> Trung Pham</a:t>
            </a:r>
            <a:endParaRPr dirty="0"/>
          </a:p>
          <a:p>
            <a:pPr marL="0" indent="0" defTabSz="850391">
              <a:defRPr sz="1488"/>
            </a:pPr>
            <a:r>
              <a:rPr dirty="0"/>
              <a:t>GT Email:</a:t>
            </a:r>
            <a:r>
              <a:rPr lang="en-US" dirty="0"/>
              <a:t> tpham328@gatech.edu</a:t>
            </a:r>
          </a:p>
        </p:txBody>
      </p:sp>
    </p:spTree>
    <p:extLst>
      <p:ext uri="{BB962C8B-B14F-4D97-AF65-F5344CB8AC3E}">
        <p14:creationId xmlns:p14="http://schemas.microsoft.com/office/powerpoint/2010/main" val="41388665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 “Weight Agnostic Neural Networks” by Adam </a:t>
            </a:r>
            <a:r>
              <a:rPr lang="en-US" sz="1200" dirty="0" err="1"/>
              <a:t>Gaier</a:t>
            </a:r>
            <a:r>
              <a:rPr lang="en-US" sz="1200" dirty="0"/>
              <a:t> and David Ha</a:t>
            </a:r>
          </a:p>
        </p:txBody>
      </p:sp>
      <p:sp>
        <p:nvSpPr>
          <p:cNvPr id="3" name="TextBox 2">
            <a:extLst>
              <a:ext uri="{FF2B5EF4-FFF2-40B4-BE49-F238E27FC236}">
                <a16:creationId xmlns:a16="http://schemas.microsoft.com/office/drawing/2014/main" id="{5A5A69A6-0C01-9244-4CB5-848C71D84F90}"/>
              </a:ext>
            </a:extLst>
          </p:cNvPr>
          <p:cNvSpPr txBox="1"/>
          <p:nvPr/>
        </p:nvSpPr>
        <p:spPr>
          <a:xfrm>
            <a:off x="268941" y="605118"/>
            <a:ext cx="8505265" cy="33239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Traditional neural network start with a network architecture and train weights through back propagation process. The paper propose a new approach where we focusing on searching for Weight Agnostic Neural Network (WANNs) architectures </a:t>
            </a:r>
            <a:r>
              <a:rPr lang="en-US" sz="1200" dirty="0">
                <a:latin typeface="Arial" panose="020B0604020202020204" pitchFamily="34" charset="0"/>
                <a:cs typeface="Arial" panose="020B0604020202020204" pitchFamily="34" charset="0"/>
              </a:rPr>
              <a:t>without learning weights. A single shared weight is applied to all connection, and only network topology is updated.</a:t>
            </a:r>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The paper shift traditional focus, emphasizing the importance of neural network dimension and topology. Some network that are discovered used very few connections but solved complex problem effectively. This simpleness also help interpretation. The paper demonstrated that network architecture possess useful inductive bias, and foster further research in network search. Skipping weight training also reduce computation task.</a:t>
            </a:r>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There are a few drawbacks. Network found during the experiment did not match the performance of convolutional neural network. Although future research can bring this gap closer. The approach in the paper also lack scalability due to applying to only a few typical task, none of them is super high dimensional. </a:t>
            </a:r>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sz="1200" dirty="0">
                <a:latin typeface="Arial" panose="020B0604020202020204" pitchFamily="34" charset="0"/>
                <a:cs typeface="Arial" panose="020B0604020202020204" pitchFamily="34" charset="0"/>
              </a:rPr>
              <a:t>My take away is that neural network architecture is also important. It would be more effective to apply a hybrid approach where we both find WANNs and train weights on those models. Furthermore, the paper encourage more search in the topic to discover new architectures that “possess inductive biases for practical domain” as well as “train with algorithm that may not require gradient computation.”</a:t>
            </a:r>
            <a:endPar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2983828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
        <p:nvSpPr>
          <p:cNvPr id="3" name="TextBox 2">
            <a:extLst>
              <a:ext uri="{FF2B5EF4-FFF2-40B4-BE49-F238E27FC236}">
                <a16:creationId xmlns:a16="http://schemas.microsoft.com/office/drawing/2014/main" id="{E002BC3E-2555-591E-D368-9827C335C4B6}"/>
              </a:ext>
            </a:extLst>
          </p:cNvPr>
          <p:cNvSpPr txBox="1"/>
          <p:nvPr/>
        </p:nvSpPr>
        <p:spPr>
          <a:xfrm>
            <a:off x="316006" y="658906"/>
            <a:ext cx="8202706"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From the perspective of search, we see that the target search have been change. We no longer search for weights but the network topology that works with any shared weights.</a:t>
            </a:r>
          </a:p>
          <a:p>
            <a:pPr marL="0" marR="0" indent="0" algn="l" defTabSz="914400" rtl="0" fontAlgn="auto" latinLnBrk="0" hangingPunct="0">
              <a:lnSpc>
                <a:spcPct val="100000"/>
              </a:lnSpc>
              <a:spcBef>
                <a:spcPts val="0"/>
              </a:spcBef>
              <a:spcAft>
                <a:spcPts val="0"/>
              </a:spcAft>
              <a:buClrTx/>
              <a:buSzTx/>
              <a:buFontTx/>
              <a:buNone/>
              <a:tabLst/>
            </a:pPr>
            <a:r>
              <a:rPr lang="en-US" sz="1200" dirty="0">
                <a:latin typeface="Arial" panose="020B0604020202020204" pitchFamily="34" charset="0"/>
                <a:cs typeface="Arial" panose="020B0604020202020204" pitchFamily="34" charset="0"/>
              </a:rPr>
              <a:t>Because of our target has change, our search space also has change, from weight scalars to structure.</a:t>
            </a: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Search method is also changed. In weight training, we relied on backpropagation and gradient descending to find optimal weights. The operator used to search network topology is based on neuroevolutionary algorithm (NEAT) so it is a kind of evolutionary strategy to find robust network structure.</a:t>
            </a:r>
          </a:p>
        </p:txBody>
      </p:sp>
    </p:spTree>
    <p:extLst>
      <p:ext uri="{BB962C8B-B14F-4D97-AF65-F5344CB8AC3E}">
        <p14:creationId xmlns:p14="http://schemas.microsoft.com/office/powerpoint/2010/main" val="21449648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
        <p:nvSpPr>
          <p:cNvPr id="4" name="TextBox 3">
            <a:extLst>
              <a:ext uri="{FF2B5EF4-FFF2-40B4-BE49-F238E27FC236}">
                <a16:creationId xmlns:a16="http://schemas.microsoft.com/office/drawing/2014/main" id="{7143F8D5-D596-D603-889D-63ED69CA365A}"/>
              </a:ext>
            </a:extLst>
          </p:cNvPr>
          <p:cNvSpPr txBox="1"/>
          <p:nvPr/>
        </p:nvSpPr>
        <p:spPr>
          <a:xfrm>
            <a:off x="248771" y="591671"/>
            <a:ext cx="8216153" cy="1846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Neural network architecture can contain significant representational power, even when with a shared weight value.</a:t>
            </a:r>
          </a:p>
          <a:p>
            <a:pPr marL="0" marR="0" indent="0" algn="l" defTabSz="914400" rtl="0" fontAlgn="auto" latinLnBrk="0" hangingPunct="0">
              <a:lnSpc>
                <a:spcPct val="100000"/>
              </a:lnSpc>
              <a:spcBef>
                <a:spcPts val="0"/>
              </a:spcBef>
              <a:spcAft>
                <a:spcPts val="0"/>
              </a:spcAft>
              <a:buClrTx/>
              <a:buSzTx/>
              <a:buFontTx/>
              <a:buNone/>
              <a:tabLst/>
            </a:pPr>
            <a:endParaRPr lang="en-US" sz="1200" dirty="0">
              <a:latin typeface="Arial" panose="020B0604020202020204" pitchFamily="34" charset="0"/>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The method for determining weights does matter because arbitrary function might or might not be represented well by just searching topology, so the method of determining weights is still necessary. Again, a full parameterized neural network can approximate any function but WANNs cannot. </a:t>
            </a:r>
          </a:p>
          <a:p>
            <a:pPr marL="0" marR="0" indent="0" algn="l" defTabSz="914400" rtl="0" fontAlgn="auto" latinLnBrk="0" hangingPunct="0">
              <a:lnSpc>
                <a:spcPct val="100000"/>
              </a:lnSpc>
              <a:spcBef>
                <a:spcPts val="0"/>
              </a:spcBef>
              <a:spcAft>
                <a:spcPts val="0"/>
              </a:spcAft>
              <a:buClrTx/>
              <a:buSzTx/>
              <a:buFontTx/>
              <a:buNone/>
              <a:tabLst/>
            </a:pPr>
            <a:endParaRPr lang="en-US" sz="1200" dirty="0">
              <a:latin typeface="Arial" panose="020B0604020202020204" pitchFamily="34" charset="0"/>
              <a:cs typeface="Arial" panose="020B060402020202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Arial"/>
              </a:rPr>
              <a:t>The paper mentioned that performance of WANNs might not be as good as convolutional neural network (CNN). This indicated that a full parameterized network has greater representational power. The paper indicates the importance of network architectures, showing it can solve some control tasks but not all. There are complex task only conventional deep network with trained weights can do.</a:t>
            </a:r>
          </a:p>
        </p:txBody>
      </p:sp>
    </p:spTree>
    <p:extLst>
      <p:ext uri="{BB962C8B-B14F-4D97-AF65-F5344CB8AC3E}">
        <p14:creationId xmlns:p14="http://schemas.microsoft.com/office/powerpoint/2010/main" val="1623186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br>
              <a:rPr lang="en-US"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extLst>
      <p:ext uri="{BB962C8B-B14F-4D97-AF65-F5344CB8AC3E}">
        <p14:creationId xmlns:p14="http://schemas.microsoft.com/office/powerpoint/2010/main" val="72635478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1347</TotalTime>
  <Words>1938</Words>
  <Application>Microsoft Office PowerPoint</Application>
  <PresentationFormat>On-screen Show (16:9)</PresentationFormat>
  <Paragraphs>125</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Arial</vt:lpstr>
      <vt:lpstr>Simple Light</vt:lpstr>
      <vt:lpstr>Assignment 1 Theory Problem Set DO NOT TAG</vt:lpstr>
      <vt:lpstr>Theory PS Q1. Feel free to add extra slides if needed.</vt:lpstr>
      <vt:lpstr>Theory PS Q2. Feel free to add extra slides if needed.</vt:lpstr>
      <vt:lpstr>Theory PS Q3. Feel free to add extra slides if needed.</vt:lpstr>
      <vt:lpstr>Assignment 1 Paper Review DO NOT TAG</vt:lpstr>
      <vt:lpstr>Provide a short preview of the paper of your choice. “Weight Agnostic Neural Networks” by Adam Gaier and David Ha</vt:lpstr>
      <vt:lpstr>Paper specific Q1. Feel free to add extra slides if needed.</vt:lpstr>
      <vt:lpstr>Paper specific Q2. Feel free to add extra slides if needed.</vt:lpstr>
      <vt:lpstr>Assignment 1 Writeup DO NOT TAG</vt:lpstr>
      <vt:lpstr>PowerPoint Presentation</vt:lpstr>
      <vt:lpstr>Learning Rates</vt:lpstr>
      <vt:lpstr>Learning Curve</vt:lpstr>
      <vt:lpstr>PowerPoint Presentation</vt:lpstr>
      <vt:lpstr>PowerPoint Presentation</vt:lpstr>
      <vt:lpstr>PowerPoint Presentation</vt:lpstr>
      <vt:lpstr>Learning Rates</vt:lpstr>
      <vt:lpstr>2. Regularization</vt:lpstr>
      <vt:lpstr>2. Regularization</vt:lpstr>
      <vt:lpstr>PowerPoint Presentation</vt:lpstr>
      <vt:lpstr>PowerPoint Presentation</vt:lpstr>
      <vt:lpstr>PowerPoint Presentation</vt:lpstr>
      <vt:lpstr>PowerPoint Presentation</vt:lpstr>
      <vt:lpstr>2. Regularization</vt:lpstr>
      <vt:lpstr>3. Hyper-parameter Tuning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Trung Pham</cp:lastModifiedBy>
  <cp:revision>37</cp:revision>
  <dcterms:modified xsi:type="dcterms:W3CDTF">2025-01-27T09:18:22Z</dcterms:modified>
</cp:coreProperties>
</file>