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35819eece1_0_29: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335819eece1_0_2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35819eece1_0_37: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g335819eece1_0_3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35819eece1_0_23: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g335819eece1_0_2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408589bb32_0_42: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3408589bb32_0_4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408589bb32_0_5: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3408589bb32_0_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408589bb32_0_16: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3408589bb32_0_1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408589bb32_0_48: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3408589bb32_0_4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 name="Google Shape;10;p2"/>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2"/>
        <p:cNvGrpSpPr/>
        <p:nvPr/>
      </p:nvGrpSpPr>
      <p:grpSpPr>
        <a:xfrm>
          <a:off x="0" y="0"/>
          <a:ext cx="0" cy="0"/>
          <a:chOff x="0" y="0"/>
          <a:chExt cx="0" cy="0"/>
        </a:xfrm>
      </p:grpSpPr>
      <p:sp>
        <p:nvSpPr>
          <p:cNvPr id="43" name="Google Shape;43;p1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4"/>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1"/>
        <p:cNvGrpSpPr/>
        <p:nvPr/>
      </p:nvGrpSpPr>
      <p:grpSpPr>
        <a:xfrm>
          <a:off x="0" y="0"/>
          <a:ext cx="0" cy="0"/>
          <a:chOff x="0" y="0"/>
          <a:chExt cx="0" cy="0"/>
        </a:xfrm>
      </p:grpSpPr>
      <p:sp>
        <p:nvSpPr>
          <p:cNvPr id="22" name="Google Shape;22;p7"/>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
        <p:cNvGrpSpPr/>
        <p:nvPr/>
      </p:nvGrpSpPr>
      <p:grpSpPr>
        <a:xfrm>
          <a:off x="0" y="0"/>
          <a:ext cx="0" cy="0"/>
          <a:chOff x="0" y="0"/>
          <a:chExt cx="0" cy="0"/>
        </a:xfrm>
      </p:grpSpPr>
      <p:sp>
        <p:nvSpPr>
          <p:cNvPr id="29" name="Google Shape;29;p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200"/>
            <a:ext cx="8228880" cy="858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311760" y="744480"/>
            <a:ext cx="8519760" cy="205200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US" sz="5200" b="0" i="0" u="none" strike="noStrike" cap="none">
                <a:solidFill>
                  <a:srgbClr val="000000"/>
                </a:solidFill>
                <a:latin typeface="Arial"/>
                <a:ea typeface="Arial"/>
                <a:cs typeface="Arial"/>
                <a:sym typeface="Arial"/>
              </a:rPr>
              <a:t>Assignment 4 Writeup</a:t>
            </a:r>
            <a:br>
              <a:rPr lang="en-US" sz="1800" b="0" i="0" u="none" strike="noStrike" cap="none">
                <a:solidFill>
                  <a:schemeClr val="dk1"/>
                </a:solidFill>
                <a:latin typeface="Arial"/>
                <a:ea typeface="Arial"/>
                <a:cs typeface="Arial"/>
                <a:sym typeface="Arial"/>
              </a:rPr>
            </a:br>
            <a:r>
              <a:rPr lang="en-US" sz="2400" b="1" i="0" u="none" strike="noStrike" cap="none">
                <a:solidFill>
                  <a:srgbClr val="FF0000"/>
                </a:solidFill>
                <a:latin typeface="Arial"/>
                <a:ea typeface="Arial"/>
                <a:cs typeface="Arial"/>
                <a:sym typeface="Arial"/>
              </a:rPr>
              <a:t>DO NOT TAG</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457200" y="71547"/>
            <a:ext cx="8183100" cy="816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dirty="0">
                <a:solidFill>
                  <a:schemeClr val="accent1"/>
                </a:solidFill>
              </a:rPr>
              <a:t>Compare and contrast the results from the different models. Why might we see the results that we see? what role does the target dataset play?</a:t>
            </a:r>
            <a:endParaRPr sz="1600" b="1" dirty="0">
              <a:solidFill>
                <a:schemeClr val="accent1"/>
              </a:solidFill>
            </a:endParaRPr>
          </a:p>
        </p:txBody>
      </p:sp>
      <p:sp>
        <p:nvSpPr>
          <p:cNvPr id="2" name="TextBox 1">
            <a:extLst>
              <a:ext uri="{FF2B5EF4-FFF2-40B4-BE49-F238E27FC236}">
                <a16:creationId xmlns:a16="http://schemas.microsoft.com/office/drawing/2014/main" id="{AB068E30-2F9C-B0DA-6823-E4C157FB8160}"/>
              </a:ext>
            </a:extLst>
          </p:cNvPr>
          <p:cNvSpPr txBox="1"/>
          <p:nvPr/>
        </p:nvSpPr>
        <p:spPr>
          <a:xfrm>
            <a:off x="457200" y="1035424"/>
            <a:ext cx="8034618" cy="3770263"/>
          </a:xfrm>
          <a:prstGeom prst="rect">
            <a:avLst/>
          </a:prstGeom>
          <a:noFill/>
        </p:spPr>
        <p:txBody>
          <a:bodyPr wrap="square" rtlCol="0">
            <a:spAutoFit/>
          </a:bodyPr>
          <a:lstStyle/>
          <a:p>
            <a:r>
              <a:rPr lang="en-US" sz="1300" dirty="0"/>
              <a:t>So Diffusion model have best FID score and GAN has worst. In term of visual traits, both diffusion and VAE model look coherent and diverse, with diffusion is a bit better. Diffusion provide clothing picture with good quality and details, it also took longest time to train indicating a lot of computational power. </a:t>
            </a:r>
          </a:p>
          <a:p>
            <a:r>
              <a:rPr lang="en-US" sz="1300" dirty="0"/>
              <a:t>VAE model (L2) looks smooth but lack sharp detail. GAN model can generate sharp image look closely, it has a lot of noise. GAN however is more likely to collapse so require more time tuning to find optimal hyperparameters.</a:t>
            </a:r>
          </a:p>
          <a:p>
            <a:r>
              <a:rPr lang="en-US" sz="1300" dirty="0"/>
              <a:t>The reason we see this result is because Diffusion model learn denoise step by step, and benefit from gradual refinement. It work well with </a:t>
            </a:r>
            <a:r>
              <a:rPr lang="en-US" sz="1300" dirty="0" err="1"/>
              <a:t>FashionMNIST</a:t>
            </a:r>
            <a:r>
              <a:rPr lang="en-US" sz="1300" dirty="0"/>
              <a:t> clothing picture that have fine details. Diffusion work better than GAN who is single step.</a:t>
            </a:r>
          </a:p>
          <a:p>
            <a:r>
              <a:rPr lang="en-US" sz="1300" dirty="0"/>
              <a:t>VAE with L2 loss is also a good model here. It is robust and stable, but sometime blurry and lack sharpness. Look closely, the VAE picture capture the general shape but lack textures.</a:t>
            </a:r>
          </a:p>
          <a:p>
            <a:r>
              <a:rPr lang="en-US" sz="1300" dirty="0"/>
              <a:t>GAN can generate sharp image but it is unstable and sometime suffer from mode collapse and more likely overfit.</a:t>
            </a:r>
          </a:p>
          <a:p>
            <a:r>
              <a:rPr lang="en-US" dirty="0" err="1"/>
              <a:t>FashionMNIST</a:t>
            </a:r>
            <a:r>
              <a:rPr lang="en-US" dirty="0"/>
              <a:t> target dataset play some role here. It has high variability of same class, low resolution 28x28. Its characteristic fit certain model than others. Like VAE L2 struggle with model sharpness, GAN can generate sharp picture but lack stability. Diffusion with gradual refinement perform best with this target dataset but require high computational power.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457200" y="71543"/>
            <a:ext cx="8229300" cy="1025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dirty="0">
                <a:solidFill>
                  <a:schemeClr val="accent1"/>
                </a:solidFill>
              </a:rPr>
              <a:t>FID is commonly used to benchmark generative models. Is it a good metric? Why or why not?</a:t>
            </a:r>
            <a:endParaRPr sz="2000" b="1" dirty="0">
              <a:solidFill>
                <a:schemeClr val="accent1"/>
              </a:solidFill>
            </a:endParaRPr>
          </a:p>
        </p:txBody>
      </p:sp>
      <p:sp>
        <p:nvSpPr>
          <p:cNvPr id="3" name="TextBox 2">
            <a:extLst>
              <a:ext uri="{FF2B5EF4-FFF2-40B4-BE49-F238E27FC236}">
                <a16:creationId xmlns:a16="http://schemas.microsoft.com/office/drawing/2014/main" id="{EFD1A591-525D-B5B9-A8F2-6A0908ED3336}"/>
              </a:ext>
            </a:extLst>
          </p:cNvPr>
          <p:cNvSpPr txBox="1"/>
          <p:nvPr/>
        </p:nvSpPr>
        <p:spPr>
          <a:xfrm>
            <a:off x="457200" y="1097243"/>
            <a:ext cx="8229300" cy="1815882"/>
          </a:xfrm>
          <a:prstGeom prst="rect">
            <a:avLst/>
          </a:prstGeom>
          <a:noFill/>
        </p:spPr>
        <p:txBody>
          <a:bodyPr wrap="square" rtlCol="0">
            <a:spAutoFit/>
          </a:bodyPr>
          <a:lstStyle/>
          <a:p>
            <a:r>
              <a:rPr lang="en-US" dirty="0">
                <a:solidFill>
                  <a:schemeClr val="tx1"/>
                </a:solidFill>
              </a:rPr>
              <a:t>FID is a good metric. It measure both how close the generative images to real data and how diverse they are. Lower FID mean better perceptual quality because FID correlates with human perception of visual quality. FID is also a robust benchmark that has been studied.</a:t>
            </a:r>
          </a:p>
          <a:p>
            <a:endParaRPr lang="en-US" dirty="0">
              <a:solidFill>
                <a:schemeClr val="tx1"/>
              </a:solidFill>
            </a:endParaRPr>
          </a:p>
          <a:p>
            <a:r>
              <a:rPr lang="en-US" dirty="0">
                <a:solidFill>
                  <a:schemeClr val="tx1"/>
                </a:solidFill>
              </a:rPr>
              <a:t>FID however have limitation. FID cannot be compare across different dataset unless all implementation conditions are the same. FID is also unreliable on small datasets so score can vary widely.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57199" y="71562"/>
            <a:ext cx="8229300" cy="655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Variational Autoencoder (VAE) Q1 - MNIST</a:t>
            </a:r>
            <a:endParaRPr sz="1600" b="1">
              <a:solidFill>
                <a:schemeClr val="accent1"/>
              </a:solidFill>
            </a:endParaRPr>
          </a:p>
        </p:txBody>
      </p:sp>
      <p:sp>
        <p:nvSpPr>
          <p:cNvPr id="66" name="Google Shape;66;p15"/>
          <p:cNvSpPr txBox="1"/>
          <p:nvPr/>
        </p:nvSpPr>
        <p:spPr>
          <a:xfrm>
            <a:off x="457199" y="970312"/>
            <a:ext cx="8045400" cy="40263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AutoNum type="arabicPeriod"/>
            </a:pPr>
            <a:r>
              <a:rPr lang="en-US" sz="1700" dirty="0">
                <a:solidFill>
                  <a:schemeClr val="dk1"/>
                </a:solidFill>
              </a:rPr>
              <a:t>Tune beta value with L2 reconstruction loss. </a:t>
            </a:r>
            <a:endParaRPr sz="1700" dirty="0">
              <a:solidFill>
                <a:schemeClr val="dk1"/>
              </a:solidFill>
            </a:endParaRPr>
          </a:p>
          <a:p>
            <a:pPr marL="457200" lvl="0" indent="-336550" algn="l" rtl="0">
              <a:spcBef>
                <a:spcPts val="0"/>
              </a:spcBef>
              <a:spcAft>
                <a:spcPts val="0"/>
              </a:spcAft>
              <a:buClr>
                <a:schemeClr val="dk1"/>
              </a:buClr>
              <a:buSzPts val="1700"/>
              <a:buAutoNum type="arabicPeriod"/>
            </a:pPr>
            <a:r>
              <a:rPr lang="en-US" sz="1700" dirty="0">
                <a:solidFill>
                  <a:schemeClr val="dk1"/>
                </a:solidFill>
              </a:rPr>
              <a:t>Keeping beta fixed switch reconstruction loss to L1.</a:t>
            </a:r>
            <a:endParaRPr sz="1700" dirty="0">
              <a:solidFill>
                <a:schemeClr val="dk1"/>
              </a:solidFill>
            </a:endParaRPr>
          </a:p>
          <a:p>
            <a:pPr marL="457200" lvl="0" indent="-336550" algn="l" rtl="0">
              <a:spcBef>
                <a:spcPts val="0"/>
              </a:spcBef>
              <a:spcAft>
                <a:spcPts val="0"/>
              </a:spcAft>
              <a:buClr>
                <a:schemeClr val="dk1"/>
              </a:buClr>
              <a:buSzPts val="1700"/>
              <a:buAutoNum type="arabicPeriod"/>
            </a:pPr>
            <a:r>
              <a:rPr lang="en-US" sz="1700" dirty="0">
                <a:solidFill>
                  <a:schemeClr val="dk1"/>
                </a:solidFill>
              </a:rPr>
              <a:t>Show examples of L1 and L2 recon loss: </a:t>
            </a:r>
            <a:r>
              <a:rPr lang="en-US" sz="1700" dirty="0">
                <a:solidFill>
                  <a:srgbClr val="FF0000"/>
                </a:solidFill>
              </a:rPr>
              <a:t>(L1 on the left, L2 on the right)</a:t>
            </a:r>
            <a:endParaRPr sz="1700" dirty="0">
              <a:solidFill>
                <a:srgbClr val="FF0000"/>
              </a:solidFill>
            </a:endParaRPr>
          </a:p>
        </p:txBody>
      </p:sp>
      <p:sp>
        <p:nvSpPr>
          <p:cNvPr id="67" name="Google Shape;67;p15"/>
          <p:cNvSpPr/>
          <p:nvPr/>
        </p:nvSpPr>
        <p:spPr>
          <a:xfrm>
            <a:off x="5169300" y="1902025"/>
            <a:ext cx="3517200" cy="31218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VAE generated images grid – resize to cover this box</a:t>
            </a:r>
            <a:endParaRPr/>
          </a:p>
        </p:txBody>
      </p:sp>
      <p:sp>
        <p:nvSpPr>
          <p:cNvPr id="68" name="Google Shape;68;p15"/>
          <p:cNvSpPr/>
          <p:nvPr/>
        </p:nvSpPr>
        <p:spPr>
          <a:xfrm>
            <a:off x="730325" y="1902025"/>
            <a:ext cx="3517200" cy="31218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VAE generated images grid – resize to cover this box</a:t>
            </a:r>
            <a:endParaRPr/>
          </a:p>
        </p:txBody>
      </p:sp>
      <p:pic>
        <p:nvPicPr>
          <p:cNvPr id="5" name="Picture 4">
            <a:extLst>
              <a:ext uri="{FF2B5EF4-FFF2-40B4-BE49-F238E27FC236}">
                <a16:creationId xmlns:a16="http://schemas.microsoft.com/office/drawing/2014/main" id="{EC33C66D-144C-FB3D-1945-481069A3250D}"/>
              </a:ext>
            </a:extLst>
          </p:cNvPr>
          <p:cNvPicPr>
            <a:picLocks noChangeAspect="1"/>
          </p:cNvPicPr>
          <p:nvPr/>
        </p:nvPicPr>
        <p:blipFill>
          <a:blip r:embed="rId3"/>
          <a:stretch>
            <a:fillRect/>
          </a:stretch>
        </p:blipFill>
        <p:spPr>
          <a:xfrm>
            <a:off x="928025" y="1902025"/>
            <a:ext cx="3121800" cy="3121800"/>
          </a:xfrm>
          <a:prstGeom prst="rect">
            <a:avLst/>
          </a:prstGeom>
        </p:spPr>
      </p:pic>
      <p:pic>
        <p:nvPicPr>
          <p:cNvPr id="7" name="Picture 6">
            <a:extLst>
              <a:ext uri="{FF2B5EF4-FFF2-40B4-BE49-F238E27FC236}">
                <a16:creationId xmlns:a16="http://schemas.microsoft.com/office/drawing/2014/main" id="{37C50A32-A72D-253E-D04C-95087B79CB83}"/>
              </a:ext>
            </a:extLst>
          </p:cNvPr>
          <p:cNvPicPr>
            <a:picLocks noChangeAspect="1"/>
          </p:cNvPicPr>
          <p:nvPr/>
        </p:nvPicPr>
        <p:blipFill>
          <a:blip r:embed="rId4"/>
          <a:stretch>
            <a:fillRect/>
          </a:stretch>
        </p:blipFill>
        <p:spPr>
          <a:xfrm>
            <a:off x="5332694" y="1915631"/>
            <a:ext cx="3080981" cy="30809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199" y="71562"/>
            <a:ext cx="8229300" cy="655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Variational Autoencoder (VAE) Q1 cont.</a:t>
            </a:r>
            <a:endParaRPr sz="1600" b="1">
              <a:solidFill>
                <a:schemeClr val="accent1"/>
              </a:solidFill>
            </a:endParaRPr>
          </a:p>
        </p:txBody>
      </p:sp>
      <p:sp>
        <p:nvSpPr>
          <p:cNvPr id="74" name="Google Shape;74;p16"/>
          <p:cNvSpPr txBox="1"/>
          <p:nvPr/>
        </p:nvSpPr>
        <p:spPr>
          <a:xfrm>
            <a:off x="493300" y="943100"/>
            <a:ext cx="8045400" cy="40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1"/>
                </a:solidFill>
              </a:rPr>
              <a:t>Explain your observations for VAE with L1 vs L2?</a:t>
            </a:r>
          </a:p>
          <a:p>
            <a:pPr marL="0" lvl="0" indent="0" algn="l" rtl="0">
              <a:spcBef>
                <a:spcPts val="0"/>
              </a:spcBef>
              <a:spcAft>
                <a:spcPts val="0"/>
              </a:spcAft>
              <a:buNone/>
            </a:pPr>
            <a:r>
              <a:rPr lang="en-US" sz="1600" dirty="0">
                <a:solidFill>
                  <a:schemeClr val="accent1"/>
                </a:solidFill>
              </a:rPr>
              <a:t>Runing using the default config and only tuning beta. My final beta is 0.02. The valuation loss with L1 is 74 while loss with L2 is 39. </a:t>
            </a:r>
          </a:p>
          <a:p>
            <a:pPr marL="0" lvl="0" indent="0" algn="l" rtl="0">
              <a:spcBef>
                <a:spcPts val="0"/>
              </a:spcBef>
              <a:spcAft>
                <a:spcPts val="0"/>
              </a:spcAft>
              <a:buNone/>
            </a:pPr>
            <a:r>
              <a:rPr lang="en-US" sz="1600" dirty="0">
                <a:solidFill>
                  <a:schemeClr val="accent1"/>
                </a:solidFill>
              </a:rPr>
              <a:t>The Recon loss for L1 and L2 is 68 and 31, respectively.</a:t>
            </a:r>
          </a:p>
          <a:p>
            <a:pPr marL="0" lvl="0" indent="0" algn="l" rtl="0">
              <a:spcBef>
                <a:spcPts val="0"/>
              </a:spcBef>
              <a:spcAft>
                <a:spcPts val="0"/>
              </a:spcAft>
              <a:buNone/>
            </a:pPr>
            <a:r>
              <a:rPr lang="en-US" sz="1600" dirty="0">
                <a:solidFill>
                  <a:schemeClr val="accent1"/>
                </a:solidFill>
              </a:rPr>
              <a:t>The KL loss (Divergence) for L1 and L2 is 449 and 420 respectively</a:t>
            </a:r>
          </a:p>
          <a:p>
            <a:pPr marL="0" lvl="0" indent="0" algn="l" rtl="0">
              <a:spcBef>
                <a:spcPts val="0"/>
              </a:spcBef>
              <a:spcAft>
                <a:spcPts val="0"/>
              </a:spcAft>
              <a:buNone/>
            </a:pPr>
            <a:r>
              <a:rPr lang="en-US" sz="1600" dirty="0">
                <a:solidFill>
                  <a:schemeClr val="accent1"/>
                </a:solidFill>
              </a:rPr>
              <a:t>Due to low beta, both L1, L2 have very high KL divergence, meaning both are not heavily penalizing deviation from the prior. They also learn similar latent space structure.</a:t>
            </a:r>
          </a:p>
          <a:p>
            <a:pPr marL="0" lvl="0" indent="0" algn="l" rtl="0">
              <a:spcBef>
                <a:spcPts val="0"/>
              </a:spcBef>
              <a:spcAft>
                <a:spcPts val="0"/>
              </a:spcAft>
              <a:buNone/>
            </a:pPr>
            <a:r>
              <a:rPr lang="en-US" sz="1600" dirty="0">
                <a:solidFill>
                  <a:schemeClr val="accent1"/>
                </a:solidFill>
              </a:rPr>
              <a:t>The recon loss of L1 is higher because L1 loss grow linearly while L2 is square error and grow quadratic, so L2 push values harder toward the mean hence lower loss.</a:t>
            </a:r>
          </a:p>
          <a:p>
            <a:pPr marL="0" lvl="0" indent="0" algn="l" rtl="0">
              <a:spcBef>
                <a:spcPts val="0"/>
              </a:spcBef>
              <a:spcAft>
                <a:spcPts val="0"/>
              </a:spcAft>
              <a:buNone/>
            </a:pPr>
            <a:r>
              <a:rPr lang="en-US" sz="1600" dirty="0">
                <a:solidFill>
                  <a:schemeClr val="accent1"/>
                </a:solidFill>
              </a:rPr>
              <a:t>Visually, L1 loss grid show better edge and structure, the sharpness is better, less blurry. L2 loss grid looks smoother but blurry and less sharp. L2 have less error or more accurate.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57199" y="71562"/>
            <a:ext cx="8229300" cy="655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Variational Autoencoder (VAE) Q2 - MNIST</a:t>
            </a:r>
            <a:endParaRPr sz="1600" b="1">
              <a:solidFill>
                <a:schemeClr val="accent1"/>
              </a:solidFill>
            </a:endParaRPr>
          </a:p>
        </p:txBody>
      </p:sp>
      <p:sp>
        <p:nvSpPr>
          <p:cNvPr id="80" name="Google Shape;80;p17"/>
          <p:cNvSpPr txBox="1"/>
          <p:nvPr/>
        </p:nvSpPr>
        <p:spPr>
          <a:xfrm>
            <a:off x="493300" y="943100"/>
            <a:ext cx="8045400" cy="40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1"/>
                </a:solidFill>
              </a:rPr>
              <a:t>As we optimize for our few-shot setting (KNN classifier) what happens to the quality of generated samples? Share an example and explain your observations.</a:t>
            </a:r>
            <a:endParaRPr sz="1700" dirty="0">
              <a:solidFill>
                <a:schemeClr val="dk1"/>
              </a:solidFill>
            </a:endParaRPr>
          </a:p>
          <a:p>
            <a:pPr marL="0" lvl="0" indent="0" algn="l" rtl="0">
              <a:spcBef>
                <a:spcPts val="0"/>
              </a:spcBef>
              <a:spcAft>
                <a:spcPts val="0"/>
              </a:spcAft>
              <a:buNone/>
            </a:pPr>
            <a:endParaRPr sz="1700" dirty="0">
              <a:solidFill>
                <a:schemeClr val="accent1"/>
              </a:solidFill>
            </a:endParaRPr>
          </a:p>
          <a:p>
            <a:pPr marL="0" lvl="0" indent="0" algn="l" rtl="0">
              <a:spcBef>
                <a:spcPts val="0"/>
              </a:spcBef>
              <a:spcAft>
                <a:spcPts val="0"/>
              </a:spcAft>
              <a:buNone/>
            </a:pPr>
            <a:r>
              <a:rPr lang="en-US" dirty="0">
                <a:solidFill>
                  <a:schemeClr val="accent1"/>
                </a:solidFill>
              </a:rPr>
              <a:t>We tune both L1 and L2 but opt to use L2 due to less error and</a:t>
            </a:r>
          </a:p>
          <a:p>
            <a:pPr marL="0" lvl="0" indent="0" algn="l" rtl="0">
              <a:spcBef>
                <a:spcPts val="0"/>
              </a:spcBef>
              <a:spcAft>
                <a:spcPts val="0"/>
              </a:spcAft>
              <a:buNone/>
            </a:pPr>
            <a:r>
              <a:rPr lang="en-US" dirty="0">
                <a:solidFill>
                  <a:schemeClr val="accent1"/>
                </a:solidFill>
              </a:rPr>
              <a:t> more correct. Visually, the digits are readable , diverse and correct.</a:t>
            </a:r>
          </a:p>
          <a:p>
            <a:pPr marL="0" lvl="0" indent="0" algn="l" rtl="0">
              <a:spcBef>
                <a:spcPts val="0"/>
              </a:spcBef>
              <a:spcAft>
                <a:spcPts val="0"/>
              </a:spcAft>
              <a:buNone/>
            </a:pPr>
            <a:r>
              <a:rPr lang="en-US" dirty="0">
                <a:solidFill>
                  <a:schemeClr val="accent1"/>
                </a:solidFill>
              </a:rPr>
              <a:t>It is good quality but not perfect/overfit. The final result has low recon</a:t>
            </a:r>
          </a:p>
          <a:p>
            <a:pPr marL="0" lvl="0" indent="0" algn="l" rtl="0">
              <a:spcBef>
                <a:spcPts val="0"/>
              </a:spcBef>
              <a:spcAft>
                <a:spcPts val="0"/>
              </a:spcAft>
              <a:buNone/>
            </a:pPr>
            <a:r>
              <a:rPr lang="en-US" dirty="0">
                <a:solidFill>
                  <a:schemeClr val="accent1"/>
                </a:solidFill>
              </a:rPr>
              <a:t>-loss of 18 and high </a:t>
            </a:r>
            <a:r>
              <a:rPr lang="en-US" dirty="0" err="1">
                <a:solidFill>
                  <a:schemeClr val="accent1"/>
                </a:solidFill>
              </a:rPr>
              <a:t>loss_kl</a:t>
            </a:r>
            <a:r>
              <a:rPr lang="en-US" dirty="0">
                <a:solidFill>
                  <a:schemeClr val="accent1"/>
                </a:solidFill>
              </a:rPr>
              <a:t> of 600. Hence, image look like real digits.</a:t>
            </a:r>
          </a:p>
          <a:p>
            <a:pPr marL="0" lvl="0" indent="0" algn="l" rtl="0">
              <a:spcBef>
                <a:spcPts val="0"/>
              </a:spcBef>
              <a:spcAft>
                <a:spcPts val="0"/>
              </a:spcAft>
              <a:buNone/>
            </a:pPr>
            <a:r>
              <a:rPr lang="en-US" dirty="0">
                <a:solidFill>
                  <a:schemeClr val="accent1"/>
                </a:solidFill>
              </a:rPr>
              <a:t>Latent space is not tightly following prior. As we trained the VAE, the</a:t>
            </a:r>
          </a:p>
          <a:p>
            <a:pPr marL="0" lvl="0" indent="0" algn="l" rtl="0">
              <a:spcBef>
                <a:spcPts val="0"/>
              </a:spcBef>
              <a:spcAft>
                <a:spcPts val="0"/>
              </a:spcAft>
              <a:buNone/>
            </a:pPr>
            <a:r>
              <a:rPr lang="en-US" dirty="0">
                <a:solidFill>
                  <a:schemeClr val="accent1"/>
                </a:solidFill>
              </a:rPr>
              <a:t>-model gradually improved at structuring and its latent encodings. Its</a:t>
            </a:r>
          </a:p>
          <a:p>
            <a:pPr marL="0" lvl="0" indent="0" algn="l" rtl="0">
              <a:spcBef>
                <a:spcPts val="0"/>
              </a:spcBef>
              <a:spcAft>
                <a:spcPts val="0"/>
              </a:spcAft>
              <a:buNone/>
            </a:pPr>
            <a:r>
              <a:rPr lang="en-US" dirty="0">
                <a:solidFill>
                  <a:schemeClr val="accent1"/>
                </a:solidFill>
              </a:rPr>
              <a:t>-classification prediction improve. The digits look readable but some</a:t>
            </a:r>
          </a:p>
          <a:p>
            <a:pPr marL="0" lvl="0" indent="0" algn="l" rtl="0">
              <a:spcBef>
                <a:spcPts val="0"/>
              </a:spcBef>
              <a:spcAft>
                <a:spcPts val="0"/>
              </a:spcAft>
              <a:buNone/>
            </a:pPr>
            <a:r>
              <a:rPr lang="en-US" dirty="0">
                <a:solidFill>
                  <a:schemeClr val="accent1"/>
                </a:solidFill>
              </a:rPr>
              <a:t>-time blurry or distorted. In my case, large KL loss mean latent space</a:t>
            </a:r>
          </a:p>
          <a:p>
            <a:pPr marL="0" lvl="0" indent="0" algn="l" rtl="0">
              <a:spcBef>
                <a:spcPts val="0"/>
              </a:spcBef>
              <a:spcAft>
                <a:spcPts val="0"/>
              </a:spcAft>
              <a:buNone/>
            </a:pPr>
            <a:r>
              <a:rPr lang="en-US" dirty="0">
                <a:solidFill>
                  <a:schemeClr val="accent1"/>
                </a:solidFill>
              </a:rPr>
              <a:t>Deviates from the prior, which hurt generation. The encoder help with</a:t>
            </a:r>
          </a:p>
          <a:p>
            <a:pPr marL="0" lvl="0" indent="0" algn="l" rtl="0">
              <a:spcBef>
                <a:spcPts val="0"/>
              </a:spcBef>
              <a:spcAft>
                <a:spcPts val="0"/>
              </a:spcAft>
              <a:buNone/>
            </a:pPr>
            <a:r>
              <a:rPr lang="en-US" dirty="0">
                <a:solidFill>
                  <a:schemeClr val="accent1"/>
                </a:solidFill>
              </a:rPr>
              <a:t>- classification but decoder quality had to compromise.</a:t>
            </a:r>
          </a:p>
          <a:p>
            <a:pPr marL="0" lvl="0" indent="0" algn="l" rtl="0">
              <a:spcBef>
                <a:spcPts val="0"/>
              </a:spcBef>
              <a:spcAft>
                <a:spcPts val="0"/>
              </a:spcAft>
              <a:buNone/>
            </a:pPr>
            <a:r>
              <a:rPr lang="en-US" dirty="0">
                <a:solidFill>
                  <a:schemeClr val="accent1"/>
                </a:solidFill>
              </a:rPr>
              <a:t>But overall, the results are really good and should meet requirement</a:t>
            </a:r>
          </a:p>
        </p:txBody>
      </p:sp>
      <p:sp>
        <p:nvSpPr>
          <p:cNvPr id="81" name="Google Shape;81;p17"/>
          <p:cNvSpPr/>
          <p:nvPr/>
        </p:nvSpPr>
        <p:spPr>
          <a:xfrm>
            <a:off x="5978306" y="1711856"/>
            <a:ext cx="2631900" cy="24888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VAE generated images grid – resize to cover this box</a:t>
            </a:r>
            <a:endParaRPr/>
          </a:p>
        </p:txBody>
      </p:sp>
      <p:pic>
        <p:nvPicPr>
          <p:cNvPr id="3" name="Picture 2">
            <a:extLst>
              <a:ext uri="{FF2B5EF4-FFF2-40B4-BE49-F238E27FC236}">
                <a16:creationId xmlns:a16="http://schemas.microsoft.com/office/drawing/2014/main" id="{2C18DB06-57F5-215A-BD18-7B3925F713ED}"/>
              </a:ext>
            </a:extLst>
          </p:cNvPr>
          <p:cNvPicPr>
            <a:picLocks noChangeAspect="1"/>
          </p:cNvPicPr>
          <p:nvPr/>
        </p:nvPicPr>
        <p:blipFill>
          <a:blip r:embed="rId3"/>
          <a:stretch>
            <a:fillRect/>
          </a:stretch>
        </p:blipFill>
        <p:spPr>
          <a:xfrm>
            <a:off x="6010144" y="1711856"/>
            <a:ext cx="2564309" cy="25643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57199" y="71562"/>
            <a:ext cx="8229300" cy="655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Generative Adversarial Network - MNIST</a:t>
            </a:r>
            <a:endParaRPr sz="1600" b="1">
              <a:solidFill>
                <a:schemeClr val="accent1"/>
              </a:solidFill>
            </a:endParaRPr>
          </a:p>
        </p:txBody>
      </p:sp>
      <p:sp>
        <p:nvSpPr>
          <p:cNvPr id="87" name="Google Shape;87;p18"/>
          <p:cNvSpPr txBox="1"/>
          <p:nvPr/>
        </p:nvSpPr>
        <p:spPr>
          <a:xfrm>
            <a:off x="493300" y="943100"/>
            <a:ext cx="4475400" cy="40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1"/>
                </a:solidFill>
              </a:rPr>
              <a:t>There is a common failure mode of GAN training termed </a:t>
            </a:r>
            <a:r>
              <a:rPr lang="en-US" sz="1700" i="1" dirty="0">
                <a:solidFill>
                  <a:schemeClr val="dk1"/>
                </a:solidFill>
              </a:rPr>
              <a:t>mode collapse</a:t>
            </a:r>
            <a:r>
              <a:rPr lang="en-US" sz="1700" dirty="0">
                <a:solidFill>
                  <a:schemeClr val="dk1"/>
                </a:solidFill>
              </a:rPr>
              <a:t>. that is when the generator learns to fool the discriminator producing only a certain subset of P(x). Find hyperparameters that exhibit this failure mode and show generated examples.</a:t>
            </a:r>
            <a:endParaRPr sz="1700" dirty="0">
              <a:solidFill>
                <a:schemeClr val="dk1"/>
              </a:solidFill>
            </a:endParaRPr>
          </a:p>
          <a:p>
            <a:pPr marL="0" lvl="0" indent="0" algn="l" rtl="0">
              <a:spcBef>
                <a:spcPts val="0"/>
              </a:spcBef>
              <a:spcAft>
                <a:spcPts val="0"/>
              </a:spcAft>
              <a:buNone/>
            </a:pPr>
            <a:r>
              <a:rPr lang="en-US" dirty="0">
                <a:solidFill>
                  <a:schemeClr val="accent1"/>
                </a:solidFill>
              </a:rPr>
              <a:t>The generator collapse to only a few modes, it generate only one digit repeatedly and fool the discriminator. Here it look like number “1”. The generator stuck producing only 1 digit. To achieve this, I lower latent dim to 4, low dimension mean limited variety, generator cannot explore enough. Increase learning rate, and remove </a:t>
            </a:r>
            <a:r>
              <a:rPr lang="en-US" dirty="0" err="1">
                <a:solidFill>
                  <a:schemeClr val="accent1"/>
                </a:solidFill>
              </a:rPr>
              <a:t>leakyReLU</a:t>
            </a:r>
            <a:r>
              <a:rPr lang="en-US" dirty="0">
                <a:solidFill>
                  <a:schemeClr val="accent1"/>
                </a:solidFill>
              </a:rPr>
              <a:t> mean weak Discriminator that can be exploited by G, and get stuck in narrow solution.</a:t>
            </a:r>
            <a:endParaRPr dirty="0">
              <a:solidFill>
                <a:schemeClr val="accent1"/>
              </a:solidFill>
            </a:endParaRPr>
          </a:p>
          <a:p>
            <a:pPr marL="0" lvl="0" indent="0" algn="l" rtl="0">
              <a:spcBef>
                <a:spcPts val="0"/>
              </a:spcBef>
              <a:spcAft>
                <a:spcPts val="0"/>
              </a:spcAft>
              <a:buNone/>
            </a:pPr>
            <a:endParaRPr sz="1700" dirty="0">
              <a:solidFill>
                <a:schemeClr val="dk1"/>
              </a:solidFill>
            </a:endParaRPr>
          </a:p>
        </p:txBody>
      </p:sp>
      <p:sp>
        <p:nvSpPr>
          <p:cNvPr id="88" name="Google Shape;88;p18"/>
          <p:cNvSpPr/>
          <p:nvPr/>
        </p:nvSpPr>
        <p:spPr>
          <a:xfrm>
            <a:off x="5370149" y="842073"/>
            <a:ext cx="3198300" cy="31155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a:t>
            </a:r>
            <a:r>
              <a:rPr lang="en-US" sz="1800">
                <a:solidFill>
                  <a:schemeClr val="lt1"/>
                </a:solidFill>
              </a:rPr>
              <a:t>GAN</a:t>
            </a:r>
            <a:r>
              <a:rPr lang="en-US" sz="1800">
                <a:solidFill>
                  <a:schemeClr val="lt1"/>
                </a:solidFill>
                <a:latin typeface="Arial"/>
                <a:ea typeface="Arial"/>
                <a:cs typeface="Arial"/>
                <a:sym typeface="Arial"/>
              </a:rPr>
              <a:t> generated images grid – resize to cover this box</a:t>
            </a:r>
            <a:endParaRPr/>
          </a:p>
        </p:txBody>
      </p:sp>
      <p:pic>
        <p:nvPicPr>
          <p:cNvPr id="3" name="Picture 2">
            <a:extLst>
              <a:ext uri="{FF2B5EF4-FFF2-40B4-BE49-F238E27FC236}">
                <a16:creationId xmlns:a16="http://schemas.microsoft.com/office/drawing/2014/main" id="{8B45AED2-84AF-9DC6-A5FE-EC10B34C323C}"/>
              </a:ext>
            </a:extLst>
          </p:cNvPr>
          <p:cNvPicPr>
            <a:picLocks noChangeAspect="1"/>
          </p:cNvPicPr>
          <p:nvPr/>
        </p:nvPicPr>
        <p:blipFill>
          <a:blip r:embed="rId3"/>
          <a:stretch>
            <a:fillRect/>
          </a:stretch>
        </p:blipFill>
        <p:spPr>
          <a:xfrm>
            <a:off x="5468551" y="899075"/>
            <a:ext cx="3001496" cy="30014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457199" y="71562"/>
            <a:ext cx="8229300" cy="655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Simple Diffusion</a:t>
            </a:r>
            <a:endParaRPr sz="1600" b="1">
              <a:solidFill>
                <a:schemeClr val="accent1"/>
              </a:solidFill>
            </a:endParaRPr>
          </a:p>
        </p:txBody>
      </p:sp>
      <p:sp>
        <p:nvSpPr>
          <p:cNvPr id="94" name="Google Shape;94;p19"/>
          <p:cNvSpPr txBox="1"/>
          <p:nvPr/>
        </p:nvSpPr>
        <p:spPr>
          <a:xfrm>
            <a:off x="549300" y="1018350"/>
            <a:ext cx="8045400" cy="40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a:solidFill>
                  <a:schemeClr val="dk1"/>
                </a:solidFill>
              </a:rPr>
              <a:t>Insert your simple diffusion visualizations here:</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endParaRPr sz="1700">
              <a:solidFill>
                <a:schemeClr val="dk1"/>
              </a:solidFill>
            </a:endParaRPr>
          </a:p>
        </p:txBody>
      </p:sp>
      <p:sp>
        <p:nvSpPr>
          <p:cNvPr id="95" name="Google Shape;95;p19"/>
          <p:cNvSpPr/>
          <p:nvPr/>
        </p:nvSpPr>
        <p:spPr>
          <a:xfrm>
            <a:off x="5518647" y="2517908"/>
            <a:ext cx="2631900" cy="5541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rPr>
              <a:t>Insert image here</a:t>
            </a:r>
            <a:endParaRPr/>
          </a:p>
        </p:txBody>
      </p:sp>
      <p:sp>
        <p:nvSpPr>
          <p:cNvPr id="96" name="Google Shape;96;p19"/>
          <p:cNvSpPr/>
          <p:nvPr/>
        </p:nvSpPr>
        <p:spPr>
          <a:xfrm>
            <a:off x="293647" y="2554546"/>
            <a:ext cx="2631900" cy="5541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a:t>
            </a:r>
            <a:r>
              <a:rPr lang="en-US" sz="1800">
                <a:solidFill>
                  <a:schemeClr val="lt1"/>
                </a:solidFill>
              </a:rPr>
              <a:t>Simple diffusion </a:t>
            </a:r>
            <a:endParaRPr/>
          </a:p>
        </p:txBody>
      </p:sp>
      <p:sp>
        <p:nvSpPr>
          <p:cNvPr id="97" name="Google Shape;97;p19"/>
          <p:cNvSpPr txBox="1"/>
          <p:nvPr/>
        </p:nvSpPr>
        <p:spPr>
          <a:xfrm>
            <a:off x="457200" y="2017250"/>
            <a:ext cx="22284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chemeClr val="dk1"/>
                </a:solidFill>
              </a:rPr>
              <a:t>iteration 0 								</a:t>
            </a:r>
            <a:endParaRPr sz="1700">
              <a:solidFill>
                <a:schemeClr val="dk1"/>
              </a:solidFill>
            </a:endParaRPr>
          </a:p>
        </p:txBody>
      </p:sp>
      <p:sp>
        <p:nvSpPr>
          <p:cNvPr id="98" name="Google Shape;98;p19"/>
          <p:cNvSpPr txBox="1"/>
          <p:nvPr/>
        </p:nvSpPr>
        <p:spPr>
          <a:xfrm>
            <a:off x="5448000" y="2071500"/>
            <a:ext cx="32385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chemeClr val="dk1"/>
                </a:solidFill>
              </a:rPr>
              <a:t>iteration 99 								</a:t>
            </a:r>
            <a:endParaRPr sz="1700">
              <a:solidFill>
                <a:schemeClr val="dk1"/>
              </a:solidFill>
            </a:endParaRPr>
          </a:p>
        </p:txBody>
      </p:sp>
      <p:pic>
        <p:nvPicPr>
          <p:cNvPr id="3" name="Picture 2">
            <a:extLst>
              <a:ext uri="{FF2B5EF4-FFF2-40B4-BE49-F238E27FC236}">
                <a16:creationId xmlns:a16="http://schemas.microsoft.com/office/drawing/2014/main" id="{AE7360E4-19DF-6CE9-4BD0-F7A40BC8E6B3}"/>
              </a:ext>
            </a:extLst>
          </p:cNvPr>
          <p:cNvPicPr>
            <a:picLocks noChangeAspect="1"/>
          </p:cNvPicPr>
          <p:nvPr/>
        </p:nvPicPr>
        <p:blipFill>
          <a:blip r:embed="rId3"/>
          <a:stretch>
            <a:fillRect/>
          </a:stretch>
        </p:blipFill>
        <p:spPr>
          <a:xfrm>
            <a:off x="293646" y="2590548"/>
            <a:ext cx="2631975" cy="554100"/>
          </a:xfrm>
          <a:prstGeom prst="rect">
            <a:avLst/>
          </a:prstGeom>
        </p:spPr>
      </p:pic>
      <p:pic>
        <p:nvPicPr>
          <p:cNvPr id="5" name="Picture 4">
            <a:extLst>
              <a:ext uri="{FF2B5EF4-FFF2-40B4-BE49-F238E27FC236}">
                <a16:creationId xmlns:a16="http://schemas.microsoft.com/office/drawing/2014/main" id="{CEBBDB47-BC06-9962-3081-78061A12A1BD}"/>
              </a:ext>
            </a:extLst>
          </p:cNvPr>
          <p:cNvPicPr>
            <a:picLocks noChangeAspect="1"/>
          </p:cNvPicPr>
          <p:nvPr/>
        </p:nvPicPr>
        <p:blipFill>
          <a:blip r:embed="rId4"/>
          <a:stretch>
            <a:fillRect/>
          </a:stretch>
        </p:blipFill>
        <p:spPr>
          <a:xfrm>
            <a:off x="5510279" y="2517908"/>
            <a:ext cx="2631970" cy="5540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457199" y="71562"/>
            <a:ext cx="8229300" cy="655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DDPM - MNIST</a:t>
            </a:r>
            <a:endParaRPr sz="1600" b="1">
              <a:solidFill>
                <a:schemeClr val="accent1"/>
              </a:solidFill>
            </a:endParaRPr>
          </a:p>
        </p:txBody>
      </p:sp>
      <p:sp>
        <p:nvSpPr>
          <p:cNvPr id="104" name="Google Shape;104;p20"/>
          <p:cNvSpPr txBox="1"/>
          <p:nvPr/>
        </p:nvSpPr>
        <p:spPr>
          <a:xfrm>
            <a:off x="549300" y="1018350"/>
            <a:ext cx="8045400" cy="40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1"/>
                </a:solidFill>
              </a:rPr>
              <a:t>Insert your forward diffusion visual here (any epoch is fine):</a:t>
            </a: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None/>
            </a:pPr>
            <a:endParaRPr sz="1700" dirty="0">
              <a:solidFill>
                <a:schemeClr val="dk1"/>
              </a:solidFill>
            </a:endParaRPr>
          </a:p>
        </p:txBody>
      </p:sp>
      <p:sp>
        <p:nvSpPr>
          <p:cNvPr id="105" name="Google Shape;105;p20"/>
          <p:cNvSpPr/>
          <p:nvPr/>
        </p:nvSpPr>
        <p:spPr>
          <a:xfrm>
            <a:off x="10" y="1969202"/>
            <a:ext cx="9144000" cy="15099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a:t>
            </a:r>
            <a:r>
              <a:rPr lang="en-US" sz="1800">
                <a:solidFill>
                  <a:schemeClr val="lt1"/>
                </a:solidFill>
              </a:rPr>
              <a:t>forward diffusion</a:t>
            </a:r>
            <a:r>
              <a:rPr lang="en-US" sz="1800">
                <a:solidFill>
                  <a:schemeClr val="lt1"/>
                </a:solidFill>
                <a:latin typeface="Arial"/>
                <a:ea typeface="Arial"/>
                <a:cs typeface="Arial"/>
                <a:sym typeface="Arial"/>
              </a:rPr>
              <a:t> generated images – resize to cover this box</a:t>
            </a:r>
            <a:endParaRPr/>
          </a:p>
        </p:txBody>
      </p:sp>
      <p:pic>
        <p:nvPicPr>
          <p:cNvPr id="3" name="Picture 2">
            <a:extLst>
              <a:ext uri="{FF2B5EF4-FFF2-40B4-BE49-F238E27FC236}">
                <a16:creationId xmlns:a16="http://schemas.microsoft.com/office/drawing/2014/main" id="{270853A2-2775-AD44-3EFF-4FE2F23F63B8}"/>
              </a:ext>
            </a:extLst>
          </p:cNvPr>
          <p:cNvPicPr>
            <a:picLocks noChangeAspect="1"/>
          </p:cNvPicPr>
          <p:nvPr/>
        </p:nvPicPr>
        <p:blipFill>
          <a:blip r:embed="rId3"/>
          <a:stretch>
            <a:fillRect/>
          </a:stretch>
        </p:blipFill>
        <p:spPr>
          <a:xfrm>
            <a:off x="-151" y="1969202"/>
            <a:ext cx="9144000" cy="14732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57199" y="71562"/>
            <a:ext cx="8229300" cy="655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DDPM - MNIST </a:t>
            </a:r>
            <a:endParaRPr sz="1600" b="1">
              <a:solidFill>
                <a:schemeClr val="accent1"/>
              </a:solidFill>
            </a:endParaRPr>
          </a:p>
        </p:txBody>
      </p:sp>
      <p:sp>
        <p:nvSpPr>
          <p:cNvPr id="111" name="Google Shape;111;p21"/>
          <p:cNvSpPr txBox="1"/>
          <p:nvPr/>
        </p:nvSpPr>
        <p:spPr>
          <a:xfrm>
            <a:off x="549300" y="608550"/>
            <a:ext cx="8045400" cy="40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1"/>
                </a:solidFill>
              </a:rPr>
              <a:t>After tuning only noise schedule and timesteps: </a:t>
            </a:r>
            <a:endParaRPr sz="1700" dirty="0">
              <a:solidFill>
                <a:schemeClr val="dk1"/>
              </a:solidFill>
            </a:endParaRPr>
          </a:p>
          <a:p>
            <a:pPr marL="0" lvl="0" indent="0" algn="l" rtl="0">
              <a:spcBef>
                <a:spcPts val="0"/>
              </a:spcBef>
              <a:spcAft>
                <a:spcPts val="0"/>
              </a:spcAft>
              <a:buNone/>
            </a:pPr>
            <a:r>
              <a:rPr lang="en-US" sz="1700" dirty="0">
                <a:solidFill>
                  <a:schemeClr val="dk1"/>
                </a:solidFill>
              </a:rPr>
              <a:t>Insert your reverse diffusion visual here </a:t>
            </a:r>
            <a:r>
              <a:rPr lang="en-US" sz="1700" b="1" dirty="0">
                <a:solidFill>
                  <a:schemeClr val="dk1"/>
                </a:solidFill>
              </a:rPr>
              <a:t>(epoch 0)</a:t>
            </a:r>
            <a:r>
              <a:rPr lang="en-US" sz="1700" dirty="0">
                <a:solidFill>
                  <a:schemeClr val="dk1"/>
                </a:solidFill>
              </a:rPr>
              <a:t>:</a:t>
            </a: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Clr>
                <a:schemeClr val="dk1"/>
              </a:buClr>
              <a:buSzPts val="1100"/>
              <a:buFont typeface="Arial"/>
              <a:buNone/>
            </a:pPr>
            <a:r>
              <a:rPr lang="en-US" sz="1700" dirty="0">
                <a:solidFill>
                  <a:schemeClr val="dk1"/>
                </a:solidFill>
              </a:rPr>
              <a:t>Insert your reverse diffusion visual here </a:t>
            </a:r>
            <a:r>
              <a:rPr lang="en-US" sz="1700" b="1" dirty="0">
                <a:solidFill>
                  <a:schemeClr val="dk1"/>
                </a:solidFill>
              </a:rPr>
              <a:t>(epoch 9)</a:t>
            </a:r>
            <a:r>
              <a:rPr lang="en-US" sz="1700" dirty="0">
                <a:solidFill>
                  <a:schemeClr val="dk1"/>
                </a:solidFill>
              </a:rPr>
              <a:t>:</a:t>
            </a:r>
            <a:endParaRPr sz="1700" dirty="0">
              <a:solidFill>
                <a:schemeClr val="dk1"/>
              </a:solidFill>
            </a:endParaRPr>
          </a:p>
          <a:p>
            <a:pPr marL="0" lvl="0" indent="0" algn="l" rtl="0">
              <a:spcBef>
                <a:spcPts val="0"/>
              </a:spcBef>
              <a:spcAft>
                <a:spcPts val="0"/>
              </a:spcAft>
              <a:buNone/>
            </a:pPr>
            <a:endParaRPr sz="1700" dirty="0">
              <a:solidFill>
                <a:schemeClr val="dk1"/>
              </a:solidFill>
            </a:endParaRPr>
          </a:p>
        </p:txBody>
      </p:sp>
      <p:sp>
        <p:nvSpPr>
          <p:cNvPr id="112" name="Google Shape;112;p21"/>
          <p:cNvSpPr/>
          <p:nvPr/>
        </p:nvSpPr>
        <p:spPr>
          <a:xfrm>
            <a:off x="10" y="1350302"/>
            <a:ext cx="9144000" cy="15099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a:t>
            </a:r>
            <a:r>
              <a:rPr lang="en-US" sz="1800">
                <a:solidFill>
                  <a:schemeClr val="lt1"/>
                </a:solidFill>
              </a:rPr>
              <a:t>reverse diffusion</a:t>
            </a:r>
            <a:r>
              <a:rPr lang="en-US" sz="1800">
                <a:solidFill>
                  <a:schemeClr val="lt1"/>
                </a:solidFill>
                <a:latin typeface="Arial"/>
                <a:ea typeface="Arial"/>
                <a:cs typeface="Arial"/>
                <a:sym typeface="Arial"/>
              </a:rPr>
              <a:t> image – resize to cover this box</a:t>
            </a:r>
            <a:endParaRPr/>
          </a:p>
        </p:txBody>
      </p:sp>
      <p:sp>
        <p:nvSpPr>
          <p:cNvPr id="113" name="Google Shape;113;p21"/>
          <p:cNvSpPr/>
          <p:nvPr/>
        </p:nvSpPr>
        <p:spPr>
          <a:xfrm>
            <a:off x="-140" y="3376077"/>
            <a:ext cx="9144000" cy="15099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a:t>
            </a:r>
            <a:r>
              <a:rPr lang="en-US" sz="1800">
                <a:solidFill>
                  <a:schemeClr val="lt1"/>
                </a:solidFill>
              </a:rPr>
              <a:t>reverse diffusion</a:t>
            </a:r>
            <a:r>
              <a:rPr lang="en-US" sz="1800">
                <a:solidFill>
                  <a:schemeClr val="lt1"/>
                </a:solidFill>
                <a:latin typeface="Arial"/>
                <a:ea typeface="Arial"/>
                <a:cs typeface="Arial"/>
                <a:sym typeface="Arial"/>
              </a:rPr>
              <a:t> image – resize to cover this box</a:t>
            </a:r>
            <a:endParaRPr/>
          </a:p>
        </p:txBody>
      </p:sp>
      <p:pic>
        <p:nvPicPr>
          <p:cNvPr id="3" name="Picture 2">
            <a:extLst>
              <a:ext uri="{FF2B5EF4-FFF2-40B4-BE49-F238E27FC236}">
                <a16:creationId xmlns:a16="http://schemas.microsoft.com/office/drawing/2014/main" id="{ACC6E8C7-9F81-315D-0A28-22CAB4934603}"/>
              </a:ext>
            </a:extLst>
          </p:cNvPr>
          <p:cNvPicPr>
            <a:picLocks noChangeAspect="1"/>
          </p:cNvPicPr>
          <p:nvPr/>
        </p:nvPicPr>
        <p:blipFill>
          <a:blip r:embed="rId3"/>
          <a:stretch>
            <a:fillRect/>
          </a:stretch>
        </p:blipFill>
        <p:spPr>
          <a:xfrm>
            <a:off x="0" y="1386934"/>
            <a:ext cx="9144000" cy="1473268"/>
          </a:xfrm>
          <a:prstGeom prst="rect">
            <a:avLst/>
          </a:prstGeom>
        </p:spPr>
      </p:pic>
      <p:pic>
        <p:nvPicPr>
          <p:cNvPr id="5" name="Picture 4">
            <a:extLst>
              <a:ext uri="{FF2B5EF4-FFF2-40B4-BE49-F238E27FC236}">
                <a16:creationId xmlns:a16="http://schemas.microsoft.com/office/drawing/2014/main" id="{85DC2B71-F2D1-6DA5-7EEC-D04CA90E0290}"/>
              </a:ext>
            </a:extLst>
          </p:cNvPr>
          <p:cNvPicPr>
            <a:picLocks noChangeAspect="1"/>
          </p:cNvPicPr>
          <p:nvPr/>
        </p:nvPicPr>
        <p:blipFill>
          <a:blip r:embed="rId4"/>
          <a:stretch>
            <a:fillRect/>
          </a:stretch>
        </p:blipFill>
        <p:spPr>
          <a:xfrm>
            <a:off x="0" y="3376077"/>
            <a:ext cx="9144000" cy="14732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457199" y="71562"/>
            <a:ext cx="8229240" cy="655647"/>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Tune each model (fashionMNIST) to achieve the best images and show your results:</a:t>
            </a:r>
            <a:br>
              <a:rPr lang="en-US" sz="2000" b="1">
                <a:solidFill>
                  <a:schemeClr val="accent1"/>
                </a:solidFill>
              </a:rPr>
            </a:br>
            <a:endParaRPr sz="1600" b="1">
              <a:solidFill>
                <a:schemeClr val="accent1"/>
              </a:solidFill>
            </a:endParaRPr>
          </a:p>
        </p:txBody>
      </p:sp>
      <p:sp>
        <p:nvSpPr>
          <p:cNvPr id="119" name="Google Shape;119;p22"/>
          <p:cNvSpPr txBox="1"/>
          <p:nvPr/>
        </p:nvSpPr>
        <p:spPr>
          <a:xfrm>
            <a:off x="1192166" y="508883"/>
            <a:ext cx="74795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VAE</a:t>
            </a:r>
            <a:endParaRPr dirty="0"/>
          </a:p>
        </p:txBody>
      </p:sp>
      <p:sp>
        <p:nvSpPr>
          <p:cNvPr id="120" name="Google Shape;120;p22"/>
          <p:cNvSpPr txBox="1"/>
          <p:nvPr/>
        </p:nvSpPr>
        <p:spPr>
          <a:xfrm>
            <a:off x="4229418" y="508883"/>
            <a:ext cx="68480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GAN</a:t>
            </a:r>
            <a:endParaRPr/>
          </a:p>
        </p:txBody>
      </p:sp>
      <p:sp>
        <p:nvSpPr>
          <p:cNvPr id="121" name="Google Shape;121;p22"/>
          <p:cNvSpPr txBox="1"/>
          <p:nvPr/>
        </p:nvSpPr>
        <p:spPr>
          <a:xfrm>
            <a:off x="7115922" y="508883"/>
            <a:ext cx="10781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Diffusion</a:t>
            </a:r>
            <a:endParaRPr/>
          </a:p>
        </p:txBody>
      </p:sp>
      <p:sp>
        <p:nvSpPr>
          <p:cNvPr id="122" name="Google Shape;122;p22"/>
          <p:cNvSpPr/>
          <p:nvPr/>
        </p:nvSpPr>
        <p:spPr>
          <a:xfrm>
            <a:off x="190831" y="1021631"/>
            <a:ext cx="2631882" cy="2488758"/>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VAE generated images grid – resize to cover this box</a:t>
            </a:r>
            <a:endParaRPr/>
          </a:p>
        </p:txBody>
      </p:sp>
      <p:sp>
        <p:nvSpPr>
          <p:cNvPr id="123" name="Google Shape;123;p22"/>
          <p:cNvSpPr/>
          <p:nvPr/>
        </p:nvSpPr>
        <p:spPr>
          <a:xfrm>
            <a:off x="3255878" y="1021631"/>
            <a:ext cx="2631882" cy="2488758"/>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GAN generated images grid – resize to cover this box</a:t>
            </a:r>
            <a:endParaRPr/>
          </a:p>
        </p:txBody>
      </p:sp>
      <p:sp>
        <p:nvSpPr>
          <p:cNvPr id="124" name="Google Shape;124;p22"/>
          <p:cNvSpPr/>
          <p:nvPr/>
        </p:nvSpPr>
        <p:spPr>
          <a:xfrm>
            <a:off x="6320925" y="1021631"/>
            <a:ext cx="2631882" cy="2488758"/>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Insert Diffusion generated images grid – resize to cover this box</a:t>
            </a:r>
            <a:endParaRPr dirty="0"/>
          </a:p>
        </p:txBody>
      </p:sp>
      <p:sp>
        <p:nvSpPr>
          <p:cNvPr id="125" name="Google Shape;125;p22"/>
          <p:cNvSpPr txBox="1"/>
          <p:nvPr/>
        </p:nvSpPr>
        <p:spPr>
          <a:xfrm>
            <a:off x="588397" y="3840480"/>
            <a:ext cx="119776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FID: 91.5</a:t>
            </a:r>
            <a:endParaRPr dirty="0"/>
          </a:p>
        </p:txBody>
      </p:sp>
      <p:sp>
        <p:nvSpPr>
          <p:cNvPr id="126" name="Google Shape;126;p22"/>
          <p:cNvSpPr txBox="1"/>
          <p:nvPr/>
        </p:nvSpPr>
        <p:spPr>
          <a:xfrm>
            <a:off x="3804563" y="3840480"/>
            <a:ext cx="119776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FID:128.3</a:t>
            </a:r>
            <a:endParaRPr dirty="0"/>
          </a:p>
        </p:txBody>
      </p:sp>
      <p:sp>
        <p:nvSpPr>
          <p:cNvPr id="127" name="Google Shape;127;p22"/>
          <p:cNvSpPr txBox="1"/>
          <p:nvPr/>
        </p:nvSpPr>
        <p:spPr>
          <a:xfrm>
            <a:off x="7020729" y="3832529"/>
            <a:ext cx="119776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FID: 35.4</a:t>
            </a:r>
            <a:endParaRPr dirty="0"/>
          </a:p>
        </p:txBody>
      </p:sp>
      <p:pic>
        <p:nvPicPr>
          <p:cNvPr id="3" name="Picture 2">
            <a:extLst>
              <a:ext uri="{FF2B5EF4-FFF2-40B4-BE49-F238E27FC236}">
                <a16:creationId xmlns:a16="http://schemas.microsoft.com/office/drawing/2014/main" id="{5752B102-85B4-6710-DA45-E3D845B5B951}"/>
              </a:ext>
            </a:extLst>
          </p:cNvPr>
          <p:cNvPicPr>
            <a:picLocks noChangeAspect="1"/>
          </p:cNvPicPr>
          <p:nvPr/>
        </p:nvPicPr>
        <p:blipFill>
          <a:blip r:embed="rId3"/>
          <a:stretch>
            <a:fillRect/>
          </a:stretch>
        </p:blipFill>
        <p:spPr>
          <a:xfrm>
            <a:off x="264880" y="1004822"/>
            <a:ext cx="2483784" cy="2483784"/>
          </a:xfrm>
          <a:prstGeom prst="rect">
            <a:avLst/>
          </a:prstGeom>
        </p:spPr>
      </p:pic>
      <p:pic>
        <p:nvPicPr>
          <p:cNvPr id="5" name="Picture 4">
            <a:extLst>
              <a:ext uri="{FF2B5EF4-FFF2-40B4-BE49-F238E27FC236}">
                <a16:creationId xmlns:a16="http://schemas.microsoft.com/office/drawing/2014/main" id="{80AB5DFA-4169-936D-D497-36786EDB0C22}"/>
              </a:ext>
            </a:extLst>
          </p:cNvPr>
          <p:cNvPicPr>
            <a:picLocks noChangeAspect="1"/>
          </p:cNvPicPr>
          <p:nvPr/>
        </p:nvPicPr>
        <p:blipFill>
          <a:blip r:embed="rId4"/>
          <a:stretch>
            <a:fillRect/>
          </a:stretch>
        </p:blipFill>
        <p:spPr>
          <a:xfrm>
            <a:off x="3329927" y="1004822"/>
            <a:ext cx="2483784" cy="2483784"/>
          </a:xfrm>
          <a:prstGeom prst="rect">
            <a:avLst/>
          </a:prstGeom>
        </p:spPr>
      </p:pic>
      <p:pic>
        <p:nvPicPr>
          <p:cNvPr id="7" name="Picture 6">
            <a:extLst>
              <a:ext uri="{FF2B5EF4-FFF2-40B4-BE49-F238E27FC236}">
                <a16:creationId xmlns:a16="http://schemas.microsoft.com/office/drawing/2014/main" id="{80ECBEE6-3961-353F-1080-D04CB6793B6A}"/>
              </a:ext>
            </a:extLst>
          </p:cNvPr>
          <p:cNvPicPr>
            <a:picLocks noChangeAspect="1"/>
          </p:cNvPicPr>
          <p:nvPr/>
        </p:nvPicPr>
        <p:blipFill>
          <a:blip r:embed="rId5"/>
          <a:stretch>
            <a:fillRect/>
          </a:stretch>
        </p:blipFill>
        <p:spPr>
          <a:xfrm>
            <a:off x="6320925" y="1004822"/>
            <a:ext cx="2567828" cy="25678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6015</TotalTime>
  <Words>1173</Words>
  <Application>Microsoft Office PowerPoint</Application>
  <PresentationFormat>On-screen Show (16:9)</PresentationFormat>
  <Paragraphs>77</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Office Theme</vt:lpstr>
      <vt:lpstr>PowerPoint Presentation</vt:lpstr>
      <vt:lpstr>Variational Autoencoder (VAE) Q1 - MNIST</vt:lpstr>
      <vt:lpstr>Variational Autoencoder (VAE) Q1 cont.</vt:lpstr>
      <vt:lpstr>Variational Autoencoder (VAE) Q2 - MNIST</vt:lpstr>
      <vt:lpstr>Generative Adversarial Network - MNIST</vt:lpstr>
      <vt:lpstr>Simple Diffusion</vt:lpstr>
      <vt:lpstr>DDPM - MNIST</vt:lpstr>
      <vt:lpstr>DDPM - MNIST </vt:lpstr>
      <vt:lpstr>Tune each model (fashionMNIST) to achieve the best images and show your results: </vt:lpstr>
      <vt:lpstr>Compare and contrast the results from the different models. Why might we see the results that we see? what role does the target dataset play?</vt:lpstr>
      <vt:lpstr>FID is commonly used to benchmark generative models. Is it a good metric? Why or why not?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Trung Pham</cp:lastModifiedBy>
  <cp:revision>3</cp:revision>
  <dcterms:modified xsi:type="dcterms:W3CDTF">2025-04-05T06:09:22Z</dcterms:modified>
</cp:coreProperties>
</file>