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69" r:id="rId5"/>
    <p:sldId id="259" r:id="rId6"/>
    <p:sldId id="280" r:id="rId7"/>
    <p:sldId id="270" r:id="rId8"/>
    <p:sldId id="281" r:id="rId9"/>
    <p:sldId id="271" r:id="rId10"/>
    <p:sldId id="275" r:id="rId11"/>
    <p:sldId id="272" r:id="rId12"/>
    <p:sldId id="273" r:id="rId13"/>
    <p:sldId id="274" r:id="rId14"/>
    <p:sldId id="262" r:id="rId15"/>
    <p:sldId id="263" r:id="rId16"/>
    <p:sldId id="276" r:id="rId17"/>
    <p:sldId id="264" r:id="rId18"/>
    <p:sldId id="282" r:id="rId19"/>
    <p:sldId id="283" r:id="rId20"/>
    <p:sldId id="277" r:id="rId21"/>
    <p:sldId id="284" r:id="rId22"/>
    <p:sldId id="266" r:id="rId23"/>
    <p:sldId id="268" r:id="rId24"/>
    <p:sldId id="278" r:id="rId25"/>
  </p:sldIdLst>
  <p:sldSz cx="9144000" cy="5143500" type="screen16x9"/>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42" d="100"/>
          <a:sy n="142" d="100"/>
        </p:scale>
        <p:origin x="69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8880" cy="85824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77"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311760" y="744480"/>
            <a:ext cx="8519760" cy="205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5200" b="0" strike="noStrike" spc="-1" dirty="0">
                <a:solidFill>
                  <a:srgbClr val="000000"/>
                </a:solidFill>
                <a:latin typeface="Arial"/>
                <a:ea typeface="Arial"/>
              </a:rPr>
              <a:t>Assignment 3 (NLP) Writeup</a:t>
            </a:r>
            <a:br>
              <a:rPr dirty="0"/>
            </a:br>
            <a:r>
              <a:rPr lang="en-US" sz="2400" b="1" strike="noStrike" spc="-1" dirty="0">
                <a:solidFill>
                  <a:srgbClr val="FF0000"/>
                </a:solidFill>
                <a:latin typeface="Arial"/>
                <a:ea typeface="Arial"/>
              </a:rPr>
              <a:t>DO NOT TAG</a:t>
            </a:r>
            <a:endParaRPr lang="en-US" sz="2400" b="0" strike="noStrike" spc="-1" dirty="0">
              <a:latin typeface="Arial"/>
            </a:endParaRPr>
          </a:p>
        </p:txBody>
      </p:sp>
      <p:sp>
        <p:nvSpPr>
          <p:cNvPr id="115" name="CustomShape 2"/>
          <p:cNvSpPr/>
          <p:nvPr/>
        </p:nvSpPr>
        <p:spPr>
          <a:xfrm>
            <a:off x="311760" y="2834280"/>
            <a:ext cx="8519760" cy="79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rmAutofit/>
          </a:bodyPr>
          <a:lstStyle/>
          <a:p>
            <a:pPr algn="ctr">
              <a:lnSpc>
                <a:spcPct val="100000"/>
              </a:lnSpc>
            </a:pPr>
            <a:r>
              <a:rPr lang="en-US" sz="1490" b="0" strike="noStrike" spc="-1" dirty="0">
                <a:solidFill>
                  <a:srgbClr val="595959"/>
                </a:solidFill>
                <a:latin typeface="Arial"/>
                <a:ea typeface="Arial"/>
              </a:rPr>
              <a:t>Name: Trung Pham</a:t>
            </a:r>
            <a:endParaRPr lang="en-US" sz="1490" b="0" strike="noStrike" spc="-1" dirty="0">
              <a:latin typeface="Arial"/>
            </a:endParaRPr>
          </a:p>
          <a:p>
            <a:pPr algn="ctr">
              <a:lnSpc>
                <a:spcPct val="100000"/>
              </a:lnSpc>
            </a:pPr>
            <a:r>
              <a:rPr lang="en-US" sz="1490" b="0" strike="noStrike" spc="-1" dirty="0">
                <a:solidFill>
                  <a:srgbClr val="595959"/>
                </a:solidFill>
                <a:latin typeface="Arial"/>
                <a:ea typeface="Arial"/>
              </a:rPr>
              <a:t>GT Email</a:t>
            </a:r>
            <a:r>
              <a:rPr lang="en-US" sz="1490" b="0" strike="noStrike" spc="-1">
                <a:solidFill>
                  <a:srgbClr val="595959"/>
                </a:solidFill>
                <a:latin typeface="Arial"/>
                <a:ea typeface="Arial"/>
              </a:rPr>
              <a:t>: tpham328@gatech.edu</a:t>
            </a:r>
            <a:endParaRPr lang="en-US" sz="149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57200" y="9994"/>
            <a:ext cx="8229240" cy="858600"/>
          </a:xfrm>
        </p:spPr>
        <p:txBody>
          <a:bodyPr/>
          <a:lstStyle/>
          <a:p>
            <a:r>
              <a:rPr lang="en-US" sz="2000" b="1" dirty="0">
                <a:solidFill>
                  <a:schemeClr val="accent1"/>
                </a:solidFill>
              </a:rPr>
              <a:t>Transformer Results</a:t>
            </a:r>
            <a:br>
              <a:rPr lang="en-US" sz="2000" b="1" dirty="0">
                <a:solidFill>
                  <a:schemeClr val="accent1"/>
                </a:solidFill>
              </a:rPr>
            </a:br>
            <a:r>
              <a:rPr lang="en-US" sz="1600" b="1" dirty="0">
                <a:solidFill>
                  <a:schemeClr val="accent1"/>
                </a:solidFill>
              </a:rPr>
              <a:t>Values are for last epoch</a:t>
            </a:r>
          </a:p>
        </p:txBody>
      </p:sp>
      <p:grpSp>
        <p:nvGrpSpPr>
          <p:cNvPr id="16" name="Group 15">
            <a:extLst>
              <a:ext uri="{FF2B5EF4-FFF2-40B4-BE49-F238E27FC236}">
                <a16:creationId xmlns:a16="http://schemas.microsoft.com/office/drawing/2014/main" id="{327EA207-EC35-E972-48D2-09A65F042B85}"/>
              </a:ext>
            </a:extLst>
          </p:cNvPr>
          <p:cNvGrpSpPr/>
          <p:nvPr/>
        </p:nvGrpSpPr>
        <p:grpSpPr>
          <a:xfrm>
            <a:off x="380143" y="790518"/>
            <a:ext cx="7575482" cy="1914627"/>
            <a:chOff x="390417" y="1036280"/>
            <a:chExt cx="7575482" cy="1914627"/>
          </a:xfrm>
        </p:grpSpPr>
        <p:sp>
          <p:nvSpPr>
            <p:cNvPr id="12" name="TextBox 11">
              <a:extLst>
                <a:ext uri="{FF2B5EF4-FFF2-40B4-BE49-F238E27FC236}">
                  <a16:creationId xmlns:a16="http://schemas.microsoft.com/office/drawing/2014/main" id="{67B8C98F-AEAC-8BC0-8E13-1C59FE48BF95}"/>
                </a:ext>
              </a:extLst>
            </p:cNvPr>
            <p:cNvSpPr txBox="1"/>
            <p:nvPr/>
          </p:nvSpPr>
          <p:spPr>
            <a:xfrm>
              <a:off x="390417" y="1036280"/>
              <a:ext cx="3976703" cy="1606850"/>
            </a:xfrm>
            <a:prstGeom prst="rect">
              <a:avLst/>
            </a:prstGeom>
            <a:noFill/>
          </p:spPr>
          <p:txBody>
            <a:bodyPr wrap="square" rtlCol="0">
              <a:spAutoFit/>
            </a:bodyPr>
            <a:lstStyle/>
            <a:p>
              <a:pPr algn="ctr">
                <a:lnSpc>
                  <a:spcPts val="2400"/>
                </a:lnSpc>
              </a:pPr>
              <a:r>
                <a:rPr lang="en-US" dirty="0">
                  <a:solidFill>
                    <a:srgbClr val="0070C0"/>
                  </a:solidFill>
                </a:rPr>
                <a:t>Default configuration (Encoder Only)</a:t>
              </a:r>
            </a:p>
            <a:p>
              <a:pPr>
                <a:lnSpc>
                  <a:spcPts val="2400"/>
                </a:lnSpc>
              </a:pPr>
              <a:r>
                <a:rPr lang="en-US" dirty="0"/>
                <a:t>Training Loss: 2.1527</a:t>
              </a:r>
            </a:p>
            <a:p>
              <a:pPr>
                <a:lnSpc>
                  <a:spcPts val="2400"/>
                </a:lnSpc>
              </a:pPr>
              <a:r>
                <a:rPr lang="en-US" dirty="0"/>
                <a:t>Training Perplexity: 8.6082</a:t>
              </a:r>
            </a:p>
            <a:p>
              <a:pPr>
                <a:lnSpc>
                  <a:spcPts val="2400"/>
                </a:lnSpc>
              </a:pPr>
              <a:r>
                <a:rPr lang="en-US" dirty="0"/>
                <a:t>Validation Loss: 3.1140</a:t>
              </a:r>
            </a:p>
            <a:p>
              <a:pPr>
                <a:lnSpc>
                  <a:spcPts val="2400"/>
                </a:lnSpc>
              </a:pPr>
              <a:r>
                <a:rPr lang="en-US" dirty="0"/>
                <a:t>Validation Perplexity: 22.5410</a:t>
              </a:r>
            </a:p>
          </p:txBody>
        </p:sp>
        <p:sp>
          <p:nvSpPr>
            <p:cNvPr id="13" name="TextBox 12">
              <a:extLst>
                <a:ext uri="{FF2B5EF4-FFF2-40B4-BE49-F238E27FC236}">
                  <a16:creationId xmlns:a16="http://schemas.microsoft.com/office/drawing/2014/main" id="{B48C824F-5283-60BB-A126-AC1CA44235B2}"/>
                </a:ext>
              </a:extLst>
            </p:cNvPr>
            <p:cNvSpPr txBox="1"/>
            <p:nvPr/>
          </p:nvSpPr>
          <p:spPr>
            <a:xfrm>
              <a:off x="4367121" y="1036280"/>
              <a:ext cx="3598778" cy="1914627"/>
            </a:xfrm>
            <a:prstGeom prst="rect">
              <a:avLst/>
            </a:prstGeom>
            <a:noFill/>
          </p:spPr>
          <p:txBody>
            <a:bodyPr wrap="square" rtlCol="0">
              <a:spAutoFit/>
            </a:bodyPr>
            <a:lstStyle/>
            <a:p>
              <a:pPr algn="ctr">
                <a:lnSpc>
                  <a:spcPts val="2400"/>
                </a:lnSpc>
              </a:pPr>
              <a:r>
                <a:rPr lang="en-US" dirty="0">
                  <a:solidFill>
                    <a:srgbClr val="0070C0"/>
                  </a:solidFill>
                </a:rPr>
                <a:t>Default configuration (full transformer)</a:t>
              </a:r>
            </a:p>
            <a:p>
              <a:pPr>
                <a:lnSpc>
                  <a:spcPts val="2400"/>
                </a:lnSpc>
              </a:pPr>
              <a:r>
                <a:rPr lang="en-US" dirty="0"/>
                <a:t>Training Loss: 0.9980</a:t>
              </a:r>
            </a:p>
            <a:p>
              <a:pPr>
                <a:lnSpc>
                  <a:spcPts val="2400"/>
                </a:lnSpc>
              </a:pPr>
              <a:r>
                <a:rPr lang="en-US" dirty="0"/>
                <a:t>Training Perplexity: 2.7128</a:t>
              </a:r>
            </a:p>
            <a:p>
              <a:pPr>
                <a:lnSpc>
                  <a:spcPts val="2400"/>
                </a:lnSpc>
              </a:pPr>
              <a:r>
                <a:rPr lang="en-US" dirty="0"/>
                <a:t>Validation Loss: 1.8274</a:t>
              </a:r>
            </a:p>
            <a:p>
              <a:pPr>
                <a:lnSpc>
                  <a:spcPts val="2400"/>
                </a:lnSpc>
              </a:pPr>
              <a:r>
                <a:rPr lang="en-US" dirty="0"/>
                <a:t>Validation Perplexity</a:t>
              </a:r>
              <a:r>
                <a:rPr lang="en-US"/>
                <a:t>: 6.2177</a:t>
              </a:r>
              <a:endParaRPr lang="en-US" dirty="0"/>
            </a:p>
          </p:txBody>
        </p:sp>
      </p:grpSp>
      <p:sp>
        <p:nvSpPr>
          <p:cNvPr id="2" name="TextBox 1">
            <a:extLst>
              <a:ext uri="{FF2B5EF4-FFF2-40B4-BE49-F238E27FC236}">
                <a16:creationId xmlns:a16="http://schemas.microsoft.com/office/drawing/2014/main" id="{010EA7B6-5A37-7E10-27AF-AA8FA3C5122E}"/>
              </a:ext>
            </a:extLst>
          </p:cNvPr>
          <p:cNvSpPr txBox="1"/>
          <p:nvPr/>
        </p:nvSpPr>
        <p:spPr>
          <a:xfrm>
            <a:off x="380144" y="3058578"/>
            <a:ext cx="8024117" cy="1606850"/>
          </a:xfrm>
          <a:prstGeom prst="rect">
            <a:avLst/>
          </a:prstGeom>
          <a:noFill/>
        </p:spPr>
        <p:txBody>
          <a:bodyPr wrap="square" rtlCol="0">
            <a:spAutoFit/>
          </a:bodyPr>
          <a:lstStyle/>
          <a:p>
            <a:pPr>
              <a:lnSpc>
                <a:spcPts val="2400"/>
              </a:lnSpc>
            </a:pPr>
            <a:endParaRPr lang="en-US" dirty="0"/>
          </a:p>
          <a:p>
            <a:pPr>
              <a:lnSpc>
                <a:spcPts val="2400"/>
              </a:lnSpc>
            </a:pPr>
            <a:endParaRPr lang="en-US" dirty="0"/>
          </a:p>
          <a:p>
            <a:pPr>
              <a:lnSpc>
                <a:spcPts val="2400"/>
              </a:lnSpc>
            </a:pPr>
            <a:endParaRPr lang="en-US" dirty="0"/>
          </a:p>
          <a:p>
            <a:pPr>
              <a:lnSpc>
                <a:spcPts val="2400"/>
              </a:lnSpc>
            </a:pPr>
            <a:endParaRPr lang="en-US" dirty="0"/>
          </a:p>
          <a:p>
            <a:pPr>
              <a:lnSpc>
                <a:spcPts val="2400"/>
              </a:lnSpc>
            </a:pPr>
            <a:endParaRPr lang="en-US" dirty="0"/>
          </a:p>
        </p:txBody>
      </p:sp>
      <p:sp>
        <p:nvSpPr>
          <p:cNvPr id="3" name="TextBox 2">
            <a:extLst>
              <a:ext uri="{FF2B5EF4-FFF2-40B4-BE49-F238E27FC236}">
                <a16:creationId xmlns:a16="http://schemas.microsoft.com/office/drawing/2014/main" id="{A1A92D9A-40A2-9F9E-C4DC-586AD8A06315}"/>
              </a:ext>
            </a:extLst>
          </p:cNvPr>
          <p:cNvSpPr txBox="1"/>
          <p:nvPr/>
        </p:nvSpPr>
        <p:spPr>
          <a:xfrm>
            <a:off x="364734" y="2868715"/>
            <a:ext cx="3071973" cy="1606850"/>
          </a:xfrm>
          <a:prstGeom prst="rect">
            <a:avLst/>
          </a:prstGeom>
          <a:noFill/>
        </p:spPr>
        <p:txBody>
          <a:bodyPr wrap="square" rtlCol="0">
            <a:spAutoFit/>
          </a:bodyPr>
          <a:lstStyle/>
          <a:p>
            <a:pPr algn="ctr">
              <a:lnSpc>
                <a:spcPts val="2400"/>
              </a:lnSpc>
            </a:pPr>
            <a:r>
              <a:rPr lang="en-US" dirty="0">
                <a:solidFill>
                  <a:srgbClr val="0070C0"/>
                </a:solidFill>
              </a:rPr>
              <a:t>Best model (full transformer)</a:t>
            </a:r>
          </a:p>
          <a:p>
            <a:pPr>
              <a:lnSpc>
                <a:spcPts val="2400"/>
              </a:lnSpc>
            </a:pPr>
            <a:r>
              <a:rPr lang="en-US" dirty="0"/>
              <a:t>Training Loss: 1.2572</a:t>
            </a:r>
          </a:p>
          <a:p>
            <a:pPr>
              <a:lnSpc>
                <a:spcPts val="2400"/>
              </a:lnSpc>
            </a:pPr>
            <a:r>
              <a:rPr lang="en-US" dirty="0"/>
              <a:t>Training Perplexity: 3.5156</a:t>
            </a:r>
          </a:p>
          <a:p>
            <a:pPr>
              <a:lnSpc>
                <a:spcPts val="2400"/>
              </a:lnSpc>
            </a:pPr>
            <a:r>
              <a:rPr lang="en-US" dirty="0"/>
              <a:t>Validation Loss: 1.7531</a:t>
            </a:r>
          </a:p>
          <a:p>
            <a:pPr>
              <a:lnSpc>
                <a:spcPts val="2400"/>
              </a:lnSpc>
            </a:pPr>
            <a:r>
              <a:rPr lang="en-US" dirty="0"/>
              <a:t>Validation Perplexity: 5.7725</a:t>
            </a:r>
          </a:p>
        </p:txBody>
      </p:sp>
      <p:sp>
        <p:nvSpPr>
          <p:cNvPr id="8" name="TextBox 7">
            <a:extLst>
              <a:ext uri="{FF2B5EF4-FFF2-40B4-BE49-F238E27FC236}">
                <a16:creationId xmlns:a16="http://schemas.microsoft.com/office/drawing/2014/main" id="{107D747A-929A-C3F7-3080-EE2CF43C7282}"/>
              </a:ext>
            </a:extLst>
          </p:cNvPr>
          <p:cNvSpPr txBox="1"/>
          <p:nvPr/>
        </p:nvSpPr>
        <p:spPr>
          <a:xfrm>
            <a:off x="4827143" y="2868715"/>
            <a:ext cx="3071973" cy="3145733"/>
          </a:xfrm>
          <a:prstGeom prst="rect">
            <a:avLst/>
          </a:prstGeom>
          <a:noFill/>
        </p:spPr>
        <p:txBody>
          <a:bodyPr wrap="square" rtlCol="0">
            <a:spAutoFit/>
          </a:bodyPr>
          <a:lstStyle/>
          <a:p>
            <a:pPr>
              <a:lnSpc>
                <a:spcPts val="2400"/>
              </a:lnSpc>
            </a:pPr>
            <a:r>
              <a:rPr lang="en-US" dirty="0">
                <a:solidFill>
                  <a:srgbClr val="0070C0"/>
                </a:solidFill>
              </a:rPr>
              <a:t>List your best model hyper-parameter values (full transformer):</a:t>
            </a:r>
          </a:p>
          <a:p>
            <a:pPr>
              <a:lnSpc>
                <a:spcPts val="2400"/>
              </a:lnSpc>
            </a:pPr>
            <a:r>
              <a:rPr lang="en-US" sz="1100" dirty="0" err="1">
                <a:solidFill>
                  <a:srgbClr val="0070C0"/>
                </a:solidFill>
              </a:rPr>
              <a:t>Output_size</a:t>
            </a:r>
            <a:r>
              <a:rPr lang="en-US" sz="1100" dirty="0">
                <a:solidFill>
                  <a:srgbClr val="0070C0"/>
                </a:solidFill>
              </a:rPr>
              <a:t> = 5, hidden dim = 128</a:t>
            </a:r>
          </a:p>
          <a:p>
            <a:pPr>
              <a:lnSpc>
                <a:spcPts val="2400"/>
              </a:lnSpc>
            </a:pPr>
            <a:r>
              <a:rPr lang="en-US" sz="1100" dirty="0" err="1">
                <a:solidFill>
                  <a:srgbClr val="0070C0"/>
                </a:solidFill>
              </a:rPr>
              <a:t>Number_heads</a:t>
            </a:r>
            <a:r>
              <a:rPr lang="en-US" sz="1100" dirty="0">
                <a:solidFill>
                  <a:srgbClr val="0070C0"/>
                </a:solidFill>
              </a:rPr>
              <a:t> = 4, </a:t>
            </a:r>
            <a:r>
              <a:rPr lang="en-US" sz="1100" dirty="0" err="1">
                <a:solidFill>
                  <a:srgbClr val="0070C0"/>
                </a:solidFill>
              </a:rPr>
              <a:t>dim_feedforward</a:t>
            </a:r>
            <a:r>
              <a:rPr lang="en-US" sz="1100" dirty="0">
                <a:solidFill>
                  <a:srgbClr val="0070C0"/>
                </a:solidFill>
              </a:rPr>
              <a:t> = 2048</a:t>
            </a:r>
          </a:p>
          <a:p>
            <a:pPr>
              <a:lnSpc>
                <a:spcPts val="2400"/>
              </a:lnSpc>
            </a:pPr>
            <a:r>
              <a:rPr lang="en-US" sz="1100" dirty="0">
                <a:solidFill>
                  <a:srgbClr val="0070C0"/>
                </a:solidFill>
              </a:rPr>
              <a:t>Learning rate = 5*1e-4</a:t>
            </a:r>
          </a:p>
          <a:p>
            <a:pPr>
              <a:lnSpc>
                <a:spcPts val="2400"/>
              </a:lnSpc>
            </a:pPr>
            <a:r>
              <a:rPr lang="en-US" sz="1100" dirty="0">
                <a:solidFill>
                  <a:srgbClr val="0070C0"/>
                </a:solidFill>
              </a:rPr>
              <a:t>Epochs = 20</a:t>
            </a:r>
          </a:p>
          <a:p>
            <a:pPr>
              <a:lnSpc>
                <a:spcPts val="2400"/>
              </a:lnSpc>
            </a:pPr>
            <a:endParaRPr lang="en-US" dirty="0">
              <a:solidFill>
                <a:srgbClr val="0070C0"/>
              </a:solidFill>
            </a:endParaRPr>
          </a:p>
          <a:p>
            <a:pPr>
              <a:lnSpc>
                <a:spcPts val="2400"/>
              </a:lnSpc>
            </a:pPr>
            <a:endParaRPr lang="en-US" dirty="0">
              <a:solidFill>
                <a:srgbClr val="0070C0"/>
              </a:solidFill>
            </a:endParaRPr>
          </a:p>
          <a:p>
            <a:pPr>
              <a:lnSpc>
                <a:spcPts val="2400"/>
              </a:lnSpc>
            </a:pPr>
            <a:r>
              <a:rPr lang="en-US" dirty="0">
                <a:solidFill>
                  <a:srgbClr val="0070C0"/>
                </a:solidFill>
              </a:rPr>
              <a:t> </a:t>
            </a:r>
          </a:p>
        </p:txBody>
      </p:sp>
    </p:spTree>
    <p:extLst>
      <p:ext uri="{BB962C8B-B14F-4D97-AF65-F5344CB8AC3E}">
        <p14:creationId xmlns:p14="http://schemas.microsoft.com/office/powerpoint/2010/main" val="4241288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57200" y="9994"/>
            <a:ext cx="8229240" cy="858600"/>
          </a:xfrm>
        </p:spPr>
        <p:txBody>
          <a:bodyPr/>
          <a:lstStyle/>
          <a:p>
            <a:r>
              <a:rPr lang="en-US" sz="2000" b="1" dirty="0">
                <a:solidFill>
                  <a:schemeClr val="accent1"/>
                </a:solidFill>
              </a:rPr>
              <a:t>Full Transformer Best model Learning Curves (Perplexity)</a:t>
            </a:r>
          </a:p>
        </p:txBody>
      </p:sp>
      <p:pic>
        <p:nvPicPr>
          <p:cNvPr id="3" name="Picture 2">
            <a:extLst>
              <a:ext uri="{FF2B5EF4-FFF2-40B4-BE49-F238E27FC236}">
                <a16:creationId xmlns:a16="http://schemas.microsoft.com/office/drawing/2014/main" id="{BB05C1F4-F681-0827-5BD4-AC3D30E02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7449" y="693191"/>
            <a:ext cx="4815398" cy="3611549"/>
          </a:xfrm>
          <a:prstGeom prst="rect">
            <a:avLst/>
          </a:prstGeom>
        </p:spPr>
      </p:pic>
    </p:spTree>
    <p:extLst>
      <p:ext uri="{BB962C8B-B14F-4D97-AF65-F5344CB8AC3E}">
        <p14:creationId xmlns:p14="http://schemas.microsoft.com/office/powerpoint/2010/main" val="384629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Full Transformer Explanation – Best model </a:t>
            </a:r>
            <a:endParaRPr lang="en-US" sz="2000" b="1" strike="noStrike" spc="-1" dirty="0">
              <a:solidFill>
                <a:srgbClr val="0070C0"/>
              </a:solidFill>
              <a:latin typeface="Arial"/>
            </a:endParaRPr>
          </a:p>
        </p:txBody>
      </p:sp>
      <p:sp>
        <p:nvSpPr>
          <p:cNvPr id="131" name="CustomShape 2"/>
          <p:cNvSpPr/>
          <p:nvPr/>
        </p:nvSpPr>
        <p:spPr>
          <a:xfrm>
            <a:off x="287677" y="471930"/>
            <a:ext cx="8147406"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Explain what you did here and why you did it to improve your model performance.</a:t>
            </a:r>
          </a:p>
          <a:p>
            <a:pPr>
              <a:lnSpc>
                <a:spcPct val="100000"/>
              </a:lnSpc>
            </a:pPr>
            <a:endParaRPr lang="en-US" sz="1200" spc="-1" dirty="0">
              <a:solidFill>
                <a:srgbClr val="595959"/>
              </a:solidFill>
              <a:latin typeface="Arial"/>
            </a:endParaRPr>
          </a:p>
          <a:p>
            <a:pPr>
              <a:lnSpc>
                <a:spcPct val="100000"/>
              </a:lnSpc>
            </a:pPr>
            <a:r>
              <a:rPr lang="en-US" sz="1200" b="0" strike="noStrike" spc="-1" dirty="0">
                <a:solidFill>
                  <a:srgbClr val="595959"/>
                </a:solidFill>
                <a:latin typeface="Arial"/>
              </a:rPr>
              <a:t>First of all, the model result is much better than RNN or LSTM. From our experiment, the full transformer model outperform transformer with encoder only. Therefore we started out with full transformer model to tune.</a:t>
            </a:r>
          </a:p>
          <a:p>
            <a:pPr>
              <a:lnSpc>
                <a:spcPct val="100000"/>
              </a:lnSpc>
            </a:pPr>
            <a:r>
              <a:rPr lang="en-US" sz="1200" spc="-1" dirty="0">
                <a:solidFill>
                  <a:srgbClr val="595959"/>
                </a:solidFill>
                <a:latin typeface="Arial"/>
              </a:rPr>
              <a:t>We did tune hidden dimension but it seem performance change is insignificant and sometime worse so we keep it at 128. Training time is also higher with higher hidden dimension as well so we keep it low if it is not necessarily improving.</a:t>
            </a:r>
          </a:p>
          <a:p>
            <a:pPr>
              <a:lnSpc>
                <a:spcPct val="100000"/>
              </a:lnSpc>
            </a:pPr>
            <a:endParaRPr lang="en-US" sz="1200" b="0" strike="noStrike" spc="-1" dirty="0">
              <a:solidFill>
                <a:srgbClr val="595959"/>
              </a:solidFill>
              <a:latin typeface="Arial"/>
            </a:endParaRPr>
          </a:p>
          <a:p>
            <a:pPr>
              <a:lnSpc>
                <a:spcPct val="100000"/>
              </a:lnSpc>
            </a:pPr>
            <a:r>
              <a:rPr lang="en-US" sz="1200" spc="-1" dirty="0">
                <a:solidFill>
                  <a:srgbClr val="595959"/>
                </a:solidFill>
                <a:latin typeface="Arial"/>
              </a:rPr>
              <a:t>We tune the number of heads or multi-head attention. By increasing </a:t>
            </a:r>
            <a:r>
              <a:rPr lang="en-US" sz="1200" spc="-1" dirty="0" err="1">
                <a:solidFill>
                  <a:srgbClr val="595959"/>
                </a:solidFill>
                <a:latin typeface="Arial"/>
              </a:rPr>
              <a:t>num_head</a:t>
            </a:r>
            <a:r>
              <a:rPr lang="en-US" sz="1200" spc="-1" dirty="0">
                <a:solidFill>
                  <a:srgbClr val="595959"/>
                </a:solidFill>
                <a:latin typeface="Arial"/>
              </a:rPr>
              <a:t> to 4 from 2, we does see improvement in perplexity score. Because the head learns different perspective in the sequence, increase it result in better feature extraction. It also capture more dependencies in data.</a:t>
            </a:r>
          </a:p>
          <a:p>
            <a:pPr>
              <a:lnSpc>
                <a:spcPct val="100000"/>
              </a:lnSpc>
            </a:pPr>
            <a:r>
              <a:rPr lang="en-US" sz="1200" b="0" strike="noStrike" spc="-1" dirty="0">
                <a:solidFill>
                  <a:srgbClr val="595959"/>
                </a:solidFill>
                <a:latin typeface="Arial"/>
              </a:rPr>
              <a:t>Again, we tune learning rate because it is ver</a:t>
            </a:r>
            <a:r>
              <a:rPr lang="en-US" sz="1200" spc="-1" dirty="0">
                <a:solidFill>
                  <a:srgbClr val="595959"/>
                </a:solidFill>
                <a:latin typeface="Arial"/>
              </a:rPr>
              <a:t>y sensitive. Lower learning rate does result in better perplexity score but require more training time, higher imitation so increase epoch. At some points, increasing epoch lead to overfitting, when training curve decrease and validation curve no longer better. </a:t>
            </a:r>
          </a:p>
          <a:p>
            <a:pPr>
              <a:lnSpc>
                <a:spcPct val="100000"/>
              </a:lnSpc>
            </a:pPr>
            <a:r>
              <a:rPr lang="en-US" sz="1200" spc="-1" dirty="0">
                <a:solidFill>
                  <a:srgbClr val="595959"/>
                </a:solidFill>
                <a:latin typeface="Arial"/>
              </a:rPr>
              <a:t>After some tuning, we decrease the learning rate by half while keeping epoch at 20 and have a better results.</a:t>
            </a:r>
          </a:p>
          <a:p>
            <a:pPr>
              <a:lnSpc>
                <a:spcPct val="100000"/>
              </a:lnSpc>
            </a:pPr>
            <a:r>
              <a:rPr lang="en-US" sz="1200" b="0" strike="noStrike" spc="-1" dirty="0">
                <a:solidFill>
                  <a:srgbClr val="595959"/>
                </a:solidFill>
                <a:latin typeface="Arial"/>
              </a:rPr>
              <a:t>We also tested it in translation and the results are somewhat ok, not perfect but most sentences are very close.</a:t>
            </a:r>
          </a:p>
          <a:p>
            <a:pPr>
              <a:lnSpc>
                <a:spcPct val="100000"/>
              </a:lnSpc>
            </a:pPr>
            <a:endParaRPr lang="en-US" sz="1200" spc="-1" dirty="0">
              <a:solidFill>
                <a:srgbClr val="595959"/>
              </a:solidFill>
              <a:latin typeface="Arial"/>
            </a:endParaRPr>
          </a:p>
          <a:p>
            <a:pPr>
              <a:lnSpc>
                <a:spcPct val="100000"/>
              </a:lnSpc>
            </a:pP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 name="Table 1"/>
          <p:cNvGraphicFramePr/>
          <p:nvPr>
            <p:extLst>
              <p:ext uri="{D42A27DB-BD31-4B8C-83A1-F6EECF244321}">
                <p14:modId xmlns:p14="http://schemas.microsoft.com/office/powerpoint/2010/main" val="561492986"/>
              </p:ext>
            </p:extLst>
          </p:nvPr>
        </p:nvGraphicFramePr>
        <p:xfrm>
          <a:off x="-900" y="755340"/>
          <a:ext cx="9144000" cy="4388160"/>
        </p:xfrm>
        <a:graphic>
          <a:graphicData uri="http://schemas.openxmlformats.org/drawingml/2006/table">
            <a:tbl>
              <a:tblPr/>
              <a:tblGrid>
                <a:gridCol w="4571280">
                  <a:extLst>
                    <a:ext uri="{9D8B030D-6E8A-4147-A177-3AD203B41FA5}">
                      <a16:colId xmlns:a16="http://schemas.microsoft.com/office/drawing/2014/main" val="20000"/>
                    </a:ext>
                  </a:extLst>
                </a:gridCol>
                <a:gridCol w="4572720">
                  <a:extLst>
                    <a:ext uri="{9D8B030D-6E8A-4147-A177-3AD203B41FA5}">
                      <a16:colId xmlns:a16="http://schemas.microsoft.com/office/drawing/2014/main" val="20001"/>
                    </a:ext>
                  </a:extLst>
                </a:gridCol>
              </a:tblGrid>
              <a:tr h="347760">
                <a:tc>
                  <a:txBody>
                    <a:bodyPr/>
                    <a:lstStyle/>
                    <a:p>
                      <a:pPr>
                        <a:lnSpc>
                          <a:spcPct val="100000"/>
                        </a:lnSpc>
                      </a:pPr>
                      <a:r>
                        <a:rPr lang="en-US" sz="1500" b="0" strike="noStrike" spc="-1" dirty="0">
                          <a:latin typeface="Arial"/>
                        </a:rPr>
                        <a:t>True Translation</a:t>
                      </a:r>
                    </a:p>
                  </a:txBody>
                  <a:tcPr marL="90000" marR="9000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a:lnSpc>
                          <a:spcPct val="100000"/>
                        </a:lnSpc>
                      </a:pPr>
                      <a:r>
                        <a:rPr lang="en-US" sz="1800" b="0" strike="noStrike" spc="-1" dirty="0">
                          <a:latin typeface="Arial"/>
                        </a:rPr>
                        <a:t>Predicted Translation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47320">
                <a:tc>
                  <a:txBody>
                    <a:bodyPr/>
                    <a:lstStyle/>
                    <a:p>
                      <a:pPr>
                        <a:lnSpc>
                          <a:spcPct val="100000"/>
                        </a:lnSpc>
                      </a:pPr>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'a', 'man', 'in', 'an', 'orange', 'hat', 'starring', 'at', 'something',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'a', 'man', 'in', 'an', 'orange', 'hat', 'hat', 'something', 'something', 'something',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b="0" strike="noStrike" spc="-1" dirty="0">
                        <a:latin typeface="Arial"/>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428760">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'a', '</a:t>
                      </a:r>
                      <a:r>
                        <a:rPr lang="en-US" sz="1100" b="0" i="0" kern="1200" dirty="0" err="1">
                          <a:solidFill>
                            <a:schemeClr val="tx1"/>
                          </a:solidFill>
                          <a:effectLst/>
                          <a:latin typeface="+mn-lt"/>
                          <a:ea typeface="+mn-ea"/>
                          <a:cs typeface="+mn-cs"/>
                        </a:rPr>
                        <a:t>boston</a:t>
                      </a:r>
                      <a:r>
                        <a:rPr lang="en-US" sz="1100" b="0" i="0" kern="1200" dirty="0">
                          <a:solidFill>
                            <a:schemeClr val="tx1"/>
                          </a:solidFill>
                          <a:effectLst/>
                          <a:latin typeface="+mn-lt"/>
                          <a:ea typeface="+mn-ea"/>
                          <a:cs typeface="+mn-cs"/>
                        </a:rPr>
                        <a:t>', 'terrier', 'is', 'running', 'on', 'lush', 'green', 'grass', 'in', 'front', 'of', 'a', 'white', 'fence',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'a', '</a:t>
                      </a:r>
                      <a:r>
                        <a:rPr lang="en-US" sz="1100" b="0" i="0" kern="1200" dirty="0" err="1">
                          <a:solidFill>
                            <a:schemeClr val="tx1"/>
                          </a:solidFill>
                          <a:effectLst/>
                          <a:latin typeface="+mn-lt"/>
                          <a:ea typeface="+mn-ea"/>
                          <a:cs typeface="+mn-cs"/>
                        </a:rPr>
                        <a:t>boston</a:t>
                      </a:r>
                      <a:r>
                        <a:rPr lang="en-US" sz="1100" b="0" i="0" kern="1200" dirty="0">
                          <a:solidFill>
                            <a:schemeClr val="tx1"/>
                          </a:solidFill>
                          <a:effectLst/>
                          <a:latin typeface="+mn-lt"/>
                          <a:ea typeface="+mn-ea"/>
                          <a:cs typeface="+mn-cs"/>
                        </a:rPr>
                        <a:t>', 'vendor', 'runs', 'walking', 'the', 'green', 'grass', 'grass', 'grass', 'of', 'of', 'fence', 'fence', 'fence',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28760">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'a', 'girl', 'in', 'karate', 'uniform', 'breaking', 'a', 'stick', 'with', 'a', 'front', 'kick',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'a', 'girl', 'in', 'a', 'a', 'a', 'with', 'a', 'a', 'a', 'a',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428760">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'five', 'people', 'wearing', 'winter', 'jackets', 'and', 'helmets', 'stand', 'in', 'the', 'snow', 'with', '&lt;</a:t>
                      </a:r>
                      <a:r>
                        <a:rPr lang="en-US" sz="1100" b="0" i="0" kern="1200" dirty="0" err="1">
                          <a:solidFill>
                            <a:schemeClr val="tx1"/>
                          </a:solidFill>
                          <a:effectLst/>
                          <a:latin typeface="+mn-lt"/>
                          <a:ea typeface="+mn-ea"/>
                          <a:cs typeface="+mn-cs"/>
                        </a:rPr>
                        <a:t>unk</a:t>
                      </a:r>
                      <a:r>
                        <a:rPr lang="en-US" sz="1100" b="0" i="0" kern="1200" dirty="0">
                          <a:solidFill>
                            <a:schemeClr val="tx1"/>
                          </a:solidFill>
                          <a:effectLst/>
                          <a:latin typeface="+mn-lt"/>
                          <a:ea typeface="+mn-ea"/>
                          <a:cs typeface="+mn-cs"/>
                        </a:rPr>
                        <a:t>&gt;', 'in', 'the', 'background',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'five', 'people', 'in', 'in', 'and', 'helmets', 'helmets', 'helmets', 'in', 'in', 'snow', 'in', 'the', 'in', 'in',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 'background', 'background',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428760">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'people', 'are', 'fixing', 'the', 'roof', 'of', 'a', 'house',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'people', 'are', 'the', 'the', 'a', 'a',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428760">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'a', 'group', 'of', 'people', 'standing', 'in', 'front', 'of', 'an', 'igloo',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'a', 'group', 'of', 'people', 'standing', 'standing', 'in', 'front',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428760">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'a', 'guy', 'works', 'on', 'a', 'building',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'a', 'guy', 'is', 'on', 'a', 'building', 'building',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r h="428760">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'a', 'man', 'in', 'a', 'vest', 'is', 'sitting', 'in', 'a', 'chair', 'and', 'holding', 'magazines',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'a', 'man', 'in', 'a', 'vest', 'vest', 'on', 'on', 'a', 'chair', 'a', 'and',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8"/>
                  </a:ext>
                </a:extLst>
              </a:tr>
              <a:tr h="428760">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'a', 'mother', 'and', 'her', 'young', 'song', 'enjoying', 'a', 'beautiful', 'day', 'outside',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'a', 'mother', 'and', 'her', 'small', 'son', 'enjoying', 'a',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9"/>
                  </a:ext>
                </a:extLst>
              </a:tr>
            </a:tbl>
          </a:graphicData>
        </a:graphic>
      </p:graphicFrame>
      <p:sp>
        <p:nvSpPr>
          <p:cNvPr id="133" name="CustomShape 2"/>
          <p:cNvSpPr/>
          <p:nvPr/>
        </p:nvSpPr>
        <p:spPr>
          <a:xfrm>
            <a:off x="3909600" y="4773960"/>
            <a:ext cx="100224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Table 1</a:t>
            </a:r>
            <a:endParaRPr lang="en-US" sz="1800" b="0" strike="noStrike" spc="-1" dirty="0">
              <a:latin typeface="Arial"/>
            </a:endParaRPr>
          </a:p>
        </p:txBody>
      </p:sp>
      <p:sp>
        <p:nvSpPr>
          <p:cNvPr id="134" name="CustomShape 3"/>
          <p:cNvSpPr/>
          <p:nvPr/>
        </p:nvSpPr>
        <p:spPr>
          <a:xfrm>
            <a:off x="312120" y="-241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Transformer (Encoder Only)  Translation Results (default settings) </a:t>
            </a:r>
            <a:endParaRPr lang="en-US" sz="2000" b="1" strike="noStrike" spc="-1" dirty="0">
              <a:solidFill>
                <a:srgbClr val="0070C0"/>
              </a:solidFill>
              <a:latin typeface="Arial"/>
            </a:endParaRPr>
          </a:p>
        </p:txBody>
      </p:sp>
      <p:sp>
        <p:nvSpPr>
          <p:cNvPr id="135" name="CustomShape 4"/>
          <p:cNvSpPr/>
          <p:nvPr/>
        </p:nvSpPr>
        <p:spPr>
          <a:xfrm>
            <a:off x="328773" y="349100"/>
            <a:ext cx="7314387"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Put translation results for your model (1</a:t>
            </a:r>
            <a:r>
              <a:rPr lang="en-US" sz="1200" b="0" strike="noStrike" spc="-1" baseline="101000" dirty="0">
                <a:solidFill>
                  <a:srgbClr val="595959"/>
                </a:solidFill>
                <a:latin typeface="Arial"/>
                <a:ea typeface="Arial"/>
              </a:rPr>
              <a:t>st</a:t>
            </a:r>
            <a:r>
              <a:rPr lang="en-US" sz="1200" b="0" strike="noStrike" spc="-1" dirty="0">
                <a:solidFill>
                  <a:srgbClr val="595959"/>
                </a:solidFill>
                <a:latin typeface="Arial"/>
                <a:ea typeface="Arial"/>
              </a:rPr>
              <a:t> 9 sentences) here. You may remove duplicate &lt;pad&gt; and &lt;</a:t>
            </a:r>
            <a:r>
              <a:rPr lang="en-US" sz="1200" b="0" strike="noStrike" spc="-1" dirty="0" err="1">
                <a:solidFill>
                  <a:srgbClr val="595959"/>
                </a:solidFill>
                <a:latin typeface="Arial"/>
                <a:ea typeface="Arial"/>
              </a:rPr>
              <a:t>eos</a:t>
            </a:r>
            <a:r>
              <a:rPr lang="en-US" sz="1200" b="0" strike="noStrike" spc="-1" dirty="0">
                <a:solidFill>
                  <a:srgbClr val="595959"/>
                </a:solidFill>
                <a:latin typeface="Arial"/>
                <a:ea typeface="Arial"/>
              </a:rPr>
              <a:t>&gt; tokens for each sentence.</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 name="Table 1"/>
          <p:cNvGraphicFramePr/>
          <p:nvPr>
            <p:extLst>
              <p:ext uri="{D42A27DB-BD31-4B8C-83A1-F6EECF244321}">
                <p14:modId xmlns:p14="http://schemas.microsoft.com/office/powerpoint/2010/main" val="3348484881"/>
              </p:ext>
            </p:extLst>
          </p:nvPr>
        </p:nvGraphicFramePr>
        <p:xfrm>
          <a:off x="14514" y="752327"/>
          <a:ext cx="9129486" cy="4204560"/>
        </p:xfrm>
        <a:graphic>
          <a:graphicData uri="http://schemas.openxmlformats.org/drawingml/2006/table">
            <a:tbl>
              <a:tblPr/>
              <a:tblGrid>
                <a:gridCol w="4556766">
                  <a:extLst>
                    <a:ext uri="{9D8B030D-6E8A-4147-A177-3AD203B41FA5}">
                      <a16:colId xmlns:a16="http://schemas.microsoft.com/office/drawing/2014/main" val="20000"/>
                    </a:ext>
                  </a:extLst>
                </a:gridCol>
                <a:gridCol w="4572720">
                  <a:extLst>
                    <a:ext uri="{9D8B030D-6E8A-4147-A177-3AD203B41FA5}">
                      <a16:colId xmlns:a16="http://schemas.microsoft.com/office/drawing/2014/main" val="20001"/>
                    </a:ext>
                  </a:extLst>
                </a:gridCol>
              </a:tblGrid>
              <a:tr h="347760">
                <a:tc>
                  <a:txBody>
                    <a:bodyPr/>
                    <a:lstStyle/>
                    <a:p>
                      <a:pPr>
                        <a:lnSpc>
                          <a:spcPct val="100000"/>
                        </a:lnSpc>
                      </a:pPr>
                      <a:r>
                        <a:rPr lang="en-US" sz="1100" b="0" strike="noStrike" spc="-1" dirty="0">
                          <a:latin typeface="+mn-lt"/>
                        </a:rPr>
                        <a:t>True Translation</a:t>
                      </a:r>
                      <a:endParaRPr lang="en-US" sz="11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a:lnSpc>
                          <a:spcPct val="100000"/>
                        </a:lnSpc>
                      </a:pPr>
                      <a:r>
                        <a:rPr lang="en-US" sz="1100" b="0" strike="noStrike" spc="-1" dirty="0">
                          <a:latin typeface="+mn-lt"/>
                        </a:rPr>
                        <a:t>Predicted Translation</a:t>
                      </a:r>
                      <a:endParaRPr lang="en-US" sz="11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47320">
                <a:tc>
                  <a:txBody>
                    <a:bodyPr/>
                    <a:lstStyle/>
                    <a:p>
                      <a:pPr>
                        <a:lnSpc>
                          <a:spcPct val="100000"/>
                        </a:lnSpc>
                      </a:pPr>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'a', 'man', 'in', 'an', 'orange', 'hat', 'starring', 'at', 'something',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'a', 'man', 'in', 'an', 'orange', 'hat', 'is', 'carving', 'something',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b="0" strike="noStrike" spc="-1" dirty="0">
                        <a:latin typeface="Arial"/>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428760">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'a', '</a:t>
                      </a:r>
                      <a:r>
                        <a:rPr lang="en-US" sz="1100" b="0" i="0" kern="1200" dirty="0" err="1">
                          <a:solidFill>
                            <a:schemeClr val="tx1"/>
                          </a:solidFill>
                          <a:effectLst/>
                          <a:latin typeface="+mn-lt"/>
                          <a:ea typeface="+mn-ea"/>
                          <a:cs typeface="+mn-cs"/>
                        </a:rPr>
                        <a:t>boston</a:t>
                      </a:r>
                      <a:r>
                        <a:rPr lang="en-US" sz="1100" b="0" i="0" kern="1200" dirty="0">
                          <a:solidFill>
                            <a:schemeClr val="tx1"/>
                          </a:solidFill>
                          <a:effectLst/>
                          <a:latin typeface="+mn-lt"/>
                          <a:ea typeface="+mn-ea"/>
                          <a:cs typeface="+mn-cs"/>
                        </a:rPr>
                        <a:t>', 'terrier', 'is', 'running', 'on', 'lush', 'green', 'grass', 'in', 'front', 'of', 'a', 'white', 'fence',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'a', '</a:t>
                      </a:r>
                      <a:r>
                        <a:rPr lang="en-US" sz="1100" b="0" i="0" kern="1200" dirty="0" err="1">
                          <a:solidFill>
                            <a:schemeClr val="tx1"/>
                          </a:solidFill>
                          <a:effectLst/>
                          <a:latin typeface="+mn-lt"/>
                          <a:ea typeface="+mn-ea"/>
                          <a:cs typeface="+mn-cs"/>
                        </a:rPr>
                        <a:t>boston</a:t>
                      </a:r>
                      <a:r>
                        <a:rPr lang="en-US" sz="1100" b="0" i="0" kern="1200" dirty="0">
                          <a:solidFill>
                            <a:schemeClr val="tx1"/>
                          </a:solidFill>
                          <a:effectLst/>
                          <a:latin typeface="+mn-lt"/>
                          <a:ea typeface="+mn-ea"/>
                          <a:cs typeface="+mn-cs"/>
                        </a:rPr>
                        <a:t>', 'member', 'runs', 'across', 'the', 'green', 'grass', 'in', 'front', 'of', 'a', 'white', 'fence',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28760">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'a', 'girl', 'in', 'karate', 'uniform', 'breaking', 'a', 'stick', 'with', 'a', 'front', 'kick',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'a', 'girl', 'in', 'a', 'karate', 'uniform', 'is', 'teaching', 'a', 'board', 'with', 'a', 'kick',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428760">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'five', 'people', 'wearing', 'winter', 'jackets', 'and', 'helmets', 'stand', 'in', 'the', 'snow', 'with', '&lt;</a:t>
                      </a:r>
                      <a:r>
                        <a:rPr lang="en-US" sz="1100" b="0" i="0" kern="1200" dirty="0" err="1">
                          <a:solidFill>
                            <a:schemeClr val="tx1"/>
                          </a:solidFill>
                          <a:effectLst/>
                          <a:latin typeface="+mn-lt"/>
                          <a:ea typeface="+mn-ea"/>
                          <a:cs typeface="+mn-cs"/>
                        </a:rPr>
                        <a:t>unk</a:t>
                      </a:r>
                      <a:r>
                        <a:rPr lang="en-US" sz="1100" b="0" i="0" kern="1200" dirty="0">
                          <a:solidFill>
                            <a:schemeClr val="tx1"/>
                          </a:solidFill>
                          <a:effectLst/>
                          <a:latin typeface="+mn-lt"/>
                          <a:ea typeface="+mn-ea"/>
                          <a:cs typeface="+mn-cs"/>
                        </a:rPr>
                        <a:t>&gt;', 'in', 'the', 'background',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a:solidFill>
                        <a:srgbClr val="FFFFFF"/>
                      </a:solidFill>
                    </a:lnL>
                    <a:lnR w="720">
                      <a:solidFill>
                        <a:srgbClr val="FFFFFF"/>
                      </a:solidFill>
                    </a:lnR>
                    <a:lnT w="720" cap="flat" cmpd="sng" algn="ctr">
                      <a:solidFill>
                        <a:srgbClr val="FFFFFF"/>
                      </a:solidFill>
                      <a:prstDash val="solid"/>
                      <a:round/>
                      <a:headEnd type="none" w="med" len="med"/>
                      <a:tailEnd type="none" w="med" len="med"/>
                    </a:lnT>
                    <a:lnB w="720">
                      <a:solidFill>
                        <a:srgbClr val="FFFFFF"/>
                      </a:solidFill>
                    </a:lnB>
                    <a:solidFill>
                      <a:srgbClr val="E6E6E6"/>
                    </a:solidFill>
                  </a:tcPr>
                </a:tc>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'five', 'people', 'in', 'traditional', 'outfits', 'and', 'helmets', 'are', 'standing', 'in', 'the', 'snow', 'with', 'snow', 'in', 'the', 'background',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428760">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'people', 'are', 'fixing', 'the', 'roof', 'of', 'a', 'house',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'people', 'fix', 'the', 'roof', 'of', 'a', 'house',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428760">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'a', 'group', 'of', 'people', 'standing', 'in', 'front', 'of', 'an', 'igloo',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'a', 'group', 'of', 'people', 'standing', 'in', 'front', 'of', 'a', 'outdoor', 'venue',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428760">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'a', 'guy', 'works', 'on', 'a', 'building',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'a', 'guy', 'working', 'on', 'a', 'building',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r h="428760">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'a', 'man', 'in', 'a', 'vest', 'is', 'sitting', 'in', 'a', 'chair', 'and', 'holding', 'magazines',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'a', 'man', 'in', 'a', 'vest', 'is', 'sitting', 'on', 'a', 'chair', 'holding', 'books',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8"/>
                  </a:ext>
                </a:extLst>
              </a:tr>
              <a:tr h="428760">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'a', 'mother', 'and', 'her', 'young', 'song', 'enjoying', 'a', 'beautiful', 'day', 'outside',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'a', 'mother', 'and', 'her', 'little', 'girl', 'enjoy', 'a', 'nice', 'day', 'outdoors',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9"/>
                  </a:ext>
                </a:extLst>
              </a:tr>
            </a:tbl>
          </a:graphicData>
        </a:graphic>
      </p:graphicFrame>
      <p:sp>
        <p:nvSpPr>
          <p:cNvPr id="133" name="CustomShape 2"/>
          <p:cNvSpPr/>
          <p:nvPr/>
        </p:nvSpPr>
        <p:spPr>
          <a:xfrm>
            <a:off x="3909600" y="4773960"/>
            <a:ext cx="100224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Table 2</a:t>
            </a:r>
            <a:endParaRPr lang="en-US" sz="1800" b="0" strike="noStrike" spc="-1" dirty="0">
              <a:latin typeface="Arial"/>
            </a:endParaRPr>
          </a:p>
        </p:txBody>
      </p:sp>
      <p:sp>
        <p:nvSpPr>
          <p:cNvPr id="134" name="CustomShape 3"/>
          <p:cNvSpPr/>
          <p:nvPr/>
        </p:nvSpPr>
        <p:spPr>
          <a:xfrm>
            <a:off x="312120" y="7864"/>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Full Transformer Translation Results (best model) </a:t>
            </a:r>
            <a:endParaRPr lang="en-US" sz="2000" b="1" strike="noStrike" spc="-1" dirty="0">
              <a:solidFill>
                <a:srgbClr val="0070C0"/>
              </a:solidFill>
              <a:latin typeface="Arial"/>
            </a:endParaRPr>
          </a:p>
        </p:txBody>
      </p:sp>
      <p:sp>
        <p:nvSpPr>
          <p:cNvPr id="135" name="CustomShape 4"/>
          <p:cNvSpPr/>
          <p:nvPr/>
        </p:nvSpPr>
        <p:spPr>
          <a:xfrm>
            <a:off x="328773" y="331214"/>
            <a:ext cx="8034391"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Put translation results for your best model (1</a:t>
            </a:r>
            <a:r>
              <a:rPr lang="en-US" sz="1200" b="0" strike="noStrike" spc="-1" baseline="101000" dirty="0">
                <a:solidFill>
                  <a:srgbClr val="595959"/>
                </a:solidFill>
                <a:latin typeface="Arial"/>
                <a:ea typeface="Arial"/>
              </a:rPr>
              <a:t>st</a:t>
            </a:r>
            <a:r>
              <a:rPr lang="en-US" sz="1200" b="0" strike="noStrike" spc="-1" dirty="0">
                <a:solidFill>
                  <a:srgbClr val="595959"/>
                </a:solidFill>
                <a:latin typeface="Arial"/>
                <a:ea typeface="Arial"/>
              </a:rPr>
              <a:t> 9 sentences) here. You may remove duplicate &lt;pad&gt; and &lt;</a:t>
            </a:r>
            <a:r>
              <a:rPr lang="en-US" sz="1200" b="0" strike="noStrike" spc="-1" dirty="0" err="1">
                <a:solidFill>
                  <a:srgbClr val="595959"/>
                </a:solidFill>
                <a:latin typeface="Arial"/>
                <a:ea typeface="Arial"/>
              </a:rPr>
              <a:t>eos</a:t>
            </a:r>
            <a:r>
              <a:rPr lang="en-US" sz="1200" b="0" strike="noStrike" spc="-1" dirty="0">
                <a:solidFill>
                  <a:srgbClr val="595959"/>
                </a:solidFill>
                <a:latin typeface="Arial"/>
                <a:ea typeface="Arial"/>
              </a:rPr>
              <a:t>&gt; tokens for each sentence.</a:t>
            </a:r>
            <a:endParaRPr lang="en-US" sz="1200" b="0" strike="noStrike" spc="-1" dirty="0">
              <a:latin typeface="Arial"/>
            </a:endParaRPr>
          </a:p>
        </p:txBody>
      </p:sp>
    </p:spTree>
    <p:extLst>
      <p:ext uri="{BB962C8B-B14F-4D97-AF65-F5344CB8AC3E}">
        <p14:creationId xmlns:p14="http://schemas.microsoft.com/office/powerpoint/2010/main" val="216174515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6" name="Table 1"/>
          <p:cNvGraphicFramePr/>
          <p:nvPr>
            <p:extLst>
              <p:ext uri="{D42A27DB-BD31-4B8C-83A1-F6EECF244321}">
                <p14:modId xmlns:p14="http://schemas.microsoft.com/office/powerpoint/2010/main" val="3737628166"/>
              </p:ext>
            </p:extLst>
          </p:nvPr>
        </p:nvGraphicFramePr>
        <p:xfrm>
          <a:off x="0" y="742068"/>
          <a:ext cx="9144000" cy="4222560"/>
        </p:xfrm>
        <a:graphic>
          <a:graphicData uri="http://schemas.openxmlformats.org/drawingml/2006/table">
            <a:tbl>
              <a:tblPr/>
              <a:tblGrid>
                <a:gridCol w="4571280">
                  <a:extLst>
                    <a:ext uri="{9D8B030D-6E8A-4147-A177-3AD203B41FA5}">
                      <a16:colId xmlns:a16="http://schemas.microsoft.com/office/drawing/2014/main" val="20000"/>
                    </a:ext>
                  </a:extLst>
                </a:gridCol>
                <a:gridCol w="4572720">
                  <a:extLst>
                    <a:ext uri="{9D8B030D-6E8A-4147-A177-3AD203B41FA5}">
                      <a16:colId xmlns:a16="http://schemas.microsoft.com/office/drawing/2014/main" val="20001"/>
                    </a:ext>
                  </a:extLst>
                </a:gridCol>
              </a:tblGrid>
              <a:tr h="347760">
                <a:tc>
                  <a:txBody>
                    <a:bodyPr/>
                    <a:lstStyle/>
                    <a:p>
                      <a:pPr>
                        <a:lnSpc>
                          <a:spcPct val="100000"/>
                        </a:lnSpc>
                      </a:pPr>
                      <a:r>
                        <a:rPr lang="en-US" sz="1800" b="0" strike="noStrike" spc="-1" dirty="0">
                          <a:latin typeface="+mn-lt"/>
                        </a:rPr>
                        <a:t>True Translation</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a:lnSpc>
                          <a:spcPct val="100000"/>
                        </a:lnSpc>
                      </a:pPr>
                      <a:r>
                        <a:rPr lang="en-US" sz="1800" b="0" strike="noStrike" spc="-1" dirty="0">
                          <a:latin typeface="+mn-lt"/>
                        </a:rPr>
                        <a:t>Predicted Translation</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47320">
                <a:tc>
                  <a:txBody>
                    <a:bodyPr/>
                    <a:lstStyle/>
                    <a:p>
                      <a:pPr>
                        <a:lnSpc>
                          <a:spcPct val="100000"/>
                        </a:lnSpc>
                      </a:pPr>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'a', 'man', 'in', 'an', 'orange', 'hat', 'starring', 'at', 'something',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'a', 'man', 'with', 'a', 'hat', 'hat', 'is', 'his',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b="0" strike="noStrike" spc="-1" dirty="0">
                        <a:latin typeface="Arial"/>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428760">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'a', '</a:t>
                      </a:r>
                      <a:r>
                        <a:rPr lang="en-US" sz="1100" b="0" i="0" kern="1200" dirty="0" err="1">
                          <a:solidFill>
                            <a:schemeClr val="tx1"/>
                          </a:solidFill>
                          <a:effectLst/>
                          <a:latin typeface="+mn-lt"/>
                          <a:ea typeface="+mn-ea"/>
                          <a:cs typeface="+mn-cs"/>
                        </a:rPr>
                        <a:t>boston</a:t>
                      </a:r>
                      <a:r>
                        <a:rPr lang="en-US" sz="1100" b="0" i="0" kern="1200" dirty="0">
                          <a:solidFill>
                            <a:schemeClr val="tx1"/>
                          </a:solidFill>
                          <a:effectLst/>
                          <a:latin typeface="+mn-lt"/>
                          <a:ea typeface="+mn-ea"/>
                          <a:cs typeface="+mn-cs"/>
                        </a:rPr>
                        <a:t>', 'terrier', 'is', 'running', 'on', 'lush', 'green', 'grass', 'in', 'front', 'of', 'a', 'white', 'fence',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'a', 'large', 'horse', 'is', 'is', 'a', 'a', 'a', 'a', 'a', 'white', 'a',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28760">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'a', 'girl', 'in', 'karate', 'uniform', 'breaking', 'a', 'stick', 'with', 'a', 'front', 'kick',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'a', 'girl', 'in', 'a', 'a', 'outfit', 'a', 'a', 'a', 'a', 'a',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428760">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'five', 'people', 'wearing', 'winter', 'jackets', 'and', 'helmets', 'stand', 'in', 'the', 'snow', 'with', '&lt;</a:t>
                      </a:r>
                      <a:r>
                        <a:rPr lang="en-US" sz="1100" b="0" i="0" kern="1200" dirty="0" err="1">
                          <a:solidFill>
                            <a:schemeClr val="tx1"/>
                          </a:solidFill>
                          <a:effectLst/>
                          <a:latin typeface="+mn-lt"/>
                          <a:ea typeface="+mn-ea"/>
                          <a:cs typeface="+mn-cs"/>
                        </a:rPr>
                        <a:t>unk</a:t>
                      </a:r>
                      <a:r>
                        <a:rPr lang="en-US" sz="1100" b="0" i="0" kern="1200" dirty="0">
                          <a:solidFill>
                            <a:schemeClr val="tx1"/>
                          </a:solidFill>
                          <a:effectLst/>
                          <a:latin typeface="+mn-lt"/>
                          <a:ea typeface="+mn-ea"/>
                          <a:cs typeface="+mn-cs"/>
                        </a:rPr>
                        <a:t>&gt;', 'in', 'the', 'background',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'five', 'men', 'in', 'helmets', 'and', 'and', 'in', 'in', 'in', 'in', 'in', 'in', 'in', 'in', 'background',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428760">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'people', 'are', 'fixing', 'the', 'roof', 'of', 'a', 'house',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'people', 'are', 'the', 'the', 'of', 'a', 'of',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428760">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'a', 'group', 'of', 'people', 'standing', 'in', 'front', 'of', 'an', 'igloo',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'a', 'group', 'of', 'people', 'are', 'standing', 'a', 'a', 'of',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428760">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'a', 'guy', 'works', 'on', 'a', 'building',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'a', 'guy', 'is', 'working', 'on', 'a', 'a',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r h="428760">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'a', 'man', 'in', 'a', 'vest', 'is', 'sitting', 'in', 'a', 'chair', 'and', 'holding', 'magazines',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'a', 'man', 'in', 'a', 'suit', 'suit', 'is', 'sitting', 'a', 'chair', 'chair',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8"/>
                  </a:ext>
                </a:extLst>
              </a:tr>
              <a:tr h="428760">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'a', 'mother', 'and', 'her', 'young', 'song', 'enjoying', 'a', 'beautiful', 'day', 'outside',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1100" b="0" i="0" kern="1200" dirty="0">
                          <a:solidFill>
                            <a:schemeClr val="tx1"/>
                          </a:solidFill>
                          <a:effectLst/>
                          <a:latin typeface="+mn-lt"/>
                          <a:ea typeface="+mn-ea"/>
                          <a:cs typeface="+mn-cs"/>
                        </a:rPr>
                        <a:t>'&lt;</a:t>
                      </a:r>
                      <a:r>
                        <a:rPr lang="en-US" sz="1100" b="0" i="0" kern="1200" dirty="0" err="1">
                          <a:solidFill>
                            <a:schemeClr val="tx1"/>
                          </a:solidFill>
                          <a:effectLst/>
                          <a:latin typeface="+mn-lt"/>
                          <a:ea typeface="+mn-ea"/>
                          <a:cs typeface="+mn-cs"/>
                        </a:rPr>
                        <a:t>sos</a:t>
                      </a:r>
                      <a:r>
                        <a:rPr lang="en-US" sz="1100" b="0" i="0" kern="1200" dirty="0">
                          <a:solidFill>
                            <a:schemeClr val="tx1"/>
                          </a:solidFill>
                          <a:effectLst/>
                          <a:latin typeface="+mn-lt"/>
                          <a:ea typeface="+mn-ea"/>
                          <a:cs typeface="+mn-cs"/>
                        </a:rPr>
                        <a:t>&gt;', 'a', 'mother', 'and', 'a', 'daughter', 'enjoying', 'at', 'at', 'at', 'at', '&lt;</a:t>
                      </a:r>
                      <a:r>
                        <a:rPr lang="en-US" sz="1100" b="0" i="0" kern="1200" dirty="0" err="1">
                          <a:solidFill>
                            <a:schemeClr val="tx1"/>
                          </a:solidFill>
                          <a:effectLst/>
                          <a:latin typeface="+mn-lt"/>
                          <a:ea typeface="+mn-ea"/>
                          <a:cs typeface="+mn-cs"/>
                        </a:rPr>
                        <a:t>eos</a:t>
                      </a:r>
                      <a:r>
                        <a:rPr lang="en-US" sz="1100" b="0" i="0" kern="1200" dirty="0">
                          <a:solidFill>
                            <a:schemeClr val="tx1"/>
                          </a:solidFill>
                          <a:effectLst/>
                          <a:latin typeface="+mn-lt"/>
                          <a:ea typeface="+mn-ea"/>
                          <a:cs typeface="+mn-cs"/>
                        </a:rPr>
                        <a:t>&gt;'</a:t>
                      </a:r>
                      <a:endParaRPr lang="en-US" sz="1100" dirty="0"/>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9"/>
                  </a:ext>
                </a:extLst>
              </a:tr>
            </a:tbl>
          </a:graphicData>
        </a:graphic>
      </p:graphicFrame>
      <p:sp>
        <p:nvSpPr>
          <p:cNvPr id="137" name="CustomShape 2"/>
          <p:cNvSpPr/>
          <p:nvPr/>
        </p:nvSpPr>
        <p:spPr>
          <a:xfrm>
            <a:off x="3909600" y="4768618"/>
            <a:ext cx="100224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Table 3</a:t>
            </a:r>
            <a:endParaRPr lang="en-US" sz="1800" b="0" strike="noStrike" spc="-1" dirty="0">
              <a:latin typeface="Arial"/>
            </a:endParaRPr>
          </a:p>
        </p:txBody>
      </p:sp>
      <p:sp>
        <p:nvSpPr>
          <p:cNvPr id="138" name="CustomShape 3"/>
          <p:cNvSpPr/>
          <p:nvPr/>
        </p:nvSpPr>
        <p:spPr>
          <a:xfrm>
            <a:off x="312120" y="7864"/>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pc="-1" dirty="0">
                <a:solidFill>
                  <a:srgbClr val="0070C0"/>
                </a:solidFill>
                <a:latin typeface="Arial"/>
                <a:ea typeface="Arial"/>
              </a:rPr>
              <a:t>Seq2Seq (Best model)</a:t>
            </a:r>
            <a:r>
              <a:rPr lang="en-US" sz="2000" b="1" strike="noStrike" spc="-1" dirty="0">
                <a:solidFill>
                  <a:srgbClr val="0070C0"/>
                </a:solidFill>
                <a:latin typeface="Arial"/>
                <a:ea typeface="Arial"/>
              </a:rPr>
              <a:t> Translation Results </a:t>
            </a:r>
            <a:endParaRPr lang="en-US" sz="2000" b="1" strike="noStrike" spc="-1" dirty="0">
              <a:solidFill>
                <a:srgbClr val="0070C0"/>
              </a:solidFill>
              <a:latin typeface="Arial"/>
            </a:endParaRPr>
          </a:p>
        </p:txBody>
      </p:sp>
      <p:sp>
        <p:nvSpPr>
          <p:cNvPr id="2" name="CustomShape 4">
            <a:extLst>
              <a:ext uri="{FF2B5EF4-FFF2-40B4-BE49-F238E27FC236}">
                <a16:creationId xmlns:a16="http://schemas.microsoft.com/office/drawing/2014/main" id="{759F2CB8-07B0-9B1E-0CD2-20C2B8F6F980}"/>
              </a:ext>
            </a:extLst>
          </p:cNvPr>
          <p:cNvSpPr/>
          <p:nvPr/>
        </p:nvSpPr>
        <p:spPr>
          <a:xfrm>
            <a:off x="328773" y="331214"/>
            <a:ext cx="8034391"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Put translation results for your best model (1</a:t>
            </a:r>
            <a:r>
              <a:rPr lang="en-US" sz="1200" b="0" strike="noStrike" spc="-1" baseline="101000" dirty="0">
                <a:solidFill>
                  <a:srgbClr val="595959"/>
                </a:solidFill>
                <a:latin typeface="Arial"/>
                <a:ea typeface="Arial"/>
              </a:rPr>
              <a:t>st</a:t>
            </a:r>
            <a:r>
              <a:rPr lang="en-US" sz="1200" b="0" strike="noStrike" spc="-1" dirty="0">
                <a:solidFill>
                  <a:srgbClr val="595959"/>
                </a:solidFill>
                <a:latin typeface="Arial"/>
                <a:ea typeface="Arial"/>
              </a:rPr>
              <a:t> 9 sentences) here. You may remove duplicate &lt;pad&gt; and &lt;</a:t>
            </a:r>
            <a:r>
              <a:rPr lang="en-US" sz="1200" b="0" strike="noStrike" spc="-1" dirty="0" err="1">
                <a:solidFill>
                  <a:srgbClr val="595959"/>
                </a:solidFill>
                <a:latin typeface="Arial"/>
                <a:ea typeface="Arial"/>
              </a:rPr>
              <a:t>eos</a:t>
            </a:r>
            <a:r>
              <a:rPr lang="en-US" sz="1200" b="0" strike="noStrike" spc="-1" dirty="0">
                <a:solidFill>
                  <a:srgbClr val="595959"/>
                </a:solidFill>
                <a:latin typeface="Arial"/>
                <a:ea typeface="Arial"/>
              </a:rPr>
              <a:t>&gt; tokens for each sentence.</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E21F7-1787-21D0-7644-B241BAB598E4}"/>
            </a:ext>
          </a:extLst>
        </p:cNvPr>
        <p:cNvGrpSpPr/>
        <p:nvPr/>
      </p:nvGrpSpPr>
      <p:grpSpPr>
        <a:xfrm>
          <a:off x="0" y="0"/>
          <a:ext cx="0" cy="0"/>
          <a:chOff x="0" y="0"/>
          <a:chExt cx="0" cy="0"/>
        </a:xfrm>
      </p:grpSpPr>
      <p:sp>
        <p:nvSpPr>
          <p:cNvPr id="140" name="CustomShape 1">
            <a:extLst>
              <a:ext uri="{FF2B5EF4-FFF2-40B4-BE49-F238E27FC236}">
                <a16:creationId xmlns:a16="http://schemas.microsoft.com/office/drawing/2014/main" id="{F9D54EDA-1D36-62E6-15C9-C920688E64B8}"/>
              </a:ext>
            </a:extLst>
          </p:cNvPr>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dirty="0"/>
          </a:p>
        </p:txBody>
      </p:sp>
      <p:sp>
        <p:nvSpPr>
          <p:cNvPr id="141" name="CustomShape 2">
            <a:extLst>
              <a:ext uri="{FF2B5EF4-FFF2-40B4-BE49-F238E27FC236}">
                <a16:creationId xmlns:a16="http://schemas.microsoft.com/office/drawing/2014/main" id="{B4907007-5C86-25B7-7F84-157BA4F7CC7C}"/>
              </a:ext>
            </a:extLst>
          </p:cNvPr>
          <p:cNvSpPr/>
          <p:nvPr/>
        </p:nvSpPr>
        <p:spPr>
          <a:xfrm>
            <a:off x="312120" y="797736"/>
            <a:ext cx="851796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Compare your </a:t>
            </a:r>
            <a:r>
              <a:rPr lang="en-US" sz="1200" spc="-1" dirty="0">
                <a:solidFill>
                  <a:srgbClr val="595959"/>
                </a:solidFill>
                <a:latin typeface="Arial"/>
                <a:ea typeface="Arial"/>
              </a:rPr>
              <a:t>results for default settings for Encoder Only Transformer vs best model for Full transformer both quantitatively and qualitatively. Explain why you see differences. </a:t>
            </a:r>
            <a:endParaRPr lang="en-US" sz="1200" b="0" strike="noStrike" spc="-1" dirty="0">
              <a:latin typeface="Arial"/>
            </a:endParaRPr>
          </a:p>
        </p:txBody>
      </p:sp>
      <p:sp>
        <p:nvSpPr>
          <p:cNvPr id="142" name="CustomShape 3">
            <a:extLst>
              <a:ext uri="{FF2B5EF4-FFF2-40B4-BE49-F238E27FC236}">
                <a16:creationId xmlns:a16="http://schemas.microsoft.com/office/drawing/2014/main" id="{0BCA75A6-0163-7304-C487-D8D9818618E4}"/>
              </a:ext>
            </a:extLst>
          </p:cNvPr>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Compare Transformer (Encoder Only) to Transformer (</a:t>
            </a:r>
            <a:r>
              <a:rPr lang="en-US" sz="2000" b="1" spc="-1" dirty="0">
                <a:solidFill>
                  <a:srgbClr val="0070C0"/>
                </a:solidFill>
                <a:latin typeface="Arial"/>
                <a:ea typeface="Arial"/>
              </a:rPr>
              <a:t>Full transformer</a:t>
            </a:r>
            <a:r>
              <a:rPr lang="en-US" sz="2000" b="1" strike="noStrike" spc="-1" dirty="0">
                <a:solidFill>
                  <a:srgbClr val="0070C0"/>
                </a:solidFill>
                <a:latin typeface="Arial"/>
                <a:ea typeface="Arial"/>
              </a:rPr>
              <a:t>) </a:t>
            </a:r>
            <a:endParaRPr lang="en-US" sz="2000" b="1" strike="noStrike" spc="-1" dirty="0">
              <a:solidFill>
                <a:srgbClr val="0070C0"/>
              </a:solidFill>
              <a:latin typeface="Arial"/>
            </a:endParaRPr>
          </a:p>
        </p:txBody>
      </p:sp>
      <p:pic>
        <p:nvPicPr>
          <p:cNvPr id="3" name="Picture 2">
            <a:extLst>
              <a:ext uri="{FF2B5EF4-FFF2-40B4-BE49-F238E27FC236}">
                <a16:creationId xmlns:a16="http://schemas.microsoft.com/office/drawing/2014/main" id="{03F37707-8630-215C-D627-DE3B49B56F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13" y="1421998"/>
            <a:ext cx="3833763" cy="2875323"/>
          </a:xfrm>
          <a:prstGeom prst="rect">
            <a:avLst/>
          </a:prstGeom>
        </p:spPr>
      </p:pic>
      <p:pic>
        <p:nvPicPr>
          <p:cNvPr id="5" name="Picture 4">
            <a:extLst>
              <a:ext uri="{FF2B5EF4-FFF2-40B4-BE49-F238E27FC236}">
                <a16:creationId xmlns:a16="http://schemas.microsoft.com/office/drawing/2014/main" id="{D66695AD-9A00-0E49-D66E-7699B7F4EB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100" y="1397856"/>
            <a:ext cx="3764287" cy="2823215"/>
          </a:xfrm>
          <a:prstGeom prst="rect">
            <a:avLst/>
          </a:prstGeom>
        </p:spPr>
      </p:pic>
      <p:sp>
        <p:nvSpPr>
          <p:cNvPr id="6" name="TextBox 5">
            <a:extLst>
              <a:ext uri="{FF2B5EF4-FFF2-40B4-BE49-F238E27FC236}">
                <a16:creationId xmlns:a16="http://schemas.microsoft.com/office/drawing/2014/main" id="{23C50DD7-74D3-C58B-B22D-DB52174C1A2E}"/>
              </a:ext>
            </a:extLst>
          </p:cNvPr>
          <p:cNvSpPr txBox="1"/>
          <p:nvPr/>
        </p:nvSpPr>
        <p:spPr>
          <a:xfrm>
            <a:off x="5721723" y="4385496"/>
            <a:ext cx="1800493" cy="369332"/>
          </a:xfrm>
          <a:prstGeom prst="rect">
            <a:avLst/>
          </a:prstGeom>
          <a:noFill/>
        </p:spPr>
        <p:txBody>
          <a:bodyPr wrap="none" rtlCol="0">
            <a:spAutoFit/>
          </a:bodyPr>
          <a:lstStyle/>
          <a:p>
            <a:r>
              <a:rPr lang="en-US" dirty="0"/>
              <a:t>Full transformer</a:t>
            </a:r>
          </a:p>
        </p:txBody>
      </p:sp>
      <p:sp>
        <p:nvSpPr>
          <p:cNvPr id="7" name="TextBox 6">
            <a:extLst>
              <a:ext uri="{FF2B5EF4-FFF2-40B4-BE49-F238E27FC236}">
                <a16:creationId xmlns:a16="http://schemas.microsoft.com/office/drawing/2014/main" id="{3541E45C-73DB-A638-8D2A-F8BE6FE66F6A}"/>
              </a:ext>
            </a:extLst>
          </p:cNvPr>
          <p:cNvSpPr txBox="1"/>
          <p:nvPr/>
        </p:nvSpPr>
        <p:spPr>
          <a:xfrm>
            <a:off x="1418664" y="4466567"/>
            <a:ext cx="2775119" cy="369332"/>
          </a:xfrm>
          <a:prstGeom prst="rect">
            <a:avLst/>
          </a:prstGeom>
          <a:noFill/>
        </p:spPr>
        <p:txBody>
          <a:bodyPr wrap="none" rtlCol="0">
            <a:spAutoFit/>
          </a:bodyPr>
          <a:lstStyle/>
          <a:p>
            <a:r>
              <a:rPr lang="en-US" dirty="0"/>
              <a:t>Encoder only transformer</a:t>
            </a:r>
          </a:p>
        </p:txBody>
      </p:sp>
    </p:spTree>
    <p:extLst>
      <p:ext uri="{BB962C8B-B14F-4D97-AF65-F5344CB8AC3E}">
        <p14:creationId xmlns:p14="http://schemas.microsoft.com/office/powerpoint/2010/main" val="89554299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79685-9937-E9AC-09AD-DF8352D58861}"/>
            </a:ext>
          </a:extLst>
        </p:cNvPr>
        <p:cNvGrpSpPr/>
        <p:nvPr/>
      </p:nvGrpSpPr>
      <p:grpSpPr>
        <a:xfrm>
          <a:off x="0" y="0"/>
          <a:ext cx="0" cy="0"/>
          <a:chOff x="0" y="0"/>
          <a:chExt cx="0" cy="0"/>
        </a:xfrm>
      </p:grpSpPr>
      <p:sp>
        <p:nvSpPr>
          <p:cNvPr id="140" name="CustomShape 1">
            <a:extLst>
              <a:ext uri="{FF2B5EF4-FFF2-40B4-BE49-F238E27FC236}">
                <a16:creationId xmlns:a16="http://schemas.microsoft.com/office/drawing/2014/main" id="{8E2511A7-BB31-89C9-FD9C-330012EA199A}"/>
              </a:ext>
            </a:extLst>
          </p:cNvPr>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dirty="0"/>
          </a:p>
        </p:txBody>
      </p:sp>
      <p:sp>
        <p:nvSpPr>
          <p:cNvPr id="141" name="CustomShape 2">
            <a:extLst>
              <a:ext uri="{FF2B5EF4-FFF2-40B4-BE49-F238E27FC236}">
                <a16:creationId xmlns:a16="http://schemas.microsoft.com/office/drawing/2014/main" id="{773A6BBD-43B4-4194-7C62-EDE891040259}"/>
              </a:ext>
            </a:extLst>
          </p:cNvPr>
          <p:cNvSpPr/>
          <p:nvPr/>
        </p:nvSpPr>
        <p:spPr>
          <a:xfrm>
            <a:off x="312120" y="797736"/>
            <a:ext cx="8517960" cy="369358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Compare your </a:t>
            </a:r>
            <a:r>
              <a:rPr lang="en-US" sz="1200" spc="-1" dirty="0">
                <a:solidFill>
                  <a:srgbClr val="595959"/>
                </a:solidFill>
                <a:latin typeface="Arial"/>
                <a:ea typeface="Arial"/>
              </a:rPr>
              <a:t>results for default settings for Encoder Only Transformer vs best model for Full transformer both quantitatively and qualitatively. Explain why you see differences. </a:t>
            </a:r>
          </a:p>
          <a:p>
            <a:pPr>
              <a:lnSpc>
                <a:spcPct val="100000"/>
              </a:lnSpc>
            </a:pPr>
            <a:endParaRPr lang="en-US" sz="1200" spc="-1" dirty="0">
              <a:solidFill>
                <a:srgbClr val="595959"/>
              </a:solidFill>
              <a:latin typeface="Arial"/>
              <a:ea typeface="Arial"/>
            </a:endParaRPr>
          </a:p>
          <a:p>
            <a:pPr>
              <a:lnSpc>
                <a:spcPct val="100000"/>
              </a:lnSpc>
            </a:pPr>
            <a:r>
              <a:rPr lang="en-US" sz="1200" spc="-1" dirty="0">
                <a:solidFill>
                  <a:srgbClr val="595959"/>
                </a:solidFill>
                <a:latin typeface="Arial"/>
                <a:ea typeface="Arial"/>
              </a:rPr>
              <a:t>Encoder only transformer validation perplexity is 22 while full transformer is 5, indicating much better performance in full transformer. The encoder only version has validation curve no longer improve while training curve still improving, indicating overfitting. </a:t>
            </a:r>
          </a:p>
          <a:p>
            <a:pPr>
              <a:lnSpc>
                <a:spcPct val="100000"/>
              </a:lnSpc>
            </a:pPr>
            <a:r>
              <a:rPr lang="en-US" sz="1200" spc="-1" dirty="0">
                <a:solidFill>
                  <a:srgbClr val="595959"/>
                </a:solidFill>
                <a:latin typeface="Arial"/>
                <a:ea typeface="Arial"/>
              </a:rPr>
              <a:t>Both model  performance improve after only a few epochs (easy convergence)</a:t>
            </a:r>
          </a:p>
          <a:p>
            <a:pPr>
              <a:lnSpc>
                <a:spcPct val="100000"/>
              </a:lnSpc>
            </a:pPr>
            <a:r>
              <a:rPr lang="en-US" sz="1200" spc="-1" dirty="0">
                <a:solidFill>
                  <a:srgbClr val="595959"/>
                </a:solidFill>
                <a:latin typeface="Arial"/>
                <a:ea typeface="Arial"/>
              </a:rPr>
              <a:t>The reason for worse performance in encoder only is because it lack decoder. So encoding task help with classification or encoding task, but struggle with generative tasks like in this case translation so it need decoder.</a:t>
            </a:r>
          </a:p>
          <a:p>
            <a:pPr>
              <a:lnSpc>
                <a:spcPct val="100000"/>
              </a:lnSpc>
            </a:pPr>
            <a:r>
              <a:rPr lang="en-US" sz="1200" spc="-1" dirty="0">
                <a:solidFill>
                  <a:srgbClr val="595959"/>
                </a:solidFill>
                <a:latin typeface="Arial"/>
                <a:ea typeface="Arial"/>
              </a:rPr>
              <a:t>In encoder, model rely only on attention within input tokens. While in full transformer, it has cross attention between encoder and decoder, so better for translation task. </a:t>
            </a:r>
          </a:p>
          <a:p>
            <a:pPr>
              <a:lnSpc>
                <a:spcPct val="100000"/>
              </a:lnSpc>
            </a:pPr>
            <a:r>
              <a:rPr lang="en-US" sz="1200" spc="-1" dirty="0">
                <a:solidFill>
                  <a:srgbClr val="595959"/>
                </a:solidFill>
                <a:latin typeface="Arial"/>
                <a:ea typeface="Arial"/>
              </a:rPr>
              <a:t>Both models are good but full transformer outperform, generalize better and less overfitting.</a:t>
            </a:r>
          </a:p>
          <a:p>
            <a:pPr>
              <a:lnSpc>
                <a:spcPct val="100000"/>
              </a:lnSpc>
            </a:pPr>
            <a:endParaRPr lang="en-US" sz="1200" spc="-1" dirty="0">
              <a:solidFill>
                <a:srgbClr val="595959"/>
              </a:solidFill>
              <a:latin typeface="Arial"/>
              <a:ea typeface="Arial"/>
            </a:endParaRPr>
          </a:p>
          <a:p>
            <a:pPr>
              <a:lnSpc>
                <a:spcPct val="100000"/>
              </a:lnSpc>
            </a:pPr>
            <a:endParaRPr lang="en-US" sz="1200" b="0" strike="noStrike" spc="-1" dirty="0">
              <a:solidFill>
                <a:srgbClr val="595959"/>
              </a:solidFill>
              <a:latin typeface="Arial"/>
            </a:endParaRPr>
          </a:p>
          <a:p>
            <a:pPr>
              <a:lnSpc>
                <a:spcPct val="100000"/>
              </a:lnSpc>
            </a:pPr>
            <a:endParaRPr lang="en-US" sz="1200" b="0" strike="noStrike" spc="-1" dirty="0">
              <a:latin typeface="Arial"/>
            </a:endParaRPr>
          </a:p>
        </p:txBody>
      </p:sp>
      <p:sp>
        <p:nvSpPr>
          <p:cNvPr id="142" name="CustomShape 3">
            <a:extLst>
              <a:ext uri="{FF2B5EF4-FFF2-40B4-BE49-F238E27FC236}">
                <a16:creationId xmlns:a16="http://schemas.microsoft.com/office/drawing/2014/main" id="{CD2D26EB-4E19-1BB2-14AA-A412CB5A6A57}"/>
              </a:ext>
            </a:extLst>
          </p:cNvPr>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Compare Transformer (Encoder Only) to Transformer (</a:t>
            </a:r>
            <a:r>
              <a:rPr lang="en-US" sz="2000" b="1" spc="-1" dirty="0">
                <a:solidFill>
                  <a:srgbClr val="0070C0"/>
                </a:solidFill>
                <a:latin typeface="Arial"/>
                <a:ea typeface="Arial"/>
              </a:rPr>
              <a:t>Full transformer</a:t>
            </a:r>
            <a:r>
              <a:rPr lang="en-US" sz="2000" b="1" strike="noStrike" spc="-1" dirty="0">
                <a:solidFill>
                  <a:srgbClr val="0070C0"/>
                </a:solidFill>
                <a:latin typeface="Arial"/>
                <a:ea typeface="Arial"/>
              </a:rPr>
              <a:t>) </a:t>
            </a:r>
            <a:endParaRPr lang="en-US" sz="2000" b="1" strike="noStrike" spc="-1" dirty="0">
              <a:solidFill>
                <a:srgbClr val="0070C0"/>
              </a:solidFill>
              <a:latin typeface="Arial"/>
            </a:endParaRPr>
          </a:p>
        </p:txBody>
      </p:sp>
    </p:spTree>
    <p:extLst>
      <p:ext uri="{BB962C8B-B14F-4D97-AF65-F5344CB8AC3E}">
        <p14:creationId xmlns:p14="http://schemas.microsoft.com/office/powerpoint/2010/main" val="363505957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41" name="CustomShape 2"/>
          <p:cNvSpPr/>
          <p:nvPr/>
        </p:nvSpPr>
        <p:spPr>
          <a:xfrm>
            <a:off x="312119" y="551160"/>
            <a:ext cx="8517959"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Compare your </a:t>
            </a:r>
            <a:r>
              <a:rPr lang="en-US" sz="1200" spc="-1" dirty="0">
                <a:solidFill>
                  <a:srgbClr val="595959"/>
                </a:solidFill>
                <a:latin typeface="Arial"/>
                <a:ea typeface="Arial"/>
              </a:rPr>
              <a:t>Seq2Seq best model</a:t>
            </a:r>
            <a:r>
              <a:rPr lang="en-US" sz="1200" b="0" strike="noStrike" spc="-1" dirty="0">
                <a:solidFill>
                  <a:srgbClr val="595959"/>
                </a:solidFill>
                <a:latin typeface="Arial"/>
                <a:ea typeface="Arial"/>
              </a:rPr>
              <a:t> results to your Transformer </a:t>
            </a:r>
            <a:r>
              <a:rPr lang="en-US" sz="1200" spc="-1" dirty="0">
                <a:solidFill>
                  <a:srgbClr val="595959"/>
                </a:solidFill>
                <a:latin typeface="Arial"/>
                <a:ea typeface="Arial"/>
              </a:rPr>
              <a:t>b</a:t>
            </a:r>
            <a:r>
              <a:rPr lang="en-US" sz="1200" b="0" strike="noStrike" spc="-1" dirty="0">
                <a:solidFill>
                  <a:srgbClr val="595959"/>
                </a:solidFill>
                <a:latin typeface="Arial"/>
                <a:ea typeface="Arial"/>
              </a:rPr>
              <a:t>est model results both quantitatively and qualitatively and explain the differences.</a:t>
            </a:r>
            <a:endParaRPr lang="en-US" sz="1200" b="0" strike="noStrike" spc="-1" dirty="0">
              <a:latin typeface="Arial"/>
            </a:endParaRPr>
          </a:p>
        </p:txBody>
      </p:sp>
      <p:sp>
        <p:nvSpPr>
          <p:cNvPr id="142" name="CustomShape 3"/>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Compare </a:t>
            </a:r>
            <a:r>
              <a:rPr lang="en-US" sz="2000" b="1" spc="-1" dirty="0">
                <a:solidFill>
                  <a:srgbClr val="0070C0"/>
                </a:solidFill>
                <a:latin typeface="Arial"/>
                <a:ea typeface="Arial"/>
              </a:rPr>
              <a:t>Seq2Seq</a:t>
            </a:r>
            <a:r>
              <a:rPr lang="en-US" sz="2000" b="1" strike="noStrike" spc="-1" dirty="0">
                <a:solidFill>
                  <a:srgbClr val="0070C0"/>
                </a:solidFill>
                <a:latin typeface="Arial"/>
                <a:ea typeface="Arial"/>
              </a:rPr>
              <a:t> to Transformer (Best models) </a:t>
            </a:r>
            <a:endParaRPr lang="en-US" sz="2000" b="1" strike="noStrike" spc="-1" dirty="0">
              <a:solidFill>
                <a:srgbClr val="0070C0"/>
              </a:solidFill>
              <a:latin typeface="Arial"/>
            </a:endParaRPr>
          </a:p>
        </p:txBody>
      </p:sp>
      <p:pic>
        <p:nvPicPr>
          <p:cNvPr id="3" name="Picture 2">
            <a:extLst>
              <a:ext uri="{FF2B5EF4-FFF2-40B4-BE49-F238E27FC236}">
                <a16:creationId xmlns:a16="http://schemas.microsoft.com/office/drawing/2014/main" id="{57F2CDD5-2E11-3FD3-7B72-93E866320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50" y="1352097"/>
            <a:ext cx="3423628" cy="2567721"/>
          </a:xfrm>
          <a:prstGeom prst="rect">
            <a:avLst/>
          </a:prstGeom>
        </p:spPr>
      </p:pic>
      <p:pic>
        <p:nvPicPr>
          <p:cNvPr id="5" name="Picture 4">
            <a:extLst>
              <a:ext uri="{FF2B5EF4-FFF2-40B4-BE49-F238E27FC236}">
                <a16:creationId xmlns:a16="http://schemas.microsoft.com/office/drawing/2014/main" id="{BF4146D0-23F3-E5D6-D836-D04905DEBE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0978" y="1251504"/>
            <a:ext cx="3520654" cy="2640491"/>
          </a:xfrm>
          <a:prstGeom prst="rect">
            <a:avLst/>
          </a:prstGeom>
        </p:spPr>
      </p:pic>
      <p:sp>
        <p:nvSpPr>
          <p:cNvPr id="6" name="TextBox 5">
            <a:extLst>
              <a:ext uri="{FF2B5EF4-FFF2-40B4-BE49-F238E27FC236}">
                <a16:creationId xmlns:a16="http://schemas.microsoft.com/office/drawing/2014/main" id="{A64EBD69-5FB5-3C74-F1EB-D83E77368AB1}"/>
              </a:ext>
            </a:extLst>
          </p:cNvPr>
          <p:cNvSpPr txBox="1"/>
          <p:nvPr/>
        </p:nvSpPr>
        <p:spPr>
          <a:xfrm>
            <a:off x="5708276" y="4236313"/>
            <a:ext cx="1800493" cy="369332"/>
          </a:xfrm>
          <a:prstGeom prst="rect">
            <a:avLst/>
          </a:prstGeom>
          <a:noFill/>
        </p:spPr>
        <p:txBody>
          <a:bodyPr wrap="none" rtlCol="0">
            <a:spAutoFit/>
          </a:bodyPr>
          <a:lstStyle/>
          <a:p>
            <a:r>
              <a:rPr lang="en-US" dirty="0"/>
              <a:t>Full transformer</a:t>
            </a:r>
          </a:p>
        </p:txBody>
      </p:sp>
      <p:sp>
        <p:nvSpPr>
          <p:cNvPr id="7" name="TextBox 6">
            <a:extLst>
              <a:ext uri="{FF2B5EF4-FFF2-40B4-BE49-F238E27FC236}">
                <a16:creationId xmlns:a16="http://schemas.microsoft.com/office/drawing/2014/main" id="{22E9CBC9-FDD0-BAD1-A353-BA93B8E3CE26}"/>
              </a:ext>
            </a:extLst>
          </p:cNvPr>
          <p:cNvSpPr txBox="1"/>
          <p:nvPr/>
        </p:nvSpPr>
        <p:spPr>
          <a:xfrm>
            <a:off x="1229776" y="4197628"/>
            <a:ext cx="3018775" cy="369332"/>
          </a:xfrm>
          <a:prstGeom prst="rect">
            <a:avLst/>
          </a:prstGeom>
          <a:noFill/>
        </p:spPr>
        <p:txBody>
          <a:bodyPr wrap="none" rtlCol="0">
            <a:spAutoFit/>
          </a:bodyPr>
          <a:lstStyle/>
          <a:p>
            <a:r>
              <a:rPr lang="en-US" dirty="0"/>
              <a:t>Seq2seq LSTM w/ attention</a:t>
            </a:r>
          </a:p>
        </p:txBody>
      </p:sp>
    </p:spTree>
    <p:extLst>
      <p:ext uri="{BB962C8B-B14F-4D97-AF65-F5344CB8AC3E}">
        <p14:creationId xmlns:p14="http://schemas.microsoft.com/office/powerpoint/2010/main" val="397138322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CF23BC-C25A-7DCC-F87B-56AE7EA3723E}"/>
            </a:ext>
          </a:extLst>
        </p:cNvPr>
        <p:cNvGrpSpPr/>
        <p:nvPr/>
      </p:nvGrpSpPr>
      <p:grpSpPr>
        <a:xfrm>
          <a:off x="0" y="0"/>
          <a:ext cx="0" cy="0"/>
          <a:chOff x="0" y="0"/>
          <a:chExt cx="0" cy="0"/>
        </a:xfrm>
      </p:grpSpPr>
      <p:sp>
        <p:nvSpPr>
          <p:cNvPr id="140" name="CustomShape 1">
            <a:extLst>
              <a:ext uri="{FF2B5EF4-FFF2-40B4-BE49-F238E27FC236}">
                <a16:creationId xmlns:a16="http://schemas.microsoft.com/office/drawing/2014/main" id="{1D3779FB-4E05-4989-9BBC-385C7DB62B23}"/>
              </a:ext>
            </a:extLst>
          </p:cNvPr>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41" name="CustomShape 2">
            <a:extLst>
              <a:ext uri="{FF2B5EF4-FFF2-40B4-BE49-F238E27FC236}">
                <a16:creationId xmlns:a16="http://schemas.microsoft.com/office/drawing/2014/main" id="{5F35A0AF-FE13-F635-AD86-548A24E7D0BC}"/>
              </a:ext>
            </a:extLst>
          </p:cNvPr>
          <p:cNvSpPr/>
          <p:nvPr/>
        </p:nvSpPr>
        <p:spPr>
          <a:xfrm>
            <a:off x="312119" y="551160"/>
            <a:ext cx="8517959" cy="425616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Compare your </a:t>
            </a:r>
            <a:r>
              <a:rPr lang="en-US" sz="1200" spc="-1" dirty="0">
                <a:solidFill>
                  <a:srgbClr val="595959"/>
                </a:solidFill>
                <a:latin typeface="Arial"/>
                <a:ea typeface="Arial"/>
              </a:rPr>
              <a:t>Seq2Seq best model</a:t>
            </a:r>
            <a:r>
              <a:rPr lang="en-US" sz="1200" b="0" strike="noStrike" spc="-1" dirty="0">
                <a:solidFill>
                  <a:srgbClr val="595959"/>
                </a:solidFill>
                <a:latin typeface="Arial"/>
                <a:ea typeface="Arial"/>
              </a:rPr>
              <a:t> results to your Transformer </a:t>
            </a:r>
            <a:r>
              <a:rPr lang="en-US" sz="1200" spc="-1" dirty="0">
                <a:solidFill>
                  <a:srgbClr val="595959"/>
                </a:solidFill>
                <a:latin typeface="Arial"/>
                <a:ea typeface="Arial"/>
              </a:rPr>
              <a:t>b</a:t>
            </a:r>
            <a:r>
              <a:rPr lang="en-US" sz="1200" b="0" strike="noStrike" spc="-1" dirty="0">
                <a:solidFill>
                  <a:srgbClr val="595959"/>
                </a:solidFill>
                <a:latin typeface="Arial"/>
                <a:ea typeface="Arial"/>
              </a:rPr>
              <a:t>est model results both quantitatively and qualitatively and explain the differences.</a:t>
            </a:r>
          </a:p>
          <a:p>
            <a:pPr>
              <a:lnSpc>
                <a:spcPct val="100000"/>
              </a:lnSpc>
            </a:pPr>
            <a:endParaRPr lang="en-US" sz="1200" spc="-1" dirty="0">
              <a:solidFill>
                <a:srgbClr val="595959"/>
              </a:solidFill>
              <a:latin typeface="Arial"/>
            </a:endParaRPr>
          </a:p>
          <a:p>
            <a:pPr>
              <a:lnSpc>
                <a:spcPct val="100000"/>
              </a:lnSpc>
            </a:pPr>
            <a:r>
              <a:rPr lang="en-US" sz="1200" b="0" strike="noStrike" spc="-1" dirty="0">
                <a:latin typeface="Arial"/>
              </a:rPr>
              <a:t>Both models perform well but full transformer achieve much lower validation perplexity (good). </a:t>
            </a:r>
          </a:p>
          <a:p>
            <a:pPr>
              <a:lnSpc>
                <a:spcPct val="100000"/>
              </a:lnSpc>
            </a:pPr>
            <a:r>
              <a:rPr lang="en-US" sz="1200" spc="-1" dirty="0">
                <a:latin typeface="Arial"/>
              </a:rPr>
              <a:t>The full transformer converge faster after a few epoch (after 2 </a:t>
            </a:r>
            <a:r>
              <a:rPr lang="en-US" sz="1200" spc="-1" dirty="0" err="1">
                <a:latin typeface="Arial"/>
              </a:rPr>
              <a:t>poch</a:t>
            </a:r>
            <a:r>
              <a:rPr lang="en-US" sz="1200" spc="-1" dirty="0">
                <a:latin typeface="Arial"/>
              </a:rPr>
              <a:t> vs 5)</a:t>
            </a:r>
          </a:p>
          <a:p>
            <a:pPr>
              <a:lnSpc>
                <a:spcPct val="100000"/>
              </a:lnSpc>
            </a:pPr>
            <a:r>
              <a:rPr lang="en-US" sz="1200" spc="-1" dirty="0">
                <a:latin typeface="Arial"/>
              </a:rPr>
              <a:t>The gap between training and validation curve is wider in seq2seq model (LSTM with attention) so seq2seq is more overfitting. </a:t>
            </a:r>
          </a:p>
          <a:p>
            <a:pPr>
              <a:lnSpc>
                <a:spcPct val="100000"/>
              </a:lnSpc>
            </a:pPr>
            <a:r>
              <a:rPr lang="en-US" sz="1200" b="0" strike="noStrike" spc="-1" dirty="0">
                <a:latin typeface="Arial"/>
              </a:rPr>
              <a:t>Both models seem to generalize very well.</a:t>
            </a:r>
          </a:p>
          <a:p>
            <a:pPr>
              <a:lnSpc>
                <a:spcPct val="100000"/>
              </a:lnSpc>
            </a:pPr>
            <a:r>
              <a:rPr lang="en-US" sz="1200" spc="-1" dirty="0">
                <a:latin typeface="Arial"/>
              </a:rPr>
              <a:t>In term of time, even though the full transformer have more parameters but it train faster compared to seq2seq. This is due to self-attention can be parallel training in full transformer. training, full transformer is more efficient.</a:t>
            </a:r>
          </a:p>
          <a:p>
            <a:pPr>
              <a:lnSpc>
                <a:spcPct val="100000"/>
              </a:lnSpc>
            </a:pPr>
            <a:r>
              <a:rPr lang="en-US" sz="1200" b="0" strike="noStrike" spc="-1" dirty="0">
                <a:latin typeface="Arial"/>
              </a:rPr>
              <a:t>LSTM </a:t>
            </a:r>
            <a:r>
              <a:rPr lang="en-US" sz="1200" spc="-1" dirty="0">
                <a:latin typeface="Arial"/>
              </a:rPr>
              <a:t>can still subject to vanishing gradient, so long range dependencies is worse than full transformer. </a:t>
            </a:r>
          </a:p>
          <a:p>
            <a:pPr>
              <a:lnSpc>
                <a:spcPct val="100000"/>
              </a:lnSpc>
            </a:pPr>
            <a:endParaRPr lang="en-US" sz="1200" spc="-1" dirty="0">
              <a:latin typeface="Arial"/>
            </a:endParaRPr>
          </a:p>
          <a:p>
            <a:pPr>
              <a:lnSpc>
                <a:spcPct val="100000"/>
              </a:lnSpc>
            </a:pPr>
            <a:r>
              <a:rPr lang="en-US" sz="1200" spc="-1" dirty="0">
                <a:latin typeface="Arial"/>
              </a:rPr>
              <a:t>Overall, full transformer outperform seq2seq in all aspects. It might require more training time but if computation allow parallel training then it can be better.</a:t>
            </a:r>
          </a:p>
          <a:p>
            <a:pPr>
              <a:lnSpc>
                <a:spcPct val="100000"/>
              </a:lnSpc>
            </a:pPr>
            <a:endParaRPr lang="en-US" sz="1200" b="0" strike="noStrike" spc="-1" dirty="0">
              <a:latin typeface="Arial"/>
            </a:endParaRPr>
          </a:p>
          <a:p>
            <a:pPr>
              <a:lnSpc>
                <a:spcPct val="100000"/>
              </a:lnSpc>
            </a:pPr>
            <a:endParaRPr lang="en-US" sz="1200" b="0" strike="noStrike" spc="-1" dirty="0">
              <a:latin typeface="Arial"/>
            </a:endParaRPr>
          </a:p>
        </p:txBody>
      </p:sp>
      <p:sp>
        <p:nvSpPr>
          <p:cNvPr id="142" name="CustomShape 3">
            <a:extLst>
              <a:ext uri="{FF2B5EF4-FFF2-40B4-BE49-F238E27FC236}">
                <a16:creationId xmlns:a16="http://schemas.microsoft.com/office/drawing/2014/main" id="{6FEC00CF-1F7C-8EDC-E9A4-6D5C4E4C65B9}"/>
              </a:ext>
            </a:extLst>
          </p:cNvPr>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Compare </a:t>
            </a:r>
            <a:r>
              <a:rPr lang="en-US" sz="2000" b="1" spc="-1" dirty="0">
                <a:solidFill>
                  <a:srgbClr val="0070C0"/>
                </a:solidFill>
                <a:latin typeface="Arial"/>
                <a:ea typeface="Arial"/>
              </a:rPr>
              <a:t>Seq2Seq</a:t>
            </a:r>
            <a:r>
              <a:rPr lang="en-US" sz="2000" b="1" strike="noStrike" spc="-1" dirty="0">
                <a:solidFill>
                  <a:srgbClr val="0070C0"/>
                </a:solidFill>
                <a:latin typeface="Arial"/>
                <a:ea typeface="Arial"/>
              </a:rPr>
              <a:t> to Transformer (Best models) </a:t>
            </a:r>
            <a:endParaRPr lang="en-US" sz="2000" b="1" strike="noStrike" spc="-1" dirty="0">
              <a:solidFill>
                <a:srgbClr val="0070C0"/>
              </a:solidFill>
              <a:latin typeface="Arial"/>
            </a:endParaRPr>
          </a:p>
        </p:txBody>
      </p:sp>
    </p:spTree>
    <p:extLst>
      <p:ext uri="{BB962C8B-B14F-4D97-AF65-F5344CB8AC3E}">
        <p14:creationId xmlns:p14="http://schemas.microsoft.com/office/powerpoint/2010/main" val="277388492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57200" y="9994"/>
            <a:ext cx="8229240" cy="858600"/>
          </a:xfrm>
        </p:spPr>
        <p:txBody>
          <a:bodyPr/>
          <a:lstStyle/>
          <a:p>
            <a:r>
              <a:rPr lang="en-US" sz="2000" b="1" dirty="0">
                <a:solidFill>
                  <a:schemeClr val="accent1"/>
                </a:solidFill>
              </a:rPr>
              <a:t>Seq2Seq Results – Default configuration</a:t>
            </a:r>
            <a:br>
              <a:rPr lang="en-US" sz="2000" b="1" dirty="0">
                <a:solidFill>
                  <a:schemeClr val="accent1"/>
                </a:solidFill>
              </a:rPr>
            </a:br>
            <a:r>
              <a:rPr lang="en-US" sz="1600" b="1" dirty="0">
                <a:solidFill>
                  <a:schemeClr val="accent1"/>
                </a:solidFill>
              </a:rPr>
              <a:t>Values are for last epoch</a:t>
            </a:r>
          </a:p>
        </p:txBody>
      </p:sp>
      <p:grpSp>
        <p:nvGrpSpPr>
          <p:cNvPr id="16" name="Group 15">
            <a:extLst>
              <a:ext uri="{FF2B5EF4-FFF2-40B4-BE49-F238E27FC236}">
                <a16:creationId xmlns:a16="http://schemas.microsoft.com/office/drawing/2014/main" id="{327EA207-EC35-E972-48D2-09A65F042B85}"/>
              </a:ext>
            </a:extLst>
          </p:cNvPr>
          <p:cNvGrpSpPr/>
          <p:nvPr/>
        </p:nvGrpSpPr>
        <p:grpSpPr>
          <a:xfrm>
            <a:off x="380144" y="954088"/>
            <a:ext cx="7575480" cy="1606850"/>
            <a:chOff x="390418" y="1036280"/>
            <a:chExt cx="7575480" cy="1606850"/>
          </a:xfrm>
        </p:grpSpPr>
        <p:sp>
          <p:nvSpPr>
            <p:cNvPr id="12" name="TextBox 11">
              <a:extLst>
                <a:ext uri="{FF2B5EF4-FFF2-40B4-BE49-F238E27FC236}">
                  <a16:creationId xmlns:a16="http://schemas.microsoft.com/office/drawing/2014/main" id="{67B8C98F-AEAC-8BC0-8E13-1C59FE48BF95}"/>
                </a:ext>
              </a:extLst>
            </p:cNvPr>
            <p:cNvSpPr txBox="1"/>
            <p:nvPr/>
          </p:nvSpPr>
          <p:spPr>
            <a:xfrm>
              <a:off x="390418" y="1036280"/>
              <a:ext cx="3264009" cy="1606850"/>
            </a:xfrm>
            <a:prstGeom prst="rect">
              <a:avLst/>
            </a:prstGeom>
            <a:noFill/>
          </p:spPr>
          <p:txBody>
            <a:bodyPr wrap="square" rtlCol="0">
              <a:spAutoFit/>
            </a:bodyPr>
            <a:lstStyle/>
            <a:p>
              <a:pPr algn="ctr">
                <a:lnSpc>
                  <a:spcPts val="2400"/>
                </a:lnSpc>
              </a:pPr>
              <a:r>
                <a:rPr lang="en-US" dirty="0">
                  <a:solidFill>
                    <a:srgbClr val="0070C0"/>
                  </a:solidFill>
                </a:rPr>
                <a:t>RNN</a:t>
              </a:r>
            </a:p>
            <a:p>
              <a:pPr>
                <a:lnSpc>
                  <a:spcPts val="2400"/>
                </a:lnSpc>
              </a:pPr>
              <a:r>
                <a:rPr lang="en-US" dirty="0"/>
                <a:t>Training Loss: 4.608</a:t>
              </a:r>
            </a:p>
            <a:p>
              <a:pPr>
                <a:lnSpc>
                  <a:spcPts val="2400"/>
                </a:lnSpc>
              </a:pPr>
              <a:r>
                <a:rPr lang="en-US" dirty="0"/>
                <a:t>Training Perplexity: 100.314</a:t>
              </a:r>
            </a:p>
            <a:p>
              <a:pPr>
                <a:lnSpc>
                  <a:spcPts val="2400"/>
                </a:lnSpc>
              </a:pPr>
              <a:r>
                <a:rPr lang="en-US" dirty="0"/>
                <a:t>Validation Loss: 4.700</a:t>
              </a:r>
            </a:p>
            <a:p>
              <a:pPr>
                <a:lnSpc>
                  <a:spcPts val="2400"/>
                </a:lnSpc>
              </a:pPr>
              <a:r>
                <a:rPr lang="en-US" dirty="0"/>
                <a:t>Validation Perplexity: 109.931</a:t>
              </a:r>
            </a:p>
          </p:txBody>
        </p:sp>
        <p:sp>
          <p:nvSpPr>
            <p:cNvPr id="13" name="TextBox 12">
              <a:extLst>
                <a:ext uri="{FF2B5EF4-FFF2-40B4-BE49-F238E27FC236}">
                  <a16:creationId xmlns:a16="http://schemas.microsoft.com/office/drawing/2014/main" id="{B48C824F-5283-60BB-A126-AC1CA44235B2}"/>
                </a:ext>
              </a:extLst>
            </p:cNvPr>
            <p:cNvSpPr txBox="1"/>
            <p:nvPr/>
          </p:nvSpPr>
          <p:spPr>
            <a:xfrm>
              <a:off x="4893925" y="1036280"/>
              <a:ext cx="3071973" cy="1606850"/>
            </a:xfrm>
            <a:prstGeom prst="rect">
              <a:avLst/>
            </a:prstGeom>
            <a:noFill/>
          </p:spPr>
          <p:txBody>
            <a:bodyPr wrap="square" rtlCol="0">
              <a:spAutoFit/>
            </a:bodyPr>
            <a:lstStyle/>
            <a:p>
              <a:pPr algn="ctr">
                <a:lnSpc>
                  <a:spcPts val="2400"/>
                </a:lnSpc>
              </a:pPr>
              <a:r>
                <a:rPr lang="en-US" dirty="0">
                  <a:solidFill>
                    <a:srgbClr val="0070C0"/>
                  </a:solidFill>
                </a:rPr>
                <a:t>LSTM</a:t>
              </a:r>
            </a:p>
            <a:p>
              <a:pPr>
                <a:lnSpc>
                  <a:spcPts val="2400"/>
                </a:lnSpc>
              </a:pPr>
              <a:r>
                <a:rPr lang="en-US" dirty="0"/>
                <a:t>Training Loss: 3.200</a:t>
              </a:r>
            </a:p>
            <a:p>
              <a:pPr>
                <a:lnSpc>
                  <a:spcPts val="2400"/>
                </a:lnSpc>
              </a:pPr>
              <a:r>
                <a:rPr lang="en-US" dirty="0"/>
                <a:t>Training Perplexity: 24.523</a:t>
              </a:r>
            </a:p>
            <a:p>
              <a:pPr>
                <a:lnSpc>
                  <a:spcPts val="2400"/>
                </a:lnSpc>
              </a:pPr>
              <a:r>
                <a:rPr lang="en-US" dirty="0"/>
                <a:t>Validation Loss: 3.375</a:t>
              </a:r>
            </a:p>
            <a:p>
              <a:pPr>
                <a:lnSpc>
                  <a:spcPts val="2400"/>
                </a:lnSpc>
              </a:pPr>
              <a:r>
                <a:rPr lang="en-US" dirty="0"/>
                <a:t>Validation Perplexity: 29.215</a:t>
              </a:r>
            </a:p>
          </p:txBody>
        </p:sp>
      </p:grpSp>
      <p:grpSp>
        <p:nvGrpSpPr>
          <p:cNvPr id="20" name="Group 19">
            <a:extLst>
              <a:ext uri="{FF2B5EF4-FFF2-40B4-BE49-F238E27FC236}">
                <a16:creationId xmlns:a16="http://schemas.microsoft.com/office/drawing/2014/main" id="{42277F97-0B46-55B9-1978-53A8700943CA}"/>
              </a:ext>
            </a:extLst>
          </p:cNvPr>
          <p:cNvGrpSpPr/>
          <p:nvPr/>
        </p:nvGrpSpPr>
        <p:grpSpPr>
          <a:xfrm>
            <a:off x="380144" y="3058578"/>
            <a:ext cx="7575480" cy="1606850"/>
            <a:chOff x="390418" y="1036280"/>
            <a:chExt cx="7575480" cy="1606850"/>
          </a:xfrm>
        </p:grpSpPr>
        <p:sp>
          <p:nvSpPr>
            <p:cNvPr id="21" name="TextBox 20">
              <a:extLst>
                <a:ext uri="{FF2B5EF4-FFF2-40B4-BE49-F238E27FC236}">
                  <a16:creationId xmlns:a16="http://schemas.microsoft.com/office/drawing/2014/main" id="{8FD89530-4810-B9EA-289E-1950DB5618C1}"/>
                </a:ext>
              </a:extLst>
            </p:cNvPr>
            <p:cNvSpPr txBox="1"/>
            <p:nvPr/>
          </p:nvSpPr>
          <p:spPr>
            <a:xfrm>
              <a:off x="390418" y="1036280"/>
              <a:ext cx="3264009" cy="1606850"/>
            </a:xfrm>
            <a:prstGeom prst="rect">
              <a:avLst/>
            </a:prstGeom>
            <a:noFill/>
          </p:spPr>
          <p:txBody>
            <a:bodyPr wrap="square" rtlCol="0">
              <a:spAutoFit/>
            </a:bodyPr>
            <a:lstStyle/>
            <a:p>
              <a:pPr algn="ctr">
                <a:lnSpc>
                  <a:spcPts val="2400"/>
                </a:lnSpc>
              </a:pPr>
              <a:r>
                <a:rPr lang="en-US" dirty="0">
                  <a:solidFill>
                    <a:srgbClr val="0070C0"/>
                  </a:solidFill>
                </a:rPr>
                <a:t>RNN-with-Attention</a:t>
              </a:r>
            </a:p>
            <a:p>
              <a:pPr>
                <a:lnSpc>
                  <a:spcPts val="2400"/>
                </a:lnSpc>
              </a:pPr>
              <a:r>
                <a:rPr lang="en-US" dirty="0"/>
                <a:t>Training Loss: 3.300</a:t>
              </a:r>
            </a:p>
            <a:p>
              <a:pPr>
                <a:lnSpc>
                  <a:spcPts val="2400"/>
                </a:lnSpc>
              </a:pPr>
              <a:r>
                <a:rPr lang="en-US" dirty="0"/>
                <a:t>Training Perplexity: 27.063</a:t>
              </a:r>
            </a:p>
            <a:p>
              <a:pPr>
                <a:lnSpc>
                  <a:spcPts val="2400"/>
                </a:lnSpc>
              </a:pPr>
              <a:r>
                <a:rPr lang="en-US" dirty="0"/>
                <a:t>Validation Loss: 3.441</a:t>
              </a:r>
            </a:p>
            <a:p>
              <a:pPr>
                <a:lnSpc>
                  <a:spcPts val="2400"/>
                </a:lnSpc>
              </a:pPr>
              <a:r>
                <a:rPr lang="en-US" dirty="0"/>
                <a:t>Validation Perplexity: 31.218</a:t>
              </a:r>
            </a:p>
          </p:txBody>
        </p:sp>
        <p:sp>
          <p:nvSpPr>
            <p:cNvPr id="22" name="TextBox 21">
              <a:extLst>
                <a:ext uri="{FF2B5EF4-FFF2-40B4-BE49-F238E27FC236}">
                  <a16:creationId xmlns:a16="http://schemas.microsoft.com/office/drawing/2014/main" id="{01B11F87-184B-166C-A8AD-A2C6A9A8678A}"/>
                </a:ext>
              </a:extLst>
            </p:cNvPr>
            <p:cNvSpPr txBox="1"/>
            <p:nvPr/>
          </p:nvSpPr>
          <p:spPr>
            <a:xfrm>
              <a:off x="4893925" y="1036280"/>
              <a:ext cx="3071973" cy="1606850"/>
            </a:xfrm>
            <a:prstGeom prst="rect">
              <a:avLst/>
            </a:prstGeom>
            <a:noFill/>
          </p:spPr>
          <p:txBody>
            <a:bodyPr wrap="square" rtlCol="0">
              <a:spAutoFit/>
            </a:bodyPr>
            <a:lstStyle/>
            <a:p>
              <a:pPr algn="ctr">
                <a:lnSpc>
                  <a:spcPts val="2400"/>
                </a:lnSpc>
              </a:pPr>
              <a:r>
                <a:rPr lang="en-US" dirty="0">
                  <a:solidFill>
                    <a:srgbClr val="0070C0"/>
                  </a:solidFill>
                </a:rPr>
                <a:t>LSTM-with-Attention</a:t>
              </a:r>
            </a:p>
            <a:p>
              <a:pPr>
                <a:lnSpc>
                  <a:spcPts val="2400"/>
                </a:lnSpc>
              </a:pPr>
              <a:r>
                <a:rPr lang="en-US" dirty="0"/>
                <a:t>Training Loss: 3.099</a:t>
              </a:r>
            </a:p>
            <a:p>
              <a:pPr>
                <a:lnSpc>
                  <a:spcPts val="2400"/>
                </a:lnSpc>
              </a:pPr>
              <a:r>
                <a:rPr lang="en-US" dirty="0"/>
                <a:t>Training Perplexity: 22.174</a:t>
              </a:r>
            </a:p>
            <a:p>
              <a:pPr>
                <a:lnSpc>
                  <a:spcPts val="2400"/>
                </a:lnSpc>
              </a:pPr>
              <a:r>
                <a:rPr lang="en-US" dirty="0"/>
                <a:t>Validation Loss: 3.304</a:t>
              </a:r>
            </a:p>
            <a:p>
              <a:pPr>
                <a:lnSpc>
                  <a:spcPts val="2400"/>
                </a:lnSpc>
              </a:pPr>
              <a:r>
                <a:rPr lang="en-US" dirty="0"/>
                <a:t>Validation Perplexity: 27.225</a:t>
              </a:r>
            </a:p>
          </p:txBody>
        </p:sp>
      </p:grpSp>
    </p:spTree>
    <p:extLst>
      <p:ext uri="{BB962C8B-B14F-4D97-AF65-F5344CB8AC3E}">
        <p14:creationId xmlns:p14="http://schemas.microsoft.com/office/powerpoint/2010/main" val="891236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45" name="CustomShape 3"/>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Theory question</a:t>
            </a:r>
            <a:r>
              <a:rPr lang="en-US" sz="2000" b="1" strike="noStrike" spc="-1" dirty="0">
                <a:solidFill>
                  <a:srgbClr val="000000"/>
                </a:solidFill>
                <a:latin typeface="Arial"/>
                <a:ea typeface="Arial"/>
              </a:rPr>
              <a:t> </a:t>
            </a:r>
            <a:endParaRPr lang="en-US" sz="2000" b="1" strike="noStrike" spc="-1" dirty="0">
              <a:latin typeface="Arial"/>
            </a:endParaRPr>
          </a:p>
        </p:txBody>
      </p:sp>
      <p:sp>
        <p:nvSpPr>
          <p:cNvPr id="2" name="TextBox 1">
            <a:extLst>
              <a:ext uri="{FF2B5EF4-FFF2-40B4-BE49-F238E27FC236}">
                <a16:creationId xmlns:a16="http://schemas.microsoft.com/office/drawing/2014/main" id="{B270FA9A-3A01-E58A-B3D0-E8FB82D8DA2E}"/>
              </a:ext>
            </a:extLst>
          </p:cNvPr>
          <p:cNvSpPr txBox="1"/>
          <p:nvPr/>
        </p:nvSpPr>
        <p:spPr>
          <a:xfrm flipH="1">
            <a:off x="311760" y="504622"/>
            <a:ext cx="5179205" cy="276999"/>
          </a:xfrm>
          <a:prstGeom prst="rect">
            <a:avLst/>
          </a:prstGeom>
          <a:noFill/>
        </p:spPr>
        <p:txBody>
          <a:bodyPr wrap="square" rtlCol="0">
            <a:spAutoFit/>
          </a:bodyPr>
          <a:lstStyle/>
          <a:p>
            <a:r>
              <a:rPr lang="en-US" sz="1200" dirty="0"/>
              <a:t>Add additional slides if necessary</a:t>
            </a:r>
          </a:p>
        </p:txBody>
      </p:sp>
      <p:pic>
        <p:nvPicPr>
          <p:cNvPr id="4" name="Picture 3">
            <a:extLst>
              <a:ext uri="{FF2B5EF4-FFF2-40B4-BE49-F238E27FC236}">
                <a16:creationId xmlns:a16="http://schemas.microsoft.com/office/drawing/2014/main" id="{4D061F6A-17A0-E638-3403-548AE7B27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761" y="498850"/>
            <a:ext cx="6275491" cy="4466957"/>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44" name="CustomShape 2"/>
          <p:cNvSpPr/>
          <p:nvPr/>
        </p:nvSpPr>
        <p:spPr>
          <a:xfrm>
            <a:off x="312120" y="571038"/>
            <a:ext cx="8455362" cy="41757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800" b="0" strike="noStrike" spc="-1" dirty="0">
              <a:latin typeface="Arial"/>
            </a:endParaRPr>
          </a:p>
        </p:txBody>
      </p:sp>
      <p:sp>
        <p:nvSpPr>
          <p:cNvPr id="145" name="CustomShape 3"/>
          <p:cNvSpPr/>
          <p:nvPr/>
        </p:nvSpPr>
        <p:spPr>
          <a:xfrm>
            <a:off x="312120" y="18137"/>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pc="-1" dirty="0">
                <a:solidFill>
                  <a:srgbClr val="0070C0"/>
                </a:solidFill>
                <a:latin typeface="Arial"/>
                <a:ea typeface="Arial"/>
              </a:rPr>
              <a:t>Paper discussion – Short review</a:t>
            </a:r>
            <a:endParaRPr lang="en-US" sz="2000" b="1" strike="noStrike" spc="-1" dirty="0">
              <a:solidFill>
                <a:srgbClr val="0070C0"/>
              </a:solidFill>
              <a:latin typeface="Arial"/>
              <a:ea typeface="Arial"/>
            </a:endParaRPr>
          </a:p>
        </p:txBody>
      </p:sp>
      <p:sp>
        <p:nvSpPr>
          <p:cNvPr id="3" name="TextBox 2">
            <a:extLst>
              <a:ext uri="{FF2B5EF4-FFF2-40B4-BE49-F238E27FC236}">
                <a16:creationId xmlns:a16="http://schemas.microsoft.com/office/drawing/2014/main" id="{044156AE-6786-E4FE-6B89-B61126D0A0B8}"/>
              </a:ext>
            </a:extLst>
          </p:cNvPr>
          <p:cNvSpPr txBox="1"/>
          <p:nvPr/>
        </p:nvSpPr>
        <p:spPr>
          <a:xfrm>
            <a:off x="311759" y="512635"/>
            <a:ext cx="8517959" cy="3600986"/>
          </a:xfrm>
          <a:prstGeom prst="rect">
            <a:avLst/>
          </a:prstGeom>
          <a:noFill/>
        </p:spPr>
        <p:txBody>
          <a:bodyPr wrap="square">
            <a:spAutoFit/>
          </a:bodyPr>
          <a:lstStyle/>
          <a:p>
            <a:pPr>
              <a:lnSpc>
                <a:spcPct val="100000"/>
              </a:lnSpc>
            </a:pPr>
            <a:r>
              <a:rPr lang="en-US" sz="1200" spc="-1" dirty="0">
                <a:solidFill>
                  <a:srgbClr val="000000"/>
                </a:solidFill>
                <a:latin typeface="Arial"/>
                <a:ea typeface="Arial"/>
              </a:rPr>
              <a:t>Language Models are Few-Shot Learners:</a:t>
            </a:r>
          </a:p>
          <a:p>
            <a:pPr>
              <a:lnSpc>
                <a:spcPct val="100000"/>
              </a:lnSpc>
            </a:pPr>
            <a:r>
              <a:rPr lang="en-US" sz="1200" spc="-1" dirty="0">
                <a:solidFill>
                  <a:srgbClr val="000000"/>
                </a:solidFill>
                <a:latin typeface="Arial"/>
                <a:ea typeface="Arial"/>
              </a:rPr>
              <a:t>Language Models usually require thousands of training examples or fine-tuning before achieve good results. Instead, the paper introduce a GPT-3 that are trained with significantly more parameters than other non-sparse language model and achieve good result in few-shot settings. A scale up language model like GPT3 can solve task like translation, reading comprehension, arithmetic </a:t>
            </a:r>
            <a:r>
              <a:rPr lang="en-US" sz="1200" spc="-1" dirty="0" err="1">
                <a:solidFill>
                  <a:srgbClr val="000000"/>
                </a:solidFill>
                <a:latin typeface="Arial"/>
                <a:ea typeface="Arial"/>
              </a:rPr>
              <a:t>maths</a:t>
            </a:r>
            <a:r>
              <a:rPr lang="en-US" sz="1200" spc="-1" dirty="0">
                <a:solidFill>
                  <a:srgbClr val="000000"/>
                </a:solidFill>
                <a:latin typeface="Arial"/>
                <a:ea typeface="Arial"/>
              </a:rPr>
              <a:t>, etc. without fine-tuning or in few-shot settings. I can also generate human-like text that are close to what human can do. This is great because fine-tuning require label data and it is costly. Near the end, the papers raised ethical concerns of </a:t>
            </a:r>
            <a:r>
              <a:rPr lang="en-US" sz="1200" spc="-1" dirty="0" err="1">
                <a:solidFill>
                  <a:srgbClr val="000000"/>
                </a:solidFill>
                <a:latin typeface="Arial"/>
                <a:ea typeface="Arial"/>
              </a:rPr>
              <a:t>misage</a:t>
            </a:r>
            <a:r>
              <a:rPr lang="en-US" sz="1200" spc="-1" dirty="0">
                <a:solidFill>
                  <a:srgbClr val="000000"/>
                </a:solidFill>
                <a:latin typeface="Arial"/>
                <a:ea typeface="Arial"/>
              </a:rPr>
              <a:t>, as well as biases because the model is trained using internet data.</a:t>
            </a:r>
          </a:p>
          <a:p>
            <a:pPr>
              <a:lnSpc>
                <a:spcPct val="100000"/>
              </a:lnSpc>
            </a:pPr>
            <a:endParaRPr lang="en-US" sz="1200" spc="-1" dirty="0">
              <a:solidFill>
                <a:srgbClr val="000000"/>
              </a:solidFill>
              <a:latin typeface="Arial"/>
              <a:ea typeface="Arial"/>
            </a:endParaRPr>
          </a:p>
          <a:p>
            <a:pPr>
              <a:lnSpc>
                <a:spcPct val="100000"/>
              </a:lnSpc>
            </a:pPr>
            <a:r>
              <a:rPr lang="en-US" sz="1200" spc="-1" dirty="0">
                <a:solidFill>
                  <a:srgbClr val="000000"/>
                </a:solidFill>
                <a:latin typeface="Arial"/>
                <a:ea typeface="Arial"/>
              </a:rPr>
              <a:t>Some strength the paper pointed out is that, NLP model can improve performance in few-shot settings by increasing model size/upscale. It can also performance well with minimal training example and efficient because require less label data. Performance in variety of area equal if not better than human.</a:t>
            </a:r>
          </a:p>
          <a:p>
            <a:pPr>
              <a:lnSpc>
                <a:spcPct val="100000"/>
              </a:lnSpc>
            </a:pPr>
            <a:r>
              <a:rPr lang="en-US" sz="1200" spc="-1" dirty="0">
                <a:solidFill>
                  <a:srgbClr val="000000"/>
                </a:solidFill>
                <a:latin typeface="Arial"/>
                <a:ea typeface="Arial"/>
              </a:rPr>
              <a:t>The weakness is that the upscale model require pre-training that are costly like GPT3 with 175 billion parameters is huge. The model is subject to bias due to the data came from internet and not all tasks can perform well.</a:t>
            </a:r>
          </a:p>
          <a:p>
            <a:pPr>
              <a:lnSpc>
                <a:spcPct val="100000"/>
              </a:lnSpc>
            </a:pPr>
            <a:endParaRPr lang="en-US" sz="1200" spc="-1" dirty="0">
              <a:solidFill>
                <a:srgbClr val="000000"/>
              </a:solidFill>
              <a:latin typeface="Arial"/>
              <a:ea typeface="Arial"/>
            </a:endParaRPr>
          </a:p>
          <a:p>
            <a:pPr>
              <a:lnSpc>
                <a:spcPct val="100000"/>
              </a:lnSpc>
            </a:pPr>
            <a:r>
              <a:rPr lang="en-US" sz="1200" spc="-1" dirty="0">
                <a:solidFill>
                  <a:srgbClr val="000000"/>
                </a:solidFill>
                <a:latin typeface="Arial"/>
                <a:ea typeface="Arial"/>
              </a:rPr>
              <a:t>My personal take away is that a single common NLP model can be used to solve different tasks without fine-tuning that is costly. Instead, the model can be trained and generalize across different task. This can be time saving and efficient in some ways. Although, the models does need more example compared to human to learn new task. Lastly, it opens question about ethical concern and biases and if there is a way to train to improve data used to train.</a:t>
            </a:r>
          </a:p>
          <a:p>
            <a:pPr>
              <a:lnSpc>
                <a:spcPct val="100000"/>
              </a:lnSpc>
            </a:pPr>
            <a:endParaRPr lang="en-US" sz="1200" spc="-1" dirty="0">
              <a:solidFill>
                <a:srgbClr val="000000"/>
              </a:solidFill>
              <a:latin typeface="Arial"/>
              <a:ea typeface="Arial"/>
            </a:endParaRPr>
          </a:p>
        </p:txBody>
      </p:sp>
    </p:spTree>
    <p:extLst>
      <p:ext uri="{BB962C8B-B14F-4D97-AF65-F5344CB8AC3E}">
        <p14:creationId xmlns:p14="http://schemas.microsoft.com/office/powerpoint/2010/main" val="360189130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93BF5-9C6E-C669-D729-8791D16C53AC}"/>
              </a:ext>
            </a:extLst>
          </p:cNvPr>
          <p:cNvSpPr>
            <a:spLocks noGrp="1"/>
          </p:cNvSpPr>
          <p:nvPr>
            <p:ph type="title"/>
          </p:nvPr>
        </p:nvSpPr>
        <p:spPr>
          <a:xfrm>
            <a:off x="457200" y="205200"/>
            <a:ext cx="8229240" cy="379747"/>
          </a:xfrm>
        </p:spPr>
        <p:txBody>
          <a:bodyPr/>
          <a:lstStyle/>
          <a:p>
            <a:r>
              <a:rPr lang="en-US" sz="2000" b="1" spc="-1" dirty="0">
                <a:solidFill>
                  <a:srgbClr val="0070C0"/>
                </a:solidFill>
                <a:latin typeface="Arial"/>
                <a:cs typeface="+mn-cs"/>
              </a:rPr>
              <a:t>Answer specific question</a:t>
            </a:r>
          </a:p>
        </p:txBody>
      </p:sp>
      <p:sp>
        <p:nvSpPr>
          <p:cNvPr id="4" name="TextBox 3">
            <a:extLst>
              <a:ext uri="{FF2B5EF4-FFF2-40B4-BE49-F238E27FC236}">
                <a16:creationId xmlns:a16="http://schemas.microsoft.com/office/drawing/2014/main" id="{633057C3-EB4C-E600-B1F8-5A6DDD4D3B02}"/>
              </a:ext>
            </a:extLst>
          </p:cNvPr>
          <p:cNvSpPr txBox="1"/>
          <p:nvPr/>
        </p:nvSpPr>
        <p:spPr>
          <a:xfrm>
            <a:off x="312840" y="584947"/>
            <a:ext cx="8517959" cy="3416320"/>
          </a:xfrm>
          <a:prstGeom prst="rect">
            <a:avLst/>
          </a:prstGeom>
          <a:noFill/>
        </p:spPr>
        <p:txBody>
          <a:bodyPr wrap="square">
            <a:spAutoFit/>
          </a:bodyPr>
          <a:lstStyle/>
          <a:p>
            <a:pPr>
              <a:lnSpc>
                <a:spcPct val="100000"/>
              </a:lnSpc>
            </a:pPr>
            <a:r>
              <a:rPr lang="en-US" sz="1200" spc="-1" dirty="0">
                <a:solidFill>
                  <a:srgbClr val="000000"/>
                </a:solidFill>
                <a:latin typeface="Arial"/>
                <a:ea typeface="Arial"/>
              </a:rPr>
              <a:t>In section 5, limitation, couple of weaknesses still appear in GPT3. They are text synthesis task, answer in discrete language task, in-context learning performance has gaps like evaluating different words with same meaning or implications.</a:t>
            </a:r>
          </a:p>
          <a:p>
            <a:pPr>
              <a:lnSpc>
                <a:spcPct val="100000"/>
              </a:lnSpc>
            </a:pPr>
            <a:r>
              <a:rPr lang="en-US" sz="1200" spc="-1" dirty="0">
                <a:solidFill>
                  <a:srgbClr val="000000"/>
                </a:solidFill>
                <a:latin typeface="Arial"/>
                <a:ea typeface="Arial"/>
              </a:rPr>
              <a:t>It is point out that this is structural and algorithmic limitation. Result of the </a:t>
            </a:r>
            <a:r>
              <a:rPr lang="en-US" sz="1200" spc="-1" dirty="0" err="1">
                <a:solidFill>
                  <a:srgbClr val="000000"/>
                </a:solidFill>
                <a:latin typeface="Arial"/>
                <a:ea typeface="Arial"/>
              </a:rPr>
              <a:t>experiements</a:t>
            </a:r>
            <a:r>
              <a:rPr lang="en-US" sz="1200" spc="-1" dirty="0">
                <a:solidFill>
                  <a:srgbClr val="000000"/>
                </a:solidFill>
                <a:latin typeface="Arial"/>
                <a:ea typeface="Arial"/>
              </a:rPr>
              <a:t> do not include bidirectional architectures or training objective like denoising. So we can try to include or make bidirectional model that works in few-shot settings.</a:t>
            </a:r>
          </a:p>
          <a:p>
            <a:pPr>
              <a:lnSpc>
                <a:spcPct val="100000"/>
              </a:lnSpc>
            </a:pPr>
            <a:r>
              <a:rPr lang="en-US" sz="1200" spc="-1" dirty="0">
                <a:solidFill>
                  <a:srgbClr val="000000"/>
                </a:solidFill>
                <a:latin typeface="Arial"/>
                <a:ea typeface="Arial"/>
              </a:rPr>
              <a:t>Another limit is lack pretraining objective. This can be improved by include learning objective function from human, fine-tune with reinforcement learning or adding additional modalities.</a:t>
            </a:r>
          </a:p>
          <a:p>
            <a:pPr>
              <a:lnSpc>
                <a:spcPct val="100000"/>
              </a:lnSpc>
            </a:pPr>
            <a:r>
              <a:rPr lang="en-US" sz="1200" spc="-1" dirty="0">
                <a:solidFill>
                  <a:srgbClr val="000000"/>
                </a:solidFill>
                <a:latin typeface="Arial"/>
                <a:ea typeface="Arial"/>
              </a:rPr>
              <a:t>The poor sample efficiency during pre-training can be solved by using improve pre-training sample, providing additional information.</a:t>
            </a:r>
          </a:p>
          <a:p>
            <a:pPr>
              <a:lnSpc>
                <a:spcPct val="100000"/>
              </a:lnSpc>
            </a:pPr>
            <a:r>
              <a:rPr lang="en-US" sz="1200" spc="-1" dirty="0">
                <a:solidFill>
                  <a:srgbClr val="000000"/>
                </a:solidFill>
                <a:latin typeface="Arial"/>
                <a:ea typeface="Arial"/>
              </a:rPr>
              <a:t>Another limitation is GPT3 is both expensive and inconvenient to performance inference on. Possible direction is using distillation of large models down to a manageable size for specific task</a:t>
            </a:r>
          </a:p>
          <a:p>
            <a:pPr>
              <a:lnSpc>
                <a:spcPct val="100000"/>
              </a:lnSpc>
            </a:pPr>
            <a:r>
              <a:rPr lang="en-US" sz="1200" spc="-1" dirty="0">
                <a:solidFill>
                  <a:srgbClr val="000000"/>
                </a:solidFill>
                <a:latin typeface="Arial"/>
                <a:ea typeface="Arial"/>
              </a:rPr>
              <a:t>There are couple of social implications of these models. Many tasks like chatbots, writing assistance can help improve productivity. Generating image caption can help users with visual impair. Other implication worth noting is learning from AI, summarization tools, or translation. </a:t>
            </a:r>
          </a:p>
          <a:p>
            <a:pPr>
              <a:lnSpc>
                <a:spcPct val="100000"/>
              </a:lnSpc>
            </a:pPr>
            <a:r>
              <a:rPr lang="en-US" sz="1200" spc="-1" dirty="0">
                <a:solidFill>
                  <a:srgbClr val="000000"/>
                </a:solidFill>
                <a:latin typeface="Arial"/>
                <a:ea typeface="Arial"/>
              </a:rPr>
              <a:t>Other implication might not be good including biases and harmful stereotypes results due to biased data used to train. Ethical concerns are raised about scams and fraud came from deceptive chatbots. This could also open more discussion about building an ethical guidelines, etc.</a:t>
            </a:r>
          </a:p>
          <a:p>
            <a:pPr>
              <a:lnSpc>
                <a:spcPct val="100000"/>
              </a:lnSpc>
            </a:pPr>
            <a:endParaRPr lang="en-US" sz="1200" spc="-1" dirty="0">
              <a:solidFill>
                <a:srgbClr val="000000"/>
              </a:solidFill>
              <a:latin typeface="Arial"/>
              <a:ea typeface="Arial"/>
            </a:endParaRPr>
          </a:p>
        </p:txBody>
      </p:sp>
    </p:spTree>
    <p:extLst>
      <p:ext uri="{BB962C8B-B14F-4D97-AF65-F5344CB8AC3E}">
        <p14:creationId xmlns:p14="http://schemas.microsoft.com/office/powerpoint/2010/main" val="810380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312120" y="18138"/>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Seq2Seq Explanation (RNN vs LSTM) </a:t>
            </a:r>
            <a:endParaRPr lang="en-US" sz="2000" b="1" strike="noStrike" spc="-1" dirty="0">
              <a:solidFill>
                <a:srgbClr val="0070C0"/>
              </a:solidFill>
              <a:latin typeface="Arial"/>
            </a:endParaRPr>
          </a:p>
        </p:txBody>
      </p:sp>
      <p:sp>
        <p:nvSpPr>
          <p:cNvPr id="123" name="CustomShape 2"/>
          <p:cNvSpPr/>
          <p:nvPr/>
        </p:nvSpPr>
        <p:spPr>
          <a:xfrm>
            <a:off x="344160" y="482203"/>
            <a:ext cx="7277400" cy="424443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Compare your RNN result to your LSTM result and explain why they differ.</a:t>
            </a:r>
            <a:endParaRPr lang="en-US" sz="1200" b="0" strike="noStrike" spc="-1" dirty="0">
              <a:latin typeface="Arial"/>
            </a:endParaRPr>
          </a:p>
        </p:txBody>
      </p:sp>
      <p:pic>
        <p:nvPicPr>
          <p:cNvPr id="3" name="Picture 2">
            <a:extLst>
              <a:ext uri="{FF2B5EF4-FFF2-40B4-BE49-F238E27FC236}">
                <a16:creationId xmlns:a16="http://schemas.microsoft.com/office/drawing/2014/main" id="{CE300391-29F0-D927-F819-56C234239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149" y="962132"/>
            <a:ext cx="4033228" cy="3024921"/>
          </a:xfrm>
          <a:prstGeom prst="rect">
            <a:avLst/>
          </a:prstGeom>
        </p:spPr>
      </p:pic>
      <p:pic>
        <p:nvPicPr>
          <p:cNvPr id="5" name="Picture 4">
            <a:extLst>
              <a:ext uri="{FF2B5EF4-FFF2-40B4-BE49-F238E27FC236}">
                <a16:creationId xmlns:a16="http://schemas.microsoft.com/office/drawing/2014/main" id="{6E6C9FD6-C6B3-DC25-5F81-87435D1AC5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7718" y="962132"/>
            <a:ext cx="4033227" cy="3024920"/>
          </a:xfrm>
          <a:prstGeom prst="rect">
            <a:avLst/>
          </a:prstGeom>
        </p:spPr>
      </p:pic>
      <p:sp>
        <p:nvSpPr>
          <p:cNvPr id="6" name="TextBox 5">
            <a:extLst>
              <a:ext uri="{FF2B5EF4-FFF2-40B4-BE49-F238E27FC236}">
                <a16:creationId xmlns:a16="http://schemas.microsoft.com/office/drawing/2014/main" id="{96A2F919-64BB-3BE9-1694-E463E629B063}"/>
              </a:ext>
            </a:extLst>
          </p:cNvPr>
          <p:cNvSpPr txBox="1"/>
          <p:nvPr/>
        </p:nvSpPr>
        <p:spPr>
          <a:xfrm>
            <a:off x="2286000" y="4141694"/>
            <a:ext cx="800219" cy="369332"/>
          </a:xfrm>
          <a:prstGeom prst="rect">
            <a:avLst/>
          </a:prstGeom>
          <a:noFill/>
        </p:spPr>
        <p:txBody>
          <a:bodyPr wrap="none" rtlCol="0">
            <a:spAutoFit/>
          </a:bodyPr>
          <a:lstStyle/>
          <a:p>
            <a:r>
              <a:rPr lang="en-US" dirty="0"/>
              <a:t>LSTM</a:t>
            </a:r>
          </a:p>
        </p:txBody>
      </p:sp>
      <p:sp>
        <p:nvSpPr>
          <p:cNvPr id="7" name="TextBox 6">
            <a:extLst>
              <a:ext uri="{FF2B5EF4-FFF2-40B4-BE49-F238E27FC236}">
                <a16:creationId xmlns:a16="http://schemas.microsoft.com/office/drawing/2014/main" id="{3A214185-4E1E-A860-C22B-B72B5A3DDF7C}"/>
              </a:ext>
            </a:extLst>
          </p:cNvPr>
          <p:cNvSpPr txBox="1"/>
          <p:nvPr/>
        </p:nvSpPr>
        <p:spPr>
          <a:xfrm>
            <a:off x="6152029" y="4188759"/>
            <a:ext cx="684803" cy="369332"/>
          </a:xfrm>
          <a:prstGeom prst="rect">
            <a:avLst/>
          </a:prstGeom>
          <a:noFill/>
        </p:spPr>
        <p:txBody>
          <a:bodyPr wrap="none" rtlCol="0">
            <a:spAutoFit/>
          </a:bodyPr>
          <a:lstStyle/>
          <a:p>
            <a:r>
              <a:rPr lang="en-US" dirty="0"/>
              <a:t>RNN</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6A3B3-55C6-C040-14CD-31803487B1F0}"/>
            </a:ext>
          </a:extLst>
        </p:cNvPr>
        <p:cNvGrpSpPr/>
        <p:nvPr/>
      </p:nvGrpSpPr>
      <p:grpSpPr>
        <a:xfrm>
          <a:off x="0" y="0"/>
          <a:ext cx="0" cy="0"/>
          <a:chOff x="0" y="0"/>
          <a:chExt cx="0" cy="0"/>
        </a:xfrm>
      </p:grpSpPr>
      <p:sp>
        <p:nvSpPr>
          <p:cNvPr id="122" name="CustomShape 1">
            <a:extLst>
              <a:ext uri="{FF2B5EF4-FFF2-40B4-BE49-F238E27FC236}">
                <a16:creationId xmlns:a16="http://schemas.microsoft.com/office/drawing/2014/main" id="{1AC9FBB6-5ECA-48E1-19DC-E8E96AF8C7A0}"/>
              </a:ext>
            </a:extLst>
          </p:cNvPr>
          <p:cNvSpPr/>
          <p:nvPr/>
        </p:nvSpPr>
        <p:spPr>
          <a:xfrm>
            <a:off x="312120" y="18138"/>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Seq2Seq Explanation (RNN vs LSTM) </a:t>
            </a:r>
            <a:endParaRPr lang="en-US" sz="2000" b="1" strike="noStrike" spc="-1" dirty="0">
              <a:solidFill>
                <a:srgbClr val="0070C0"/>
              </a:solidFill>
              <a:latin typeface="Arial"/>
            </a:endParaRPr>
          </a:p>
        </p:txBody>
      </p:sp>
      <p:sp>
        <p:nvSpPr>
          <p:cNvPr id="123" name="CustomShape 2">
            <a:extLst>
              <a:ext uri="{FF2B5EF4-FFF2-40B4-BE49-F238E27FC236}">
                <a16:creationId xmlns:a16="http://schemas.microsoft.com/office/drawing/2014/main" id="{CD3BE21B-5C37-89F8-A337-4782332FBBD6}"/>
              </a:ext>
            </a:extLst>
          </p:cNvPr>
          <p:cNvSpPr/>
          <p:nvPr/>
        </p:nvSpPr>
        <p:spPr>
          <a:xfrm>
            <a:off x="344160" y="482203"/>
            <a:ext cx="7277400" cy="424443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Compare your RNN result to your LSTM result and explain why they differ.</a:t>
            </a:r>
          </a:p>
          <a:p>
            <a:pPr>
              <a:lnSpc>
                <a:spcPct val="100000"/>
              </a:lnSpc>
            </a:pPr>
            <a:endParaRPr lang="en-US" sz="1200" spc="-1" dirty="0">
              <a:solidFill>
                <a:srgbClr val="595959"/>
              </a:solidFill>
              <a:latin typeface="Arial"/>
            </a:endParaRPr>
          </a:p>
          <a:p>
            <a:pPr>
              <a:lnSpc>
                <a:spcPct val="100000"/>
              </a:lnSpc>
            </a:pPr>
            <a:r>
              <a:rPr lang="en-US" sz="1200" b="0" strike="noStrike" spc="-1" dirty="0">
                <a:solidFill>
                  <a:srgbClr val="595959"/>
                </a:solidFill>
                <a:latin typeface="Arial"/>
              </a:rPr>
              <a:t>In RNN, the training perplexity decreases steadily as epoch increase but validation score start deceasing slowly </a:t>
            </a:r>
            <a:r>
              <a:rPr lang="en-US" sz="1200" spc="-1" dirty="0">
                <a:solidFill>
                  <a:srgbClr val="595959"/>
                </a:solidFill>
                <a:latin typeface="Arial"/>
              </a:rPr>
              <a:t>and diverge, this indicates overfitting. This is typical because we expect vanishing gradients in RNN model.</a:t>
            </a:r>
          </a:p>
          <a:p>
            <a:pPr>
              <a:lnSpc>
                <a:spcPct val="100000"/>
              </a:lnSpc>
            </a:pPr>
            <a:r>
              <a:rPr lang="en-US" sz="1200" b="0" strike="noStrike" spc="-1" dirty="0">
                <a:solidFill>
                  <a:srgbClr val="595959"/>
                </a:solidFill>
                <a:latin typeface="Arial"/>
              </a:rPr>
              <a:t>LSTM handle vanishing gradients better than RNN, this indicate by the validation perplexity go closer and more resemble of the training line. This solve the overfitting issue in RNN case.</a:t>
            </a:r>
          </a:p>
          <a:p>
            <a:pPr>
              <a:lnSpc>
                <a:spcPct val="100000"/>
              </a:lnSpc>
            </a:pPr>
            <a:r>
              <a:rPr lang="en-US" sz="1200" b="0" strike="noStrike" spc="-1" dirty="0">
                <a:latin typeface="Arial"/>
              </a:rPr>
              <a:t>RNN perplexity is higher , while LSTM validation perplexity is smaller, indicating LSTM have better performance. </a:t>
            </a:r>
          </a:p>
          <a:p>
            <a:pPr>
              <a:lnSpc>
                <a:spcPct val="100000"/>
              </a:lnSpc>
            </a:pPr>
            <a:r>
              <a:rPr lang="en-US" sz="1200" spc="-1" dirty="0">
                <a:latin typeface="Arial"/>
              </a:rPr>
              <a:t>In conclusion, LSTM outperform RNNs , better result, less overfitting and better generalization because LSTM handle long-range dependencies better.</a:t>
            </a:r>
          </a:p>
          <a:p>
            <a:pPr>
              <a:lnSpc>
                <a:spcPct val="100000"/>
              </a:lnSpc>
            </a:pPr>
            <a:endParaRPr lang="en-US" sz="1200" b="0" strike="noStrike" spc="-1" dirty="0">
              <a:latin typeface="Arial"/>
            </a:endParaRPr>
          </a:p>
        </p:txBody>
      </p:sp>
    </p:spTree>
    <p:extLst>
      <p:ext uri="{BB962C8B-B14F-4D97-AF65-F5344CB8AC3E}">
        <p14:creationId xmlns:p14="http://schemas.microsoft.com/office/powerpoint/2010/main" val="308130484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87676" y="18138"/>
            <a:ext cx="8542404"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Seq2Seq Explanation (RNN vs RNN-with-Attention) </a:t>
            </a:r>
            <a:endParaRPr lang="en-US" sz="2000" b="1" strike="noStrike" spc="-1" dirty="0">
              <a:solidFill>
                <a:srgbClr val="0070C0"/>
              </a:solidFill>
              <a:latin typeface="Arial"/>
            </a:endParaRPr>
          </a:p>
        </p:txBody>
      </p:sp>
      <p:sp>
        <p:nvSpPr>
          <p:cNvPr id="123" name="CustomShape 2"/>
          <p:cNvSpPr/>
          <p:nvPr/>
        </p:nvSpPr>
        <p:spPr>
          <a:xfrm>
            <a:off x="344160" y="482204"/>
            <a:ext cx="727740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Compare your RNN result to your RNN-with-Attention result and explain why they differ.</a:t>
            </a:r>
            <a:endParaRPr lang="en-US" sz="1200" b="0" strike="noStrike" spc="-1" dirty="0">
              <a:latin typeface="Arial"/>
            </a:endParaRPr>
          </a:p>
        </p:txBody>
      </p:sp>
      <p:pic>
        <p:nvPicPr>
          <p:cNvPr id="7" name="Picture 6">
            <a:extLst>
              <a:ext uri="{FF2B5EF4-FFF2-40B4-BE49-F238E27FC236}">
                <a16:creationId xmlns:a16="http://schemas.microsoft.com/office/drawing/2014/main" id="{214E411E-6564-D10D-18E0-217B6E722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0190" y="919473"/>
            <a:ext cx="4116151" cy="3087113"/>
          </a:xfrm>
          <a:prstGeom prst="rect">
            <a:avLst/>
          </a:prstGeom>
        </p:spPr>
      </p:pic>
      <p:sp>
        <p:nvSpPr>
          <p:cNvPr id="8" name="TextBox 7">
            <a:extLst>
              <a:ext uri="{FF2B5EF4-FFF2-40B4-BE49-F238E27FC236}">
                <a16:creationId xmlns:a16="http://schemas.microsoft.com/office/drawing/2014/main" id="{A9BED5F4-ABA1-E90E-0AB8-AC8358CF8DBD}"/>
              </a:ext>
            </a:extLst>
          </p:cNvPr>
          <p:cNvSpPr txBox="1"/>
          <p:nvPr/>
        </p:nvSpPr>
        <p:spPr>
          <a:xfrm>
            <a:off x="1801906" y="4153015"/>
            <a:ext cx="2428870" cy="369332"/>
          </a:xfrm>
          <a:prstGeom prst="rect">
            <a:avLst/>
          </a:prstGeom>
          <a:noFill/>
        </p:spPr>
        <p:txBody>
          <a:bodyPr wrap="none" rtlCol="0">
            <a:spAutoFit/>
          </a:bodyPr>
          <a:lstStyle/>
          <a:p>
            <a:r>
              <a:rPr lang="en-US" dirty="0"/>
              <a:t>RNN without attention</a:t>
            </a:r>
          </a:p>
        </p:txBody>
      </p:sp>
      <p:sp>
        <p:nvSpPr>
          <p:cNvPr id="9" name="TextBox 8">
            <a:extLst>
              <a:ext uri="{FF2B5EF4-FFF2-40B4-BE49-F238E27FC236}">
                <a16:creationId xmlns:a16="http://schemas.microsoft.com/office/drawing/2014/main" id="{56E6B702-FE98-7904-C1A5-C01B378DB6D1}"/>
              </a:ext>
            </a:extLst>
          </p:cNvPr>
          <p:cNvSpPr txBox="1"/>
          <p:nvPr/>
        </p:nvSpPr>
        <p:spPr>
          <a:xfrm>
            <a:off x="5755341" y="4153015"/>
            <a:ext cx="2108269" cy="369332"/>
          </a:xfrm>
          <a:prstGeom prst="rect">
            <a:avLst/>
          </a:prstGeom>
          <a:noFill/>
        </p:spPr>
        <p:txBody>
          <a:bodyPr wrap="none" rtlCol="0">
            <a:spAutoFit/>
          </a:bodyPr>
          <a:lstStyle/>
          <a:p>
            <a:r>
              <a:rPr lang="en-US" dirty="0"/>
              <a:t>RNN with attention</a:t>
            </a:r>
          </a:p>
        </p:txBody>
      </p:sp>
      <p:pic>
        <p:nvPicPr>
          <p:cNvPr id="11" name="Picture 10">
            <a:extLst>
              <a:ext uri="{FF2B5EF4-FFF2-40B4-BE49-F238E27FC236}">
                <a16:creationId xmlns:a16="http://schemas.microsoft.com/office/drawing/2014/main" id="{6BC6F160-7CDC-339C-6171-F1D907AD70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521" y="919473"/>
            <a:ext cx="4109427" cy="3082070"/>
          </a:xfrm>
          <a:prstGeom prst="rect">
            <a:avLst/>
          </a:prstGeom>
        </p:spPr>
      </p:pic>
    </p:spTree>
    <p:extLst>
      <p:ext uri="{BB962C8B-B14F-4D97-AF65-F5344CB8AC3E}">
        <p14:creationId xmlns:p14="http://schemas.microsoft.com/office/powerpoint/2010/main" val="164379511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30347-4CC1-1CB1-4506-F66463536BB4}"/>
            </a:ext>
          </a:extLst>
        </p:cNvPr>
        <p:cNvGrpSpPr/>
        <p:nvPr/>
      </p:nvGrpSpPr>
      <p:grpSpPr>
        <a:xfrm>
          <a:off x="0" y="0"/>
          <a:ext cx="0" cy="0"/>
          <a:chOff x="0" y="0"/>
          <a:chExt cx="0" cy="0"/>
        </a:xfrm>
      </p:grpSpPr>
      <p:sp>
        <p:nvSpPr>
          <p:cNvPr id="122" name="CustomShape 1">
            <a:extLst>
              <a:ext uri="{FF2B5EF4-FFF2-40B4-BE49-F238E27FC236}">
                <a16:creationId xmlns:a16="http://schemas.microsoft.com/office/drawing/2014/main" id="{14060904-9423-B0AC-56B0-612A1A5DB827}"/>
              </a:ext>
            </a:extLst>
          </p:cNvPr>
          <p:cNvSpPr/>
          <p:nvPr/>
        </p:nvSpPr>
        <p:spPr>
          <a:xfrm>
            <a:off x="287676" y="18138"/>
            <a:ext cx="8542404"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Seq2Seq Explanation (RNN vs RNN-with-Attention) </a:t>
            </a:r>
            <a:endParaRPr lang="en-US" sz="2000" b="1" strike="noStrike" spc="-1" dirty="0">
              <a:solidFill>
                <a:srgbClr val="0070C0"/>
              </a:solidFill>
              <a:latin typeface="Arial"/>
            </a:endParaRPr>
          </a:p>
        </p:txBody>
      </p:sp>
      <p:sp>
        <p:nvSpPr>
          <p:cNvPr id="123" name="CustomShape 2">
            <a:extLst>
              <a:ext uri="{FF2B5EF4-FFF2-40B4-BE49-F238E27FC236}">
                <a16:creationId xmlns:a16="http://schemas.microsoft.com/office/drawing/2014/main" id="{7DA15718-BD65-631B-A719-B77A744CE290}"/>
              </a:ext>
            </a:extLst>
          </p:cNvPr>
          <p:cNvSpPr/>
          <p:nvPr/>
        </p:nvSpPr>
        <p:spPr>
          <a:xfrm>
            <a:off x="344160" y="482204"/>
            <a:ext cx="7277400" cy="41704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Compare your RNN result to your RNN-with-Attention result and explain why they differ.</a:t>
            </a:r>
          </a:p>
          <a:p>
            <a:pPr>
              <a:lnSpc>
                <a:spcPct val="100000"/>
              </a:lnSpc>
            </a:pPr>
            <a:endParaRPr lang="en-US" sz="1200" spc="-1" dirty="0">
              <a:solidFill>
                <a:srgbClr val="595959"/>
              </a:solidFill>
              <a:latin typeface="Arial"/>
            </a:endParaRPr>
          </a:p>
          <a:p>
            <a:pPr>
              <a:lnSpc>
                <a:spcPct val="100000"/>
              </a:lnSpc>
            </a:pPr>
            <a:r>
              <a:rPr lang="en-US" sz="1200" b="0" strike="noStrike" spc="-1" dirty="0">
                <a:solidFill>
                  <a:srgbClr val="595959"/>
                </a:solidFill>
                <a:latin typeface="Arial"/>
              </a:rPr>
              <a:t>As being mentioned earlier, the RNNs model without attention is struggling due to vanishing gradient problem. It is overfitting (2 lines separate and diverge), the perplexity result is high, and model struggle with generalization.</a:t>
            </a:r>
          </a:p>
          <a:p>
            <a:pPr>
              <a:lnSpc>
                <a:spcPct val="100000"/>
              </a:lnSpc>
            </a:pPr>
            <a:endParaRPr lang="en-US" sz="1200" spc="-1" dirty="0">
              <a:solidFill>
                <a:srgbClr val="595959"/>
              </a:solidFill>
              <a:latin typeface="Arial"/>
            </a:endParaRPr>
          </a:p>
          <a:p>
            <a:pPr>
              <a:lnSpc>
                <a:spcPct val="100000"/>
              </a:lnSpc>
            </a:pPr>
            <a:r>
              <a:rPr lang="en-US" sz="1200" spc="-1" dirty="0">
                <a:solidFill>
                  <a:srgbClr val="595959"/>
                </a:solidFill>
                <a:latin typeface="Arial"/>
              </a:rPr>
              <a:t>RNNs with attention perform much better than RNNs without. Validation curve goes in line with training curve, and still decreasing. This indicate that the model generalize better, and is less overfitting.</a:t>
            </a:r>
          </a:p>
          <a:p>
            <a:pPr>
              <a:lnSpc>
                <a:spcPct val="100000"/>
              </a:lnSpc>
            </a:pPr>
            <a:r>
              <a:rPr lang="en-US" sz="1200" b="0" strike="noStrike" spc="-1" dirty="0">
                <a:solidFill>
                  <a:srgbClr val="595959"/>
                </a:solidFill>
                <a:latin typeface="Arial"/>
              </a:rPr>
              <a:t>The perplexity is </a:t>
            </a:r>
            <a:r>
              <a:rPr lang="en-US" sz="1200" spc="-1" dirty="0">
                <a:solidFill>
                  <a:srgbClr val="595959"/>
                </a:solidFill>
                <a:latin typeface="Arial"/>
              </a:rPr>
              <a:t>also significantly lower, so better performance.</a:t>
            </a:r>
          </a:p>
          <a:p>
            <a:pPr>
              <a:lnSpc>
                <a:spcPct val="100000"/>
              </a:lnSpc>
            </a:pPr>
            <a:r>
              <a:rPr lang="en-US" sz="1200" b="0" strike="noStrike" spc="-1" dirty="0">
                <a:solidFill>
                  <a:srgbClr val="595959"/>
                </a:solidFill>
                <a:latin typeface="Arial"/>
              </a:rPr>
              <a:t>The attention algorithm helps the model focus on relevant parts of the input and alleviate the long-term memory problem that vanilla RNNs has.</a:t>
            </a:r>
          </a:p>
          <a:p>
            <a:pPr>
              <a:lnSpc>
                <a:spcPct val="100000"/>
              </a:lnSpc>
            </a:pPr>
            <a:r>
              <a:rPr lang="en-US" sz="1200" b="0" strike="noStrike" spc="-1" dirty="0">
                <a:solidFill>
                  <a:srgbClr val="595959"/>
                </a:solidFill>
                <a:latin typeface="Arial"/>
              </a:rPr>
              <a:t> </a:t>
            </a:r>
            <a:endParaRPr lang="en-US" sz="1200" b="0" strike="noStrike" spc="-1" dirty="0">
              <a:latin typeface="Arial"/>
            </a:endParaRPr>
          </a:p>
        </p:txBody>
      </p:sp>
    </p:spTree>
    <p:extLst>
      <p:ext uri="{BB962C8B-B14F-4D97-AF65-F5344CB8AC3E}">
        <p14:creationId xmlns:p14="http://schemas.microsoft.com/office/powerpoint/2010/main" val="80864804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93160" y="-31102"/>
            <a:ext cx="8193280" cy="858600"/>
          </a:xfrm>
        </p:spPr>
        <p:txBody>
          <a:bodyPr/>
          <a:lstStyle/>
          <a:p>
            <a:r>
              <a:rPr lang="en-US" sz="2000" b="1" dirty="0">
                <a:solidFill>
                  <a:schemeClr val="accent1"/>
                </a:solidFill>
              </a:rPr>
              <a:t>Seq2Seq Results – Best model</a:t>
            </a:r>
            <a:br>
              <a:rPr lang="en-US" sz="2000" b="1" dirty="0">
                <a:solidFill>
                  <a:schemeClr val="accent1"/>
                </a:solidFill>
              </a:rPr>
            </a:br>
            <a:r>
              <a:rPr lang="en-US" sz="1600" b="1" dirty="0">
                <a:solidFill>
                  <a:schemeClr val="accent1"/>
                </a:solidFill>
              </a:rPr>
              <a:t>Values are for last epoch</a:t>
            </a:r>
          </a:p>
        </p:txBody>
      </p:sp>
      <p:sp>
        <p:nvSpPr>
          <p:cNvPr id="6" name="TextBox 5">
            <a:extLst>
              <a:ext uri="{FF2B5EF4-FFF2-40B4-BE49-F238E27FC236}">
                <a16:creationId xmlns:a16="http://schemas.microsoft.com/office/drawing/2014/main" id="{9F74BA3E-6B97-3522-45B4-21C3C6858334}"/>
              </a:ext>
            </a:extLst>
          </p:cNvPr>
          <p:cNvSpPr txBox="1"/>
          <p:nvPr/>
        </p:nvSpPr>
        <p:spPr>
          <a:xfrm>
            <a:off x="375008" y="681109"/>
            <a:ext cx="7951683" cy="338554"/>
          </a:xfrm>
          <a:prstGeom prst="rect">
            <a:avLst/>
          </a:prstGeom>
          <a:noFill/>
        </p:spPr>
        <p:txBody>
          <a:bodyPr wrap="square" rtlCol="0">
            <a:spAutoFit/>
          </a:bodyPr>
          <a:lstStyle/>
          <a:p>
            <a:r>
              <a:rPr lang="en-US" sz="1600" dirty="0"/>
              <a:t>Your best model after hyper-parameter tuning</a:t>
            </a:r>
          </a:p>
        </p:txBody>
      </p:sp>
      <p:sp>
        <p:nvSpPr>
          <p:cNvPr id="12" name="TextBox 11">
            <a:extLst>
              <a:ext uri="{FF2B5EF4-FFF2-40B4-BE49-F238E27FC236}">
                <a16:creationId xmlns:a16="http://schemas.microsoft.com/office/drawing/2014/main" id="{67B8C98F-AEAC-8BC0-8E13-1C59FE48BF95}"/>
              </a:ext>
            </a:extLst>
          </p:cNvPr>
          <p:cNvSpPr txBox="1"/>
          <p:nvPr/>
        </p:nvSpPr>
        <p:spPr>
          <a:xfrm>
            <a:off x="380144" y="1067102"/>
            <a:ext cx="3701038" cy="1606850"/>
          </a:xfrm>
          <a:prstGeom prst="rect">
            <a:avLst/>
          </a:prstGeom>
          <a:noFill/>
        </p:spPr>
        <p:txBody>
          <a:bodyPr wrap="square" rtlCol="0">
            <a:spAutoFit/>
          </a:bodyPr>
          <a:lstStyle/>
          <a:p>
            <a:pPr algn="ctr">
              <a:lnSpc>
                <a:spcPts val="2400"/>
              </a:lnSpc>
            </a:pPr>
            <a:r>
              <a:rPr lang="en-US" dirty="0">
                <a:solidFill>
                  <a:srgbClr val="0070C0"/>
                </a:solidFill>
              </a:rPr>
              <a:t>Best model</a:t>
            </a:r>
          </a:p>
          <a:p>
            <a:pPr>
              <a:lnSpc>
                <a:spcPts val="2400"/>
              </a:lnSpc>
            </a:pPr>
            <a:r>
              <a:rPr lang="en-US" dirty="0"/>
              <a:t>Training Loss: 2.469</a:t>
            </a:r>
          </a:p>
          <a:p>
            <a:pPr>
              <a:lnSpc>
                <a:spcPts val="2400"/>
              </a:lnSpc>
            </a:pPr>
            <a:r>
              <a:rPr lang="en-US" dirty="0"/>
              <a:t>Training Perplexity: 11.809</a:t>
            </a:r>
          </a:p>
          <a:p>
            <a:pPr>
              <a:lnSpc>
                <a:spcPts val="2400"/>
              </a:lnSpc>
            </a:pPr>
            <a:r>
              <a:rPr lang="en-US" dirty="0"/>
              <a:t>Validation Loss: 3.213</a:t>
            </a:r>
          </a:p>
          <a:p>
            <a:pPr>
              <a:lnSpc>
                <a:spcPts val="2400"/>
              </a:lnSpc>
            </a:pPr>
            <a:r>
              <a:rPr lang="en-US" dirty="0"/>
              <a:t>Validation Perplexity:</a:t>
            </a:r>
            <a:r>
              <a:rPr lang="vi-VN" dirty="0"/>
              <a:t> </a:t>
            </a:r>
            <a:r>
              <a:rPr lang="en-US" dirty="0"/>
              <a:t>24.854</a:t>
            </a:r>
          </a:p>
        </p:txBody>
      </p:sp>
      <p:sp>
        <p:nvSpPr>
          <p:cNvPr id="21" name="TextBox 20">
            <a:extLst>
              <a:ext uri="{FF2B5EF4-FFF2-40B4-BE49-F238E27FC236}">
                <a16:creationId xmlns:a16="http://schemas.microsoft.com/office/drawing/2014/main" id="{8FD89530-4810-B9EA-289E-1950DB5618C1}"/>
              </a:ext>
            </a:extLst>
          </p:cNvPr>
          <p:cNvSpPr txBox="1"/>
          <p:nvPr/>
        </p:nvSpPr>
        <p:spPr>
          <a:xfrm>
            <a:off x="375008" y="3058578"/>
            <a:ext cx="8083192" cy="375744"/>
          </a:xfrm>
          <a:prstGeom prst="rect">
            <a:avLst/>
          </a:prstGeom>
          <a:noFill/>
        </p:spPr>
        <p:txBody>
          <a:bodyPr wrap="square" rtlCol="0">
            <a:spAutoFit/>
          </a:bodyPr>
          <a:lstStyle/>
          <a:p>
            <a:pPr>
              <a:lnSpc>
                <a:spcPts val="2400"/>
              </a:lnSpc>
            </a:pPr>
            <a:r>
              <a:rPr lang="en-US" dirty="0"/>
              <a:t>List your best model hyper-parameter values including model type: ? </a:t>
            </a:r>
          </a:p>
        </p:txBody>
      </p:sp>
      <p:sp>
        <p:nvSpPr>
          <p:cNvPr id="2" name="TextBox 1">
            <a:extLst>
              <a:ext uri="{FF2B5EF4-FFF2-40B4-BE49-F238E27FC236}">
                <a16:creationId xmlns:a16="http://schemas.microsoft.com/office/drawing/2014/main" id="{2CBB938E-13FA-8936-748B-FFDDF98B02D5}"/>
              </a:ext>
            </a:extLst>
          </p:cNvPr>
          <p:cNvSpPr txBox="1"/>
          <p:nvPr/>
        </p:nvSpPr>
        <p:spPr>
          <a:xfrm>
            <a:off x="493160" y="3603812"/>
            <a:ext cx="7911252" cy="1446550"/>
          </a:xfrm>
          <a:prstGeom prst="rect">
            <a:avLst/>
          </a:prstGeom>
          <a:noFill/>
        </p:spPr>
        <p:txBody>
          <a:bodyPr wrap="square" rtlCol="0">
            <a:spAutoFit/>
          </a:bodyPr>
          <a:lstStyle/>
          <a:p>
            <a:pPr>
              <a:lnSpc>
                <a:spcPts val="1425"/>
              </a:lnSpc>
              <a:buNone/>
            </a:pPr>
            <a:r>
              <a:rPr lang="en-US" sz="1200" b="0" dirty="0" err="1">
                <a:effectLst/>
                <a:latin typeface="+mj-lt"/>
              </a:rPr>
              <a:t>encoder_emb_size</a:t>
            </a:r>
            <a:r>
              <a:rPr lang="en-US" sz="1200" b="0" dirty="0">
                <a:effectLst/>
                <a:latin typeface="+mj-lt"/>
              </a:rPr>
              <a:t> = 128, </a:t>
            </a:r>
            <a:r>
              <a:rPr lang="en-US" sz="1200" b="0" dirty="0" err="1">
                <a:effectLst/>
                <a:latin typeface="+mj-lt"/>
              </a:rPr>
              <a:t>encoder_hidden_size</a:t>
            </a:r>
            <a:r>
              <a:rPr lang="en-US" sz="1200" b="0" dirty="0">
                <a:effectLst/>
                <a:latin typeface="+mj-lt"/>
              </a:rPr>
              <a:t> = 128, </a:t>
            </a:r>
            <a:r>
              <a:rPr lang="en-US" sz="1200" b="0" dirty="0" err="1">
                <a:effectLst/>
                <a:latin typeface="+mj-lt"/>
              </a:rPr>
              <a:t>encoder_dropout</a:t>
            </a:r>
            <a:r>
              <a:rPr lang="en-US" sz="1200" b="0" dirty="0">
                <a:effectLst/>
                <a:latin typeface="+mj-lt"/>
              </a:rPr>
              <a:t> = 0.3</a:t>
            </a:r>
          </a:p>
          <a:p>
            <a:pPr>
              <a:lnSpc>
                <a:spcPts val="1425"/>
              </a:lnSpc>
              <a:buNone/>
            </a:pPr>
            <a:r>
              <a:rPr lang="en-US" sz="1200" b="0" dirty="0" err="1">
                <a:effectLst/>
                <a:latin typeface="+mj-lt"/>
              </a:rPr>
              <a:t>decoder_emb_size</a:t>
            </a:r>
            <a:r>
              <a:rPr lang="en-US" sz="1200" b="0" dirty="0">
                <a:effectLst/>
                <a:latin typeface="+mj-lt"/>
              </a:rPr>
              <a:t> = 128, </a:t>
            </a:r>
            <a:r>
              <a:rPr lang="en-US" sz="1200" b="0" dirty="0" err="1">
                <a:effectLst/>
                <a:latin typeface="+mj-lt"/>
              </a:rPr>
              <a:t>decoder_hidden_size</a:t>
            </a:r>
            <a:r>
              <a:rPr lang="en-US" sz="1200" b="0" dirty="0">
                <a:effectLst/>
                <a:latin typeface="+mj-lt"/>
              </a:rPr>
              <a:t> = 128, </a:t>
            </a:r>
            <a:r>
              <a:rPr lang="en-US" sz="1200" b="0" dirty="0" err="1">
                <a:effectLst/>
                <a:latin typeface="+mj-lt"/>
              </a:rPr>
              <a:t>decoder_dropout</a:t>
            </a:r>
            <a:r>
              <a:rPr lang="en-US" sz="1200" b="0" dirty="0">
                <a:effectLst/>
                <a:latin typeface="+mj-lt"/>
              </a:rPr>
              <a:t> = 0.3</a:t>
            </a:r>
          </a:p>
          <a:p>
            <a:pPr>
              <a:lnSpc>
                <a:spcPts val="1425"/>
              </a:lnSpc>
              <a:buNone/>
            </a:pPr>
            <a:endParaRPr lang="en-US" sz="1200" b="0" dirty="0">
              <a:effectLst/>
              <a:latin typeface="+mj-lt"/>
            </a:endParaRPr>
          </a:p>
          <a:p>
            <a:pPr>
              <a:lnSpc>
                <a:spcPts val="1425"/>
              </a:lnSpc>
              <a:buNone/>
            </a:pPr>
            <a:r>
              <a:rPr lang="en-US" sz="1200" b="0" dirty="0" err="1">
                <a:effectLst/>
                <a:latin typeface="+mj-lt"/>
              </a:rPr>
              <a:t>learning_rate</a:t>
            </a:r>
            <a:r>
              <a:rPr lang="en-US" sz="1200" b="0" dirty="0">
                <a:effectLst/>
                <a:latin typeface="+mj-lt"/>
              </a:rPr>
              <a:t> = 2*1e-3, </a:t>
            </a:r>
            <a:r>
              <a:rPr lang="en-US" sz="1200" b="0" dirty="0" err="1">
                <a:effectLst/>
                <a:latin typeface="+mj-lt"/>
              </a:rPr>
              <a:t>model_type</a:t>
            </a:r>
            <a:r>
              <a:rPr lang="en-US" sz="1200" b="0" dirty="0">
                <a:effectLst/>
                <a:latin typeface="+mj-lt"/>
              </a:rPr>
              <a:t> = "LSTM"</a:t>
            </a:r>
          </a:p>
          <a:p>
            <a:pPr>
              <a:lnSpc>
                <a:spcPts val="1425"/>
              </a:lnSpc>
            </a:pPr>
            <a:br>
              <a:rPr lang="en-US" sz="1200" b="0" dirty="0">
                <a:effectLst/>
                <a:latin typeface="+mj-lt"/>
              </a:rPr>
            </a:br>
            <a:r>
              <a:rPr lang="en-US" sz="1200" b="0" dirty="0">
                <a:effectLst/>
                <a:latin typeface="+mj-lt"/>
              </a:rPr>
              <a:t>EPOCHS = 20</a:t>
            </a:r>
          </a:p>
          <a:p>
            <a:endParaRPr lang="en-US" dirty="0"/>
          </a:p>
        </p:txBody>
      </p:sp>
    </p:spTree>
    <p:extLst>
      <p:ext uri="{BB962C8B-B14F-4D97-AF65-F5344CB8AC3E}">
        <p14:creationId xmlns:p14="http://schemas.microsoft.com/office/powerpoint/2010/main" val="2272116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93160" y="-31102"/>
            <a:ext cx="8193280" cy="858600"/>
          </a:xfrm>
        </p:spPr>
        <p:txBody>
          <a:bodyPr/>
          <a:lstStyle/>
          <a:p>
            <a:r>
              <a:rPr lang="en-US" sz="2000" b="1" dirty="0">
                <a:solidFill>
                  <a:schemeClr val="accent1"/>
                </a:solidFill>
              </a:rPr>
              <a:t>Seq2Seq Best model Learning Curves (Perplexity)</a:t>
            </a:r>
          </a:p>
        </p:txBody>
      </p:sp>
      <p:pic>
        <p:nvPicPr>
          <p:cNvPr id="3" name="Picture 2">
            <a:extLst>
              <a:ext uri="{FF2B5EF4-FFF2-40B4-BE49-F238E27FC236}">
                <a16:creationId xmlns:a16="http://schemas.microsoft.com/office/drawing/2014/main" id="{00D0F3A3-C5CA-30A0-3182-84703511D5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850" y="823966"/>
            <a:ext cx="4660757" cy="3495568"/>
          </a:xfrm>
          <a:prstGeom prst="rect">
            <a:avLst/>
          </a:prstGeom>
        </p:spPr>
      </p:pic>
    </p:spTree>
    <p:extLst>
      <p:ext uri="{BB962C8B-B14F-4D97-AF65-F5344CB8AC3E}">
        <p14:creationId xmlns:p14="http://schemas.microsoft.com/office/powerpoint/2010/main" val="65553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87676" y="18138"/>
            <a:ext cx="8542404"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Seq2Seq Explanation – Best model </a:t>
            </a:r>
            <a:endParaRPr lang="en-US" sz="2000" b="1" strike="noStrike" spc="-1" dirty="0">
              <a:solidFill>
                <a:srgbClr val="0070C0"/>
              </a:solidFill>
              <a:latin typeface="Arial"/>
            </a:endParaRPr>
          </a:p>
        </p:txBody>
      </p:sp>
      <p:sp>
        <p:nvSpPr>
          <p:cNvPr id="123" name="CustomShape 2"/>
          <p:cNvSpPr/>
          <p:nvPr/>
        </p:nvSpPr>
        <p:spPr>
          <a:xfrm>
            <a:off x="344160" y="656862"/>
            <a:ext cx="727740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200" b="0" strike="noStrike" spc="-1" dirty="0">
              <a:latin typeface="Arial"/>
            </a:endParaRPr>
          </a:p>
        </p:txBody>
      </p:sp>
      <p:sp>
        <p:nvSpPr>
          <p:cNvPr id="2" name="CustomShape 2">
            <a:extLst>
              <a:ext uri="{FF2B5EF4-FFF2-40B4-BE49-F238E27FC236}">
                <a16:creationId xmlns:a16="http://schemas.microsoft.com/office/drawing/2014/main" id="{1EC35DB9-9351-15F0-50E5-662FA355DF63}"/>
              </a:ext>
            </a:extLst>
          </p:cNvPr>
          <p:cNvSpPr/>
          <p:nvPr/>
        </p:nvSpPr>
        <p:spPr>
          <a:xfrm>
            <a:off x="344159" y="502751"/>
            <a:ext cx="7679957" cy="437180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Explain </a:t>
            </a:r>
            <a:r>
              <a:rPr lang="en-US" sz="1200" spc="-1" dirty="0">
                <a:solidFill>
                  <a:srgbClr val="595959"/>
                </a:solidFill>
                <a:latin typeface="Arial"/>
                <a:ea typeface="Arial"/>
              </a:rPr>
              <a:t>the details of your best model. Explain what you did to improve your model’s performance and why</a:t>
            </a:r>
          </a:p>
          <a:p>
            <a:pPr>
              <a:lnSpc>
                <a:spcPct val="100000"/>
              </a:lnSpc>
            </a:pPr>
            <a:endParaRPr lang="en-US" sz="1200" spc="-1" dirty="0">
              <a:solidFill>
                <a:srgbClr val="595959"/>
              </a:solidFill>
              <a:latin typeface="Arial"/>
            </a:endParaRPr>
          </a:p>
          <a:p>
            <a:pPr>
              <a:lnSpc>
                <a:spcPct val="100000"/>
              </a:lnSpc>
            </a:pPr>
            <a:r>
              <a:rPr lang="en-US" sz="1200" b="0" strike="noStrike" spc="-1" dirty="0">
                <a:solidFill>
                  <a:srgbClr val="595959"/>
                </a:solidFill>
                <a:latin typeface="Arial"/>
              </a:rPr>
              <a:t>From previous experiment, we know that LSTM model</a:t>
            </a:r>
            <a:r>
              <a:rPr lang="en-US" sz="1200" spc="-1" dirty="0">
                <a:solidFill>
                  <a:srgbClr val="595959"/>
                </a:solidFill>
                <a:latin typeface="Arial"/>
              </a:rPr>
              <a:t>s outperform </a:t>
            </a:r>
            <a:r>
              <a:rPr lang="en-US" sz="1200" spc="-1" dirty="0" err="1">
                <a:solidFill>
                  <a:srgbClr val="595959"/>
                </a:solidFill>
                <a:latin typeface="Arial"/>
              </a:rPr>
              <a:t>vanily</a:t>
            </a:r>
            <a:r>
              <a:rPr lang="en-US" sz="1200" spc="-1" dirty="0">
                <a:solidFill>
                  <a:srgbClr val="595959"/>
                </a:solidFill>
                <a:latin typeface="Arial"/>
              </a:rPr>
              <a:t> RNNs significantly. In </a:t>
            </a:r>
            <a:r>
              <a:rPr lang="en-US" sz="1200" spc="-1" dirty="0" err="1">
                <a:solidFill>
                  <a:srgbClr val="595959"/>
                </a:solidFill>
                <a:latin typeface="Arial"/>
              </a:rPr>
              <a:t>additiona</a:t>
            </a:r>
            <a:r>
              <a:rPr lang="en-US" sz="1200" spc="-1" dirty="0">
                <a:solidFill>
                  <a:srgbClr val="595959"/>
                </a:solidFill>
                <a:latin typeface="Arial"/>
              </a:rPr>
              <a:t>, attention mechanism really help the models focus on important inputs, help reduce overfitting and better performance. </a:t>
            </a:r>
          </a:p>
          <a:p>
            <a:pPr>
              <a:lnSpc>
                <a:spcPct val="100000"/>
              </a:lnSpc>
            </a:pPr>
            <a:r>
              <a:rPr lang="en-US" sz="1200" spc="-1" dirty="0">
                <a:solidFill>
                  <a:srgbClr val="595959"/>
                </a:solidFill>
                <a:latin typeface="Arial"/>
              </a:rPr>
              <a:t>It is obvious that we start out with LSTM models with attention. </a:t>
            </a:r>
          </a:p>
          <a:p>
            <a:pPr>
              <a:lnSpc>
                <a:spcPct val="100000"/>
              </a:lnSpc>
            </a:pPr>
            <a:r>
              <a:rPr lang="en-US" sz="1200" b="0" strike="noStrike" spc="-1" dirty="0">
                <a:solidFill>
                  <a:srgbClr val="595959"/>
                </a:solidFill>
                <a:latin typeface="Arial"/>
              </a:rPr>
              <a:t>There is still small gap </a:t>
            </a:r>
            <a:r>
              <a:rPr lang="en-US" sz="1200" spc="-1" dirty="0">
                <a:solidFill>
                  <a:srgbClr val="595959"/>
                </a:solidFill>
                <a:latin typeface="Arial"/>
              </a:rPr>
              <a:t>between training and validation so there is small overfitting and it is hard to get rid of overfitting completely so we start by increasing dropout, hopefully help decrease overfitting. We stop at dropout = 0.3</a:t>
            </a:r>
          </a:p>
          <a:p>
            <a:pPr>
              <a:lnSpc>
                <a:spcPct val="100000"/>
              </a:lnSpc>
            </a:pPr>
            <a:r>
              <a:rPr lang="en-US" sz="1200" b="0" strike="noStrike" spc="-1" dirty="0">
                <a:solidFill>
                  <a:srgbClr val="595959"/>
                </a:solidFill>
                <a:latin typeface="Arial"/>
              </a:rPr>
              <a:t>Second </a:t>
            </a:r>
            <a:r>
              <a:rPr lang="en-US" sz="1200" spc="-1" dirty="0">
                <a:solidFill>
                  <a:srgbClr val="595959"/>
                </a:solidFill>
                <a:latin typeface="Arial"/>
              </a:rPr>
              <a:t>hyperparameter have a lot of impact is learning rate. We change this together with epoch to find optimal one. Lower learning rate can help improve performance but might require more iteration (increase epoch). We stops when learning rate is 0.002 and epoch is 20. This is not too fast but not too slow for good result.</a:t>
            </a:r>
          </a:p>
          <a:p>
            <a:pPr>
              <a:lnSpc>
                <a:spcPct val="100000"/>
              </a:lnSpc>
            </a:pPr>
            <a:r>
              <a:rPr lang="en-US" sz="1200" b="0" strike="noStrike" spc="-1" dirty="0">
                <a:solidFill>
                  <a:srgbClr val="595959"/>
                </a:solidFill>
                <a:latin typeface="Arial"/>
              </a:rPr>
              <a:t>Lastly, we did </a:t>
            </a:r>
            <a:r>
              <a:rPr lang="en-US" sz="1200" spc="-1" dirty="0">
                <a:solidFill>
                  <a:srgbClr val="595959"/>
                </a:solidFill>
                <a:latin typeface="Arial"/>
              </a:rPr>
              <a:t>tune the embedding and hidden size but the improvement is not significant, sometime we even have worse results, due to this hidden dimension is remained at 128. Increasing hidden dimension does require higher computation power (higher training time)</a:t>
            </a:r>
          </a:p>
          <a:p>
            <a:pPr>
              <a:lnSpc>
                <a:spcPct val="100000"/>
              </a:lnSpc>
            </a:pPr>
            <a:endParaRPr lang="en-US" sz="1200" b="0" strike="noStrike" spc="-1" dirty="0">
              <a:solidFill>
                <a:srgbClr val="595959"/>
              </a:solidFill>
              <a:latin typeface="Arial"/>
            </a:endParaRPr>
          </a:p>
        </p:txBody>
      </p:sp>
    </p:spTree>
    <p:extLst>
      <p:ext uri="{BB962C8B-B14F-4D97-AF65-F5344CB8AC3E}">
        <p14:creationId xmlns:p14="http://schemas.microsoft.com/office/powerpoint/2010/main" val="257932889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5181</TotalTime>
  <Words>3783</Words>
  <Application>Microsoft Office PowerPoint</Application>
  <PresentationFormat>On-screen Show (16:9)</PresentationFormat>
  <Paragraphs>223</Paragraphs>
  <Slides>22</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22</vt:i4>
      </vt:variant>
    </vt:vector>
  </HeadingPairs>
  <TitlesOfParts>
    <vt:vector size="28" baseType="lpstr">
      <vt:lpstr>Arial</vt:lpstr>
      <vt:lpstr>Symbol</vt:lpstr>
      <vt:lpstr>Wingdings</vt:lpstr>
      <vt:lpstr>Office Theme</vt:lpstr>
      <vt:lpstr>Office Theme</vt:lpstr>
      <vt:lpstr>Office Theme</vt:lpstr>
      <vt:lpstr>PowerPoint Presentation</vt:lpstr>
      <vt:lpstr>Seq2Seq Results – Default configuration Values are for last epoch</vt:lpstr>
      <vt:lpstr>PowerPoint Presentation</vt:lpstr>
      <vt:lpstr>PowerPoint Presentation</vt:lpstr>
      <vt:lpstr>PowerPoint Presentation</vt:lpstr>
      <vt:lpstr>PowerPoint Presentation</vt:lpstr>
      <vt:lpstr>Seq2Seq Results – Best model Values are for last epoch</vt:lpstr>
      <vt:lpstr>Seq2Seq Best model Learning Curves (Perplexity)</vt:lpstr>
      <vt:lpstr>PowerPoint Presentation</vt:lpstr>
      <vt:lpstr>Transformer Results Values are for last epoch</vt:lpstr>
      <vt:lpstr>Full Transformer Best model Learning Curves (Perplexity)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Answer specific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4</dc:title>
  <dc:subject/>
  <dc:creator>Trung Pham</dc:creator>
  <dc:description/>
  <cp:lastModifiedBy>Trung Pham</cp:lastModifiedBy>
  <cp:revision>35</cp:revision>
  <dcterms:modified xsi:type="dcterms:W3CDTF">2025-03-16T02:37:12Z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3</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3</vt:i4>
  </property>
</Properties>
</file>