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0" r:id="rId2"/>
    <p:sldId id="256" r:id="rId3"/>
    <p:sldId id="258" r:id="rId4"/>
    <p:sldId id="261" r:id="rId5"/>
    <p:sldId id="262" r:id="rId6"/>
    <p:sldId id="259" r:id="rId7"/>
    <p:sldId id="264" r:id="rId8"/>
    <p:sldId id="265" r:id="rId9"/>
    <p:sldId id="263" r:id="rId10"/>
    <p:sldId id="266" r:id="rId11"/>
    <p:sldId id="267" r:id="rId12"/>
    <p:sldId id="268" r:id="rId13"/>
    <p:sldId id="270" r:id="rId14"/>
    <p:sldId id="269" r:id="rId15"/>
    <p:sldId id="271"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1F6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58290" autoAdjust="0"/>
  </p:normalViewPr>
  <p:slideViewPr>
    <p:cSldViewPr>
      <p:cViewPr varScale="1">
        <p:scale>
          <a:sx n="62" d="100"/>
          <a:sy n="62" d="100"/>
        </p:scale>
        <p:origin x="-137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51441-D4EB-48B5-BFEA-32E3AEA0C41B}" type="datetimeFigureOut">
              <a:rPr lang="fr-FR" smtClean="0"/>
              <a:pPr/>
              <a:t>15/11/2011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351615-9C24-4547-8002-08E6735DF2BB}" type="slidenum">
              <a:rPr lang="fr-FR" smtClean="0"/>
              <a:pPr/>
              <a:t>‹N°›</a:t>
            </a:fld>
            <a:endParaRPr lang="fr-FR"/>
          </a:p>
        </p:txBody>
      </p:sp>
    </p:spTree>
    <p:extLst>
      <p:ext uri="{BB962C8B-B14F-4D97-AF65-F5344CB8AC3E}">
        <p14:creationId xmlns:p14="http://schemas.microsoft.com/office/powerpoint/2010/main" xmlns="" val="335278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fr.wikipedia.org/wiki/Agenda"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fr.wikipedia.org/wiki/%C3%89cran_tactil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fr.wikipedia.org/wiki/Pav%C3%A9_tactile" TargetMode="External"/><Relationship Id="rId13" Type="http://schemas.openxmlformats.org/officeDocument/2006/relationships/hyperlink" Target="http://fr.wikipedia.org/wiki/%C3%89cran_tactile" TargetMode="External"/><Relationship Id="rId3" Type="http://schemas.openxmlformats.org/officeDocument/2006/relationships/hyperlink" Target="http://fr.wikipedia.org/wiki/P%C3%A9riph%C3%A9rique_informatique" TargetMode="External"/><Relationship Id="rId7" Type="http://schemas.openxmlformats.org/officeDocument/2006/relationships/hyperlink" Target="http://fr.wikipedia.org/wiki/Souris_(informatique)" TargetMode="External"/><Relationship Id="rId12" Type="http://schemas.openxmlformats.org/officeDocument/2006/relationships/hyperlink" Target="http://fr.wikipedia.org/wiki/Champs_%C3%A9lectrique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fr.wikipedia.org/wiki/Dispositif_de_pointage" TargetMode="External"/><Relationship Id="rId11" Type="http://schemas.openxmlformats.org/officeDocument/2006/relationships/hyperlink" Target="http://fr.wikipedia.org/wiki/Courant_%C3%A9lectrique" TargetMode="External"/><Relationship Id="rId5" Type="http://schemas.openxmlformats.org/officeDocument/2006/relationships/hyperlink" Target="http://fr.wikipedia.org/wiki/Moniteur_vid%C3%A9o" TargetMode="External"/><Relationship Id="rId10" Type="http://schemas.openxmlformats.org/officeDocument/2006/relationships/hyperlink" Target="http://fr.wikipedia.org/wiki/Oxyde_d'indium-%C3%A9tain" TargetMode="External"/><Relationship Id="rId4" Type="http://schemas.openxmlformats.org/officeDocument/2006/relationships/hyperlink" Target="http://fr.wikipedia.org/wiki/Moniteur_d'ordinateur" TargetMode="External"/><Relationship Id="rId9" Type="http://schemas.openxmlformats.org/officeDocument/2006/relationships/hyperlink" Target="http://fr.wikipedia.org/wiki/Indium" TargetMode="External"/><Relationship Id="rId14" Type="http://schemas.openxmlformats.org/officeDocument/2006/relationships/hyperlink" Target="http://fr.wikipedia.org/wiki/Logicie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Le sujet notre présentation d’aujourd’hui porte sur les nouvelles interfaces hommes machine.</a:t>
            </a:r>
          </a:p>
          <a:p>
            <a:r>
              <a:rPr lang="fr-FR" sz="1200" kern="1200" dirty="0" smtClean="0">
                <a:solidFill>
                  <a:schemeClr val="tx1"/>
                </a:solidFill>
                <a:latin typeface="+mn-lt"/>
                <a:ea typeface="+mn-ea"/>
                <a:cs typeface="+mn-cs"/>
              </a:rPr>
              <a:t>Nous allons vous décrire quels sont les nouvelles technologies utilisées dans la matière, leurs évolutions que ce soit dans les technicités ou alors dans leurs utilisations.</a:t>
            </a:r>
          </a:p>
          <a:p>
            <a:r>
              <a:rPr lang="fr-FR" sz="1200" kern="1200" dirty="0" smtClean="0">
                <a:solidFill>
                  <a:schemeClr val="tx1"/>
                </a:solidFill>
                <a:latin typeface="+mn-lt"/>
                <a:ea typeface="+mn-ea"/>
                <a:cs typeface="+mn-cs"/>
              </a:rPr>
              <a:t> Nous allons aussi vous parler de leur aboutissement, c'est-à-dire savoir si ce sont des interfaces au point ou alors qui restent à améliorer.</a:t>
            </a:r>
          </a:p>
          <a:p>
            <a:endParaRPr lang="fr-FR" dirty="0"/>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Avec le progrès et les nouvelles technologies, on voit apparaître des GPS qui fournissent une</a:t>
            </a:r>
          </a:p>
          <a:p>
            <a:r>
              <a:rPr lang="fr-FR" dirty="0" smtClean="0"/>
              <a:t>navigation en 3D. Certains sites cartographiques tendent aussi de plus en place à utiliser ce type de</a:t>
            </a:r>
          </a:p>
          <a:p>
            <a:r>
              <a:rPr lang="fr-FR" dirty="0" smtClean="0"/>
              <a:t>navigation.</a:t>
            </a:r>
          </a:p>
          <a:p>
            <a:endParaRPr lang="fr-FR" dirty="0" smtClean="0"/>
          </a:p>
          <a:p>
            <a:r>
              <a:rPr lang="fr-FR" dirty="0" smtClean="0"/>
              <a:t>Mais comme cette technologie est encore récente, elle reste relativement couteuse à concevoir et à</a:t>
            </a:r>
          </a:p>
          <a:p>
            <a:r>
              <a:rPr lang="fr-FR" dirty="0" smtClean="0"/>
              <a:t>mettre en place. On ne trouve donc ces navigations 3D que chez de grandes marques comme Audi,</a:t>
            </a:r>
          </a:p>
          <a:p>
            <a:r>
              <a:rPr lang="fr-FR" dirty="0" smtClean="0"/>
              <a:t>Mercedes ou BM, qui sont les précurseurs de cette technologie.</a:t>
            </a:r>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10</a:t>
            </a:fld>
            <a:endParaRPr lang="fr-FR"/>
          </a:p>
        </p:txBody>
      </p:sp>
    </p:spTree>
    <p:extLst>
      <p:ext uri="{BB962C8B-B14F-4D97-AF65-F5344CB8AC3E}">
        <p14:creationId xmlns:p14="http://schemas.microsoft.com/office/powerpoint/2010/main" xmlns="" val="4123640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Apple aurait racheté C3, une entreprise spécialisée dans la cartographie 3D. La technologie employée</a:t>
            </a:r>
          </a:p>
          <a:p>
            <a:r>
              <a:rPr lang="fr-FR" dirty="0" smtClean="0"/>
              <a:t>provient d’algorithmes </a:t>
            </a:r>
            <a:r>
              <a:rPr lang="fr-FR" dirty="0" err="1" smtClean="0"/>
              <a:t>ultra-sophistiqués</a:t>
            </a:r>
            <a:r>
              <a:rPr lang="fr-FR" dirty="0" smtClean="0"/>
              <a:t> empruntés au guidage de missiles, capables de modéliser</a:t>
            </a:r>
          </a:p>
          <a:p>
            <a:r>
              <a:rPr lang="fr-FR" dirty="0" smtClean="0"/>
              <a:t>en temps réel les reliefs d’un paysage. </a:t>
            </a:r>
            <a:r>
              <a:rPr lang="fr-FR" smtClean="0"/>
              <a:t>Ce qui promet des cartes 3D encore plus détaillés.</a:t>
            </a:r>
            <a:endParaRPr lang="fr-FR"/>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u="sng" dirty="0" smtClean="0"/>
              <a:t>Expérience</a:t>
            </a:r>
            <a:r>
              <a:rPr lang="fr-FR" u="sng" baseline="0" dirty="0" smtClean="0"/>
              <a:t> nouvelle de jeu libre : </a:t>
            </a:r>
            <a:r>
              <a:rPr lang="fr-FR" baseline="0" dirty="0" smtClean="0"/>
              <a:t>En effet le principe de Kinect est légèrement différent de ce qui a été fait pour la </a:t>
            </a:r>
            <a:r>
              <a:rPr lang="fr-FR" baseline="0" dirty="0" err="1" smtClean="0"/>
              <a:t>wii</a:t>
            </a:r>
            <a:r>
              <a:rPr lang="fr-FR" baseline="0" dirty="0" smtClean="0"/>
              <a:t>. Kinect qui possède plusieurs caméras va littéralement analyser en 3D tout ce qui se passe devant la caméra, et on peut ainsi se passer totalement de manettes puisque l’on « est la manette ». </a:t>
            </a:r>
          </a:p>
          <a:p>
            <a:endParaRPr lang="fr-FR" u="sng" baseline="0" dirty="0" smtClean="0"/>
          </a:p>
          <a:p>
            <a:r>
              <a:rPr lang="fr-FR" u="sng" baseline="0" dirty="0" smtClean="0"/>
              <a:t>Navigation dans les menus sans télécommande : </a:t>
            </a:r>
            <a:r>
              <a:rPr lang="fr-FR" baseline="0" dirty="0" smtClean="0"/>
              <a:t>En effet, encore une fois l’absence de manettes et donc de boutons permet de naviguer entièrement grâce à l’interaction avec la caméra</a:t>
            </a:r>
            <a:endParaRPr lang="fr-FR" dirty="0"/>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12</a:t>
            </a:fld>
            <a:endParaRPr lang="fr-FR"/>
          </a:p>
        </p:txBody>
      </p:sp>
    </p:spTree>
    <p:extLst>
      <p:ext uri="{BB962C8B-B14F-4D97-AF65-F5344CB8AC3E}">
        <p14:creationId xmlns:p14="http://schemas.microsoft.com/office/powerpoint/2010/main" xmlns="" val="2396331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u="sng" dirty="0" smtClean="0"/>
              <a:t>Principe de fonctionnement : </a:t>
            </a:r>
            <a:r>
              <a:rPr lang="fr-FR" dirty="0" smtClean="0"/>
              <a:t>Différents</a:t>
            </a:r>
            <a:r>
              <a:rPr lang="fr-FR" baseline="0" dirty="0" smtClean="0"/>
              <a:t> capteurs et caméras enregistrent les mouvements en temps réels et assimilent ces mouvements à des commandes ou des actions à exécuter.</a:t>
            </a:r>
          </a:p>
          <a:p>
            <a:endParaRPr lang="fr-FR" baseline="0" dirty="0" smtClean="0"/>
          </a:p>
          <a:p>
            <a:r>
              <a:rPr lang="fr-FR" u="sng" baseline="0" dirty="0" smtClean="0"/>
              <a:t>Caractéristiques techniques : </a:t>
            </a:r>
          </a:p>
          <a:p>
            <a:r>
              <a:rPr lang="fr-FR" baseline="0" dirty="0" smtClean="0"/>
              <a:t>	- 2 capteurs 3D : </a:t>
            </a:r>
            <a:r>
              <a:rPr lang="fr-FR" dirty="0" smtClean="0"/>
              <a:t>Capteurs motorisés pour suivre les déplacements</a:t>
            </a:r>
          </a:p>
          <a:p>
            <a:r>
              <a:rPr lang="fr-FR" dirty="0" smtClean="0"/>
              <a:t>	- 1 caméra RGB : Lentilles détectant la couleur et la profondeur</a:t>
            </a:r>
          </a:p>
          <a:p>
            <a:r>
              <a:rPr lang="fr-FR" dirty="0" smtClean="0"/>
              <a:t>	- Micro à reconnaissance vocale</a:t>
            </a:r>
          </a:p>
          <a:p>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13</a:t>
            </a:fld>
            <a:endParaRPr lang="fr-FR"/>
          </a:p>
        </p:txBody>
      </p:sp>
    </p:spTree>
    <p:extLst>
      <p:ext uri="{BB962C8B-B14F-4D97-AF65-F5344CB8AC3E}">
        <p14:creationId xmlns:p14="http://schemas.microsoft.com/office/powerpoint/2010/main" xmlns="" val="334868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u="sng" dirty="0" smtClean="0"/>
              <a:t>Technologie encore jeunes et donc perfectible</a:t>
            </a:r>
            <a:r>
              <a:rPr lang="fr-FR" u="sng" baseline="0" dirty="0" smtClean="0"/>
              <a:t> : </a:t>
            </a:r>
            <a:r>
              <a:rPr lang="fr-FR" baseline="0" dirty="0" smtClean="0"/>
              <a:t>Date de lancement 10/11/2010 donc encore très récent, plusieurs problème dès le début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 </a:t>
            </a:r>
            <a:r>
              <a:rPr lang="fr-FR" dirty="0" smtClean="0"/>
              <a:t>Le contrôle vocal ne s'est fait qu'en langue anglaise, espagnole et japonaise. Seuls les pays parlant ces langues ont pu bénéficier en premier 	du contrôle vocal. Ainsi, la France n'a pas disposé de ce service puisque celui-ci a été zoné et ne fut disponible qu'à partir du printemps 2011.</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 La possibilité de pouvoir scanner un objet de la vie réelle pour transposé numériquement n'était pas disponible à la sortie.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 « Que » 6</a:t>
            </a:r>
            <a:r>
              <a:rPr lang="fr-FR" baseline="0" dirty="0" smtClean="0"/>
              <a:t> personnes détectés et 2 jours actifs en même temps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 Portée de la caméra relativement faible (</a:t>
            </a:r>
            <a:r>
              <a:rPr lang="fr-FR" dirty="0" smtClean="0"/>
              <a:t>1.2m – 3.5m)</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u="sng" dirty="0" smtClean="0"/>
              <a:t>Laisse envisager que cette technologie se généralise dans d’autres domaines que les jeux vidéos</a:t>
            </a:r>
            <a:r>
              <a:rPr lang="fr-FR" u="sng" baseline="0" dirty="0" smtClean="0"/>
              <a:t> : </a:t>
            </a:r>
            <a:r>
              <a:rPr lang="fr-FR" dirty="0" smtClean="0"/>
              <a:t>Microsoft est en train de développer un SDK pour pouvoir utiliser la Kinect sur PC donc on peut imaginer à terme d’autres choses que les jeux vidéos (navigation</a:t>
            </a:r>
            <a:r>
              <a:rPr lang="fr-FR" baseline="0" dirty="0" smtClean="0"/>
              <a:t> sur Internet ? E-shopping ?)</a:t>
            </a:r>
            <a:endParaRPr lang="fr-FR" dirty="0" smtClean="0"/>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14</a:t>
            </a:fld>
            <a:endParaRPr lang="fr-FR"/>
          </a:p>
        </p:txBody>
      </p:sp>
    </p:spTree>
    <p:extLst>
      <p:ext uri="{BB962C8B-B14F-4D97-AF65-F5344CB8AC3E}">
        <p14:creationId xmlns:p14="http://schemas.microsoft.com/office/powerpoint/2010/main" xmlns="" val="3694064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u="sng" dirty="0" smtClean="0"/>
              <a:t>Fortes innovations : </a:t>
            </a:r>
            <a:r>
              <a:rPr lang="fr-FR" dirty="0" smtClean="0"/>
              <a:t>Toutes ces avancées n’étaient même</a:t>
            </a:r>
            <a:r>
              <a:rPr lang="fr-FR" baseline="0" dirty="0" smtClean="0"/>
              <a:t> pas imaginables il y a 20 ans de cela, l’innovation dans ce domaine a été incroyable. De plus, la forte concurrence sur ces différents marchés augmente encore le besoin d’innovation et permet de toujours découvrir quelque chose.</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u="sng" dirty="0" smtClean="0"/>
              <a:t>Création de nouvelles technologies</a:t>
            </a:r>
            <a:r>
              <a:rPr lang="fr-FR" u="sng" baseline="0" dirty="0" smtClean="0"/>
              <a:t> : </a:t>
            </a:r>
            <a:r>
              <a:rPr lang="fr-FR" baseline="0" dirty="0" smtClean="0"/>
              <a:t>Comme </a:t>
            </a:r>
            <a:r>
              <a:rPr lang="fr-FR" baseline="0" dirty="0" err="1" smtClean="0"/>
              <a:t>Cubetile</a:t>
            </a:r>
            <a:r>
              <a:rPr lang="fr-FR" baseline="0" dirty="0" smtClean="0"/>
              <a:t> qui reprend des interfaces tactiles en 3 dimensions et qui créé même un hologramme. Kinect avec la reconnaissance des mouvements qui laisse percevoir de très bonne idées.</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u="sng" dirty="0" smtClean="0"/>
              <a:t>Favorise la recherche (R&amp;D) : </a:t>
            </a:r>
            <a:r>
              <a:rPr lang="fr-FR" dirty="0" smtClean="0"/>
              <a:t>Vu le succès de toutes ces merveilles d’innovations, et le</a:t>
            </a:r>
            <a:r>
              <a:rPr lang="fr-FR" baseline="0" dirty="0" smtClean="0"/>
              <a:t> chiffre d’affaires gigantesque qu’elles engendrent, les entreprises investissent des sommes faramineuses dans les départements de recherches (R&amp;D).</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u="sng" dirty="0" smtClean="0"/>
              <a:t>Amélioration des IHM</a:t>
            </a:r>
            <a:r>
              <a:rPr lang="fr-FR" u="sng" baseline="0" dirty="0" smtClean="0"/>
              <a:t> : </a:t>
            </a:r>
            <a:r>
              <a:rPr lang="fr-FR" baseline="0" dirty="0" smtClean="0"/>
              <a:t>Entre le premier PDA en 1988 et le dernier iPhone ou encore les derniers GPS qui proposent une navigation en 3D il y a eu une métamorphose considérable des interfaces homme-machine (IHM).</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Aujourd’hui c’est le tactile,</a:t>
            </a:r>
            <a:r>
              <a:rPr lang="fr-FR" baseline="0" dirty="0" smtClean="0"/>
              <a:t> demain la reconnaissance des mouvements, peut être que bientôt ce sera un mélange des deux.</a:t>
            </a:r>
            <a:endParaRPr lang="fr-FR" dirty="0" smtClean="0"/>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15</a:t>
            </a:fld>
            <a:endParaRPr lang="fr-FR"/>
          </a:p>
        </p:txBody>
      </p:sp>
    </p:spTree>
    <p:extLst>
      <p:ext uri="{BB962C8B-B14F-4D97-AF65-F5344CB8AC3E}">
        <p14:creationId xmlns:p14="http://schemas.microsoft.com/office/powerpoint/2010/main" xmlns="" val="1902833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Le développement des interfaces homme machine n’a pas toujours été aussi prolifique qu’aujourd’hui.</a:t>
            </a:r>
          </a:p>
          <a:p>
            <a:r>
              <a:rPr lang="fr-FR" sz="1200" kern="1200" dirty="0" smtClean="0">
                <a:solidFill>
                  <a:schemeClr val="tx1"/>
                </a:solidFill>
                <a:latin typeface="+mn-lt"/>
                <a:ea typeface="+mn-ea"/>
                <a:cs typeface="+mn-cs"/>
              </a:rPr>
              <a:t>On  ne cherchait pas dans les débuts de l’informatique à trouver des moyens d’améliorer les interactions que l’utilisateur pouvait avoir avec sa machine. Le développement de certaine fonctionnalité et de la puissance des machines était le principal objectif. </a:t>
            </a:r>
          </a:p>
          <a:p>
            <a:r>
              <a:rPr lang="fr-FR" sz="1200" kern="1200" dirty="0" smtClean="0">
                <a:solidFill>
                  <a:schemeClr val="tx1"/>
                </a:solidFill>
                <a:latin typeface="+mn-lt"/>
                <a:ea typeface="+mn-ea"/>
                <a:cs typeface="+mn-cs"/>
              </a:rPr>
              <a:t>Le tactile n’était pas non plus très rependu dans les années 90. Mais l’arrivé du </a:t>
            </a:r>
            <a:r>
              <a:rPr lang="fr-FR" sz="1200" kern="1200" dirty="0" err="1" smtClean="0">
                <a:solidFill>
                  <a:schemeClr val="tx1"/>
                </a:solidFill>
                <a:latin typeface="+mn-lt"/>
                <a:ea typeface="+mn-ea"/>
                <a:cs typeface="+mn-cs"/>
              </a:rPr>
              <a:t>IPhone</a:t>
            </a:r>
            <a:r>
              <a:rPr lang="fr-FR" sz="1200" kern="1200" dirty="0" smtClean="0">
                <a:solidFill>
                  <a:schemeClr val="tx1"/>
                </a:solidFill>
                <a:latin typeface="+mn-lt"/>
                <a:ea typeface="+mn-ea"/>
                <a:cs typeface="+mn-cs"/>
              </a:rPr>
              <a:t> a tout chamboulé. Grâce a son écran tactile et son interface intuitive, Apple a ouvert la porte à un marché jusqu’alors peu exploité.</a:t>
            </a:r>
          </a:p>
          <a:p>
            <a:r>
              <a:rPr lang="fr-FR" sz="1200" kern="1200" dirty="0" smtClean="0">
                <a:solidFill>
                  <a:schemeClr val="tx1"/>
                </a:solidFill>
                <a:latin typeface="+mn-lt"/>
                <a:ea typeface="+mn-ea"/>
                <a:cs typeface="+mn-cs"/>
              </a:rPr>
              <a:t>Depuis tout les téléphones sont dotés du tactile et de plus en plus d’entreprises cherchent à innover afin de trouver de nouvelles interfaces utilisant de nouvelles technologies. Tout cela dans le but de simplifié la vie de l’utilisateur et d’améliorer son expérience de navigation, de jeu etc.</a:t>
            </a:r>
          </a:p>
          <a:p>
            <a:r>
              <a:rPr lang="fr-FR" sz="1200" kern="1200" dirty="0" smtClean="0">
                <a:solidFill>
                  <a:schemeClr val="tx1"/>
                </a:solidFill>
                <a:latin typeface="+mn-lt"/>
                <a:ea typeface="+mn-ea"/>
                <a:cs typeface="+mn-cs"/>
              </a:rPr>
              <a:t>Certains s’accordent à dire qu’au vue des résultats des ventes de ces nouvelles interfaces, notamment les tablettes. Celles-ci pourrait bien dépasser et peut dans le future remplacer les ordinateurs tels que nous les connaissons.</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u="sng" dirty="0" smtClean="0"/>
              <a:t>PDA (</a:t>
            </a:r>
            <a:r>
              <a:rPr lang="fr-FR" i="1" u="sng" dirty="0" err="1" smtClean="0"/>
              <a:t>Personal</a:t>
            </a:r>
            <a:r>
              <a:rPr lang="fr-FR" i="1" u="sng" dirty="0" smtClean="0"/>
              <a:t> Digital Assistant) </a:t>
            </a:r>
            <a:r>
              <a:rPr lang="fr-FR" u="sng" dirty="0" smtClean="0"/>
              <a:t>: </a:t>
            </a:r>
            <a:r>
              <a:rPr lang="fr-FR" dirty="0" smtClean="0"/>
              <a:t>c’est un appareil numérique portable.</a:t>
            </a:r>
            <a:r>
              <a:rPr lang="fr-FR" baseline="0" dirty="0" smtClean="0"/>
              <a:t> </a:t>
            </a:r>
            <a:r>
              <a:rPr lang="fr-FR" dirty="0" smtClean="0"/>
              <a:t>Originellement appuyés sur le principe d'une calculatrice évoluée, les assistants personnels servent d</a:t>
            </a:r>
            <a:r>
              <a:rPr lang="fr-FR" dirty="0" smtClean="0">
                <a:hlinkClick r:id="rId3" tooltip="Agenda"/>
              </a:rPr>
              <a:t>‘</a:t>
            </a:r>
            <a:r>
              <a:rPr lang="fr-FR" dirty="0" smtClean="0"/>
              <a:t>agenda, de carnet d’adresses et de bloc-notes. On les dote de claviers, avec des petites touches, ou d</a:t>
            </a:r>
            <a:r>
              <a:rPr lang="fr-FR" dirty="0" smtClean="0">
                <a:hlinkClick r:id="rId4" tooltip="Écran tactile"/>
              </a:rPr>
              <a:t>‘</a:t>
            </a:r>
            <a:r>
              <a:rPr lang="fr-FR" dirty="0" smtClean="0"/>
              <a:t>écran tactile, associé alors à un stylet.</a:t>
            </a:r>
          </a:p>
          <a:p>
            <a:r>
              <a:rPr lang="fr-FR" dirty="0" smtClean="0"/>
              <a:t>Progressivement les avancées technologiques permettent aux PDA de combiner, dans un volume réduit, les principales fonctions de la bureautique, du multimédia, de l'Internet, de la géolocalisation et de la téléphonie.</a:t>
            </a:r>
          </a:p>
          <a:p>
            <a:r>
              <a:rPr lang="fr-FR" dirty="0" smtClean="0"/>
              <a:t>Petit anecdote : La première utilisation publique du terme PDA remonte au 7 janvier 1992, lors du Consumer </a:t>
            </a:r>
            <a:r>
              <a:rPr lang="fr-FR" dirty="0" err="1" smtClean="0"/>
              <a:t>Electronics</a:t>
            </a:r>
            <a:r>
              <a:rPr lang="fr-FR" dirty="0" smtClean="0"/>
              <a:t> Show à Las Vegas où John </a:t>
            </a:r>
            <a:r>
              <a:rPr lang="fr-FR" dirty="0" err="1" smtClean="0"/>
              <a:t>Sculley</a:t>
            </a:r>
            <a:r>
              <a:rPr lang="fr-FR" dirty="0" smtClean="0"/>
              <a:t> présenta le Newton d'Apple</a:t>
            </a:r>
          </a:p>
          <a:p>
            <a:endParaRPr lang="fr-FR" dirty="0" smtClean="0"/>
          </a:p>
          <a:p>
            <a:r>
              <a:rPr lang="fr-FR" u="sng" dirty="0" smtClean="0"/>
              <a:t>Caisse : </a:t>
            </a:r>
            <a:r>
              <a:rPr lang="fr-FR" dirty="0" smtClean="0"/>
              <a:t>c’est un appareil servant à enregistrer les achats d'un client. A la base, les caisses possédaient</a:t>
            </a:r>
            <a:r>
              <a:rPr lang="fr-FR" baseline="0" dirty="0" smtClean="0"/>
              <a:t> un </a:t>
            </a:r>
            <a:r>
              <a:rPr lang="fr-FR" dirty="0" smtClean="0"/>
              <a:t>clavier, une machine à calculer, 2 imprimantes et un tiroir-caisse. Aujourd’hui beaucoup d’entre elles sont devenues</a:t>
            </a:r>
            <a:r>
              <a:rPr lang="fr-FR" baseline="0" dirty="0" smtClean="0"/>
              <a:t> tactiles et plus intuitives.</a:t>
            </a:r>
            <a:endParaRPr lang="fr-FR" dirty="0" smtClean="0"/>
          </a:p>
          <a:p>
            <a:r>
              <a:rPr lang="fr-FR" dirty="0" smtClean="0"/>
              <a:t>Exemple</a:t>
            </a:r>
            <a:r>
              <a:rPr lang="fr-FR" baseline="0" dirty="0" smtClean="0"/>
              <a:t> : </a:t>
            </a:r>
            <a:r>
              <a:rPr lang="fr-FR" baseline="0" dirty="0" err="1" smtClean="0"/>
              <a:t>MacDo</a:t>
            </a:r>
            <a:endParaRPr lang="fr-FR" baseline="0" dirty="0" smtClean="0"/>
          </a:p>
          <a:p>
            <a:endParaRPr lang="fr-FR" baseline="0" dirty="0" smtClean="0"/>
          </a:p>
          <a:p>
            <a:r>
              <a:rPr lang="fr-FR" u="sng" baseline="0" dirty="0" smtClean="0"/>
              <a:t>Téléphonie : </a:t>
            </a:r>
            <a:r>
              <a:rPr lang="fr-FR" baseline="0" dirty="0" smtClean="0"/>
              <a:t>Ce sont les nouveaux </a:t>
            </a:r>
            <a:r>
              <a:rPr lang="fr-FR" baseline="0" dirty="0" err="1" smtClean="0"/>
              <a:t>smartphones</a:t>
            </a:r>
            <a:r>
              <a:rPr lang="fr-FR" baseline="0" dirty="0" smtClean="0"/>
              <a:t> qui </a:t>
            </a:r>
            <a:r>
              <a:rPr lang="fr-FR" dirty="0" smtClean="0"/>
              <a:t>disposent aussi des fonctions d'un assistant numérique personnel. Ils peuvent aussi fournir les fonctionnalités d'agenda, de calendrier, de navigation sur le web, de consultation de courrier électronique, de messagerie instantanée, de GPS, et</a:t>
            </a:r>
            <a:r>
              <a:rPr lang="fr-FR" baseline="0" dirty="0" smtClean="0"/>
              <a:t> aujourd’hui le téléchargement et l’utilisation d’applications externes</a:t>
            </a:r>
            <a:r>
              <a:rPr lang="fr-FR" dirty="0" smtClean="0"/>
              <a:t>. De plus en plus ces derniers utilisent la technologie tactile, beaucoup plus intuitive.</a:t>
            </a:r>
          </a:p>
          <a:p>
            <a:r>
              <a:rPr lang="fr-FR" dirty="0" smtClean="0"/>
              <a:t>Exemple</a:t>
            </a:r>
            <a:r>
              <a:rPr lang="fr-FR" baseline="0" dirty="0" smtClean="0"/>
              <a:t> : iPhone, Samsung, HTC</a:t>
            </a:r>
          </a:p>
          <a:p>
            <a:endParaRPr lang="fr-FR" baseline="0" dirty="0" smtClean="0"/>
          </a:p>
          <a:p>
            <a:r>
              <a:rPr lang="fr-FR" u="sng" baseline="0" dirty="0" smtClean="0"/>
              <a:t>GPS (</a:t>
            </a:r>
            <a:r>
              <a:rPr lang="fr-FR" b="0" i="1" u="sng" dirty="0" smtClean="0"/>
              <a:t>Global </a:t>
            </a:r>
            <a:r>
              <a:rPr lang="fr-FR" b="0" i="1" u="sng" dirty="0" err="1" smtClean="0"/>
              <a:t>Positioning</a:t>
            </a:r>
            <a:r>
              <a:rPr lang="fr-FR" b="0" i="1" u="sng" dirty="0" smtClean="0"/>
              <a:t> System) </a:t>
            </a:r>
            <a:r>
              <a:rPr lang="fr-FR" u="sng" baseline="0" dirty="0" smtClean="0"/>
              <a:t>: </a:t>
            </a:r>
            <a:r>
              <a:rPr lang="fr-FR" baseline="0" dirty="0" smtClean="0"/>
              <a:t>c’</a:t>
            </a:r>
            <a:r>
              <a:rPr lang="fr-FR" dirty="0" smtClean="0"/>
              <a:t>est un système de géolocalisation fonctionnant au niveau mondial</a:t>
            </a:r>
            <a:r>
              <a:rPr lang="fr-FR" baseline="0" dirty="0" smtClean="0"/>
              <a:t> </a:t>
            </a:r>
            <a:r>
              <a:rPr lang="fr-FR" dirty="0" smtClean="0"/>
              <a:t>entièrement opérationnel et accessible au grand public.</a:t>
            </a:r>
            <a:r>
              <a:rPr lang="fr-FR" baseline="0" dirty="0" smtClean="0"/>
              <a:t> </a:t>
            </a:r>
            <a:r>
              <a:rPr lang="fr-FR" dirty="0" smtClean="0"/>
              <a:t>Ce système a été théorisé par le physicien D. </a:t>
            </a:r>
            <a:r>
              <a:rPr lang="fr-FR" dirty="0" err="1" smtClean="0"/>
              <a:t>Fanelli</a:t>
            </a:r>
            <a:r>
              <a:rPr lang="fr-FR" dirty="0" smtClean="0"/>
              <a:t> et mis en place à l'origine par le Département de la Défense des États-Unis.</a:t>
            </a:r>
          </a:p>
          <a:p>
            <a:r>
              <a:rPr lang="fr-FR" dirty="0" smtClean="0"/>
              <a:t>Aujourd’hui la quasi-totalité</a:t>
            </a:r>
            <a:r>
              <a:rPr lang="fr-FR" baseline="0" dirty="0" smtClean="0"/>
              <a:t> des </a:t>
            </a:r>
            <a:r>
              <a:rPr lang="fr-FR" baseline="0" dirty="0" err="1" smtClean="0"/>
              <a:t>gps</a:t>
            </a:r>
            <a:r>
              <a:rPr lang="fr-FR" baseline="0" dirty="0" smtClean="0"/>
              <a:t> fonctionnent via une interface tactile, comme la plupart sont utilisés en voiture, derrière un volant, ou sur un téléphone et donc possiblement derrière un volant, il faut qu’ils soient intuitifs et faciles d’utilisation, rien de mieux alors qu’une interface tactile</a:t>
            </a:r>
            <a:endParaRPr lang="fr-FR" dirty="0" smtClean="0"/>
          </a:p>
          <a:p>
            <a:endParaRPr lang="fr-FR" dirty="0" smtClean="0"/>
          </a:p>
          <a:p>
            <a:r>
              <a:rPr lang="fr-FR" sz="1200" i="1" u="sng" kern="1200" dirty="0" smtClean="0">
                <a:solidFill>
                  <a:schemeClr val="tx1"/>
                </a:solidFill>
                <a:latin typeface="+mn-lt"/>
                <a:ea typeface="+mn-ea"/>
                <a:cs typeface="+mn-cs"/>
              </a:rPr>
              <a:t>Lecteur MP3</a:t>
            </a:r>
            <a:r>
              <a:rPr lang="fr-FR" sz="1200" kern="1200" dirty="0" smtClean="0">
                <a:solidFill>
                  <a:schemeClr val="tx1"/>
                </a:solidFill>
                <a:latin typeface="+mn-lt"/>
                <a:ea typeface="+mn-ea"/>
                <a:cs typeface="+mn-cs"/>
              </a:rPr>
              <a:t> : </a:t>
            </a:r>
            <a:r>
              <a:rPr lang="es-ES_tradnl" sz="1200" kern="1200" dirty="0" smtClean="0">
                <a:solidFill>
                  <a:schemeClr val="tx1"/>
                </a:solidFill>
                <a:latin typeface="+mn-lt"/>
                <a:ea typeface="+mn-ea"/>
                <a:cs typeface="+mn-cs"/>
              </a:rPr>
              <a:t>Un </a:t>
            </a:r>
            <a:r>
              <a:rPr lang="es-ES_tradnl" sz="1200" b="0" kern="1200" dirty="0" err="1" smtClean="0">
                <a:solidFill>
                  <a:schemeClr val="tx1"/>
                </a:solidFill>
                <a:latin typeface="+mn-lt"/>
                <a:ea typeface="+mn-ea"/>
                <a:cs typeface="+mn-cs"/>
              </a:rPr>
              <a:t>baladeur</a:t>
            </a:r>
            <a:r>
              <a:rPr lang="es-ES_tradnl" sz="1200" b="0" kern="1200" dirty="0" smtClean="0">
                <a:solidFill>
                  <a:schemeClr val="tx1"/>
                </a:solidFill>
                <a:latin typeface="+mn-lt"/>
                <a:ea typeface="+mn-ea"/>
                <a:cs typeface="+mn-cs"/>
              </a:rPr>
              <a:t> </a:t>
            </a:r>
            <a:r>
              <a:rPr lang="es-ES_tradnl" sz="1200" b="0" kern="1200" dirty="0" err="1" smtClean="0">
                <a:solidFill>
                  <a:schemeClr val="tx1"/>
                </a:solidFill>
                <a:latin typeface="+mn-lt"/>
                <a:ea typeface="+mn-ea"/>
                <a:cs typeface="+mn-cs"/>
              </a:rPr>
              <a:t>numérique</a:t>
            </a:r>
            <a:r>
              <a:rPr lang="es-ES_tradnl" sz="1200" b="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est</a:t>
            </a:r>
            <a:r>
              <a:rPr lang="es-ES_tradnl" sz="1200" kern="1200" dirty="0" smtClean="0">
                <a:solidFill>
                  <a:schemeClr val="tx1"/>
                </a:solidFill>
                <a:latin typeface="+mn-lt"/>
                <a:ea typeface="+mn-ea"/>
                <a:cs typeface="+mn-cs"/>
              </a:rPr>
              <a:t> un </a:t>
            </a:r>
            <a:r>
              <a:rPr lang="es-ES_tradnl" sz="1200" kern="1200" dirty="0" err="1" smtClean="0">
                <a:solidFill>
                  <a:schemeClr val="tx1"/>
                </a:solidFill>
                <a:latin typeface="+mn-lt"/>
                <a:ea typeface="+mn-ea"/>
                <a:cs typeface="+mn-cs"/>
              </a:rPr>
              <a:t>appareil</a:t>
            </a:r>
            <a:r>
              <a:rPr lang="es-ES_tradnl" sz="1200" kern="1200" dirty="0" smtClean="0">
                <a:solidFill>
                  <a:schemeClr val="tx1"/>
                </a:solidFill>
                <a:latin typeface="+mn-lt"/>
                <a:ea typeface="+mn-ea"/>
                <a:cs typeface="+mn-cs"/>
              </a:rPr>
              <a:t> portable de </a:t>
            </a:r>
            <a:r>
              <a:rPr lang="es-ES_tradnl" sz="1200" kern="1200" dirty="0" err="1" smtClean="0">
                <a:solidFill>
                  <a:schemeClr val="tx1"/>
                </a:solidFill>
                <a:latin typeface="+mn-lt"/>
                <a:ea typeface="+mn-ea"/>
                <a:cs typeface="+mn-cs"/>
              </a:rPr>
              <a:t>petite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taille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permettant</a:t>
            </a:r>
            <a:r>
              <a:rPr lang="es-ES_tradnl" sz="1200" kern="1200" dirty="0" smtClean="0">
                <a:solidFill>
                  <a:schemeClr val="tx1"/>
                </a:solidFill>
                <a:latin typeface="+mn-lt"/>
                <a:ea typeface="+mn-ea"/>
                <a:cs typeface="+mn-cs"/>
              </a:rPr>
              <a:t> de </a:t>
            </a:r>
            <a:r>
              <a:rPr lang="es-ES_tradnl" sz="1200" kern="1200" dirty="0" err="1" smtClean="0">
                <a:solidFill>
                  <a:schemeClr val="tx1"/>
                </a:solidFill>
                <a:latin typeface="+mn-lt"/>
                <a:ea typeface="+mn-ea"/>
                <a:cs typeface="+mn-cs"/>
              </a:rPr>
              <a:t>restituer</a:t>
            </a:r>
            <a:r>
              <a:rPr lang="es-ES_tradnl" sz="1200" kern="1200" dirty="0" smtClean="0">
                <a:solidFill>
                  <a:schemeClr val="tx1"/>
                </a:solidFill>
                <a:latin typeface="+mn-lt"/>
                <a:ea typeface="+mn-ea"/>
                <a:cs typeface="+mn-cs"/>
              </a:rPr>
              <a:t> des </a:t>
            </a:r>
            <a:r>
              <a:rPr lang="es-ES_tradnl" sz="1200" kern="1200" dirty="0" err="1" smtClean="0">
                <a:solidFill>
                  <a:schemeClr val="tx1"/>
                </a:solidFill>
                <a:latin typeface="+mn-lt"/>
                <a:ea typeface="+mn-ea"/>
                <a:cs typeface="+mn-cs"/>
              </a:rPr>
              <a:t>musiques</a:t>
            </a:r>
            <a:r>
              <a:rPr lang="es-ES_tradnl" sz="1200" kern="1200" dirty="0" smtClean="0">
                <a:solidFill>
                  <a:schemeClr val="tx1"/>
                </a:solidFill>
                <a:latin typeface="+mn-lt"/>
                <a:ea typeface="+mn-ea"/>
                <a:cs typeface="+mn-cs"/>
              </a:rPr>
              <a:t>, et </a:t>
            </a:r>
            <a:r>
              <a:rPr lang="es-ES_tradnl" sz="1200" kern="1200" dirty="0" err="1" smtClean="0">
                <a:solidFill>
                  <a:schemeClr val="tx1"/>
                </a:solidFill>
                <a:latin typeface="+mn-lt"/>
                <a:ea typeface="+mn-ea"/>
                <a:cs typeface="+mn-cs"/>
              </a:rPr>
              <a:t>dans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certains</a:t>
            </a:r>
            <a:r>
              <a:rPr lang="es-ES_tradnl" sz="1200" kern="1200" dirty="0" smtClean="0">
                <a:solidFill>
                  <a:schemeClr val="tx1"/>
                </a:solidFill>
                <a:latin typeface="+mn-lt"/>
                <a:ea typeface="+mn-ea"/>
                <a:cs typeface="+mn-cs"/>
              </a:rPr>
              <a:t> cas des </a:t>
            </a:r>
            <a:r>
              <a:rPr lang="es-ES_tradnl" sz="1200" kern="1200" dirty="0" err="1" smtClean="0">
                <a:solidFill>
                  <a:schemeClr val="tx1"/>
                </a:solidFill>
                <a:latin typeface="+mn-lt"/>
                <a:ea typeface="+mn-ea"/>
                <a:cs typeface="+mn-cs"/>
              </a:rPr>
              <a:t>vidéos</a:t>
            </a:r>
            <a:r>
              <a:rPr lang="es-ES_tradnl" sz="1200" kern="1200" dirty="0" smtClean="0">
                <a:solidFill>
                  <a:schemeClr val="tx1"/>
                </a:solidFill>
                <a:latin typeface="+mn-lt"/>
                <a:ea typeface="+mn-ea"/>
                <a:cs typeface="+mn-cs"/>
              </a:rPr>
              <a:t> et des </a:t>
            </a:r>
            <a:r>
              <a:rPr lang="es-ES_tradnl" sz="1200" kern="1200" dirty="0" err="1" smtClean="0">
                <a:solidFill>
                  <a:schemeClr val="tx1"/>
                </a:solidFill>
                <a:latin typeface="+mn-lt"/>
                <a:ea typeface="+mn-ea"/>
                <a:cs typeface="+mn-cs"/>
              </a:rPr>
              <a:t>images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stockés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sous</a:t>
            </a:r>
            <a:r>
              <a:rPr lang="es-ES_tradnl" sz="1200" kern="1200" dirty="0" smtClean="0">
                <a:solidFill>
                  <a:schemeClr val="tx1"/>
                </a:solidFill>
                <a:latin typeface="+mn-lt"/>
                <a:ea typeface="+mn-ea"/>
                <a:cs typeface="+mn-cs"/>
              </a:rPr>
              <a:t> forme de </a:t>
            </a:r>
            <a:r>
              <a:rPr lang="es-ES_tradnl" sz="1200" kern="1200" dirty="0" err="1" smtClean="0">
                <a:solidFill>
                  <a:schemeClr val="tx1"/>
                </a:solidFill>
                <a:latin typeface="+mn-lt"/>
                <a:ea typeface="+mn-ea"/>
                <a:cs typeface="+mn-cs"/>
              </a:rPr>
              <a:t>fichiers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informatiques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généralement</a:t>
            </a:r>
            <a:r>
              <a:rPr lang="es-ES_tradnl" sz="1200" kern="1200" dirty="0" smtClean="0">
                <a:solidFill>
                  <a:schemeClr val="tx1"/>
                </a:solidFill>
                <a:latin typeface="+mn-lt"/>
                <a:ea typeface="+mn-ea"/>
                <a:cs typeface="+mn-cs"/>
              </a:rPr>
              <a:t> en </a:t>
            </a:r>
            <a:r>
              <a:rPr lang="es-ES_tradnl" sz="1200" kern="1200" dirty="0" err="1" smtClean="0">
                <a:solidFill>
                  <a:schemeClr val="tx1"/>
                </a:solidFill>
                <a:latin typeface="+mn-lt"/>
                <a:ea typeface="+mn-ea"/>
                <a:cs typeface="+mn-cs"/>
              </a:rPr>
              <a:t>utilisant</a:t>
            </a:r>
            <a:r>
              <a:rPr lang="es-ES_tradnl" sz="1200" kern="1200" dirty="0" smtClean="0">
                <a:solidFill>
                  <a:schemeClr val="tx1"/>
                </a:solidFill>
                <a:latin typeface="+mn-lt"/>
                <a:ea typeface="+mn-ea"/>
                <a:cs typeface="+mn-cs"/>
              </a:rPr>
              <a:t> un </a:t>
            </a:r>
            <a:r>
              <a:rPr lang="es-ES_tradnl" sz="1200" kern="1200" dirty="0" err="1" smtClean="0">
                <a:solidFill>
                  <a:schemeClr val="tx1"/>
                </a:solidFill>
                <a:latin typeface="+mn-lt"/>
                <a:ea typeface="+mn-ea"/>
                <a:cs typeface="+mn-cs"/>
              </a:rPr>
              <a:t>format</a:t>
            </a:r>
            <a:r>
              <a:rPr lang="es-ES_tradnl" sz="1200" kern="1200" dirty="0" smtClean="0">
                <a:solidFill>
                  <a:schemeClr val="tx1"/>
                </a:solidFill>
                <a:latin typeface="+mn-lt"/>
                <a:ea typeface="+mn-ea"/>
                <a:cs typeface="+mn-cs"/>
              </a:rPr>
              <a:t> de </a:t>
            </a:r>
            <a:r>
              <a:rPr lang="es-ES_tradnl" sz="1200" kern="1200" dirty="0" err="1" smtClean="0">
                <a:solidFill>
                  <a:schemeClr val="tx1"/>
                </a:solidFill>
                <a:latin typeface="+mn-lt"/>
                <a:ea typeface="+mn-ea"/>
                <a:cs typeface="+mn-cs"/>
              </a:rPr>
              <a:t>compression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spécialisé</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typiquement</a:t>
            </a:r>
            <a:r>
              <a:rPr lang="es-ES_tradnl" sz="1200" kern="1200" dirty="0" smtClean="0">
                <a:solidFill>
                  <a:schemeClr val="tx1"/>
                </a:solidFill>
                <a:latin typeface="+mn-lt"/>
                <a:ea typeface="+mn-ea"/>
                <a:cs typeface="+mn-cs"/>
              </a:rPr>
              <a:t> le </a:t>
            </a:r>
            <a:r>
              <a:rPr lang="es-ES_tradnl" sz="1200" u="none" kern="1200" dirty="0" smtClean="0">
                <a:solidFill>
                  <a:schemeClr val="tx1"/>
                </a:solidFill>
                <a:latin typeface="+mn-lt"/>
                <a:ea typeface="+mn-ea"/>
                <a:cs typeface="+mn-cs"/>
              </a:rPr>
              <a:t>MP3</a:t>
            </a:r>
            <a:r>
              <a:rPr lang="es-ES_tradnl" sz="1200" kern="1200" dirty="0" smtClean="0">
                <a:solidFill>
                  <a:schemeClr val="tx1"/>
                </a:solidFill>
                <a:latin typeface="+mn-lt"/>
                <a:ea typeface="+mn-ea"/>
                <a:cs typeface="+mn-cs"/>
              </a:rPr>
              <a:t>, « </a:t>
            </a:r>
            <a:r>
              <a:rPr lang="es-ES_tradnl" sz="1200" b="1" kern="1200" dirty="0" err="1" smtClean="0">
                <a:solidFill>
                  <a:schemeClr val="tx1"/>
                </a:solidFill>
                <a:latin typeface="+mn-lt"/>
                <a:ea typeface="+mn-ea"/>
                <a:cs typeface="+mn-cs"/>
              </a:rPr>
              <a:t>baladeur</a:t>
            </a:r>
            <a:r>
              <a:rPr lang="es-ES_tradnl" sz="1200" b="1" kern="1200" dirty="0" smtClean="0">
                <a:solidFill>
                  <a:schemeClr val="tx1"/>
                </a:solidFill>
                <a:latin typeface="+mn-lt"/>
                <a:ea typeface="+mn-ea"/>
                <a:cs typeface="+mn-cs"/>
              </a:rPr>
              <a:t> MP3</a:t>
            </a:r>
            <a:r>
              <a:rPr lang="es-ES_tradnl" sz="1200" kern="1200" dirty="0" smtClean="0">
                <a:solidFill>
                  <a:schemeClr val="tx1"/>
                </a:solidFill>
                <a:latin typeface="+mn-lt"/>
                <a:ea typeface="+mn-ea"/>
                <a:cs typeface="+mn-cs"/>
              </a:rPr>
              <a:t> » </a:t>
            </a:r>
            <a:r>
              <a:rPr lang="es-ES_tradnl" sz="1200" kern="1200" dirty="0" err="1" smtClean="0">
                <a:solidFill>
                  <a:schemeClr val="tx1"/>
                </a:solidFill>
                <a:latin typeface="+mn-lt"/>
                <a:ea typeface="+mn-ea"/>
                <a:cs typeface="+mn-cs"/>
              </a:rPr>
              <a:t>étant</a:t>
            </a:r>
            <a:r>
              <a:rPr lang="es-ES_tradnl" sz="1200" kern="1200" dirty="0" smtClean="0">
                <a:solidFill>
                  <a:schemeClr val="tx1"/>
                </a:solidFill>
                <a:latin typeface="+mn-lt"/>
                <a:ea typeface="+mn-ea"/>
                <a:cs typeface="+mn-cs"/>
              </a:rPr>
              <a:t> en </a:t>
            </a:r>
            <a:r>
              <a:rPr lang="es-ES_tradnl" sz="1200" kern="1200" dirty="0" err="1" smtClean="0">
                <a:solidFill>
                  <a:schemeClr val="tx1"/>
                </a:solidFill>
                <a:latin typeface="+mn-lt"/>
                <a:ea typeface="+mn-ea"/>
                <a:cs typeface="+mn-cs"/>
              </a:rPr>
              <a:t>pratique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synonyme</a:t>
            </a:r>
            <a:r>
              <a:rPr lang="es-ES_tradnl" sz="1200" kern="1200" dirty="0" smtClean="0">
                <a:solidFill>
                  <a:schemeClr val="tx1"/>
                </a:solidFill>
                <a:latin typeface="+mn-lt"/>
                <a:ea typeface="+mn-ea"/>
                <a:cs typeface="+mn-cs"/>
              </a:rPr>
              <a:t> de « </a:t>
            </a:r>
            <a:r>
              <a:rPr lang="es-ES_tradnl" sz="1200" kern="1200" dirty="0" err="1" smtClean="0">
                <a:solidFill>
                  <a:schemeClr val="tx1"/>
                </a:solidFill>
                <a:latin typeface="+mn-lt"/>
                <a:ea typeface="+mn-ea"/>
                <a:cs typeface="+mn-cs"/>
              </a:rPr>
              <a:t>baladeur</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numérique</a:t>
            </a:r>
            <a:r>
              <a:rPr lang="es-ES_tradnl" sz="1200" kern="120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Console de jeux : </a:t>
            </a:r>
            <a:r>
              <a:rPr lang="es-ES_tradnl" sz="1200" kern="1200" dirty="0" smtClean="0">
                <a:solidFill>
                  <a:schemeClr val="tx1"/>
                </a:solidFill>
                <a:latin typeface="+mn-lt"/>
                <a:ea typeface="+mn-ea"/>
                <a:cs typeface="+mn-cs"/>
              </a:rPr>
              <a:t>La </a:t>
            </a:r>
            <a:r>
              <a:rPr lang="es-ES_tradnl" sz="1200" b="1" kern="1200" dirty="0" err="1" smtClean="0">
                <a:solidFill>
                  <a:schemeClr val="tx1"/>
                </a:solidFill>
                <a:latin typeface="+mn-lt"/>
                <a:ea typeface="+mn-ea"/>
                <a:cs typeface="+mn-cs"/>
              </a:rPr>
              <a:t>Nintendo</a:t>
            </a:r>
            <a:r>
              <a:rPr lang="es-ES_tradnl" sz="1200" b="1"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est</a:t>
            </a:r>
            <a:r>
              <a:rPr lang="es-ES_tradnl" sz="1200" kern="1200" dirty="0" smtClean="0">
                <a:solidFill>
                  <a:schemeClr val="tx1"/>
                </a:solidFill>
                <a:latin typeface="+mn-lt"/>
                <a:ea typeface="+mn-ea"/>
                <a:cs typeface="+mn-cs"/>
              </a:rPr>
              <a:t> une </a:t>
            </a:r>
            <a:r>
              <a:rPr lang="es-ES_tradnl" sz="1200" kern="1200" dirty="0" err="1" smtClean="0">
                <a:solidFill>
                  <a:schemeClr val="tx1"/>
                </a:solidFill>
                <a:latin typeface="+mn-lt"/>
                <a:ea typeface="+mn-ea"/>
                <a:cs typeface="+mn-cs"/>
              </a:rPr>
              <a:t>console</a:t>
            </a:r>
            <a:r>
              <a:rPr lang="es-ES_tradnl" sz="1200" kern="1200" dirty="0" smtClean="0">
                <a:solidFill>
                  <a:schemeClr val="tx1"/>
                </a:solidFill>
                <a:latin typeface="+mn-lt"/>
                <a:ea typeface="+mn-ea"/>
                <a:cs typeface="+mn-cs"/>
              </a:rPr>
              <a:t> portable</a:t>
            </a:r>
            <a:r>
              <a:rPr lang="es-ES_tradnl" sz="1200" u="sng"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créée</a:t>
            </a:r>
            <a:r>
              <a:rPr lang="es-ES_tradnl" sz="1200" kern="1200" dirty="0" smtClean="0">
                <a:solidFill>
                  <a:schemeClr val="tx1"/>
                </a:solidFill>
                <a:latin typeface="+mn-lt"/>
                <a:ea typeface="+mn-ea"/>
                <a:cs typeface="+mn-cs"/>
              </a:rPr>
              <a:t> par </a:t>
            </a:r>
            <a:r>
              <a:rPr lang="es-ES_tradnl" sz="1200" kern="1200" dirty="0" err="1" smtClean="0">
                <a:solidFill>
                  <a:schemeClr val="tx1"/>
                </a:solidFill>
                <a:latin typeface="+mn-lt"/>
                <a:ea typeface="+mn-ea"/>
                <a:cs typeface="+mn-cs"/>
              </a:rPr>
              <a:t>Nintendo</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sortie</a:t>
            </a:r>
            <a:r>
              <a:rPr lang="es-ES_tradnl" sz="1200" kern="1200" dirty="0" smtClean="0">
                <a:solidFill>
                  <a:schemeClr val="tx1"/>
                </a:solidFill>
                <a:latin typeface="+mn-lt"/>
                <a:ea typeface="+mn-ea"/>
                <a:cs typeface="+mn-cs"/>
              </a:rPr>
              <a:t> fin 2004 </a:t>
            </a:r>
            <a:r>
              <a:rPr lang="es-ES_tradnl" sz="1200" kern="1200" dirty="0" err="1" smtClean="0">
                <a:solidFill>
                  <a:schemeClr val="tx1"/>
                </a:solidFill>
                <a:latin typeface="+mn-lt"/>
                <a:ea typeface="+mn-ea"/>
                <a:cs typeface="+mn-cs"/>
              </a:rPr>
              <a:t>au</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Japon</a:t>
            </a:r>
            <a:r>
              <a:rPr lang="es-ES_tradnl" sz="1200" kern="1200" dirty="0" smtClean="0">
                <a:solidFill>
                  <a:schemeClr val="tx1"/>
                </a:solidFill>
                <a:latin typeface="+mn-lt"/>
                <a:ea typeface="+mn-ea"/>
                <a:cs typeface="+mn-cs"/>
              </a:rPr>
              <a:t> et en </a:t>
            </a:r>
            <a:r>
              <a:rPr lang="es-ES_tradnl" sz="1200" kern="1200" dirty="0" err="1" smtClean="0">
                <a:solidFill>
                  <a:schemeClr val="tx1"/>
                </a:solidFill>
                <a:latin typeface="+mn-lt"/>
                <a:ea typeface="+mn-ea"/>
                <a:cs typeface="+mn-cs"/>
              </a:rPr>
              <a:t>Amerique</a:t>
            </a:r>
            <a:r>
              <a:rPr lang="es-ES_tradnl" sz="1200" kern="1200" dirty="0" smtClean="0">
                <a:solidFill>
                  <a:schemeClr val="tx1"/>
                </a:solidFill>
                <a:latin typeface="+mn-lt"/>
                <a:ea typeface="+mn-ea"/>
                <a:cs typeface="+mn-cs"/>
              </a:rPr>
              <a:t> du Nord et en 2005 en </a:t>
            </a:r>
            <a:r>
              <a:rPr lang="es-ES_tradnl" sz="1200" u="none" kern="1200" dirty="0" err="1" smtClean="0">
                <a:solidFill>
                  <a:schemeClr val="tx1"/>
                </a:solidFill>
                <a:latin typeface="+mn-lt"/>
                <a:ea typeface="+mn-ea"/>
                <a:cs typeface="+mn-cs"/>
              </a:rPr>
              <a:t>Europe</a:t>
            </a:r>
            <a:r>
              <a:rPr lang="es-ES_tradnl" sz="1200" kern="1200" dirty="0" smtClean="0">
                <a:solidFill>
                  <a:schemeClr val="tx1"/>
                </a:solidFill>
                <a:latin typeface="+mn-lt"/>
                <a:ea typeface="+mn-ea"/>
                <a:cs typeface="+mn-cs"/>
              </a:rPr>
              <a:t>. Elle </a:t>
            </a:r>
            <a:r>
              <a:rPr lang="es-ES_tradnl" sz="1200" kern="1200" dirty="0" err="1" smtClean="0">
                <a:solidFill>
                  <a:schemeClr val="tx1"/>
                </a:solidFill>
                <a:latin typeface="+mn-lt"/>
                <a:ea typeface="+mn-ea"/>
                <a:cs typeface="+mn-cs"/>
              </a:rPr>
              <a:t>est</a:t>
            </a:r>
            <a:r>
              <a:rPr lang="es-ES_tradnl" sz="1200" kern="1200" dirty="0" smtClean="0">
                <a:solidFill>
                  <a:schemeClr val="tx1"/>
                </a:solidFill>
                <a:latin typeface="+mn-lt"/>
                <a:ea typeface="+mn-ea"/>
                <a:cs typeface="+mn-cs"/>
              </a:rPr>
              <a:t> equipé de </a:t>
            </a:r>
            <a:r>
              <a:rPr lang="es-ES_tradnl" sz="1200" kern="1200" dirty="0" err="1" smtClean="0">
                <a:solidFill>
                  <a:schemeClr val="tx1"/>
                </a:solidFill>
                <a:latin typeface="+mn-lt"/>
                <a:ea typeface="+mn-ea"/>
                <a:cs typeface="+mn-cs"/>
              </a:rPr>
              <a:t>plusieurs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fonctions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auparavant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rares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voire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inédites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dans</a:t>
            </a:r>
            <a:r>
              <a:rPr lang="es-ES_tradnl" sz="1200" kern="1200" dirty="0" smtClean="0">
                <a:solidFill>
                  <a:schemeClr val="tx1"/>
                </a:solidFill>
                <a:latin typeface="+mn-lt"/>
                <a:ea typeface="+mn-ea"/>
                <a:cs typeface="+mn-cs"/>
              </a:rPr>
              <a:t> le </a:t>
            </a:r>
            <a:r>
              <a:rPr lang="es-ES_tradnl" sz="1200" kern="1200" dirty="0" err="1" smtClean="0">
                <a:solidFill>
                  <a:schemeClr val="tx1"/>
                </a:solidFill>
                <a:latin typeface="+mn-lt"/>
                <a:ea typeface="+mn-ea"/>
                <a:cs typeface="+mn-cs"/>
              </a:rPr>
              <a:t>domaine</a:t>
            </a:r>
            <a:r>
              <a:rPr lang="es-ES_tradnl" sz="1200" kern="1200" dirty="0" smtClean="0">
                <a:solidFill>
                  <a:schemeClr val="tx1"/>
                </a:solidFill>
                <a:latin typeface="+mn-lt"/>
                <a:ea typeface="+mn-ea"/>
                <a:cs typeface="+mn-cs"/>
              </a:rPr>
              <a:t> du </a:t>
            </a:r>
            <a:r>
              <a:rPr lang="es-ES_tradnl" sz="1200" kern="1200" dirty="0" err="1" smtClean="0">
                <a:solidFill>
                  <a:schemeClr val="tx1"/>
                </a:solidFill>
                <a:latin typeface="+mn-lt"/>
                <a:ea typeface="+mn-ea"/>
                <a:cs typeface="+mn-cs"/>
              </a:rPr>
              <a:t>jeu</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vidéo</a:t>
            </a:r>
            <a:r>
              <a:rPr lang="es-ES_tradnl" sz="1200" kern="1200" dirty="0" smtClean="0">
                <a:solidFill>
                  <a:schemeClr val="tx1"/>
                </a:solidFill>
                <a:latin typeface="+mn-lt"/>
                <a:ea typeface="+mn-ea"/>
                <a:cs typeface="+mn-cs"/>
              </a:rPr>
              <a:t> portable.</a:t>
            </a:r>
          </a:p>
          <a:p>
            <a:endParaRPr lang="fr-FR" sz="1200" kern="1200" dirty="0" smtClean="0">
              <a:solidFill>
                <a:schemeClr val="tx1"/>
              </a:solidFill>
              <a:latin typeface="+mn-lt"/>
              <a:ea typeface="+mn-ea"/>
              <a:cs typeface="+mn-cs"/>
            </a:endParaRPr>
          </a:p>
          <a:p>
            <a:r>
              <a:rPr lang="fr-FR" sz="1200" i="1" u="sng" kern="1200" dirty="0" smtClean="0">
                <a:solidFill>
                  <a:schemeClr val="tx1"/>
                </a:solidFill>
                <a:latin typeface="+mn-lt"/>
                <a:ea typeface="+mn-ea"/>
                <a:cs typeface="+mn-cs"/>
              </a:rPr>
              <a:t>PC </a:t>
            </a:r>
            <a:r>
              <a:rPr lang="fr-FR" sz="1200" kern="1200" dirty="0" smtClean="0">
                <a:solidFill>
                  <a:schemeClr val="tx1"/>
                </a:solidFill>
                <a:latin typeface="+mn-lt"/>
                <a:ea typeface="+mn-ea"/>
                <a:cs typeface="+mn-cs"/>
              </a:rPr>
              <a:t>: Inventer</a:t>
            </a:r>
          </a:p>
          <a:p>
            <a:r>
              <a:rPr lang="fr-FR" sz="1200" kern="1200" dirty="0" smtClean="0">
                <a:solidFill>
                  <a:schemeClr val="tx1"/>
                </a:solidFill>
                <a:latin typeface="+mn-lt"/>
                <a:ea typeface="+mn-ea"/>
                <a:cs typeface="+mn-cs"/>
              </a:rPr>
              <a:t>Système embarqué Un système embarqué peut être défini comme un système électronique et informatique autonome, qui est spécialisé dans une tâche bien précise. Ses ressources disponibles sont généralement limitées. Cette limitation est généralement d'ordre spatial (taille limitée) et énergétique (consommation restreinte).Les systèmes embarqués font très souvent appel à l’informatique, et notamment aux </a:t>
            </a:r>
            <a:r>
              <a:rPr lang="fr-FR" sz="1200" u="none" kern="1200" dirty="0" smtClean="0">
                <a:solidFill>
                  <a:schemeClr val="tx1"/>
                </a:solidFill>
                <a:latin typeface="+mn-lt"/>
                <a:ea typeface="+mn-ea"/>
                <a:cs typeface="+mn-cs"/>
              </a:rPr>
              <a:t>système temps </a:t>
            </a:r>
            <a:r>
              <a:rPr lang="fr-FR" sz="1200" u="none" kern="1200" dirty="0" err="1" smtClean="0">
                <a:solidFill>
                  <a:schemeClr val="tx1"/>
                </a:solidFill>
                <a:latin typeface="+mn-lt"/>
                <a:ea typeface="+mn-ea"/>
                <a:cs typeface="+mn-cs"/>
              </a:rPr>
              <a:t>reels</a:t>
            </a:r>
            <a:r>
              <a:rPr lang="fr-FR" sz="1200" kern="1200" dirty="0" smtClean="0">
                <a:solidFill>
                  <a:schemeClr val="tx1"/>
                </a:solidFill>
                <a:latin typeface="+mn-lt"/>
                <a:ea typeface="+mn-ea"/>
                <a:cs typeface="+mn-cs"/>
              </a:rPr>
              <a:t>.</a:t>
            </a:r>
          </a:p>
          <a:p>
            <a:r>
              <a:rPr lang="fr-FR" sz="1200" kern="1200" dirty="0" smtClean="0">
                <a:solidFill>
                  <a:schemeClr val="tx1"/>
                </a:solidFill>
                <a:latin typeface="+mn-lt"/>
                <a:ea typeface="+mn-ea"/>
                <a:cs typeface="+mn-cs"/>
              </a:rPr>
              <a:t> </a:t>
            </a:r>
          </a:p>
          <a:p>
            <a:r>
              <a:rPr lang="fr-FR" sz="1200" i="1" u="sng" kern="1200" dirty="0" smtClean="0">
                <a:solidFill>
                  <a:schemeClr val="tx1"/>
                </a:solidFill>
                <a:latin typeface="+mn-lt"/>
                <a:ea typeface="+mn-ea"/>
                <a:cs typeface="+mn-cs"/>
              </a:rPr>
              <a:t>Ecran TV</a:t>
            </a:r>
            <a:r>
              <a:rPr lang="fr-FR" sz="1200" kern="1200" dirty="0" smtClean="0">
                <a:solidFill>
                  <a:schemeClr val="tx1"/>
                </a:solidFill>
                <a:latin typeface="+mn-lt"/>
                <a:ea typeface="+mn-ea"/>
                <a:cs typeface="+mn-cs"/>
              </a:rPr>
              <a:t> : Inventer</a:t>
            </a:r>
          </a:p>
          <a:p>
            <a:endParaRPr lang="fr-FR" dirty="0"/>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3</a:t>
            </a:fld>
            <a:endParaRPr lang="fr-FR"/>
          </a:p>
        </p:txBody>
      </p:sp>
    </p:spTree>
    <p:extLst>
      <p:ext uri="{BB962C8B-B14F-4D97-AF65-F5344CB8AC3E}">
        <p14:creationId xmlns:p14="http://schemas.microsoft.com/office/powerpoint/2010/main" xmlns="" val="2705138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s-ES_tradnl" sz="1200" kern="1200" dirty="0" smtClean="0">
                <a:solidFill>
                  <a:schemeClr val="tx1"/>
                </a:solidFill>
                <a:latin typeface="+mn-lt"/>
                <a:ea typeface="+mn-ea"/>
                <a:cs typeface="+mn-cs"/>
              </a:rPr>
              <a:t>Un </a:t>
            </a:r>
            <a:r>
              <a:rPr lang="es-ES_tradnl" sz="1200" kern="1200" dirty="0" err="1" smtClean="0">
                <a:solidFill>
                  <a:schemeClr val="tx1"/>
                </a:solidFill>
                <a:latin typeface="+mn-lt"/>
                <a:ea typeface="+mn-ea"/>
                <a:cs typeface="+mn-cs"/>
              </a:rPr>
              <a:t>écran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tactile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est</a:t>
            </a:r>
            <a:r>
              <a:rPr lang="es-ES_tradnl" sz="1200" kern="1200" dirty="0" smtClean="0">
                <a:solidFill>
                  <a:schemeClr val="tx1"/>
                </a:solidFill>
                <a:latin typeface="+mn-lt"/>
                <a:ea typeface="+mn-ea"/>
                <a:cs typeface="+mn-cs"/>
              </a:rPr>
              <a:t> un </a:t>
            </a:r>
            <a:r>
              <a:rPr lang="es-ES_tradnl" sz="1200" u="none" strike="noStrike" kern="1200" dirty="0" err="1" smtClean="0">
                <a:solidFill>
                  <a:schemeClr val="tx1"/>
                </a:solidFill>
                <a:latin typeface="+mn-lt"/>
                <a:ea typeface="+mn-ea"/>
                <a:cs typeface="+mn-cs"/>
                <a:hlinkClick r:id="rId3" tooltip="Périphérique informatique"/>
              </a:rPr>
              <a:t>périphérique</a:t>
            </a:r>
            <a:r>
              <a:rPr lang="es-ES_tradnl" sz="1200" u="none" strike="noStrike" kern="1200" dirty="0" smtClean="0">
                <a:solidFill>
                  <a:schemeClr val="tx1"/>
                </a:solidFill>
                <a:latin typeface="+mn-lt"/>
                <a:ea typeface="+mn-ea"/>
                <a:cs typeface="+mn-cs"/>
                <a:hlinkClick r:id="rId3" tooltip="Périphérique informatique"/>
              </a:rPr>
              <a:t> </a:t>
            </a:r>
            <a:r>
              <a:rPr lang="es-ES_tradnl" sz="1200" u="none" strike="noStrike" kern="1200" dirty="0" err="1" smtClean="0">
                <a:solidFill>
                  <a:schemeClr val="tx1"/>
                </a:solidFill>
                <a:latin typeface="+mn-lt"/>
                <a:ea typeface="+mn-ea"/>
                <a:cs typeface="+mn-cs"/>
                <a:hlinkClick r:id="rId3" tooltip="Périphérique informatique"/>
              </a:rPr>
              <a:t>informatique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qui</a:t>
            </a:r>
            <a:r>
              <a:rPr lang="es-ES_tradnl" sz="1200" kern="1200" dirty="0" smtClean="0">
                <a:solidFill>
                  <a:schemeClr val="tx1"/>
                </a:solidFill>
                <a:latin typeface="+mn-lt"/>
                <a:ea typeface="+mn-ea"/>
                <a:cs typeface="+mn-cs"/>
              </a:rPr>
              <a:t> combine les </a:t>
            </a:r>
            <a:r>
              <a:rPr lang="es-ES_tradnl" sz="1200" kern="1200" dirty="0" err="1" smtClean="0">
                <a:solidFill>
                  <a:schemeClr val="tx1"/>
                </a:solidFill>
                <a:latin typeface="+mn-lt"/>
                <a:ea typeface="+mn-ea"/>
                <a:cs typeface="+mn-cs"/>
              </a:rPr>
              <a:t>fonctionnalités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d'affichage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d'un</a:t>
            </a:r>
            <a:r>
              <a:rPr lang="es-ES_tradnl" sz="1200" kern="1200" dirty="0" smtClean="0">
                <a:solidFill>
                  <a:schemeClr val="tx1"/>
                </a:solidFill>
                <a:latin typeface="+mn-lt"/>
                <a:ea typeface="+mn-ea"/>
                <a:cs typeface="+mn-cs"/>
              </a:rPr>
              <a:t> </a:t>
            </a:r>
            <a:r>
              <a:rPr lang="es-ES_tradnl" sz="1200" u="none" strike="noStrike" kern="1200" dirty="0" err="1" smtClean="0">
                <a:solidFill>
                  <a:schemeClr val="tx1"/>
                </a:solidFill>
                <a:latin typeface="+mn-lt"/>
                <a:ea typeface="+mn-ea"/>
                <a:cs typeface="+mn-cs"/>
                <a:hlinkClick r:id="rId4" tooltip="Moniteur d'ordinateur"/>
              </a:rPr>
              <a:t>écran</a:t>
            </a:r>
            <a:r>
              <a:rPr lang="es-ES_tradnl" sz="1200" kern="1200" dirty="0" smtClean="0">
                <a:solidFill>
                  <a:schemeClr val="tx1"/>
                </a:solidFill>
                <a:latin typeface="+mn-lt"/>
                <a:ea typeface="+mn-ea"/>
                <a:cs typeface="+mn-cs"/>
              </a:rPr>
              <a:t> (</a:t>
            </a:r>
            <a:r>
              <a:rPr lang="es-ES_tradnl" sz="1200" u="none" strike="noStrike" kern="1200" dirty="0" err="1" smtClean="0">
                <a:solidFill>
                  <a:schemeClr val="tx1"/>
                </a:solidFill>
                <a:latin typeface="+mn-lt"/>
                <a:ea typeface="+mn-ea"/>
                <a:cs typeface="+mn-cs"/>
                <a:hlinkClick r:id="rId5" tooltip="Moniteur vidéo"/>
              </a:rPr>
              <a:t>moniteur</a:t>
            </a:r>
            <a:r>
              <a:rPr lang="es-ES_tradnl" sz="1200" kern="1200" dirty="0" smtClean="0">
                <a:solidFill>
                  <a:schemeClr val="tx1"/>
                </a:solidFill>
                <a:latin typeface="+mn-lt"/>
                <a:ea typeface="+mn-ea"/>
                <a:cs typeface="+mn-cs"/>
              </a:rPr>
              <a:t>) et </a:t>
            </a:r>
            <a:r>
              <a:rPr lang="es-ES_tradnl" sz="1200" kern="1200" dirty="0" err="1" smtClean="0">
                <a:solidFill>
                  <a:schemeClr val="tx1"/>
                </a:solidFill>
                <a:latin typeface="+mn-lt"/>
                <a:ea typeface="+mn-ea"/>
                <a:cs typeface="+mn-cs"/>
              </a:rPr>
              <a:t>celles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d'un</a:t>
            </a:r>
            <a:r>
              <a:rPr lang="es-ES_tradnl" sz="1200" kern="1200" dirty="0" smtClean="0">
                <a:solidFill>
                  <a:schemeClr val="tx1"/>
                </a:solidFill>
                <a:latin typeface="+mn-lt"/>
                <a:ea typeface="+mn-ea"/>
                <a:cs typeface="+mn-cs"/>
              </a:rPr>
              <a:t> </a:t>
            </a:r>
            <a:r>
              <a:rPr lang="es-ES_tradnl" sz="1200" u="none" strike="noStrike" kern="1200" dirty="0" err="1" smtClean="0">
                <a:solidFill>
                  <a:schemeClr val="tx1"/>
                </a:solidFill>
                <a:latin typeface="+mn-lt"/>
                <a:ea typeface="+mn-ea"/>
                <a:cs typeface="+mn-cs"/>
                <a:hlinkClick r:id="rId6" tooltip="Dispositif de pointage"/>
              </a:rPr>
              <a:t>dispositif</a:t>
            </a:r>
            <a:r>
              <a:rPr lang="es-ES_tradnl" sz="1200" u="none" strike="noStrike" kern="1200" dirty="0" smtClean="0">
                <a:solidFill>
                  <a:schemeClr val="tx1"/>
                </a:solidFill>
                <a:latin typeface="+mn-lt"/>
                <a:ea typeface="+mn-ea"/>
                <a:cs typeface="+mn-cs"/>
                <a:hlinkClick r:id="rId6" tooltip="Dispositif de pointage"/>
              </a:rPr>
              <a:t> de </a:t>
            </a:r>
            <a:r>
              <a:rPr lang="es-ES_tradnl" sz="1200" u="none" strike="noStrike" kern="1200" dirty="0" err="1" smtClean="0">
                <a:solidFill>
                  <a:schemeClr val="tx1"/>
                </a:solidFill>
                <a:latin typeface="+mn-lt"/>
                <a:ea typeface="+mn-ea"/>
                <a:cs typeface="+mn-cs"/>
                <a:hlinkClick r:id="rId6" tooltip="Dispositif de pointage"/>
              </a:rPr>
              <a:t>pointage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comme</a:t>
            </a:r>
            <a:r>
              <a:rPr lang="es-ES_tradnl" sz="1200" kern="1200" dirty="0" smtClean="0">
                <a:solidFill>
                  <a:schemeClr val="tx1"/>
                </a:solidFill>
                <a:latin typeface="+mn-lt"/>
                <a:ea typeface="+mn-ea"/>
                <a:cs typeface="+mn-cs"/>
              </a:rPr>
              <a:t> la </a:t>
            </a:r>
            <a:r>
              <a:rPr lang="es-ES_tradnl" sz="1200" u="none" strike="noStrike" kern="1200" dirty="0" err="1" smtClean="0">
                <a:solidFill>
                  <a:schemeClr val="tx1"/>
                </a:solidFill>
                <a:latin typeface="+mn-lt"/>
                <a:ea typeface="+mn-ea"/>
                <a:cs typeface="+mn-cs"/>
                <a:hlinkClick r:id="rId7" tooltip="Souris (informatique)"/>
              </a:rPr>
              <a:t>souris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ou</a:t>
            </a:r>
            <a:r>
              <a:rPr lang="es-ES_tradnl" sz="1200" kern="1200" dirty="0" smtClean="0">
                <a:solidFill>
                  <a:schemeClr val="tx1"/>
                </a:solidFill>
                <a:latin typeface="+mn-lt"/>
                <a:ea typeface="+mn-ea"/>
                <a:cs typeface="+mn-cs"/>
              </a:rPr>
              <a:t> le </a:t>
            </a:r>
            <a:r>
              <a:rPr lang="es-ES_tradnl" sz="1200" u="none" strike="noStrike" kern="1200" dirty="0" err="1" smtClean="0">
                <a:solidFill>
                  <a:schemeClr val="tx1"/>
                </a:solidFill>
                <a:latin typeface="+mn-lt"/>
                <a:ea typeface="+mn-ea"/>
                <a:cs typeface="+mn-cs"/>
                <a:hlinkClick r:id="rId8" tooltip="Pavé tactile"/>
              </a:rPr>
              <a:t>Pavé</a:t>
            </a:r>
            <a:r>
              <a:rPr lang="es-ES_tradnl" sz="1200" u="none" strike="noStrike" kern="1200" dirty="0" smtClean="0">
                <a:solidFill>
                  <a:schemeClr val="tx1"/>
                </a:solidFill>
                <a:latin typeface="+mn-lt"/>
                <a:ea typeface="+mn-ea"/>
                <a:cs typeface="+mn-cs"/>
                <a:hlinkClick r:id="rId8" tooltip="Pavé tactile"/>
              </a:rPr>
              <a:t> </a:t>
            </a:r>
            <a:r>
              <a:rPr lang="es-ES_tradnl" sz="1200" u="none" strike="noStrike" kern="1200" dirty="0" err="1" smtClean="0">
                <a:solidFill>
                  <a:schemeClr val="tx1"/>
                </a:solidFill>
                <a:latin typeface="+mn-lt"/>
                <a:ea typeface="+mn-ea"/>
                <a:cs typeface="+mn-cs"/>
                <a:hlinkClick r:id="rId8" tooltip="Pavé tactile"/>
              </a:rPr>
              <a:t>tactile</a:t>
            </a:r>
            <a:r>
              <a:rPr lang="es-ES_tradnl" sz="1200" kern="1200" dirty="0" smtClean="0">
                <a:solidFill>
                  <a:schemeClr val="tx1"/>
                </a:solidFill>
                <a:latin typeface="+mn-lt"/>
                <a:ea typeface="+mn-ea"/>
                <a:cs typeface="+mn-cs"/>
              </a:rPr>
              <a:t>.</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En 1972, IBM lance le </a:t>
            </a:r>
            <a:r>
              <a:rPr lang="fr-FR" sz="1200" kern="1200" dirty="0" err="1" smtClean="0">
                <a:solidFill>
                  <a:schemeClr val="tx1"/>
                </a:solidFill>
                <a:latin typeface="+mn-lt"/>
                <a:ea typeface="+mn-ea"/>
                <a:cs typeface="+mn-cs"/>
              </a:rPr>
              <a:t>Plato</a:t>
            </a:r>
            <a:r>
              <a:rPr lang="fr-FR" sz="1200" kern="1200" dirty="0" smtClean="0">
                <a:solidFill>
                  <a:schemeClr val="tx1"/>
                </a:solidFill>
                <a:latin typeface="+mn-lt"/>
                <a:ea typeface="+mn-ea"/>
                <a:cs typeface="+mn-cs"/>
              </a:rPr>
              <a:t> IV. Cet ordinateur en avance sur son temps, était équipé d'un dispositif de reconnaissance du toucher. Technologie infrarouge</a:t>
            </a:r>
          </a:p>
          <a:p>
            <a:r>
              <a:rPr lang="fr-FR" sz="1200" kern="1200" dirty="0" smtClean="0">
                <a:solidFill>
                  <a:schemeClr val="tx1"/>
                </a:solidFill>
                <a:latin typeface="+mn-lt"/>
                <a:ea typeface="+mn-ea"/>
                <a:cs typeface="+mn-cs"/>
              </a:rPr>
              <a:t>Différente technologie : </a:t>
            </a:r>
          </a:p>
          <a:p>
            <a:endParaRPr lang="fr-FR" sz="1200" kern="1200" dirty="0" smtClean="0">
              <a:solidFill>
                <a:schemeClr val="tx1"/>
              </a:solidFill>
              <a:latin typeface="+mn-lt"/>
              <a:ea typeface="+mn-ea"/>
              <a:cs typeface="+mn-cs"/>
            </a:endParaRPr>
          </a:p>
          <a:p>
            <a:r>
              <a:rPr lang="fr-FR" sz="1200" b="1" kern="1200" dirty="0" smtClean="0">
                <a:solidFill>
                  <a:schemeClr val="tx1"/>
                </a:solidFill>
                <a:latin typeface="+mn-lt"/>
                <a:ea typeface="+mn-ea"/>
                <a:cs typeface="+mn-cs"/>
              </a:rPr>
              <a:t>Infrarouge</a:t>
            </a:r>
            <a:r>
              <a:rPr lang="fr-FR" sz="1200" kern="1200" dirty="0" smtClean="0">
                <a:solidFill>
                  <a:schemeClr val="tx1"/>
                </a:solidFill>
                <a:latin typeface="+mn-lt"/>
                <a:ea typeface="+mn-ea"/>
                <a:cs typeface="+mn-cs"/>
              </a:rPr>
              <a:t> : prend la forme d'un réseau de capteurs de rayonnement infrarouge, horizontal et vertical. La détection de contact se fait lors de l'interruption d'un de ces faisceaux de lumière infrarouge modulée (de façon à éviter les interférences entre détecteurs).</a:t>
            </a:r>
          </a:p>
          <a:p>
            <a:r>
              <a:rPr lang="fr-FR" sz="1200" kern="1200" dirty="0" smtClean="0">
                <a:solidFill>
                  <a:schemeClr val="tx1"/>
                </a:solidFill>
                <a:latin typeface="+mn-lt"/>
                <a:ea typeface="+mn-ea"/>
                <a:cs typeface="+mn-cs"/>
              </a:rPr>
              <a:t>Les écrans tactiles à infrarouge sont les plus résistants et de ce fait sont souvent utilisés pour les applications militaires.</a:t>
            </a:r>
          </a:p>
          <a:p>
            <a:endParaRPr lang="fr-FR" sz="1200" kern="1200" dirty="0" smtClean="0">
              <a:solidFill>
                <a:schemeClr val="tx1"/>
              </a:solidFill>
              <a:latin typeface="+mn-lt"/>
              <a:ea typeface="+mn-ea"/>
              <a:cs typeface="+mn-cs"/>
            </a:endParaRPr>
          </a:p>
          <a:p>
            <a:r>
              <a:rPr lang="es-ES_tradnl" sz="1200" b="1" kern="1200" dirty="0" err="1" smtClean="0">
                <a:solidFill>
                  <a:schemeClr val="tx1"/>
                </a:solidFill>
                <a:latin typeface="+mn-lt"/>
                <a:ea typeface="+mn-ea"/>
                <a:cs typeface="+mn-cs"/>
              </a:rPr>
              <a:t>Capacitive</a:t>
            </a:r>
            <a:r>
              <a:rPr lang="fr-FR" sz="1200" kern="1200" dirty="0" smtClean="0">
                <a:solidFill>
                  <a:schemeClr val="tx1"/>
                </a:solidFill>
                <a:latin typeface="+mn-lt"/>
                <a:ea typeface="+mn-ea"/>
                <a:cs typeface="+mn-cs"/>
              </a:rPr>
              <a:t> : Dans les systèmes capacitifs, une couche qui accumule les charges, à base d'</a:t>
            </a:r>
            <a:r>
              <a:rPr lang="fr-FR" sz="1200" u="none" strike="noStrike" kern="1200" dirty="0" smtClean="0">
                <a:solidFill>
                  <a:schemeClr val="tx1"/>
                </a:solidFill>
                <a:latin typeface="+mn-lt"/>
                <a:ea typeface="+mn-ea"/>
                <a:cs typeface="+mn-cs"/>
                <a:hlinkClick r:id="rId9" tooltip="Indium"/>
              </a:rPr>
              <a:t>indium</a:t>
            </a:r>
            <a:r>
              <a:rPr lang="fr-FR" sz="1200" kern="1200" dirty="0" smtClean="0">
                <a:solidFill>
                  <a:schemeClr val="tx1"/>
                </a:solidFill>
                <a:latin typeface="+mn-lt"/>
                <a:ea typeface="+mn-ea"/>
                <a:cs typeface="+mn-cs"/>
              </a:rPr>
              <a:t>, métal de plus en plus rare, est placée sur la plaque de verre du moniteur. Lorsque l’utilisateur touche la plaque avec son doigt, certaines de ces charges lui sont transférées. Les charges qui quittent la plaque capacitive créent un déficit quantifiable. Avec un capteur dans chacun des coins de la plaque, il est possible en tout temps de mesurer et de déterminer les coordonnées du point de contact. Le traitement de cette information demeure le même que pour les circuits résistifs.</a:t>
            </a:r>
          </a:p>
          <a:p>
            <a:r>
              <a:rPr lang="fr-FR" sz="1200" kern="1200" dirty="0" smtClean="0">
                <a:solidFill>
                  <a:schemeClr val="tx1"/>
                </a:solidFill>
                <a:latin typeface="+mn-lt"/>
                <a:ea typeface="+mn-ea"/>
                <a:cs typeface="+mn-cs"/>
              </a:rPr>
              <a:t>Un avantage majeur des systèmes capacitifs par rapport aux résistifs est la capacité de transmettre la lumière au travers de sa surface avec un meilleur rendement. En effet, jusqu’à 90 % de la lumière traversera une surface capacitive par rapport à un maximum de 75 % pour les systèmes résistifs, ce qui donne une clarté d’image supérieure pour les systèmes capacitifs.</a:t>
            </a:r>
          </a:p>
          <a:p>
            <a:endParaRPr lang="fr-FR" sz="1200" kern="1200" dirty="0" smtClean="0">
              <a:solidFill>
                <a:schemeClr val="tx1"/>
              </a:solidFill>
              <a:latin typeface="+mn-lt"/>
              <a:ea typeface="+mn-ea"/>
              <a:cs typeface="+mn-cs"/>
            </a:endParaRPr>
          </a:p>
          <a:p>
            <a:r>
              <a:rPr lang="fr-FR" sz="1200" b="1" kern="1200" dirty="0" smtClean="0">
                <a:solidFill>
                  <a:schemeClr val="tx1"/>
                </a:solidFill>
                <a:latin typeface="+mn-lt"/>
                <a:ea typeface="+mn-ea"/>
                <a:cs typeface="+mn-cs"/>
              </a:rPr>
              <a:t>Résistive analogique(</a:t>
            </a:r>
            <a:r>
              <a:rPr lang="fr-FR" sz="1200" b="1" kern="1200" dirty="0" err="1" smtClean="0">
                <a:solidFill>
                  <a:schemeClr val="tx1"/>
                </a:solidFill>
                <a:latin typeface="+mn-lt"/>
                <a:ea typeface="+mn-ea"/>
                <a:cs typeface="+mn-cs"/>
              </a:rPr>
              <a:t>htc,Lg</a:t>
            </a:r>
            <a:r>
              <a:rPr lang="fr-FR" sz="1200" b="1" kern="1200" dirty="0" smtClean="0">
                <a:solidFill>
                  <a:schemeClr val="tx1"/>
                </a:solidFill>
                <a:latin typeface="+mn-lt"/>
                <a:ea typeface="+mn-ea"/>
                <a:cs typeface="+mn-cs"/>
              </a:rPr>
              <a:t>) : </a:t>
            </a:r>
            <a:r>
              <a:rPr lang="fr-FR" sz="1200" kern="1200" dirty="0" smtClean="0">
                <a:solidFill>
                  <a:schemeClr val="tx1"/>
                </a:solidFill>
                <a:latin typeface="+mn-lt"/>
                <a:ea typeface="+mn-ea"/>
                <a:cs typeface="+mn-cs"/>
              </a:rPr>
              <a:t>Les systèmes résistifs sont constitués d’une plaque de verre dont la surface est conductrice (résistive : </a:t>
            </a:r>
            <a:r>
              <a:rPr lang="fr-FR" sz="1200" u="none" strike="noStrike" kern="1200" dirty="0" smtClean="0">
                <a:solidFill>
                  <a:schemeClr val="tx1"/>
                </a:solidFill>
                <a:latin typeface="+mn-lt"/>
                <a:ea typeface="+mn-ea"/>
                <a:cs typeface="+mn-cs"/>
                <a:hlinkClick r:id="rId10" tooltip="Oxyde d'indium-étain"/>
              </a:rPr>
              <a:t>ITO</a:t>
            </a:r>
            <a:r>
              <a:rPr lang="fr-FR" sz="1200" kern="1200" dirty="0" smtClean="0">
                <a:solidFill>
                  <a:schemeClr val="tx1"/>
                </a:solidFill>
                <a:latin typeface="+mn-lt"/>
                <a:ea typeface="+mn-ea"/>
                <a:cs typeface="+mn-cs"/>
              </a:rPr>
              <a:t>). Celle-ci est recouverte par un film plastique dont la sous face est conductrice (résistive : </a:t>
            </a:r>
            <a:r>
              <a:rPr lang="fr-FR" sz="1200" u="none" strike="noStrike" kern="1200" dirty="0" smtClean="0">
                <a:solidFill>
                  <a:schemeClr val="tx1"/>
                </a:solidFill>
                <a:latin typeface="+mn-lt"/>
                <a:ea typeface="+mn-ea"/>
                <a:cs typeface="+mn-cs"/>
                <a:hlinkClick r:id="rId10" tooltip="Oxyde d'indium-étain"/>
              </a:rPr>
              <a:t>ITO</a:t>
            </a:r>
            <a:r>
              <a:rPr lang="fr-FR" sz="1200" kern="1200" dirty="0" smtClean="0">
                <a:solidFill>
                  <a:schemeClr val="tx1"/>
                </a:solidFill>
                <a:latin typeface="+mn-lt"/>
                <a:ea typeface="+mn-ea"/>
                <a:cs typeface="+mn-cs"/>
              </a:rPr>
              <a:t>). Ces deux couches sont tenues distantes par de microscopiques cales d’espacement ; de plus, une couche additionnelle est ajoutée en surface pour éviter les égratignures (par exemple, par les pointes de stylets).</a:t>
            </a:r>
          </a:p>
          <a:p>
            <a:r>
              <a:rPr lang="es-ES_tradnl" sz="1200" kern="1200" dirty="0" smtClean="0">
                <a:solidFill>
                  <a:schemeClr val="tx1"/>
                </a:solidFill>
                <a:latin typeface="+mn-lt"/>
                <a:ea typeface="+mn-ea"/>
                <a:cs typeface="+mn-cs"/>
              </a:rPr>
              <a:t>Un </a:t>
            </a:r>
            <a:r>
              <a:rPr lang="es-ES_tradnl" sz="1200" u="none" strike="noStrike" kern="1200" dirty="0" err="1" smtClean="0">
                <a:solidFill>
                  <a:schemeClr val="tx1"/>
                </a:solidFill>
                <a:latin typeface="+mn-lt"/>
                <a:ea typeface="+mn-ea"/>
                <a:cs typeface="+mn-cs"/>
                <a:hlinkClick r:id="rId11" tooltip="Courant électrique"/>
              </a:rPr>
              <a:t>courant</a:t>
            </a:r>
            <a:r>
              <a:rPr lang="es-ES_tradnl" sz="1200" u="none" strike="noStrike" kern="1200" dirty="0" smtClean="0">
                <a:solidFill>
                  <a:schemeClr val="tx1"/>
                </a:solidFill>
                <a:latin typeface="+mn-lt"/>
                <a:ea typeface="+mn-ea"/>
                <a:cs typeface="+mn-cs"/>
                <a:hlinkClick r:id="rId11" tooltip="Courant électrique"/>
              </a:rPr>
              <a:t> </a:t>
            </a:r>
            <a:r>
              <a:rPr lang="es-ES_tradnl" sz="1200" u="none" strike="noStrike" kern="1200" dirty="0" err="1" smtClean="0">
                <a:solidFill>
                  <a:schemeClr val="tx1"/>
                </a:solidFill>
                <a:latin typeface="+mn-lt"/>
                <a:ea typeface="+mn-ea"/>
                <a:cs typeface="+mn-cs"/>
                <a:hlinkClick r:id="rId11" tooltip="Courant électrique"/>
              </a:rPr>
              <a:t>électrique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est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induit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dans</a:t>
            </a:r>
            <a:r>
              <a:rPr lang="es-ES_tradnl" sz="1200" kern="1200" dirty="0" smtClean="0">
                <a:solidFill>
                  <a:schemeClr val="tx1"/>
                </a:solidFill>
                <a:latin typeface="+mn-lt"/>
                <a:ea typeface="+mn-ea"/>
                <a:cs typeface="+mn-cs"/>
              </a:rPr>
              <a:t> les </a:t>
            </a:r>
            <a:r>
              <a:rPr lang="es-ES_tradnl" sz="1200" kern="1200" dirty="0" err="1" smtClean="0">
                <a:solidFill>
                  <a:schemeClr val="tx1"/>
                </a:solidFill>
                <a:latin typeface="+mn-lt"/>
                <a:ea typeface="+mn-ea"/>
                <a:cs typeface="+mn-cs"/>
              </a:rPr>
              <a:t>deux</a:t>
            </a:r>
            <a:r>
              <a:rPr lang="es-ES_tradnl" sz="1200" kern="1200" dirty="0" smtClean="0">
                <a:solidFill>
                  <a:schemeClr val="tx1"/>
                </a:solidFill>
                <a:latin typeface="+mn-lt"/>
                <a:ea typeface="+mn-ea"/>
                <a:cs typeface="+mn-cs"/>
              </a:rPr>
              <a:t> faces </a:t>
            </a:r>
            <a:r>
              <a:rPr lang="es-ES_tradnl" sz="1200" kern="1200" dirty="0" err="1" smtClean="0">
                <a:solidFill>
                  <a:schemeClr val="tx1"/>
                </a:solidFill>
                <a:latin typeface="+mn-lt"/>
                <a:ea typeface="+mn-ea"/>
                <a:cs typeface="+mn-cs"/>
              </a:rPr>
              <a:t>conductrices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pendant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l’opération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Lorsque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l’utilisateur</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touche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avec</a:t>
            </a:r>
            <a:r>
              <a:rPr lang="es-ES_tradnl" sz="1200" kern="1200" dirty="0" smtClean="0">
                <a:solidFill>
                  <a:schemeClr val="tx1"/>
                </a:solidFill>
                <a:latin typeface="+mn-lt"/>
                <a:ea typeface="+mn-ea"/>
                <a:cs typeface="+mn-cs"/>
              </a:rPr>
              <a:t> la </a:t>
            </a:r>
            <a:r>
              <a:rPr lang="es-ES_tradnl" sz="1200" kern="1200" dirty="0" err="1" smtClean="0">
                <a:solidFill>
                  <a:schemeClr val="tx1"/>
                </a:solidFill>
                <a:latin typeface="+mn-lt"/>
                <a:ea typeface="+mn-ea"/>
                <a:cs typeface="+mn-cs"/>
              </a:rPr>
              <a:t>pointe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stylet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ou</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doigt</a:t>
            </a:r>
            <a:r>
              <a:rPr lang="es-ES_tradnl" sz="1200" kern="1200" dirty="0" smtClean="0">
                <a:solidFill>
                  <a:schemeClr val="tx1"/>
                </a:solidFill>
                <a:latin typeface="+mn-lt"/>
                <a:ea typeface="+mn-ea"/>
                <a:cs typeface="+mn-cs"/>
              </a:rPr>
              <a:t>), la </a:t>
            </a:r>
            <a:r>
              <a:rPr lang="es-ES_tradnl" sz="1200" kern="1200" dirty="0" err="1" smtClean="0">
                <a:solidFill>
                  <a:schemeClr val="tx1"/>
                </a:solidFill>
                <a:latin typeface="+mn-lt"/>
                <a:ea typeface="+mn-ea"/>
                <a:cs typeface="+mn-cs"/>
              </a:rPr>
              <a:t>pression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exercée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amorce</a:t>
            </a:r>
            <a:r>
              <a:rPr lang="es-ES_tradnl" sz="1200" kern="1200" dirty="0" smtClean="0">
                <a:solidFill>
                  <a:schemeClr val="tx1"/>
                </a:solidFill>
                <a:latin typeface="+mn-lt"/>
                <a:ea typeface="+mn-ea"/>
                <a:cs typeface="+mn-cs"/>
              </a:rPr>
              <a:t> un </a:t>
            </a:r>
            <a:r>
              <a:rPr lang="es-ES_tradnl" sz="1200" kern="1200" dirty="0" err="1" smtClean="0">
                <a:solidFill>
                  <a:schemeClr val="tx1"/>
                </a:solidFill>
                <a:latin typeface="+mn-lt"/>
                <a:ea typeface="+mn-ea"/>
                <a:cs typeface="+mn-cs"/>
              </a:rPr>
              <a:t>contact</a:t>
            </a:r>
            <a:r>
              <a:rPr lang="es-ES_tradnl" sz="1200" kern="1200" dirty="0" smtClean="0">
                <a:solidFill>
                  <a:schemeClr val="tx1"/>
                </a:solidFill>
                <a:latin typeface="+mn-lt"/>
                <a:ea typeface="+mn-ea"/>
                <a:cs typeface="+mn-cs"/>
              </a:rPr>
              <a:t> entre les </a:t>
            </a:r>
            <a:r>
              <a:rPr lang="es-ES_tradnl" sz="1200" kern="1200" dirty="0" err="1" smtClean="0">
                <a:solidFill>
                  <a:schemeClr val="tx1"/>
                </a:solidFill>
                <a:latin typeface="+mn-lt"/>
                <a:ea typeface="+mn-ea"/>
                <a:cs typeface="+mn-cs"/>
              </a:rPr>
              <a:t>deux</a:t>
            </a:r>
            <a:r>
              <a:rPr lang="es-ES_tradnl" sz="1200" kern="1200" dirty="0" smtClean="0">
                <a:solidFill>
                  <a:schemeClr val="tx1"/>
                </a:solidFill>
                <a:latin typeface="+mn-lt"/>
                <a:ea typeface="+mn-ea"/>
                <a:cs typeface="+mn-cs"/>
              </a:rPr>
              <a:t> faces </a:t>
            </a:r>
            <a:r>
              <a:rPr lang="es-ES_tradnl" sz="1200" kern="1200" dirty="0" err="1" smtClean="0">
                <a:solidFill>
                  <a:schemeClr val="tx1"/>
                </a:solidFill>
                <a:latin typeface="+mn-lt"/>
                <a:ea typeface="+mn-ea"/>
                <a:cs typeface="+mn-cs"/>
              </a:rPr>
              <a:t>électrifiées</a:t>
            </a:r>
            <a:r>
              <a:rPr lang="es-ES_tradnl" sz="1200" kern="1200" dirty="0" smtClean="0">
                <a:solidFill>
                  <a:schemeClr val="tx1"/>
                </a:solidFill>
                <a:latin typeface="+mn-lt"/>
                <a:ea typeface="+mn-ea"/>
                <a:cs typeface="+mn-cs"/>
              </a:rPr>
              <a:t>. La </a:t>
            </a:r>
            <a:r>
              <a:rPr lang="es-ES_tradnl" sz="1200" kern="1200" dirty="0" err="1" smtClean="0">
                <a:solidFill>
                  <a:schemeClr val="tx1"/>
                </a:solidFill>
                <a:latin typeface="+mn-lt"/>
                <a:ea typeface="+mn-ea"/>
                <a:cs typeface="+mn-cs"/>
              </a:rPr>
              <a:t>variation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dans</a:t>
            </a:r>
            <a:r>
              <a:rPr lang="es-ES_tradnl" sz="1200" kern="1200" dirty="0" smtClean="0">
                <a:solidFill>
                  <a:schemeClr val="tx1"/>
                </a:solidFill>
                <a:latin typeface="+mn-lt"/>
                <a:ea typeface="+mn-ea"/>
                <a:cs typeface="+mn-cs"/>
              </a:rPr>
              <a:t> les </a:t>
            </a:r>
            <a:r>
              <a:rPr lang="es-ES_tradnl" sz="1200" u="none" strike="noStrike" kern="1200" dirty="0" err="1" smtClean="0">
                <a:solidFill>
                  <a:schemeClr val="tx1"/>
                </a:solidFill>
                <a:latin typeface="+mn-lt"/>
                <a:ea typeface="+mn-ea"/>
                <a:cs typeface="+mn-cs"/>
                <a:hlinkClick r:id="rId12" tooltip="Champs électriques"/>
              </a:rPr>
              <a:t>champs</a:t>
            </a:r>
            <a:r>
              <a:rPr lang="es-ES_tradnl" sz="1200" u="none" strike="noStrike" kern="1200" dirty="0" smtClean="0">
                <a:solidFill>
                  <a:schemeClr val="tx1"/>
                </a:solidFill>
                <a:latin typeface="+mn-lt"/>
                <a:ea typeface="+mn-ea"/>
                <a:cs typeface="+mn-cs"/>
                <a:hlinkClick r:id="rId12" tooltip="Champs électriques"/>
              </a:rPr>
              <a:t> </a:t>
            </a:r>
            <a:r>
              <a:rPr lang="es-ES_tradnl" sz="1200" u="none" strike="noStrike" kern="1200" dirty="0" err="1" smtClean="0">
                <a:solidFill>
                  <a:schemeClr val="tx1"/>
                </a:solidFill>
                <a:latin typeface="+mn-lt"/>
                <a:ea typeface="+mn-ea"/>
                <a:cs typeface="+mn-cs"/>
                <a:hlinkClick r:id="rId12" tooltip="Champs électriques"/>
              </a:rPr>
              <a:t>électriques</a:t>
            </a:r>
            <a:r>
              <a:rPr lang="es-ES_tradnl" sz="1200" kern="1200" dirty="0" smtClean="0">
                <a:solidFill>
                  <a:schemeClr val="tx1"/>
                </a:solidFill>
                <a:latin typeface="+mn-lt"/>
                <a:ea typeface="+mn-ea"/>
                <a:cs typeface="+mn-cs"/>
              </a:rPr>
              <a:t> de ces </a:t>
            </a:r>
            <a:r>
              <a:rPr lang="es-ES_tradnl" sz="1200" kern="1200" dirty="0" err="1" smtClean="0">
                <a:solidFill>
                  <a:schemeClr val="tx1"/>
                </a:solidFill>
                <a:latin typeface="+mn-lt"/>
                <a:ea typeface="+mn-ea"/>
                <a:cs typeface="+mn-cs"/>
              </a:rPr>
              <a:t>deux</a:t>
            </a:r>
            <a:r>
              <a:rPr lang="es-ES_tradnl" sz="1200" kern="1200" dirty="0" smtClean="0">
                <a:solidFill>
                  <a:schemeClr val="tx1"/>
                </a:solidFill>
                <a:latin typeface="+mn-lt"/>
                <a:ea typeface="+mn-ea"/>
                <a:cs typeface="+mn-cs"/>
              </a:rPr>
              <a:t> faces </a:t>
            </a:r>
            <a:r>
              <a:rPr lang="es-ES_tradnl" sz="1200" kern="1200" dirty="0" err="1" smtClean="0">
                <a:solidFill>
                  <a:schemeClr val="tx1"/>
                </a:solidFill>
                <a:latin typeface="+mn-lt"/>
                <a:ea typeface="+mn-ea"/>
                <a:cs typeface="+mn-cs"/>
              </a:rPr>
              <a:t>conductrices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permet</a:t>
            </a:r>
            <a:r>
              <a:rPr lang="es-ES_tradnl" sz="1200" kern="1200" dirty="0" smtClean="0">
                <a:solidFill>
                  <a:schemeClr val="tx1"/>
                </a:solidFill>
                <a:latin typeface="+mn-lt"/>
                <a:ea typeface="+mn-ea"/>
                <a:cs typeface="+mn-cs"/>
              </a:rPr>
              <a:t> de </a:t>
            </a:r>
            <a:r>
              <a:rPr lang="es-ES_tradnl" sz="1200" kern="1200" dirty="0" err="1" smtClean="0">
                <a:solidFill>
                  <a:schemeClr val="tx1"/>
                </a:solidFill>
                <a:latin typeface="+mn-lt"/>
                <a:ea typeface="+mn-ea"/>
                <a:cs typeface="+mn-cs"/>
              </a:rPr>
              <a:t>déterminer</a:t>
            </a:r>
            <a:r>
              <a:rPr lang="es-ES_tradnl" sz="1200" kern="1200" dirty="0" smtClean="0">
                <a:solidFill>
                  <a:schemeClr val="tx1"/>
                </a:solidFill>
                <a:latin typeface="+mn-lt"/>
                <a:ea typeface="+mn-ea"/>
                <a:cs typeface="+mn-cs"/>
              </a:rPr>
              <a:t> les </a:t>
            </a:r>
            <a:r>
              <a:rPr lang="es-ES_tradnl" sz="1200" kern="1200" dirty="0" err="1" smtClean="0">
                <a:solidFill>
                  <a:schemeClr val="tx1"/>
                </a:solidFill>
                <a:latin typeface="+mn-lt"/>
                <a:ea typeface="+mn-ea"/>
                <a:cs typeface="+mn-cs"/>
              </a:rPr>
              <a:t>coordonnées</a:t>
            </a:r>
            <a:r>
              <a:rPr lang="es-ES_tradnl" sz="1200" kern="1200" dirty="0" smtClean="0">
                <a:solidFill>
                  <a:schemeClr val="tx1"/>
                </a:solidFill>
                <a:latin typeface="+mn-lt"/>
                <a:ea typeface="+mn-ea"/>
                <a:cs typeface="+mn-cs"/>
              </a:rPr>
              <a:t> du </a:t>
            </a:r>
            <a:r>
              <a:rPr lang="es-ES_tradnl" sz="1200" kern="1200" dirty="0" err="1" smtClean="0">
                <a:solidFill>
                  <a:schemeClr val="tx1"/>
                </a:solidFill>
                <a:latin typeface="+mn-lt"/>
                <a:ea typeface="+mn-ea"/>
                <a:cs typeface="+mn-cs"/>
              </a:rPr>
              <a:t>point</a:t>
            </a:r>
            <a:r>
              <a:rPr lang="es-ES_tradnl" sz="1200" kern="1200" dirty="0" smtClean="0">
                <a:solidFill>
                  <a:schemeClr val="tx1"/>
                </a:solidFill>
                <a:latin typeface="+mn-lt"/>
                <a:ea typeface="+mn-ea"/>
                <a:cs typeface="+mn-cs"/>
              </a:rPr>
              <a:t> de </a:t>
            </a:r>
            <a:r>
              <a:rPr lang="es-ES_tradnl" sz="1200" kern="1200" dirty="0" err="1" smtClean="0">
                <a:solidFill>
                  <a:schemeClr val="tx1"/>
                </a:solidFill>
                <a:latin typeface="+mn-lt"/>
                <a:ea typeface="+mn-ea"/>
                <a:cs typeface="+mn-cs"/>
              </a:rPr>
              <a:t>contact</a:t>
            </a:r>
            <a:r>
              <a:rPr lang="es-ES_tradnl" sz="1200" kern="1200" dirty="0" smtClean="0">
                <a:solidFill>
                  <a:schemeClr val="tx1"/>
                </a:solidFill>
                <a:latin typeface="+mn-lt"/>
                <a:ea typeface="+mn-ea"/>
                <a:cs typeface="+mn-cs"/>
              </a:rPr>
              <a:t>. Une </a:t>
            </a:r>
            <a:r>
              <a:rPr lang="es-ES_tradnl" sz="1200" kern="1200" dirty="0" err="1" smtClean="0">
                <a:solidFill>
                  <a:schemeClr val="tx1"/>
                </a:solidFill>
                <a:latin typeface="+mn-lt"/>
                <a:ea typeface="+mn-ea"/>
                <a:cs typeface="+mn-cs"/>
              </a:rPr>
              <a:t>fois</a:t>
            </a:r>
            <a:r>
              <a:rPr lang="es-ES_tradnl" sz="1200" kern="1200" dirty="0" smtClean="0">
                <a:solidFill>
                  <a:schemeClr val="tx1"/>
                </a:solidFill>
                <a:latin typeface="+mn-lt"/>
                <a:ea typeface="+mn-ea"/>
                <a:cs typeface="+mn-cs"/>
              </a:rPr>
              <a:t> les </a:t>
            </a:r>
            <a:r>
              <a:rPr lang="es-ES_tradnl" sz="1200" kern="1200" dirty="0" err="1" smtClean="0">
                <a:solidFill>
                  <a:schemeClr val="tx1"/>
                </a:solidFill>
                <a:latin typeface="+mn-lt"/>
                <a:ea typeface="+mn-ea"/>
                <a:cs typeface="+mn-cs"/>
              </a:rPr>
              <a:t>coordonnées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déterminées</a:t>
            </a:r>
            <a:r>
              <a:rPr lang="es-ES_tradnl" sz="1200" kern="1200" dirty="0" smtClean="0">
                <a:solidFill>
                  <a:schemeClr val="tx1"/>
                </a:solidFill>
                <a:latin typeface="+mn-lt"/>
                <a:ea typeface="+mn-ea"/>
                <a:cs typeface="+mn-cs"/>
              </a:rPr>
              <a:t>, le </a:t>
            </a:r>
            <a:r>
              <a:rPr lang="es-ES_tradnl" sz="1200" kern="1200" dirty="0" err="1" smtClean="0">
                <a:solidFill>
                  <a:schemeClr val="tx1"/>
                </a:solidFill>
                <a:latin typeface="+mn-lt"/>
                <a:ea typeface="+mn-ea"/>
                <a:cs typeface="+mn-cs"/>
              </a:rPr>
              <a:t>traitement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logiciel</a:t>
            </a:r>
            <a:r>
              <a:rPr lang="es-ES_tradnl" sz="1200" kern="1200" dirty="0" smtClean="0">
                <a:solidFill>
                  <a:schemeClr val="tx1"/>
                </a:solidFill>
                <a:latin typeface="+mn-lt"/>
                <a:ea typeface="+mn-ea"/>
                <a:cs typeface="+mn-cs"/>
              </a:rPr>
              <a:t> par le </a:t>
            </a:r>
            <a:r>
              <a:rPr lang="es-ES_tradnl" sz="1200" kern="1200" dirty="0" err="1" smtClean="0">
                <a:solidFill>
                  <a:schemeClr val="tx1"/>
                </a:solidFill>
                <a:latin typeface="+mn-lt"/>
                <a:ea typeface="+mn-ea"/>
                <a:cs typeface="+mn-cs"/>
              </a:rPr>
              <a:t>système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s'établit</a:t>
            </a:r>
            <a:r>
              <a:rPr lang="es-ES_tradnl" sz="1200" kern="1200" dirty="0" smtClean="0">
                <a:solidFill>
                  <a:schemeClr val="tx1"/>
                </a:solidFill>
                <a:latin typeface="+mn-lt"/>
                <a:ea typeface="+mn-ea"/>
                <a:cs typeface="+mn-cs"/>
              </a:rPr>
              <a:t>.</a:t>
            </a:r>
            <a:endParaRPr lang="fr-F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La </a:t>
            </a:r>
            <a:r>
              <a:rPr lang="es-ES_tradnl" sz="1200" kern="1200" dirty="0" err="1" smtClean="0">
                <a:solidFill>
                  <a:schemeClr val="tx1"/>
                </a:solidFill>
                <a:latin typeface="+mn-lt"/>
                <a:ea typeface="+mn-ea"/>
                <a:cs typeface="+mn-cs"/>
              </a:rPr>
              <a:t>conductivité</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électrique</a:t>
            </a:r>
            <a:r>
              <a:rPr lang="es-ES_tradnl" sz="1200" kern="1200" dirty="0" smtClean="0">
                <a:solidFill>
                  <a:schemeClr val="tx1"/>
                </a:solidFill>
                <a:latin typeface="+mn-lt"/>
                <a:ea typeface="+mn-ea"/>
                <a:cs typeface="+mn-cs"/>
              </a:rPr>
              <a:t> de ces </a:t>
            </a:r>
            <a:r>
              <a:rPr lang="es-ES_tradnl" sz="1200" kern="1200" dirty="0" err="1" smtClean="0">
                <a:solidFill>
                  <a:schemeClr val="tx1"/>
                </a:solidFill>
                <a:latin typeface="+mn-lt"/>
                <a:ea typeface="+mn-ea"/>
                <a:cs typeface="+mn-cs"/>
              </a:rPr>
              <a:t>deux</a:t>
            </a:r>
            <a:r>
              <a:rPr lang="es-ES_tradnl" sz="1200" kern="1200" dirty="0" smtClean="0">
                <a:solidFill>
                  <a:schemeClr val="tx1"/>
                </a:solidFill>
                <a:latin typeface="+mn-lt"/>
                <a:ea typeface="+mn-ea"/>
                <a:cs typeface="+mn-cs"/>
              </a:rPr>
              <a:t> faces </a:t>
            </a:r>
            <a:r>
              <a:rPr lang="es-ES_tradnl" sz="1200" kern="1200" dirty="0" err="1" smtClean="0">
                <a:solidFill>
                  <a:schemeClr val="tx1"/>
                </a:solidFill>
                <a:latin typeface="+mn-lt"/>
                <a:ea typeface="+mn-ea"/>
                <a:cs typeface="+mn-cs"/>
              </a:rPr>
              <a:t>s'use</a:t>
            </a:r>
            <a:r>
              <a:rPr lang="es-ES_tradnl" sz="1200" kern="1200" dirty="0" smtClean="0">
                <a:solidFill>
                  <a:schemeClr val="tx1"/>
                </a:solidFill>
                <a:latin typeface="+mn-lt"/>
                <a:ea typeface="+mn-ea"/>
                <a:cs typeface="+mn-cs"/>
              </a:rPr>
              <a:t> un </a:t>
            </a:r>
            <a:r>
              <a:rPr lang="es-ES_tradnl" sz="1200" kern="1200" dirty="0" err="1" smtClean="0">
                <a:solidFill>
                  <a:schemeClr val="tx1"/>
                </a:solidFill>
                <a:latin typeface="+mn-lt"/>
                <a:ea typeface="+mn-ea"/>
                <a:cs typeface="+mn-cs"/>
              </a:rPr>
              <a:t>peu</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lors</a:t>
            </a:r>
            <a:r>
              <a:rPr lang="es-ES_tradnl" sz="1200" kern="1200" dirty="0" smtClean="0">
                <a:solidFill>
                  <a:schemeClr val="tx1"/>
                </a:solidFill>
                <a:latin typeface="+mn-lt"/>
                <a:ea typeface="+mn-ea"/>
                <a:cs typeface="+mn-cs"/>
              </a:rPr>
              <a:t> de </a:t>
            </a:r>
            <a:r>
              <a:rPr lang="es-ES_tradnl" sz="1200" kern="1200" dirty="0" err="1" smtClean="0">
                <a:solidFill>
                  <a:schemeClr val="tx1"/>
                </a:solidFill>
                <a:latin typeface="+mn-lt"/>
                <a:ea typeface="+mn-ea"/>
                <a:cs typeface="+mn-cs"/>
              </a:rPr>
              <a:t>chaque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contact</a:t>
            </a:r>
            <a:r>
              <a:rPr lang="es-ES_tradnl" sz="1200" kern="1200" dirty="0" smtClean="0">
                <a:solidFill>
                  <a:schemeClr val="tx1"/>
                </a:solidFill>
                <a:latin typeface="+mn-lt"/>
                <a:ea typeface="+mn-ea"/>
                <a:cs typeface="+mn-cs"/>
              </a:rPr>
              <a:t> entre elles (à cause des </a:t>
            </a:r>
            <a:r>
              <a:rPr lang="es-ES_tradnl" sz="1200" kern="1200" dirty="0" err="1" smtClean="0">
                <a:solidFill>
                  <a:schemeClr val="tx1"/>
                </a:solidFill>
                <a:latin typeface="+mn-lt"/>
                <a:ea typeface="+mn-ea"/>
                <a:cs typeface="+mn-cs"/>
              </a:rPr>
              <a:t>décharges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électriques</a:t>
            </a:r>
            <a:r>
              <a:rPr lang="es-ES_tradnl" sz="1200" kern="1200" dirty="0" smtClean="0">
                <a:solidFill>
                  <a:schemeClr val="tx1"/>
                </a:solidFill>
                <a:latin typeface="+mn-lt"/>
                <a:ea typeface="+mn-ea"/>
                <a:cs typeface="+mn-cs"/>
              </a:rPr>
              <a:t> : micro </a:t>
            </a:r>
            <a:r>
              <a:rPr lang="es-ES_tradnl" sz="1200" kern="1200" dirty="0" err="1" smtClean="0">
                <a:solidFill>
                  <a:schemeClr val="tx1"/>
                </a:solidFill>
                <a:latin typeface="+mn-lt"/>
                <a:ea typeface="+mn-ea"/>
                <a:cs typeface="+mn-cs"/>
              </a:rPr>
              <a:t>étincelles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C'est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pourquoi</a:t>
            </a:r>
            <a:r>
              <a:rPr lang="es-ES_tradnl" sz="1200" kern="1200" dirty="0" smtClean="0">
                <a:solidFill>
                  <a:schemeClr val="tx1"/>
                </a:solidFill>
                <a:latin typeface="+mn-lt"/>
                <a:ea typeface="+mn-ea"/>
                <a:cs typeface="+mn-cs"/>
              </a:rPr>
              <a:t> la </a:t>
            </a:r>
            <a:r>
              <a:rPr lang="es-ES_tradnl" sz="1200" kern="1200" dirty="0" err="1" smtClean="0">
                <a:solidFill>
                  <a:schemeClr val="tx1"/>
                </a:solidFill>
                <a:latin typeface="+mn-lt"/>
                <a:ea typeface="+mn-ea"/>
                <a:cs typeface="+mn-cs"/>
              </a:rPr>
              <a:t>précision</a:t>
            </a:r>
            <a:r>
              <a:rPr lang="es-ES_tradnl" sz="1200" kern="1200" dirty="0" smtClean="0">
                <a:solidFill>
                  <a:schemeClr val="tx1"/>
                </a:solidFill>
                <a:latin typeface="+mn-lt"/>
                <a:ea typeface="+mn-ea"/>
                <a:cs typeface="+mn-cs"/>
              </a:rPr>
              <a:t> de la </a:t>
            </a:r>
            <a:r>
              <a:rPr lang="es-ES_tradnl" sz="1200" kern="1200" dirty="0" err="1" smtClean="0">
                <a:solidFill>
                  <a:schemeClr val="tx1"/>
                </a:solidFill>
                <a:latin typeface="+mn-lt"/>
                <a:ea typeface="+mn-ea"/>
                <a:cs typeface="+mn-cs"/>
              </a:rPr>
              <a:t>détection</a:t>
            </a:r>
            <a:r>
              <a:rPr lang="es-ES_tradnl" sz="1200" kern="1200" dirty="0" smtClean="0">
                <a:solidFill>
                  <a:schemeClr val="tx1"/>
                </a:solidFill>
                <a:latin typeface="+mn-lt"/>
                <a:ea typeface="+mn-ea"/>
                <a:cs typeface="+mn-cs"/>
              </a:rPr>
              <a:t> des </a:t>
            </a:r>
            <a:r>
              <a:rPr lang="es-ES_tradnl" sz="1200" kern="1200" dirty="0" err="1" smtClean="0">
                <a:solidFill>
                  <a:schemeClr val="tx1"/>
                </a:solidFill>
                <a:latin typeface="+mn-lt"/>
                <a:ea typeface="+mn-ea"/>
                <a:cs typeface="+mn-cs"/>
              </a:rPr>
              <a:t>coordonnées</a:t>
            </a:r>
            <a:r>
              <a:rPr lang="es-ES_tradnl" sz="1200" kern="1200" dirty="0" smtClean="0">
                <a:solidFill>
                  <a:schemeClr val="tx1"/>
                </a:solidFill>
                <a:latin typeface="+mn-lt"/>
                <a:ea typeface="+mn-ea"/>
                <a:cs typeface="+mn-cs"/>
              </a:rPr>
              <a:t> du </a:t>
            </a:r>
            <a:r>
              <a:rPr lang="es-ES_tradnl" sz="1200" kern="1200" dirty="0" err="1" smtClean="0">
                <a:solidFill>
                  <a:schemeClr val="tx1"/>
                </a:solidFill>
                <a:latin typeface="+mn-lt"/>
                <a:ea typeface="+mn-ea"/>
                <a:cs typeface="+mn-cs"/>
              </a:rPr>
              <a:t>point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touché</a:t>
            </a:r>
            <a:r>
              <a:rPr lang="es-ES_tradnl" sz="1200" kern="1200" dirty="0" smtClean="0">
                <a:solidFill>
                  <a:schemeClr val="tx1"/>
                </a:solidFill>
                <a:latin typeface="+mn-lt"/>
                <a:ea typeface="+mn-ea"/>
                <a:cs typeface="+mn-cs"/>
              </a:rPr>
              <a:t> se </a:t>
            </a:r>
            <a:r>
              <a:rPr lang="es-ES_tradnl" sz="1200" kern="1200" dirty="0" err="1" smtClean="0">
                <a:solidFill>
                  <a:schemeClr val="tx1"/>
                </a:solidFill>
                <a:latin typeface="+mn-lt"/>
                <a:ea typeface="+mn-ea"/>
                <a:cs typeface="+mn-cs"/>
              </a:rPr>
              <a:t>réduit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avec</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l'usage</a:t>
            </a:r>
            <a:r>
              <a:rPr lang="es-ES_tradnl" sz="1200" kern="1200" dirty="0" smtClean="0">
                <a:solidFill>
                  <a:schemeClr val="tx1"/>
                </a:solidFill>
                <a:latin typeface="+mn-lt"/>
                <a:ea typeface="+mn-ea"/>
                <a:cs typeface="+mn-cs"/>
              </a:rPr>
              <a:t>.</a:t>
            </a:r>
          </a:p>
          <a:p>
            <a:endParaRPr lang="fr-FR" sz="1200" kern="1200" dirty="0" smtClean="0">
              <a:solidFill>
                <a:schemeClr val="tx1"/>
              </a:solidFill>
              <a:latin typeface="+mn-lt"/>
              <a:ea typeface="+mn-ea"/>
              <a:cs typeface="+mn-cs"/>
            </a:endParaRPr>
          </a:p>
          <a:p>
            <a:r>
              <a:rPr lang="es-ES_tradnl" sz="1200" b="1" kern="1200" dirty="0" err="1" smtClean="0">
                <a:solidFill>
                  <a:schemeClr val="tx1"/>
                </a:solidFill>
                <a:latin typeface="+mn-lt"/>
                <a:ea typeface="+mn-ea"/>
                <a:cs typeface="+mn-cs"/>
              </a:rPr>
              <a:t>Multitouch</a:t>
            </a:r>
            <a:r>
              <a:rPr lang="es-ES_tradnl" sz="1200" b="1" kern="1200" dirty="0" smtClean="0">
                <a:solidFill>
                  <a:schemeClr val="tx1"/>
                </a:solidFill>
                <a:latin typeface="+mn-lt"/>
                <a:ea typeface="+mn-ea"/>
                <a:cs typeface="+mn-cs"/>
              </a:rPr>
              <a:t> : </a:t>
            </a:r>
            <a:r>
              <a:rPr lang="es-ES_tradnl" sz="1200" kern="1200" dirty="0" smtClean="0">
                <a:solidFill>
                  <a:schemeClr val="tx1"/>
                </a:solidFill>
                <a:latin typeface="+mn-lt"/>
                <a:ea typeface="+mn-ea"/>
                <a:cs typeface="+mn-cs"/>
              </a:rPr>
              <a:t>Le </a:t>
            </a:r>
            <a:r>
              <a:rPr lang="es-ES_tradnl" sz="1200" kern="1200" dirty="0" err="1" smtClean="0">
                <a:solidFill>
                  <a:schemeClr val="tx1"/>
                </a:solidFill>
                <a:latin typeface="+mn-lt"/>
                <a:ea typeface="+mn-ea"/>
                <a:cs typeface="+mn-cs"/>
              </a:rPr>
              <a:t>dispositif</a:t>
            </a:r>
            <a:r>
              <a:rPr lang="es-ES_tradnl" sz="1200" kern="1200" dirty="0" smtClean="0">
                <a:solidFill>
                  <a:schemeClr val="tx1"/>
                </a:solidFill>
                <a:latin typeface="+mn-lt"/>
                <a:ea typeface="+mn-ea"/>
                <a:cs typeface="+mn-cs"/>
              </a:rPr>
              <a:t> se </a:t>
            </a:r>
            <a:r>
              <a:rPr lang="es-ES_tradnl" sz="1200" kern="1200" dirty="0" err="1" smtClean="0">
                <a:solidFill>
                  <a:schemeClr val="tx1"/>
                </a:solidFill>
                <a:latin typeface="+mn-lt"/>
                <a:ea typeface="+mn-ea"/>
                <a:cs typeface="+mn-cs"/>
              </a:rPr>
              <a:t>compose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d'un</a:t>
            </a:r>
            <a:r>
              <a:rPr lang="es-ES_tradnl" sz="1200" kern="1200" dirty="0" smtClean="0">
                <a:solidFill>
                  <a:schemeClr val="tx1"/>
                </a:solidFill>
                <a:latin typeface="+mn-lt"/>
                <a:ea typeface="+mn-ea"/>
                <a:cs typeface="+mn-cs"/>
              </a:rPr>
              <a:t> </a:t>
            </a:r>
            <a:r>
              <a:rPr lang="es-ES_tradnl" sz="1200" u="none" strike="noStrike" kern="1200" dirty="0" err="1" smtClean="0">
                <a:solidFill>
                  <a:schemeClr val="tx1"/>
                </a:solidFill>
                <a:latin typeface="+mn-lt"/>
                <a:ea typeface="+mn-ea"/>
                <a:cs typeface="+mn-cs"/>
                <a:hlinkClick r:id="rId8" tooltip="Pavé tactile"/>
              </a:rPr>
              <a:t>pavé</a:t>
            </a:r>
            <a:r>
              <a:rPr lang="es-ES_tradnl" sz="1200" u="none" strike="noStrike" kern="1200" dirty="0" smtClean="0">
                <a:solidFill>
                  <a:schemeClr val="tx1"/>
                </a:solidFill>
                <a:latin typeface="+mn-lt"/>
                <a:ea typeface="+mn-ea"/>
                <a:cs typeface="+mn-cs"/>
                <a:hlinkClick r:id="rId8" tooltip="Pavé tactile"/>
              </a:rPr>
              <a:t> </a:t>
            </a:r>
            <a:r>
              <a:rPr lang="es-ES_tradnl" sz="1200" u="none" strike="noStrike" kern="1200" dirty="0" err="1" smtClean="0">
                <a:solidFill>
                  <a:schemeClr val="tx1"/>
                </a:solidFill>
                <a:latin typeface="+mn-lt"/>
                <a:ea typeface="+mn-ea"/>
                <a:cs typeface="+mn-cs"/>
                <a:hlinkClick r:id="rId8" tooltip="Pavé tactile"/>
              </a:rPr>
              <a:t>tactile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ou</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d‘une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surface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tactile</a:t>
            </a:r>
            <a:r>
              <a:rPr lang="es-ES_tradnl" sz="1200" kern="1200" dirty="0" smtClean="0">
                <a:solidFill>
                  <a:schemeClr val="tx1"/>
                </a:solidFill>
                <a:latin typeface="+mn-lt"/>
                <a:ea typeface="+mn-ea"/>
                <a:cs typeface="+mn-cs"/>
              </a:rPr>
              <a:t> transparente </a:t>
            </a:r>
            <a:r>
              <a:rPr lang="es-ES_tradnl" sz="1200" kern="1200" dirty="0" err="1" smtClean="0">
                <a:solidFill>
                  <a:schemeClr val="tx1"/>
                </a:solidFill>
                <a:latin typeface="+mn-lt"/>
                <a:ea typeface="+mn-ea"/>
                <a:cs typeface="+mn-cs"/>
              </a:rPr>
              <a:t>appliquée</a:t>
            </a:r>
            <a:r>
              <a:rPr lang="es-ES_tradnl" sz="1200" kern="1200" dirty="0" smtClean="0">
                <a:solidFill>
                  <a:schemeClr val="tx1"/>
                </a:solidFill>
                <a:latin typeface="+mn-lt"/>
                <a:ea typeface="+mn-ea"/>
                <a:cs typeface="+mn-cs"/>
              </a:rPr>
              <a:t> sur un </a:t>
            </a:r>
            <a:r>
              <a:rPr lang="es-ES_tradnl" sz="1200" u="none" strike="noStrike" kern="1200" dirty="0" err="1" smtClean="0">
                <a:solidFill>
                  <a:schemeClr val="tx1"/>
                </a:solidFill>
                <a:latin typeface="+mn-lt"/>
                <a:ea typeface="+mn-ea"/>
                <a:cs typeface="+mn-cs"/>
                <a:hlinkClick r:id="rId13" tooltip="Écran tactile"/>
              </a:rPr>
              <a:t>écran</a:t>
            </a:r>
            <a:r>
              <a:rPr lang="es-ES_tradnl" sz="1200" u="none" strike="noStrike" kern="1200" dirty="0" smtClean="0">
                <a:solidFill>
                  <a:schemeClr val="tx1"/>
                </a:solidFill>
                <a:latin typeface="+mn-lt"/>
                <a:ea typeface="+mn-ea"/>
                <a:cs typeface="+mn-cs"/>
                <a:hlinkClick r:id="rId13" tooltip="Écran tactile"/>
              </a:rPr>
              <a:t> </a:t>
            </a:r>
            <a:r>
              <a:rPr lang="es-ES_tradnl" sz="1200" u="none" strike="noStrike" kern="1200" dirty="0" err="1" smtClean="0">
                <a:solidFill>
                  <a:schemeClr val="tx1"/>
                </a:solidFill>
                <a:latin typeface="+mn-lt"/>
                <a:ea typeface="+mn-ea"/>
                <a:cs typeface="+mn-cs"/>
                <a:hlinkClick r:id="rId13" tooltip="Écran tactile"/>
              </a:rPr>
              <a:t>tactile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qui</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reconnaissent</a:t>
            </a:r>
            <a:r>
              <a:rPr lang="es-ES_tradnl" sz="1200" kern="1200" dirty="0" smtClean="0">
                <a:solidFill>
                  <a:schemeClr val="tx1"/>
                </a:solidFill>
                <a:latin typeface="+mn-lt"/>
                <a:ea typeface="+mn-ea"/>
                <a:cs typeface="+mn-cs"/>
              </a:rPr>
              <a:t> des </a:t>
            </a:r>
            <a:r>
              <a:rPr lang="es-ES_tradnl" sz="1200" kern="1200" dirty="0" err="1" smtClean="0">
                <a:solidFill>
                  <a:schemeClr val="tx1"/>
                </a:solidFill>
                <a:latin typeface="+mn-lt"/>
                <a:ea typeface="+mn-ea"/>
                <a:cs typeface="+mn-cs"/>
              </a:rPr>
              <a:t>points</a:t>
            </a:r>
            <a:r>
              <a:rPr lang="es-ES_tradnl" sz="1200" kern="1200" dirty="0" smtClean="0">
                <a:solidFill>
                  <a:schemeClr val="tx1"/>
                </a:solidFill>
                <a:latin typeface="+mn-lt"/>
                <a:ea typeface="+mn-ea"/>
                <a:cs typeface="+mn-cs"/>
              </a:rPr>
              <a:t> de </a:t>
            </a:r>
            <a:r>
              <a:rPr lang="es-ES_tradnl" sz="1200" kern="1200" dirty="0" err="1" smtClean="0">
                <a:solidFill>
                  <a:schemeClr val="tx1"/>
                </a:solidFill>
                <a:latin typeface="+mn-lt"/>
                <a:ea typeface="+mn-ea"/>
                <a:cs typeface="+mn-cs"/>
              </a:rPr>
              <a:t>contact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simultanés</a:t>
            </a:r>
            <a:r>
              <a:rPr lang="es-ES_tradnl" sz="1200" kern="1200" dirty="0" smtClean="0">
                <a:solidFill>
                  <a:schemeClr val="tx1"/>
                </a:solidFill>
                <a:latin typeface="+mn-lt"/>
                <a:ea typeface="+mn-ea"/>
                <a:cs typeface="+mn-cs"/>
              </a:rPr>
              <a:t> et </a:t>
            </a:r>
            <a:r>
              <a:rPr lang="es-ES_tradnl" sz="1200" kern="1200" dirty="0" err="1" smtClean="0">
                <a:solidFill>
                  <a:schemeClr val="tx1"/>
                </a:solidFill>
                <a:latin typeface="+mn-lt"/>
                <a:ea typeface="+mn-ea"/>
                <a:cs typeface="+mn-cs"/>
              </a:rPr>
              <a:t>multiples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ainsi</a:t>
            </a:r>
            <a:r>
              <a:rPr lang="es-ES_tradnl" sz="1200" kern="1200" dirty="0" smtClean="0">
                <a:solidFill>
                  <a:schemeClr val="tx1"/>
                </a:solidFill>
                <a:latin typeface="+mn-lt"/>
                <a:ea typeface="+mn-ea"/>
                <a:cs typeface="+mn-cs"/>
              </a:rPr>
              <a:t> que </a:t>
            </a:r>
            <a:r>
              <a:rPr lang="es-ES_tradnl" sz="1200" kern="1200" dirty="0" err="1" smtClean="0">
                <a:solidFill>
                  <a:schemeClr val="tx1"/>
                </a:solidFill>
                <a:latin typeface="+mn-lt"/>
                <a:ea typeface="+mn-ea"/>
                <a:cs typeface="+mn-cs"/>
              </a:rPr>
              <a:t>d‘un</a:t>
            </a:r>
            <a:r>
              <a:rPr lang="es-ES_tradnl" sz="1200" kern="1200" dirty="0" smtClean="0">
                <a:solidFill>
                  <a:schemeClr val="tx1"/>
                </a:solidFill>
                <a:latin typeface="+mn-lt"/>
                <a:ea typeface="+mn-ea"/>
                <a:cs typeface="+mn-cs"/>
              </a:rPr>
              <a:t> </a:t>
            </a:r>
            <a:r>
              <a:rPr lang="es-ES_tradnl" sz="1200" u="none" strike="noStrike" kern="1200" dirty="0" err="1" smtClean="0">
                <a:solidFill>
                  <a:schemeClr val="tx1"/>
                </a:solidFill>
                <a:latin typeface="+mn-lt"/>
                <a:ea typeface="+mn-ea"/>
                <a:cs typeface="+mn-cs"/>
                <a:hlinkClick r:id="rId14" tooltip="Logiciel"/>
              </a:rPr>
              <a:t>logiciel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qui</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interprète</a:t>
            </a:r>
            <a:r>
              <a:rPr lang="es-ES_tradnl" sz="1200" kern="1200" dirty="0" smtClean="0">
                <a:solidFill>
                  <a:schemeClr val="tx1"/>
                </a:solidFill>
                <a:latin typeface="+mn-lt"/>
                <a:ea typeface="+mn-ea"/>
                <a:cs typeface="+mn-cs"/>
              </a:rPr>
              <a:t> ces </a:t>
            </a:r>
            <a:r>
              <a:rPr lang="es-ES_tradnl" sz="1200" kern="1200" dirty="0" err="1" smtClean="0">
                <a:solidFill>
                  <a:schemeClr val="tx1"/>
                </a:solidFill>
                <a:latin typeface="+mn-lt"/>
                <a:ea typeface="+mn-ea"/>
                <a:cs typeface="+mn-cs"/>
              </a:rPr>
              <a:t>contacts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simultanés</a:t>
            </a:r>
            <a:r>
              <a:rPr lang="es-ES_tradnl" sz="1200" kern="1200" dirty="0" smtClean="0">
                <a:solidFill>
                  <a:schemeClr val="tx1"/>
                </a:solidFill>
                <a:latin typeface="+mn-lt"/>
                <a:ea typeface="+mn-ea"/>
                <a:cs typeface="+mn-cs"/>
              </a:rPr>
              <a:t>.</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Ceci inclut en général la position (et éventuellement le degré de pression) de chaque point de contact de façon indépendante, ce qui permet d’effectuer des gestes et d’interagir avec plusieurs doigts ou encore avec les mains, et de créer une interaction riche par des gestes intuitifs.</a:t>
            </a:r>
          </a:p>
          <a:p>
            <a:r>
              <a:rPr lang="fr-FR" sz="1200" kern="1200" dirty="0" smtClean="0">
                <a:solidFill>
                  <a:schemeClr val="tx1"/>
                </a:solidFill>
                <a:latin typeface="+mn-lt"/>
                <a:ea typeface="+mn-ea"/>
                <a:cs typeface="+mn-cs"/>
              </a:rPr>
              <a:t>En fonction de leur taille, certains systèmes multi-tactiles supportent simultanément plus d'un utilisateur sur le même dispositif.</a:t>
            </a:r>
          </a:p>
          <a:p>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4</a:t>
            </a:fld>
            <a:endParaRPr lang="fr-FR"/>
          </a:p>
        </p:txBody>
      </p:sp>
    </p:spTree>
    <p:extLst>
      <p:ext uri="{BB962C8B-B14F-4D97-AF65-F5344CB8AC3E}">
        <p14:creationId xmlns:p14="http://schemas.microsoft.com/office/powerpoint/2010/main" xmlns="" val="3736061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Le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cubtile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dispose</a:t>
            </a:r>
            <a:r>
              <a:rPr lang="es-ES_tradnl" sz="1200" kern="1200" dirty="0" smtClean="0">
                <a:solidFill>
                  <a:schemeClr val="tx1"/>
                </a:solidFill>
                <a:latin typeface="+mn-lt"/>
                <a:ea typeface="+mn-ea"/>
                <a:cs typeface="+mn-cs"/>
              </a:rPr>
              <a:t> en </a:t>
            </a:r>
            <a:r>
              <a:rPr lang="es-ES_tradnl" sz="1200" kern="1200" dirty="0" err="1" smtClean="0">
                <a:solidFill>
                  <a:schemeClr val="tx1"/>
                </a:solidFill>
                <a:latin typeface="+mn-lt"/>
                <a:ea typeface="+mn-ea"/>
                <a:cs typeface="+mn-cs"/>
              </a:rPr>
              <a:t>fait</a:t>
            </a:r>
            <a:r>
              <a:rPr lang="es-ES_tradnl" sz="1200" kern="1200" dirty="0" smtClean="0">
                <a:solidFill>
                  <a:schemeClr val="tx1"/>
                </a:solidFill>
                <a:latin typeface="+mn-lt"/>
                <a:ea typeface="+mn-ea"/>
                <a:cs typeface="+mn-cs"/>
              </a:rPr>
              <a:t> de </a:t>
            </a:r>
            <a:r>
              <a:rPr lang="es-ES_tradnl" sz="1200" kern="1200" dirty="0" err="1" smtClean="0">
                <a:solidFill>
                  <a:schemeClr val="tx1"/>
                </a:solidFill>
                <a:latin typeface="+mn-lt"/>
                <a:ea typeface="+mn-ea"/>
                <a:cs typeface="+mn-cs"/>
              </a:rPr>
              <a:t>cinq</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plans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utilisables</a:t>
            </a:r>
            <a:r>
              <a:rPr lang="es-ES_tradnl" sz="1200" kern="1200" dirty="0" smtClean="0">
                <a:solidFill>
                  <a:schemeClr val="tx1"/>
                </a:solidFill>
                <a:latin typeface="+mn-lt"/>
                <a:ea typeface="+mn-ea"/>
                <a:cs typeface="+mn-cs"/>
              </a:rPr>
              <a:t> sur </a:t>
            </a:r>
            <a:r>
              <a:rPr lang="es-ES_tradnl" sz="1200" kern="1200" dirty="0" err="1" smtClean="0">
                <a:solidFill>
                  <a:schemeClr val="tx1"/>
                </a:solidFill>
                <a:latin typeface="+mn-lt"/>
                <a:ea typeface="+mn-ea"/>
                <a:cs typeface="+mn-cs"/>
              </a:rPr>
              <a:t>cinq</a:t>
            </a:r>
            <a:r>
              <a:rPr lang="es-ES_tradnl" sz="1200" kern="1200" dirty="0" smtClean="0">
                <a:solidFill>
                  <a:schemeClr val="tx1"/>
                </a:solidFill>
                <a:latin typeface="+mn-lt"/>
                <a:ea typeface="+mn-ea"/>
                <a:cs typeface="+mn-cs"/>
              </a:rPr>
              <a:t> de </a:t>
            </a:r>
            <a:r>
              <a:rPr lang="es-ES_tradnl" sz="1200" kern="1200" dirty="0" err="1" smtClean="0">
                <a:solidFill>
                  <a:schemeClr val="tx1"/>
                </a:solidFill>
                <a:latin typeface="+mn-lt"/>
                <a:ea typeface="+mn-ea"/>
                <a:cs typeface="+mn-cs"/>
              </a:rPr>
              <a:t>ses</a:t>
            </a:r>
            <a:r>
              <a:rPr lang="es-ES_tradnl" sz="1200" kern="1200" dirty="0" smtClean="0">
                <a:solidFill>
                  <a:schemeClr val="tx1"/>
                </a:solidFill>
                <a:latin typeface="+mn-lt"/>
                <a:ea typeface="+mn-ea"/>
                <a:cs typeface="+mn-cs"/>
              </a:rPr>
              <a:t> faces. </a:t>
            </a:r>
            <a:r>
              <a:rPr lang="es-ES_tradnl" sz="1200" kern="1200" dirty="0" err="1" smtClean="0">
                <a:solidFill>
                  <a:schemeClr val="tx1"/>
                </a:solidFill>
                <a:latin typeface="+mn-lt"/>
                <a:ea typeface="+mn-ea"/>
                <a:cs typeface="+mn-cs"/>
              </a:rPr>
              <a:t>Chacune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correspond</a:t>
            </a:r>
            <a:r>
              <a:rPr lang="es-ES_tradnl" sz="1200" kern="1200" dirty="0" smtClean="0">
                <a:solidFill>
                  <a:schemeClr val="tx1"/>
                </a:solidFill>
                <a:latin typeface="+mn-lt"/>
                <a:ea typeface="+mn-ea"/>
                <a:cs typeface="+mn-cs"/>
              </a:rPr>
              <a:t> à un </a:t>
            </a:r>
            <a:r>
              <a:rPr lang="es-ES_tradnl" sz="1200" kern="1200" dirty="0" err="1" smtClean="0">
                <a:solidFill>
                  <a:schemeClr val="tx1"/>
                </a:solidFill>
                <a:latin typeface="+mn-lt"/>
                <a:ea typeface="+mn-ea"/>
                <a:cs typeface="+mn-cs"/>
              </a:rPr>
              <a:t>axe</a:t>
            </a:r>
            <a:r>
              <a:rPr lang="es-ES_tradnl" sz="1200" kern="1200" dirty="0" smtClean="0">
                <a:solidFill>
                  <a:schemeClr val="tx1"/>
                </a:solidFill>
                <a:latin typeface="+mn-lt"/>
                <a:ea typeface="+mn-ea"/>
                <a:cs typeface="+mn-cs"/>
              </a:rPr>
              <a:t> de </a:t>
            </a:r>
            <a:r>
              <a:rPr lang="es-ES_tradnl" sz="1200" kern="1200" dirty="0" err="1" smtClean="0">
                <a:solidFill>
                  <a:schemeClr val="tx1"/>
                </a:solidFill>
                <a:latin typeface="+mn-lt"/>
                <a:ea typeface="+mn-ea"/>
                <a:cs typeface="+mn-cs"/>
              </a:rPr>
              <a:t>rotation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Différents</a:t>
            </a:r>
            <a:r>
              <a:rPr lang="es-ES_tradnl" sz="1200" kern="1200" dirty="0" smtClean="0">
                <a:solidFill>
                  <a:schemeClr val="tx1"/>
                </a:solidFill>
                <a:latin typeface="+mn-lt"/>
                <a:ea typeface="+mn-ea"/>
                <a:cs typeface="+mn-cs"/>
              </a:rPr>
              <a:t> gestes </a:t>
            </a:r>
            <a:r>
              <a:rPr lang="es-ES_tradnl" sz="1200" kern="1200" dirty="0" err="1" smtClean="0">
                <a:solidFill>
                  <a:schemeClr val="tx1"/>
                </a:solidFill>
                <a:latin typeface="+mn-lt"/>
                <a:ea typeface="+mn-ea"/>
                <a:cs typeface="+mn-cs"/>
              </a:rPr>
              <a:t>sont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d'ores</a:t>
            </a:r>
            <a:r>
              <a:rPr lang="es-ES_tradnl" sz="1200" kern="1200" dirty="0" smtClean="0">
                <a:solidFill>
                  <a:schemeClr val="tx1"/>
                </a:solidFill>
                <a:latin typeface="+mn-lt"/>
                <a:ea typeface="+mn-ea"/>
                <a:cs typeface="+mn-cs"/>
              </a:rPr>
              <a:t> et </a:t>
            </a:r>
            <a:r>
              <a:rPr lang="es-ES_tradnl" sz="1200" kern="1200" dirty="0" err="1" smtClean="0">
                <a:solidFill>
                  <a:schemeClr val="tx1"/>
                </a:solidFill>
                <a:latin typeface="+mn-lt"/>
                <a:ea typeface="+mn-ea"/>
                <a:cs typeface="+mn-cs"/>
              </a:rPr>
              <a:t>déjà</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possible</a:t>
            </a:r>
            <a:r>
              <a:rPr lang="es-ES_tradnl" sz="1200" kern="1200" dirty="0" smtClean="0">
                <a:solidFill>
                  <a:schemeClr val="tx1"/>
                </a:solidFill>
                <a:latin typeface="+mn-lt"/>
                <a:ea typeface="+mn-ea"/>
                <a:cs typeface="+mn-cs"/>
              </a:rPr>
              <a:t> : </a:t>
            </a:r>
            <a:r>
              <a:rPr lang="es-ES_tradnl" sz="1200" kern="1200" dirty="0" err="1" smtClean="0">
                <a:solidFill>
                  <a:schemeClr val="tx1"/>
                </a:solidFill>
                <a:latin typeface="+mn-lt"/>
                <a:ea typeface="+mn-ea"/>
                <a:cs typeface="+mn-cs"/>
              </a:rPr>
              <a:t>rotation</a:t>
            </a:r>
            <a:r>
              <a:rPr lang="es-ES_tradnl" sz="1200" kern="1200" dirty="0" smtClean="0">
                <a:solidFill>
                  <a:schemeClr val="tx1"/>
                </a:solidFill>
                <a:latin typeface="+mn-lt"/>
                <a:ea typeface="+mn-ea"/>
                <a:cs typeface="+mn-cs"/>
              </a:rPr>
              <a:t> libre </a:t>
            </a:r>
            <a:r>
              <a:rPr lang="es-ES_tradnl" sz="1200" kern="1200" dirty="0" err="1" smtClean="0">
                <a:solidFill>
                  <a:schemeClr val="tx1"/>
                </a:solidFill>
                <a:latin typeface="+mn-lt"/>
                <a:ea typeface="+mn-ea"/>
                <a:cs typeface="+mn-cs"/>
              </a:rPr>
              <a:t>ou</a:t>
            </a:r>
            <a:r>
              <a:rPr lang="es-ES_tradnl" sz="1200" kern="1200" dirty="0" smtClean="0">
                <a:solidFill>
                  <a:schemeClr val="tx1"/>
                </a:solidFill>
                <a:latin typeface="+mn-lt"/>
                <a:ea typeface="+mn-ea"/>
                <a:cs typeface="+mn-cs"/>
              </a:rPr>
              <a:t> en </a:t>
            </a:r>
            <a:r>
              <a:rPr lang="es-ES_tradnl" sz="1200" kern="1200" dirty="0" err="1" smtClean="0">
                <a:solidFill>
                  <a:schemeClr val="tx1"/>
                </a:solidFill>
                <a:latin typeface="+mn-lt"/>
                <a:ea typeface="+mn-ea"/>
                <a:cs typeface="+mn-cs"/>
              </a:rPr>
              <a:t>bloquant</a:t>
            </a:r>
            <a:r>
              <a:rPr lang="es-ES_tradnl" sz="1200" kern="1200" dirty="0" smtClean="0">
                <a:solidFill>
                  <a:schemeClr val="tx1"/>
                </a:solidFill>
                <a:latin typeface="+mn-lt"/>
                <a:ea typeface="+mn-ea"/>
                <a:cs typeface="+mn-cs"/>
              </a:rPr>
              <a:t> un </a:t>
            </a:r>
            <a:r>
              <a:rPr lang="es-ES_tradnl" sz="1200" kern="1200" dirty="0" err="1" smtClean="0">
                <a:solidFill>
                  <a:schemeClr val="tx1"/>
                </a:solidFill>
                <a:latin typeface="+mn-lt"/>
                <a:ea typeface="+mn-ea"/>
                <a:cs typeface="+mn-cs"/>
              </a:rPr>
              <a:t>axe</a:t>
            </a:r>
            <a:r>
              <a:rPr lang="es-ES_tradnl" sz="1200" kern="1200" dirty="0" smtClean="0">
                <a:solidFill>
                  <a:schemeClr val="tx1"/>
                </a:solidFill>
                <a:latin typeface="+mn-lt"/>
                <a:ea typeface="+mn-ea"/>
                <a:cs typeface="+mn-cs"/>
              </a:rPr>
              <a:t>, zoom et dé-zoom.</a:t>
            </a: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5</a:t>
            </a:fld>
            <a:endParaRPr lang="fr-FR"/>
          </a:p>
        </p:txBody>
      </p:sp>
    </p:spTree>
    <p:extLst>
      <p:ext uri="{BB962C8B-B14F-4D97-AF65-F5344CB8AC3E}">
        <p14:creationId xmlns:p14="http://schemas.microsoft.com/office/powerpoint/2010/main" xmlns="" val="3736061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s-ES_tradnl" sz="1200" kern="1200" dirty="0" err="1" smtClean="0">
                <a:solidFill>
                  <a:schemeClr val="tx1"/>
                </a:solidFill>
                <a:latin typeface="+mn-lt"/>
                <a:ea typeface="+mn-ea"/>
                <a:cs typeface="+mn-cs"/>
              </a:rPr>
              <a:t>l'objet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est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surtout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proposé</a:t>
            </a:r>
            <a:r>
              <a:rPr lang="es-ES_tradnl" sz="1200" kern="1200" dirty="0" smtClean="0">
                <a:solidFill>
                  <a:schemeClr val="tx1"/>
                </a:solidFill>
                <a:latin typeface="+mn-lt"/>
                <a:ea typeface="+mn-ea"/>
                <a:cs typeface="+mn-cs"/>
              </a:rPr>
              <a:t> à des </a:t>
            </a:r>
            <a:r>
              <a:rPr lang="es-ES_tradnl" sz="1200" kern="1200" dirty="0" err="1" smtClean="0">
                <a:solidFill>
                  <a:schemeClr val="tx1"/>
                </a:solidFill>
                <a:latin typeface="+mn-lt"/>
                <a:ea typeface="+mn-ea"/>
                <a:cs typeface="+mn-cs"/>
              </a:rPr>
              <a:t>entreprises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ou</a:t>
            </a:r>
            <a:r>
              <a:rPr lang="es-ES_tradnl" sz="1200" kern="1200" dirty="0" smtClean="0">
                <a:solidFill>
                  <a:schemeClr val="tx1"/>
                </a:solidFill>
                <a:latin typeface="+mn-lt"/>
                <a:ea typeface="+mn-ea"/>
                <a:cs typeface="+mn-cs"/>
              </a:rPr>
              <a:t> des </a:t>
            </a:r>
            <a:r>
              <a:rPr lang="es-ES_tradnl" sz="1200" kern="1200" dirty="0" err="1" smtClean="0">
                <a:solidFill>
                  <a:schemeClr val="tx1"/>
                </a:solidFill>
                <a:latin typeface="+mn-lt"/>
                <a:ea typeface="+mn-ea"/>
                <a:cs typeface="+mn-cs"/>
              </a:rPr>
              <a:t>musées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pour</a:t>
            </a:r>
            <a:r>
              <a:rPr lang="es-ES_tradnl" sz="1200" kern="1200" dirty="0" smtClean="0">
                <a:solidFill>
                  <a:schemeClr val="tx1"/>
                </a:solidFill>
                <a:latin typeface="+mn-lt"/>
                <a:ea typeface="+mn-ea"/>
                <a:cs typeface="+mn-cs"/>
              </a:rPr>
              <a:t> faire des </a:t>
            </a:r>
            <a:r>
              <a:rPr lang="es-ES_tradnl" sz="1200" kern="1200" dirty="0" err="1" smtClean="0">
                <a:solidFill>
                  <a:schemeClr val="tx1"/>
                </a:solidFill>
                <a:latin typeface="+mn-lt"/>
                <a:ea typeface="+mn-ea"/>
                <a:cs typeface="+mn-cs"/>
              </a:rPr>
              <a:t>présentations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Ludique</a:t>
            </a:r>
            <a:r>
              <a:rPr lang="es-ES_tradnl" sz="1200" kern="1200" dirty="0" smtClean="0">
                <a:solidFill>
                  <a:schemeClr val="tx1"/>
                </a:solidFill>
                <a:latin typeface="+mn-lt"/>
                <a:ea typeface="+mn-ea"/>
                <a:cs typeface="+mn-cs"/>
              </a:rPr>
              <a:t> et coloré, </a:t>
            </a:r>
            <a:endParaRPr lang="fr-F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
            </a:r>
            <a:br>
              <a:rPr lang="es-ES_tradnl" sz="1200" kern="1200" dirty="0" smtClean="0">
                <a:solidFill>
                  <a:schemeClr val="tx1"/>
                </a:solidFill>
                <a:latin typeface="+mn-lt"/>
                <a:ea typeface="+mn-ea"/>
                <a:cs typeface="+mn-cs"/>
              </a:rPr>
            </a:br>
            <a:endParaRPr lang="fr-FR" dirty="0"/>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Le </a:t>
            </a:r>
            <a:r>
              <a:rPr lang="es-ES_tradnl" sz="1200" kern="1200" dirty="0" err="1" smtClean="0">
                <a:solidFill>
                  <a:schemeClr val="tx1"/>
                </a:solidFill>
                <a:latin typeface="+mn-lt"/>
                <a:ea typeface="+mn-ea"/>
                <a:cs typeface="+mn-cs"/>
              </a:rPr>
              <a:t>Cubtile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est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déjà</a:t>
            </a:r>
            <a:r>
              <a:rPr lang="es-ES_tradnl" sz="1200" kern="1200" dirty="0" smtClean="0">
                <a:solidFill>
                  <a:schemeClr val="tx1"/>
                </a:solidFill>
                <a:latin typeface="+mn-lt"/>
                <a:ea typeface="+mn-ea"/>
                <a:cs typeface="+mn-cs"/>
              </a:rPr>
              <a:t> testé </a:t>
            </a:r>
            <a:r>
              <a:rPr lang="es-ES_tradnl" sz="1200" kern="1200" dirty="0" err="1" smtClean="0">
                <a:solidFill>
                  <a:schemeClr val="tx1"/>
                </a:solidFill>
                <a:latin typeface="+mn-lt"/>
                <a:ea typeface="+mn-ea"/>
                <a:cs typeface="+mn-cs"/>
              </a:rPr>
              <a:t>dans</a:t>
            </a:r>
            <a:r>
              <a:rPr lang="es-ES_tradnl" sz="1200" kern="1200" dirty="0" smtClean="0">
                <a:solidFill>
                  <a:schemeClr val="tx1"/>
                </a:solidFill>
                <a:latin typeface="+mn-lt"/>
                <a:ea typeface="+mn-ea"/>
                <a:cs typeface="+mn-cs"/>
              </a:rPr>
              <a:t> une </a:t>
            </a:r>
            <a:r>
              <a:rPr lang="es-ES_tradnl" sz="1200" kern="1200" dirty="0" err="1" smtClean="0">
                <a:solidFill>
                  <a:schemeClr val="tx1"/>
                </a:solidFill>
                <a:latin typeface="+mn-lt"/>
                <a:ea typeface="+mn-ea"/>
                <a:cs typeface="+mn-cs"/>
              </a:rPr>
              <a:t>salle</a:t>
            </a:r>
            <a:r>
              <a:rPr lang="es-ES_tradnl" sz="1200" kern="1200" dirty="0" smtClean="0">
                <a:solidFill>
                  <a:schemeClr val="tx1"/>
                </a:solidFill>
                <a:latin typeface="+mn-lt"/>
                <a:ea typeface="+mn-ea"/>
                <a:cs typeface="+mn-cs"/>
              </a:rPr>
              <a:t> de </a:t>
            </a:r>
            <a:r>
              <a:rPr lang="es-ES_tradnl" sz="1200" kern="1200" dirty="0" err="1" smtClean="0">
                <a:solidFill>
                  <a:schemeClr val="tx1"/>
                </a:solidFill>
                <a:latin typeface="+mn-lt"/>
                <a:ea typeface="+mn-ea"/>
                <a:cs typeface="+mn-cs"/>
              </a:rPr>
              <a:t>réalité</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virtuelle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chez</a:t>
            </a:r>
            <a:r>
              <a:rPr lang="es-ES_tradnl" sz="1200" kern="1200" dirty="0" smtClean="0">
                <a:solidFill>
                  <a:schemeClr val="tx1"/>
                </a:solidFill>
                <a:latin typeface="+mn-lt"/>
                <a:ea typeface="+mn-ea"/>
                <a:cs typeface="+mn-cs"/>
              </a:rPr>
              <a:t> Peugeot SA, et des </a:t>
            </a:r>
            <a:r>
              <a:rPr lang="es-ES_tradnl" sz="1200" kern="1200" dirty="0" err="1" smtClean="0">
                <a:solidFill>
                  <a:schemeClr val="tx1"/>
                </a:solidFill>
                <a:latin typeface="+mn-lt"/>
                <a:ea typeface="+mn-ea"/>
                <a:cs typeface="+mn-cs"/>
              </a:rPr>
              <a:t>musées</a:t>
            </a:r>
            <a:r>
              <a:rPr lang="es-ES_tradnl" sz="1200" kern="1200" dirty="0" smtClean="0">
                <a:solidFill>
                  <a:schemeClr val="tx1"/>
                </a:solidFill>
                <a:latin typeface="+mn-lt"/>
                <a:ea typeface="+mn-ea"/>
                <a:cs typeface="+mn-cs"/>
              </a:rPr>
              <a:t> et </a:t>
            </a:r>
            <a:r>
              <a:rPr lang="es-ES_tradnl" sz="1200" kern="1200" dirty="0" err="1" smtClean="0">
                <a:solidFill>
                  <a:schemeClr val="tx1"/>
                </a:solidFill>
                <a:latin typeface="+mn-lt"/>
                <a:ea typeface="+mn-ea"/>
                <a:cs typeface="+mn-cs"/>
              </a:rPr>
              <a:t>parcs</a:t>
            </a:r>
            <a:r>
              <a:rPr lang="es-ES_tradnl" sz="1200" kern="1200" dirty="0" smtClean="0">
                <a:solidFill>
                  <a:schemeClr val="tx1"/>
                </a:solidFill>
                <a:latin typeface="+mn-lt"/>
                <a:ea typeface="+mn-ea"/>
                <a:cs typeface="+mn-cs"/>
              </a:rPr>
              <a:t> à </a:t>
            </a:r>
            <a:r>
              <a:rPr lang="es-ES_tradnl" sz="1200" kern="1200" dirty="0" err="1" smtClean="0">
                <a:solidFill>
                  <a:schemeClr val="tx1"/>
                </a:solidFill>
                <a:latin typeface="+mn-lt"/>
                <a:ea typeface="+mn-ea"/>
                <a:cs typeface="+mn-cs"/>
              </a:rPr>
              <a:t>thèmes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seraient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intéressés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selon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Laëtitia</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Richez</a:t>
            </a:r>
            <a:r>
              <a:rPr lang="es-ES_tradnl" sz="1200" kern="1200" dirty="0" smtClean="0">
                <a:solidFill>
                  <a:schemeClr val="tx1"/>
                </a:solidFill>
                <a:latin typeface="+mn-lt"/>
                <a:ea typeface="+mn-ea"/>
                <a:cs typeface="+mn-cs"/>
              </a:rPr>
              <a:t>, responsable marketing et </a:t>
            </a:r>
            <a:r>
              <a:rPr lang="es-ES_tradnl" sz="1200" kern="1200" dirty="0" err="1" smtClean="0">
                <a:solidFill>
                  <a:schemeClr val="tx1"/>
                </a:solidFill>
                <a:latin typeface="+mn-lt"/>
                <a:ea typeface="+mn-ea"/>
                <a:cs typeface="+mn-cs"/>
              </a:rPr>
              <a:t>communication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chez</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Immersion</a:t>
            </a:r>
            <a:r>
              <a:rPr lang="es-ES_tradnl" sz="1200" kern="1200" dirty="0" smtClean="0">
                <a:solidFill>
                  <a:schemeClr val="tx1"/>
                </a:solidFill>
                <a:latin typeface="+mn-lt"/>
                <a:ea typeface="+mn-ea"/>
                <a:cs typeface="+mn-cs"/>
              </a:rPr>
              <a:t>. « </a:t>
            </a:r>
            <a:r>
              <a:rPr lang="es-ES_tradnl" sz="1200" i="1" kern="1200" dirty="0" err="1" smtClean="0">
                <a:solidFill>
                  <a:schemeClr val="tx1"/>
                </a:solidFill>
                <a:latin typeface="+mn-lt"/>
                <a:ea typeface="+mn-ea"/>
                <a:cs typeface="+mn-cs"/>
              </a:rPr>
              <a:t>On</a:t>
            </a:r>
            <a:r>
              <a:rPr lang="es-ES_tradnl" sz="1200" i="1" kern="1200" dirty="0" smtClean="0">
                <a:solidFill>
                  <a:schemeClr val="tx1"/>
                </a:solidFill>
                <a:latin typeface="+mn-lt"/>
                <a:ea typeface="+mn-ea"/>
                <a:cs typeface="+mn-cs"/>
              </a:rPr>
              <a:t> a </a:t>
            </a:r>
            <a:r>
              <a:rPr lang="es-ES_tradnl" sz="1200" i="1" kern="1200" dirty="0" err="1" smtClean="0">
                <a:solidFill>
                  <a:schemeClr val="tx1"/>
                </a:solidFill>
                <a:latin typeface="+mn-lt"/>
                <a:ea typeface="+mn-ea"/>
                <a:cs typeface="+mn-cs"/>
              </a:rPr>
              <a:t>installé</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gratuitement</a:t>
            </a:r>
            <a:r>
              <a:rPr lang="es-ES_tradnl" sz="1200" i="1" kern="1200" dirty="0" smtClean="0">
                <a:solidFill>
                  <a:schemeClr val="tx1"/>
                </a:solidFill>
                <a:latin typeface="+mn-lt"/>
                <a:ea typeface="+mn-ea"/>
                <a:cs typeface="+mn-cs"/>
              </a:rPr>
              <a:t> un </a:t>
            </a:r>
            <a:r>
              <a:rPr lang="es-ES_tradnl" sz="1200" i="1" kern="1200" dirty="0" err="1" smtClean="0">
                <a:solidFill>
                  <a:schemeClr val="tx1"/>
                </a:solidFill>
                <a:latin typeface="+mn-lt"/>
                <a:ea typeface="+mn-ea"/>
                <a:cs typeface="+mn-cs"/>
              </a:rPr>
              <a:t>Cubtile</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chez</a:t>
            </a:r>
            <a:r>
              <a:rPr lang="es-ES_tradnl" sz="1200" i="1" kern="1200" dirty="0" smtClean="0">
                <a:solidFill>
                  <a:schemeClr val="tx1"/>
                </a:solidFill>
                <a:latin typeface="+mn-lt"/>
                <a:ea typeface="+mn-ea"/>
                <a:cs typeface="+mn-cs"/>
              </a:rPr>
              <a:t> PSA, </a:t>
            </a:r>
            <a:r>
              <a:rPr lang="es-ES_tradnl" sz="1200" i="1" kern="1200" dirty="0" err="1" smtClean="0">
                <a:solidFill>
                  <a:schemeClr val="tx1"/>
                </a:solidFill>
                <a:latin typeface="+mn-lt"/>
                <a:ea typeface="+mn-ea"/>
                <a:cs typeface="+mn-cs"/>
              </a:rPr>
              <a:t>pour</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qu'ils</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nous</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donnent</a:t>
            </a:r>
            <a:r>
              <a:rPr lang="es-ES_tradnl" sz="1200" i="1" kern="1200" dirty="0" smtClean="0">
                <a:solidFill>
                  <a:schemeClr val="tx1"/>
                </a:solidFill>
                <a:latin typeface="+mn-lt"/>
                <a:ea typeface="+mn-ea"/>
                <a:cs typeface="+mn-cs"/>
              </a:rPr>
              <a:t> un </a:t>
            </a:r>
            <a:r>
              <a:rPr lang="es-ES_tradnl" sz="1200" i="1" kern="1200" dirty="0" err="1" smtClean="0">
                <a:solidFill>
                  <a:schemeClr val="tx1"/>
                </a:solidFill>
                <a:latin typeface="+mn-lt"/>
                <a:ea typeface="+mn-ea"/>
                <a:cs typeface="+mn-cs"/>
              </a:rPr>
              <a:t>retour</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d'utilisateur</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Ils</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ont</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défini</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trois</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usages</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principaux</a:t>
            </a:r>
            <a:r>
              <a:rPr lang="es-ES_tradnl" sz="1200" i="1" kern="1200" dirty="0" smtClean="0">
                <a:solidFill>
                  <a:schemeClr val="tx1"/>
                </a:solidFill>
                <a:latin typeface="+mn-lt"/>
                <a:ea typeface="+mn-ea"/>
                <a:cs typeface="+mn-cs"/>
              </a:rPr>
              <a:t> : la </a:t>
            </a:r>
            <a:r>
              <a:rPr lang="es-ES_tradnl" sz="1200" i="1" kern="1200" dirty="0" err="1" smtClean="0">
                <a:solidFill>
                  <a:schemeClr val="tx1"/>
                </a:solidFill>
                <a:latin typeface="+mn-lt"/>
                <a:ea typeface="+mn-ea"/>
                <a:cs typeface="+mn-cs"/>
              </a:rPr>
              <a:t>manipulation</a:t>
            </a:r>
            <a:r>
              <a:rPr lang="es-ES_tradnl" sz="1200" i="1" kern="1200" dirty="0" smtClean="0">
                <a:solidFill>
                  <a:schemeClr val="tx1"/>
                </a:solidFill>
                <a:latin typeface="+mn-lt"/>
                <a:ea typeface="+mn-ea"/>
                <a:cs typeface="+mn-cs"/>
              </a:rPr>
              <a:t> de </a:t>
            </a:r>
            <a:r>
              <a:rPr lang="es-ES_tradnl" sz="1200" i="1" kern="1200" dirty="0" err="1" smtClean="0">
                <a:solidFill>
                  <a:schemeClr val="tx1"/>
                </a:solidFill>
                <a:latin typeface="+mn-lt"/>
                <a:ea typeface="+mn-ea"/>
                <a:cs typeface="+mn-cs"/>
              </a:rPr>
              <a:t>maquettes</a:t>
            </a:r>
            <a:r>
              <a:rPr lang="es-ES_tradnl" sz="1200" i="1" kern="1200" dirty="0" smtClean="0">
                <a:solidFill>
                  <a:schemeClr val="tx1"/>
                </a:solidFill>
                <a:latin typeface="+mn-lt"/>
                <a:ea typeface="+mn-ea"/>
                <a:cs typeface="+mn-cs"/>
              </a:rPr>
              <a:t>, les </a:t>
            </a:r>
            <a:r>
              <a:rPr lang="es-ES_tradnl" sz="1200" i="1" kern="1200" dirty="0" err="1" smtClean="0">
                <a:solidFill>
                  <a:schemeClr val="tx1"/>
                </a:solidFill>
                <a:latin typeface="+mn-lt"/>
                <a:ea typeface="+mn-ea"/>
                <a:cs typeface="+mn-cs"/>
              </a:rPr>
              <a:t>présentations</a:t>
            </a:r>
            <a:r>
              <a:rPr lang="es-ES_tradnl" sz="1200" i="1" kern="1200" dirty="0" smtClean="0">
                <a:solidFill>
                  <a:schemeClr val="tx1"/>
                </a:solidFill>
                <a:latin typeface="+mn-lt"/>
                <a:ea typeface="+mn-ea"/>
                <a:cs typeface="+mn-cs"/>
              </a:rPr>
              <a:t>, et à </a:t>
            </a:r>
            <a:r>
              <a:rPr lang="es-ES_tradnl" sz="1200" i="1" kern="1200" dirty="0" err="1" smtClean="0">
                <a:solidFill>
                  <a:schemeClr val="tx1"/>
                </a:solidFill>
                <a:latin typeface="+mn-lt"/>
                <a:ea typeface="+mn-ea"/>
                <a:cs typeface="+mn-cs"/>
              </a:rPr>
              <a:t>terme</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il</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pourrait</a:t>
            </a:r>
            <a:r>
              <a:rPr lang="es-ES_tradnl" sz="1200" i="1" kern="1200" dirty="0" smtClean="0">
                <a:solidFill>
                  <a:schemeClr val="tx1"/>
                </a:solidFill>
                <a:latin typeface="+mn-lt"/>
                <a:ea typeface="+mn-ea"/>
                <a:cs typeface="+mn-cs"/>
              </a:rPr>
              <a:t> les </a:t>
            </a:r>
            <a:r>
              <a:rPr lang="es-ES_tradnl" sz="1200" i="1" kern="1200" dirty="0" err="1" smtClean="0">
                <a:solidFill>
                  <a:schemeClr val="tx1"/>
                </a:solidFill>
                <a:latin typeface="+mn-lt"/>
                <a:ea typeface="+mn-ea"/>
                <a:cs typeface="+mn-cs"/>
              </a:rPr>
              <a:t>intéresser</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pour</a:t>
            </a:r>
            <a:r>
              <a:rPr lang="es-ES_tradnl" sz="1200" i="1" kern="1200" dirty="0" smtClean="0">
                <a:solidFill>
                  <a:schemeClr val="tx1"/>
                </a:solidFill>
                <a:latin typeface="+mn-lt"/>
                <a:ea typeface="+mn-ea"/>
                <a:cs typeface="+mn-cs"/>
              </a:rPr>
              <a:t> les </a:t>
            </a:r>
            <a:r>
              <a:rPr lang="es-ES_tradnl" sz="1200" i="1" kern="1200" dirty="0" err="1" smtClean="0">
                <a:solidFill>
                  <a:schemeClr val="tx1"/>
                </a:solidFill>
                <a:latin typeface="+mn-lt"/>
                <a:ea typeface="+mn-ea"/>
                <a:cs typeface="+mn-cs"/>
              </a:rPr>
              <a:t>concessions</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On</a:t>
            </a:r>
            <a:r>
              <a:rPr lang="es-ES_tradnl" sz="1200" i="1" kern="1200" dirty="0" smtClean="0">
                <a:solidFill>
                  <a:schemeClr val="tx1"/>
                </a:solidFill>
                <a:latin typeface="+mn-lt"/>
                <a:ea typeface="+mn-ea"/>
                <a:cs typeface="+mn-cs"/>
              </a:rPr>
              <a:t> imagine </a:t>
            </a:r>
            <a:r>
              <a:rPr lang="es-ES_tradnl" sz="1200" i="1" kern="1200" dirty="0" err="1" smtClean="0">
                <a:solidFill>
                  <a:schemeClr val="tx1"/>
                </a:solidFill>
                <a:latin typeface="+mn-lt"/>
                <a:ea typeface="+mn-ea"/>
                <a:cs typeface="+mn-cs"/>
              </a:rPr>
              <a:t>assez</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facilement</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qu'il</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soit</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possible</a:t>
            </a:r>
            <a:r>
              <a:rPr lang="es-ES_tradnl" sz="1200" i="1" kern="1200" dirty="0" smtClean="0">
                <a:solidFill>
                  <a:schemeClr val="tx1"/>
                </a:solidFill>
                <a:latin typeface="+mn-lt"/>
                <a:ea typeface="+mn-ea"/>
                <a:cs typeface="+mn-cs"/>
              </a:rPr>
              <a:t> de </a:t>
            </a:r>
            <a:r>
              <a:rPr lang="es-ES_tradnl" sz="1200" i="1" kern="1200" dirty="0" err="1" smtClean="0">
                <a:solidFill>
                  <a:schemeClr val="tx1"/>
                </a:solidFill>
                <a:latin typeface="+mn-lt"/>
                <a:ea typeface="+mn-ea"/>
                <a:cs typeface="+mn-cs"/>
              </a:rPr>
              <a:t>voir</a:t>
            </a:r>
            <a:r>
              <a:rPr lang="es-ES_tradnl" sz="1200" i="1" kern="1200" dirty="0" smtClean="0">
                <a:solidFill>
                  <a:schemeClr val="tx1"/>
                </a:solidFill>
                <a:latin typeface="+mn-lt"/>
                <a:ea typeface="+mn-ea"/>
                <a:cs typeface="+mn-cs"/>
              </a:rPr>
              <a:t> une </a:t>
            </a:r>
            <a:r>
              <a:rPr lang="es-ES_tradnl" sz="1200" i="1" kern="1200" dirty="0" err="1" smtClean="0">
                <a:solidFill>
                  <a:schemeClr val="tx1"/>
                </a:solidFill>
                <a:latin typeface="+mn-lt"/>
                <a:ea typeface="+mn-ea"/>
                <a:cs typeface="+mn-cs"/>
              </a:rPr>
              <a:t>voiture</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sous</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toutes</a:t>
            </a:r>
            <a:r>
              <a:rPr lang="es-ES_tradnl" sz="1200" i="1" kern="1200" dirty="0" smtClean="0">
                <a:solidFill>
                  <a:schemeClr val="tx1"/>
                </a:solidFill>
                <a:latin typeface="+mn-lt"/>
                <a:ea typeface="+mn-ea"/>
                <a:cs typeface="+mn-cs"/>
              </a:rPr>
              <a:t> les </a:t>
            </a:r>
            <a:r>
              <a:rPr lang="es-ES_tradnl" sz="1200" i="1" kern="1200" dirty="0" err="1" smtClean="0">
                <a:solidFill>
                  <a:schemeClr val="tx1"/>
                </a:solidFill>
                <a:latin typeface="+mn-lt"/>
                <a:ea typeface="+mn-ea"/>
                <a:cs typeface="+mn-cs"/>
              </a:rPr>
              <a:t>coutures</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avant</a:t>
            </a:r>
            <a:r>
              <a:rPr lang="es-ES_tradnl" sz="1200" i="1" kern="1200" dirty="0" smtClean="0">
                <a:solidFill>
                  <a:schemeClr val="tx1"/>
                </a:solidFill>
                <a:latin typeface="+mn-lt"/>
                <a:ea typeface="+mn-ea"/>
                <a:cs typeface="+mn-cs"/>
              </a:rPr>
              <a:t> de </a:t>
            </a:r>
            <a:r>
              <a:rPr lang="es-ES_tradnl" sz="1200" i="1" kern="1200" dirty="0" err="1" smtClean="0">
                <a:solidFill>
                  <a:schemeClr val="tx1"/>
                </a:solidFill>
                <a:latin typeface="+mn-lt"/>
                <a:ea typeface="+mn-ea"/>
                <a:cs typeface="+mn-cs"/>
              </a:rPr>
              <a:t>l'acheter</a:t>
            </a:r>
            <a:r>
              <a:rPr lang="es-ES_tradnl" sz="1200" i="1" kern="1200" dirty="0" smtClean="0">
                <a:solidFill>
                  <a:schemeClr val="tx1"/>
                </a:solidFill>
                <a:latin typeface="+mn-lt"/>
                <a:ea typeface="+mn-ea"/>
                <a:cs typeface="+mn-cs"/>
              </a:rPr>
              <a:t>.</a:t>
            </a:r>
            <a:r>
              <a:rPr lang="es-ES_tradnl" sz="1200" kern="1200" dirty="0" smtClean="0">
                <a:solidFill>
                  <a:schemeClr val="tx1"/>
                </a:solidFill>
                <a:latin typeface="+mn-lt"/>
                <a:ea typeface="+mn-ea"/>
                <a:cs typeface="+mn-cs"/>
              </a:rPr>
              <a:t> »</a:t>
            </a:r>
          </a:p>
          <a:p>
            <a:endParaRPr lang="fr-F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
            </a:r>
            <a:br>
              <a:rPr lang="es-ES_tradnl" sz="1200" kern="1200" dirty="0" smtClean="0">
                <a:solidFill>
                  <a:schemeClr val="tx1"/>
                </a:solidFill>
                <a:latin typeface="+mn-lt"/>
                <a:ea typeface="+mn-ea"/>
                <a:cs typeface="+mn-cs"/>
              </a:rPr>
            </a:br>
            <a:r>
              <a:rPr lang="es-ES_tradnl" sz="1200" kern="1200" dirty="0" smtClean="0">
                <a:solidFill>
                  <a:schemeClr val="tx1"/>
                </a:solidFill>
                <a:latin typeface="+mn-lt"/>
                <a:ea typeface="+mn-ea"/>
                <a:cs typeface="+mn-cs"/>
              </a:rPr>
              <a:t>Si la </a:t>
            </a:r>
            <a:r>
              <a:rPr lang="es-ES_tradnl" sz="1200" kern="1200" dirty="0" err="1" smtClean="0">
                <a:solidFill>
                  <a:schemeClr val="tx1"/>
                </a:solidFill>
                <a:latin typeface="+mn-lt"/>
                <a:ea typeface="+mn-ea"/>
                <a:cs typeface="+mn-cs"/>
              </a:rPr>
              <a:t>manipulation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est</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encore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limitée</a:t>
            </a:r>
            <a:r>
              <a:rPr lang="es-ES_tradnl" sz="1200" kern="1200" dirty="0" smtClean="0">
                <a:solidFill>
                  <a:schemeClr val="tx1"/>
                </a:solidFill>
                <a:latin typeface="+mn-lt"/>
                <a:ea typeface="+mn-ea"/>
                <a:cs typeface="+mn-cs"/>
              </a:rPr>
              <a:t> en </a:t>
            </a:r>
            <a:r>
              <a:rPr lang="es-ES_tradnl" sz="1200" kern="1200" dirty="0" err="1" smtClean="0">
                <a:solidFill>
                  <a:schemeClr val="tx1"/>
                </a:solidFill>
                <a:latin typeface="+mn-lt"/>
                <a:ea typeface="+mn-ea"/>
                <a:cs typeface="+mn-cs"/>
              </a:rPr>
              <a:t>terme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d'interactions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Immersion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envisage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d'implémenter</a:t>
            </a:r>
            <a:r>
              <a:rPr lang="es-ES_tradnl" sz="1200" kern="1200" dirty="0" smtClean="0">
                <a:solidFill>
                  <a:schemeClr val="tx1"/>
                </a:solidFill>
                <a:latin typeface="+mn-lt"/>
                <a:ea typeface="+mn-ea"/>
                <a:cs typeface="+mn-cs"/>
              </a:rPr>
              <a:t> à </a:t>
            </a:r>
            <a:r>
              <a:rPr lang="es-ES_tradnl" sz="1200" kern="1200" dirty="0" err="1" smtClean="0">
                <a:solidFill>
                  <a:schemeClr val="tx1"/>
                </a:solidFill>
                <a:latin typeface="+mn-lt"/>
                <a:ea typeface="+mn-ea"/>
                <a:cs typeface="+mn-cs"/>
              </a:rPr>
              <a:t>terme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d'autres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fonctions</a:t>
            </a: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 L’</a:t>
            </a:r>
            <a:r>
              <a:rPr lang="fr-FR" sz="1200" kern="1200" dirty="0" err="1" smtClean="0">
                <a:solidFill>
                  <a:schemeClr val="tx1"/>
                </a:solidFill>
                <a:latin typeface="+mn-lt"/>
                <a:ea typeface="+mn-ea"/>
                <a:cs typeface="+mn-cs"/>
              </a:rPr>
              <a:t>HoloCubtile</a:t>
            </a:r>
            <a:r>
              <a:rPr lang="fr-FR" sz="1200" kern="1200" dirty="0" smtClean="0">
                <a:solidFill>
                  <a:schemeClr val="tx1"/>
                </a:solidFill>
                <a:latin typeface="+mn-lt"/>
                <a:ea typeface="+mn-ea"/>
                <a:cs typeface="+mn-cs"/>
              </a:rPr>
              <a:t> est un dispositif de réalité augmentée qui utilise un miroir pour mélanger les espaces de visualisation et d’interaction , l’objet 3D apparaît réellement entre les mains de l’utilisateur, renforce l’illusion de manipuler des contenus en trois dimensions.</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Une telle technologie nous permet de tirer parti des forces des écrans tactiles classiques, où le contenu est sous les doigts de l’utilisateur, tout en conservant ici une information en 3D visualisée par plusieurs personnes sans aucun équipement spécifique. Cette innovation vient conforter les usages possibles du </a:t>
            </a:r>
            <a:r>
              <a:rPr lang="fr-FR" sz="1200" kern="1200" dirty="0" err="1" smtClean="0">
                <a:solidFill>
                  <a:schemeClr val="tx1"/>
                </a:solidFill>
                <a:latin typeface="+mn-lt"/>
                <a:ea typeface="+mn-ea"/>
                <a:cs typeface="+mn-cs"/>
              </a:rPr>
              <a:t>Cubtile</a:t>
            </a:r>
            <a:r>
              <a:rPr lang="fr-FR" sz="1200" kern="1200" dirty="0" smtClean="0">
                <a:solidFill>
                  <a:schemeClr val="tx1"/>
                </a:solidFill>
                <a:latin typeface="+mn-lt"/>
                <a:ea typeface="+mn-ea"/>
                <a:cs typeface="+mn-cs"/>
              </a:rPr>
              <a:t> dans le cadre culturel ou pédagogique, associant une visualisation 3D quasi-holographique à ce dispositif de manipulation intuitif, pour tous les publics</a:t>
            </a:r>
            <a:r>
              <a:rPr lang="fr-FR" sz="1200" kern="1200" dirty="0" smtClean="0">
                <a:solidFill>
                  <a:schemeClr val="tx1"/>
                </a:solidFill>
                <a:latin typeface="+mn-lt"/>
                <a:ea typeface="+mn-ea"/>
                <a:cs typeface="+mn-cs"/>
              </a:rPr>
              <a:t>. </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Depuis l’apparition des GPS, la navigation s’est toujours faite via des cartes 2D.</a:t>
            </a:r>
          </a:p>
          <a:p>
            <a:endParaRPr lang="fr-FR" dirty="0" smtClean="0"/>
          </a:p>
          <a:p>
            <a:r>
              <a:rPr lang="fr-FR" dirty="0" smtClean="0"/>
              <a:t>Cependant depuis l’explosion du tactile, tout les GPS sont maintenant tactile et on peut même</a:t>
            </a:r>
          </a:p>
          <a:p>
            <a:r>
              <a:rPr lang="fr-FR" dirty="0" smtClean="0"/>
              <a:t>imaginer qu’avec l’émergence de la commande vocale, ceux-ci soit amené dans le futur à devenir des</a:t>
            </a:r>
          </a:p>
          <a:p>
            <a:r>
              <a:rPr lang="fr-FR" dirty="0" smtClean="0"/>
              <a:t>GPS tactile à commande vocale.</a:t>
            </a:r>
          </a:p>
          <a:p>
            <a:endParaRPr lang="fr-FR" dirty="0" smtClean="0"/>
          </a:p>
          <a:p>
            <a:r>
              <a:rPr lang="fr-FR" dirty="0" smtClean="0"/>
              <a:t>Mais plus récemment, d’autres nouveautés sont apparues en termes d’interface dans le domaine des</a:t>
            </a:r>
          </a:p>
          <a:p>
            <a:r>
              <a:rPr lang="fr-FR" dirty="0" smtClean="0"/>
              <a:t>GPS.</a:t>
            </a:r>
            <a:endParaRPr lang="fr-FR" dirty="0"/>
          </a:p>
        </p:txBody>
      </p:sp>
      <p:sp>
        <p:nvSpPr>
          <p:cNvPr id="4" name="Espace réservé du numéro de diapositive 3"/>
          <p:cNvSpPr>
            <a:spLocks noGrp="1"/>
          </p:cNvSpPr>
          <p:nvPr>
            <p:ph type="sldNum" sz="quarter" idx="10"/>
          </p:nvPr>
        </p:nvSpPr>
        <p:spPr/>
        <p:txBody>
          <a:bodyPr/>
          <a:lstStyle/>
          <a:p>
            <a:fld id="{57351615-9C24-4547-8002-08E6735DF2BB}"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DE4EC6A-4306-47D3-AF01-0B89D66B90C9}"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339378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DE4EC6A-4306-47D3-AF01-0B89D66B90C9}"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296366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DE4EC6A-4306-47D3-AF01-0B89D66B90C9}"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326807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DE4EC6A-4306-47D3-AF01-0B89D66B90C9}"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2215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DE4EC6A-4306-47D3-AF01-0B89D66B90C9}"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206084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DE4EC6A-4306-47D3-AF01-0B89D66B90C9}"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3465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DE4EC6A-4306-47D3-AF01-0B89D66B90C9}" type="datetimeFigureOut">
              <a:rPr lang="fr-FR" smtClean="0"/>
              <a:pPr/>
              <a:t>15/11/2011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221153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DE4EC6A-4306-47D3-AF01-0B89D66B90C9}" type="datetimeFigureOut">
              <a:rPr lang="fr-FR" smtClean="0"/>
              <a:pPr/>
              <a:t>15/11/2011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364241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DE4EC6A-4306-47D3-AF01-0B89D66B90C9}" type="datetimeFigureOut">
              <a:rPr lang="fr-FR" smtClean="0"/>
              <a:pPr/>
              <a:t>15/11/2011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83030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DE4EC6A-4306-47D3-AF01-0B89D66B90C9}"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361979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DE4EC6A-4306-47D3-AF01-0B89D66B90C9}"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1996691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4000" b="-4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4EC6A-4306-47D3-AF01-0B89D66B90C9}" type="datetimeFigureOut">
              <a:rPr lang="fr-FR" smtClean="0"/>
              <a:pPr/>
              <a:t>15/11/2011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D6AC1-5C4A-466E-841F-AE83F1B5FB81}" type="slidenum">
              <a:rPr lang="fr-FR" smtClean="0"/>
              <a:pPr/>
              <a:t>‹N°›</a:t>
            </a:fld>
            <a:endParaRPr lang="fr-FR"/>
          </a:p>
        </p:txBody>
      </p:sp>
    </p:spTree>
    <p:extLst>
      <p:ext uri="{BB962C8B-B14F-4D97-AF65-F5344CB8AC3E}">
        <p14:creationId xmlns:p14="http://schemas.microsoft.com/office/powerpoint/2010/main" xmlns="" val="346406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27584" y="2174999"/>
            <a:ext cx="7488832" cy="1470025"/>
          </a:xfrm>
        </p:spPr>
        <p:txBody>
          <a:bodyPr>
            <a:noAutofit/>
          </a:bodyPr>
          <a:lstStyle/>
          <a:p>
            <a:r>
              <a:rPr lang="fr-FR" sz="3600" dirty="0"/>
              <a:t/>
            </a:r>
            <a:br>
              <a:rPr lang="fr-FR" sz="3600" dirty="0"/>
            </a:br>
            <a:r>
              <a:rPr lang="fr-FR" dirty="0"/>
              <a:t> </a:t>
            </a:r>
            <a:r>
              <a:rPr lang="fr-FR" b="1" dirty="0"/>
              <a:t>Les nouvelles interfaces </a:t>
            </a:r>
            <a:r>
              <a:rPr lang="fr-FR" b="1" dirty="0" smtClean="0"/>
              <a:t>:</a:t>
            </a:r>
            <a:br>
              <a:rPr lang="fr-FR" b="1" dirty="0" smtClean="0"/>
            </a:br>
            <a:r>
              <a:rPr lang="fr-FR" sz="3600" b="1" dirty="0" smtClean="0"/>
              <a:t>interfaces</a:t>
            </a:r>
            <a:r>
              <a:rPr lang="fr-FR" b="1" dirty="0" smtClean="0"/>
              <a:t> </a:t>
            </a:r>
            <a:r>
              <a:rPr lang="fr-FR" sz="3600" b="1" dirty="0"/>
              <a:t>tactiles, </a:t>
            </a:r>
            <a:r>
              <a:rPr lang="fr-FR" sz="3600" b="1" dirty="0" err="1"/>
              <a:t>Cubetile</a:t>
            </a:r>
            <a:r>
              <a:rPr lang="fr-FR" sz="3600" b="1" dirty="0"/>
              <a:t>, navigation 2D et 3D etc. Quelles nouvelles fonctionnalités pour quels nouveaux usages ? Ces nouveaux dispositifs sont-ils au point ? </a:t>
            </a:r>
            <a:endParaRPr lang="fr-FR" sz="3600" dirty="0"/>
          </a:p>
        </p:txBody>
      </p:sp>
    </p:spTree>
    <p:extLst>
      <p:ext uri="{BB962C8B-B14F-4D97-AF65-F5344CB8AC3E}">
        <p14:creationId xmlns:p14="http://schemas.microsoft.com/office/powerpoint/2010/main" xmlns="" val="221390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620688"/>
            <a:ext cx="7772400" cy="1470025"/>
          </a:xfrm>
        </p:spPr>
        <p:txBody>
          <a:bodyPr/>
          <a:lstStyle/>
          <a:p>
            <a:r>
              <a:rPr lang="fr-FR" dirty="0" smtClean="0"/>
              <a:t>Interface : navigation 3D</a:t>
            </a:r>
            <a:endParaRPr lang="fr-FR" dirty="0"/>
          </a:p>
        </p:txBody>
      </p:sp>
      <p:sp>
        <p:nvSpPr>
          <p:cNvPr id="3" name="Sous-titre 2"/>
          <p:cNvSpPr>
            <a:spLocks noGrp="1"/>
          </p:cNvSpPr>
          <p:nvPr>
            <p:ph type="subTitle" idx="1"/>
          </p:nvPr>
        </p:nvSpPr>
        <p:spPr>
          <a:xfrm>
            <a:off x="1371600" y="1916832"/>
            <a:ext cx="6400800" cy="3721968"/>
          </a:xfrm>
        </p:spPr>
        <p:txBody>
          <a:bodyPr/>
          <a:lstStyle/>
          <a:p>
            <a:pPr marL="457200" indent="-457200" algn="l">
              <a:buFont typeface="Wingdings" pitchFamily="2" charset="2"/>
              <a:buChar char="Ø"/>
            </a:pPr>
            <a:r>
              <a:rPr lang="fr-FR" dirty="0" smtClean="0"/>
              <a:t>Navigation via une carte en 3D</a:t>
            </a:r>
          </a:p>
          <a:p>
            <a:pPr marL="457200" indent="-457200" algn="l">
              <a:buFont typeface="Wingdings" pitchFamily="2" charset="2"/>
              <a:buChar char="Ø"/>
            </a:pPr>
            <a:r>
              <a:rPr lang="fr-FR" dirty="0" smtClean="0"/>
              <a:t>Utilisation par des sites cartographiques</a:t>
            </a:r>
          </a:p>
          <a:p>
            <a:pPr marL="457200" indent="-457200" algn="l">
              <a:buFont typeface="Wingdings" pitchFamily="2" charset="2"/>
              <a:buChar char="Ø"/>
            </a:pPr>
            <a:r>
              <a:rPr lang="fr-FR" dirty="0" smtClean="0"/>
              <a:t>Technologie couteuse et peu répandue </a:t>
            </a:r>
            <a:endParaRPr lang="fr-FR" dirty="0" smtClean="0"/>
          </a:p>
        </p:txBody>
      </p:sp>
    </p:spTree>
    <p:extLst>
      <p:ext uri="{BB962C8B-B14F-4D97-AF65-F5344CB8AC3E}">
        <p14:creationId xmlns:p14="http://schemas.microsoft.com/office/powerpoint/2010/main" xmlns="" val="2595167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620688"/>
            <a:ext cx="7772400" cy="1470025"/>
          </a:xfrm>
        </p:spPr>
        <p:txBody>
          <a:bodyPr/>
          <a:lstStyle/>
          <a:p>
            <a:r>
              <a:rPr lang="fr-FR" dirty="0" smtClean="0"/>
              <a:t>Interface : navigation 3D</a:t>
            </a:r>
            <a:endParaRPr lang="fr-FR" dirty="0"/>
          </a:p>
        </p:txBody>
      </p:sp>
      <p:sp>
        <p:nvSpPr>
          <p:cNvPr id="3" name="Sous-titre 2"/>
          <p:cNvSpPr>
            <a:spLocks noGrp="1"/>
          </p:cNvSpPr>
          <p:nvPr>
            <p:ph type="subTitle" idx="1"/>
          </p:nvPr>
        </p:nvSpPr>
        <p:spPr>
          <a:xfrm>
            <a:off x="1371600" y="1916832"/>
            <a:ext cx="6400800" cy="3721968"/>
          </a:xfrm>
        </p:spPr>
        <p:txBody>
          <a:bodyPr/>
          <a:lstStyle/>
          <a:p>
            <a:pPr algn="l"/>
            <a:r>
              <a:rPr lang="fr-FR" dirty="0" smtClean="0"/>
              <a:t>Exemple </a:t>
            </a:r>
          </a:p>
          <a:p>
            <a:pPr algn="l"/>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95736" y="2564904"/>
            <a:ext cx="5148483" cy="3068496"/>
          </a:xfrm>
          <a:prstGeom prst="rect">
            <a:avLst/>
          </a:prstGeom>
        </p:spPr>
      </p:pic>
    </p:spTree>
    <p:extLst>
      <p:ext uri="{BB962C8B-B14F-4D97-AF65-F5344CB8AC3E}">
        <p14:creationId xmlns:p14="http://schemas.microsoft.com/office/powerpoint/2010/main" xmlns="" val="2581558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620688"/>
            <a:ext cx="7772400" cy="1470025"/>
          </a:xfrm>
        </p:spPr>
        <p:txBody>
          <a:bodyPr/>
          <a:lstStyle/>
          <a:p>
            <a:r>
              <a:rPr lang="fr-FR" dirty="0" smtClean="0"/>
              <a:t>Interface : </a:t>
            </a:r>
            <a:r>
              <a:rPr lang="fr-FR" dirty="0" err="1" smtClean="0"/>
              <a:t>kinect</a:t>
            </a:r>
            <a:endParaRPr lang="fr-FR" dirty="0"/>
          </a:p>
        </p:txBody>
      </p:sp>
      <p:sp>
        <p:nvSpPr>
          <p:cNvPr id="3" name="Sous-titre 2"/>
          <p:cNvSpPr>
            <a:spLocks noGrp="1"/>
          </p:cNvSpPr>
          <p:nvPr>
            <p:ph type="subTitle" idx="1"/>
          </p:nvPr>
        </p:nvSpPr>
        <p:spPr>
          <a:xfrm>
            <a:off x="1371600" y="2155304"/>
            <a:ext cx="6400800" cy="3721968"/>
          </a:xfrm>
        </p:spPr>
        <p:txBody>
          <a:bodyPr/>
          <a:lstStyle/>
          <a:p>
            <a:pPr algn="l"/>
            <a:r>
              <a:rPr lang="fr-FR" dirty="0" smtClean="0"/>
              <a:t>Utilisation</a:t>
            </a:r>
          </a:p>
          <a:p>
            <a:pPr algn="l"/>
            <a:endParaRPr lang="fr-FR" dirty="0" smtClean="0"/>
          </a:p>
          <a:p>
            <a:pPr marL="457200" indent="-457200" algn="l">
              <a:buFont typeface="Wingdings" pitchFamily="2" charset="2"/>
              <a:buChar char="Ø"/>
            </a:pPr>
            <a:r>
              <a:rPr lang="fr-FR" dirty="0" smtClean="0"/>
              <a:t>Expérience nouvelle de jeu libre</a:t>
            </a:r>
          </a:p>
          <a:p>
            <a:pPr marL="457200" indent="-457200" algn="l">
              <a:buFont typeface="Wingdings" pitchFamily="2" charset="2"/>
              <a:buChar char="Ø"/>
            </a:pPr>
            <a:r>
              <a:rPr lang="fr-FR" dirty="0" smtClean="0"/>
              <a:t>Navigation dans les menus sans télécommande</a:t>
            </a:r>
          </a:p>
          <a:p>
            <a:pPr algn="l"/>
            <a:endParaRPr lang="fr-FR"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12160" y="5157192"/>
            <a:ext cx="238125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63326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620688"/>
            <a:ext cx="7772400" cy="1470025"/>
          </a:xfrm>
        </p:spPr>
        <p:txBody>
          <a:bodyPr/>
          <a:lstStyle/>
          <a:p>
            <a:r>
              <a:rPr lang="fr-FR" dirty="0" smtClean="0"/>
              <a:t>Interface : </a:t>
            </a:r>
            <a:r>
              <a:rPr lang="fr-FR" dirty="0" err="1" smtClean="0"/>
              <a:t>kinect</a:t>
            </a:r>
            <a:endParaRPr lang="fr-FR" dirty="0"/>
          </a:p>
        </p:txBody>
      </p:sp>
      <p:sp>
        <p:nvSpPr>
          <p:cNvPr id="3" name="Sous-titre 2"/>
          <p:cNvSpPr>
            <a:spLocks noGrp="1"/>
          </p:cNvSpPr>
          <p:nvPr>
            <p:ph type="subTitle" idx="1"/>
          </p:nvPr>
        </p:nvSpPr>
        <p:spPr>
          <a:xfrm>
            <a:off x="1371600" y="1916832"/>
            <a:ext cx="6400800" cy="3721968"/>
          </a:xfrm>
        </p:spPr>
        <p:txBody>
          <a:bodyPr/>
          <a:lstStyle/>
          <a:p>
            <a:pPr algn="l"/>
            <a:endParaRPr lang="fr-FR" dirty="0" smtClean="0"/>
          </a:p>
          <a:p>
            <a:pPr algn="l"/>
            <a:r>
              <a:rPr lang="fr-FR" dirty="0" smtClean="0"/>
              <a:t>Principe de fonctionnement</a:t>
            </a:r>
          </a:p>
          <a:p>
            <a:pPr algn="l"/>
            <a:endParaRPr lang="fr-FR" dirty="0" smtClean="0"/>
          </a:p>
          <a:p>
            <a:pPr algn="l"/>
            <a:r>
              <a:rPr lang="fr-FR" dirty="0" smtClean="0"/>
              <a:t>3 types de capteurs :</a:t>
            </a:r>
          </a:p>
          <a:p>
            <a:pPr marL="457200" indent="-457200" algn="l">
              <a:buFont typeface="Wingdings" pitchFamily="2" charset="2"/>
              <a:buChar char="Ø"/>
            </a:pPr>
            <a:r>
              <a:rPr lang="fr-FR" dirty="0" smtClean="0"/>
              <a:t>2 capteurs 3D</a:t>
            </a:r>
          </a:p>
          <a:p>
            <a:pPr marL="457200" indent="-457200" algn="l">
              <a:buFont typeface="Wingdings" pitchFamily="2" charset="2"/>
              <a:buChar char="Ø"/>
            </a:pPr>
            <a:r>
              <a:rPr lang="fr-FR" dirty="0" smtClean="0"/>
              <a:t>1 camera RGB</a:t>
            </a:r>
          </a:p>
        </p:txBody>
      </p:sp>
    </p:spTree>
    <p:extLst>
      <p:ext uri="{BB962C8B-B14F-4D97-AF65-F5344CB8AC3E}">
        <p14:creationId xmlns:p14="http://schemas.microsoft.com/office/powerpoint/2010/main" xmlns="" val="4224138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620688"/>
            <a:ext cx="7772400" cy="1470025"/>
          </a:xfrm>
        </p:spPr>
        <p:txBody>
          <a:bodyPr/>
          <a:lstStyle/>
          <a:p>
            <a:r>
              <a:rPr lang="fr-FR" dirty="0" smtClean="0"/>
              <a:t>Interface : </a:t>
            </a:r>
            <a:r>
              <a:rPr lang="fr-FR" dirty="0" err="1" smtClean="0"/>
              <a:t>kinect</a:t>
            </a:r>
            <a:endParaRPr lang="fr-FR" dirty="0"/>
          </a:p>
        </p:txBody>
      </p:sp>
      <p:sp>
        <p:nvSpPr>
          <p:cNvPr id="3" name="Sous-titre 2"/>
          <p:cNvSpPr>
            <a:spLocks noGrp="1"/>
          </p:cNvSpPr>
          <p:nvPr>
            <p:ph type="subTitle" idx="1"/>
          </p:nvPr>
        </p:nvSpPr>
        <p:spPr>
          <a:xfrm>
            <a:off x="1331640" y="2060848"/>
            <a:ext cx="6400800" cy="3721968"/>
          </a:xfrm>
        </p:spPr>
        <p:txBody>
          <a:bodyPr/>
          <a:lstStyle/>
          <a:p>
            <a:pPr marL="457200" indent="-457200" algn="l">
              <a:buFont typeface="Wingdings" pitchFamily="2" charset="2"/>
              <a:buChar char="Ø"/>
            </a:pPr>
            <a:r>
              <a:rPr lang="fr-FR" dirty="0" smtClean="0"/>
              <a:t>Technologie encore </a:t>
            </a:r>
            <a:r>
              <a:rPr lang="fr-FR" dirty="0" smtClean="0"/>
              <a:t>jeune </a:t>
            </a:r>
            <a:r>
              <a:rPr lang="fr-FR" dirty="0" smtClean="0"/>
              <a:t>et donc perfectible</a:t>
            </a:r>
          </a:p>
          <a:p>
            <a:pPr marL="457200" indent="-457200" algn="l">
              <a:buFont typeface="Wingdings" pitchFamily="2" charset="2"/>
              <a:buChar char="Ø"/>
            </a:pPr>
            <a:r>
              <a:rPr lang="fr-FR" dirty="0" smtClean="0"/>
              <a:t>Laisse envisager que cette technologie se généralise dans d’autres domaines que les jeux vidéos</a:t>
            </a:r>
            <a:endParaRPr lang="fr-FR" dirty="0"/>
          </a:p>
        </p:txBody>
      </p:sp>
    </p:spTree>
    <p:extLst>
      <p:ext uri="{BB962C8B-B14F-4D97-AF65-F5344CB8AC3E}">
        <p14:creationId xmlns:p14="http://schemas.microsoft.com/office/powerpoint/2010/main" xmlns="" val="2364831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620688"/>
            <a:ext cx="7772400" cy="1470025"/>
          </a:xfrm>
        </p:spPr>
        <p:txBody>
          <a:bodyPr/>
          <a:lstStyle/>
          <a:p>
            <a:r>
              <a:rPr lang="fr-FR" dirty="0" smtClean="0"/>
              <a:t>Conclusion</a:t>
            </a:r>
            <a:endParaRPr lang="fr-FR" dirty="0"/>
          </a:p>
        </p:txBody>
      </p:sp>
      <p:sp>
        <p:nvSpPr>
          <p:cNvPr id="3" name="Sous-titre 2"/>
          <p:cNvSpPr>
            <a:spLocks noGrp="1"/>
          </p:cNvSpPr>
          <p:nvPr>
            <p:ph type="subTitle" idx="1"/>
          </p:nvPr>
        </p:nvSpPr>
        <p:spPr>
          <a:xfrm>
            <a:off x="1403648" y="2132856"/>
            <a:ext cx="6400800" cy="3721968"/>
          </a:xfrm>
        </p:spPr>
        <p:txBody>
          <a:bodyPr/>
          <a:lstStyle/>
          <a:p>
            <a:pPr marL="457200" indent="-457200" algn="l">
              <a:buFont typeface="Wingdings" pitchFamily="2" charset="2"/>
              <a:buChar char="Ø"/>
            </a:pPr>
            <a:r>
              <a:rPr lang="fr-FR" dirty="0" smtClean="0"/>
              <a:t>Fortes innovations </a:t>
            </a:r>
          </a:p>
          <a:p>
            <a:pPr marL="457200" indent="-457200" algn="l">
              <a:buFont typeface="Wingdings" pitchFamily="2" charset="2"/>
              <a:buChar char="Ø"/>
            </a:pPr>
            <a:r>
              <a:rPr lang="fr-FR" dirty="0" smtClean="0"/>
              <a:t>Création de nouvelles technologies</a:t>
            </a:r>
          </a:p>
          <a:p>
            <a:pPr marL="457200" indent="-457200" algn="l">
              <a:buFont typeface="Wingdings" pitchFamily="2" charset="2"/>
              <a:buChar char="Ø"/>
            </a:pPr>
            <a:r>
              <a:rPr lang="fr-FR" dirty="0" smtClean="0"/>
              <a:t>Favorise la recherche (R&amp;D)</a:t>
            </a:r>
          </a:p>
          <a:p>
            <a:pPr marL="457200" indent="-457200" algn="l">
              <a:buFont typeface="Wingdings" pitchFamily="2" charset="2"/>
              <a:buChar char="Ø"/>
            </a:pPr>
            <a:r>
              <a:rPr lang="fr-FR" dirty="0" smtClean="0"/>
              <a:t>Amélioration des IHM</a:t>
            </a:r>
            <a:endParaRPr lang="fr-FR" dirty="0"/>
          </a:p>
        </p:txBody>
      </p:sp>
    </p:spTree>
    <p:extLst>
      <p:ext uri="{BB962C8B-B14F-4D97-AF65-F5344CB8AC3E}">
        <p14:creationId xmlns:p14="http://schemas.microsoft.com/office/powerpoint/2010/main" xmlns="" val="3965729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11560" y="260648"/>
            <a:ext cx="7772400" cy="1470025"/>
          </a:xfrm>
        </p:spPr>
        <p:txBody>
          <a:bodyPr/>
          <a:lstStyle/>
          <a:p>
            <a:r>
              <a:rPr lang="fr-FR" dirty="0" smtClean="0"/>
              <a:t>Introduction :</a:t>
            </a:r>
            <a:endParaRPr lang="fr-FR" dirty="0"/>
          </a:p>
        </p:txBody>
      </p:sp>
      <p:sp>
        <p:nvSpPr>
          <p:cNvPr id="3" name="Sous-titre 2"/>
          <p:cNvSpPr>
            <a:spLocks noGrp="1"/>
          </p:cNvSpPr>
          <p:nvPr>
            <p:ph type="subTitle" idx="1"/>
          </p:nvPr>
        </p:nvSpPr>
        <p:spPr>
          <a:xfrm>
            <a:off x="1483568" y="1988840"/>
            <a:ext cx="6400800" cy="3384376"/>
          </a:xfrm>
        </p:spPr>
        <p:txBody>
          <a:bodyPr>
            <a:normAutofit fontScale="92500" lnSpcReduction="10000"/>
          </a:bodyPr>
          <a:lstStyle/>
          <a:p>
            <a:pPr algn="l"/>
            <a:r>
              <a:rPr lang="fr-FR" dirty="0" smtClean="0">
                <a:solidFill>
                  <a:srgbClr val="091F67"/>
                </a:solidFill>
              </a:rPr>
              <a:t>- Développement exponentiel de l’utilisation des différentes interfaces</a:t>
            </a:r>
          </a:p>
          <a:p>
            <a:pPr algn="l"/>
            <a:endParaRPr lang="fr-FR" dirty="0" smtClean="0">
              <a:solidFill>
                <a:srgbClr val="091F67"/>
              </a:solidFill>
            </a:endParaRPr>
          </a:p>
          <a:p>
            <a:pPr algn="l"/>
            <a:r>
              <a:rPr lang="fr-FR" dirty="0" smtClean="0">
                <a:solidFill>
                  <a:srgbClr val="091F67"/>
                </a:solidFill>
              </a:rPr>
              <a:t>- De </a:t>
            </a:r>
            <a:r>
              <a:rPr lang="fr-FR" dirty="0" smtClean="0">
                <a:solidFill>
                  <a:srgbClr val="091F67"/>
                </a:solidFill>
              </a:rPr>
              <a:t>plus en plus de fonctionnalités</a:t>
            </a:r>
          </a:p>
          <a:p>
            <a:pPr algn="l"/>
            <a:endParaRPr lang="fr-FR" dirty="0" smtClean="0">
              <a:solidFill>
                <a:srgbClr val="091F67"/>
              </a:solidFill>
            </a:endParaRPr>
          </a:p>
          <a:p>
            <a:pPr algn="l">
              <a:buFontTx/>
              <a:buChar char="-"/>
            </a:pPr>
            <a:r>
              <a:rPr lang="fr-FR" dirty="0" smtClean="0">
                <a:solidFill>
                  <a:srgbClr val="091F67"/>
                </a:solidFill>
              </a:rPr>
              <a:t>Interfaces </a:t>
            </a:r>
            <a:r>
              <a:rPr lang="fr-FR" dirty="0" smtClean="0">
                <a:solidFill>
                  <a:srgbClr val="091F67"/>
                </a:solidFill>
              </a:rPr>
              <a:t>vouées à remplacer les </a:t>
            </a:r>
            <a:r>
              <a:rPr lang="fr-FR" dirty="0" smtClean="0">
                <a:solidFill>
                  <a:srgbClr val="091F67"/>
                </a:solidFill>
              </a:rPr>
              <a:t>ordinateurs</a:t>
            </a:r>
          </a:p>
          <a:p>
            <a:pPr algn="l">
              <a:buFontTx/>
              <a:buChar char="-"/>
            </a:pPr>
            <a:endParaRPr lang="fr-FR" dirty="0" smtClean="0">
              <a:solidFill>
                <a:srgbClr val="091F67"/>
              </a:solidFill>
            </a:endParaRPr>
          </a:p>
          <a:p>
            <a:pPr algn="l"/>
            <a:endParaRPr lang="fr-FR" dirty="0" smtClean="0">
              <a:solidFill>
                <a:srgbClr val="091F67"/>
              </a:solidFill>
            </a:endParaRPr>
          </a:p>
          <a:p>
            <a:pPr algn="l"/>
            <a:endParaRPr lang="fr-FR" dirty="0" smtClean="0">
              <a:solidFill>
                <a:srgbClr val="091F67"/>
              </a:solidFill>
            </a:endParaRPr>
          </a:p>
          <a:p>
            <a:pPr algn="l"/>
            <a:endParaRPr lang="fr-FR" dirty="0">
              <a:solidFill>
                <a:srgbClr val="091F67"/>
              </a:solidFill>
            </a:endParaRPr>
          </a:p>
        </p:txBody>
      </p:sp>
    </p:spTree>
    <p:extLst>
      <p:ext uri="{BB962C8B-B14F-4D97-AF65-F5344CB8AC3E}">
        <p14:creationId xmlns:p14="http://schemas.microsoft.com/office/powerpoint/2010/main" xmlns="" val="1722158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371600" y="1628800"/>
            <a:ext cx="6400800" cy="4010000"/>
          </a:xfrm>
        </p:spPr>
        <p:txBody>
          <a:bodyPr>
            <a:normAutofit fontScale="77500" lnSpcReduction="20000"/>
          </a:bodyPr>
          <a:lstStyle/>
          <a:p>
            <a:pPr algn="l"/>
            <a:r>
              <a:rPr lang="fr-FR" dirty="0" smtClean="0"/>
              <a:t>Evolution des utilisations:</a:t>
            </a:r>
          </a:p>
          <a:p>
            <a:pPr marL="457200" indent="-457200" algn="l">
              <a:buFontTx/>
              <a:buChar char="-"/>
            </a:pPr>
            <a:r>
              <a:rPr lang="fr-FR" dirty="0" smtClean="0"/>
              <a:t>PDA(1992)</a:t>
            </a:r>
          </a:p>
          <a:p>
            <a:pPr marL="457200" indent="-457200" algn="l">
              <a:buFontTx/>
              <a:buChar char="-"/>
            </a:pPr>
            <a:r>
              <a:rPr lang="fr-FR" dirty="0" smtClean="0"/>
              <a:t>Caisse</a:t>
            </a:r>
          </a:p>
          <a:p>
            <a:pPr marL="457200" indent="-457200" algn="l">
              <a:buFontTx/>
              <a:buChar char="-"/>
            </a:pPr>
            <a:r>
              <a:rPr lang="fr-FR" dirty="0" smtClean="0"/>
              <a:t>Téléphonie</a:t>
            </a:r>
          </a:p>
          <a:p>
            <a:pPr marL="457200" indent="-457200" algn="l">
              <a:buFontTx/>
              <a:buChar char="-"/>
            </a:pPr>
            <a:r>
              <a:rPr lang="fr-FR" dirty="0" smtClean="0"/>
              <a:t>GPS</a:t>
            </a:r>
          </a:p>
          <a:p>
            <a:pPr marL="457200" indent="-457200" algn="l">
              <a:buFontTx/>
              <a:buChar char="-"/>
            </a:pPr>
            <a:r>
              <a:rPr lang="fr-FR" dirty="0" smtClean="0"/>
              <a:t>Lecteur MP3</a:t>
            </a:r>
          </a:p>
          <a:p>
            <a:pPr marL="457200" indent="-457200" algn="l">
              <a:buFontTx/>
              <a:buChar char="-"/>
            </a:pPr>
            <a:r>
              <a:rPr lang="fr-FR" dirty="0" smtClean="0"/>
              <a:t>Console de jeux</a:t>
            </a:r>
          </a:p>
          <a:p>
            <a:pPr marL="457200" indent="-457200" algn="l">
              <a:buFontTx/>
              <a:buChar char="-"/>
            </a:pPr>
            <a:r>
              <a:rPr lang="fr-FR" dirty="0" smtClean="0"/>
              <a:t>PC </a:t>
            </a:r>
          </a:p>
          <a:p>
            <a:pPr marL="457200" indent="-457200" algn="l">
              <a:buFontTx/>
              <a:buChar char="-"/>
            </a:pPr>
            <a:r>
              <a:rPr lang="fr-FR" dirty="0" smtClean="0"/>
              <a:t>Système embarqué</a:t>
            </a:r>
          </a:p>
          <a:p>
            <a:pPr marL="457200" indent="-457200" algn="l">
              <a:buFontTx/>
              <a:buChar char="-"/>
            </a:pPr>
            <a:r>
              <a:rPr lang="fr-FR" dirty="0" smtClean="0"/>
              <a:t>Ecran TV</a:t>
            </a:r>
          </a:p>
          <a:p>
            <a:pPr marL="457200" indent="-457200" algn="l">
              <a:buFontTx/>
              <a:buChar char="-"/>
            </a:pPr>
            <a:endParaRPr lang="fr-FR" dirty="0" smtClean="0"/>
          </a:p>
          <a:p>
            <a:pPr marL="457200" indent="-457200" algn="l">
              <a:buFontTx/>
              <a:buChar char="-"/>
            </a:pPr>
            <a:endParaRPr lang="fr-FR" dirty="0" smtClean="0"/>
          </a:p>
          <a:p>
            <a:pPr marL="457200" indent="-457200" algn="l">
              <a:buFontTx/>
              <a:buChar char="-"/>
            </a:pPr>
            <a:endParaRPr lang="fr-FR" dirty="0" smtClean="0"/>
          </a:p>
          <a:p>
            <a:pPr algn="l"/>
            <a:endParaRPr lang="fr-FR" dirty="0"/>
          </a:p>
        </p:txBody>
      </p:sp>
      <p:sp>
        <p:nvSpPr>
          <p:cNvPr id="4" name="Titre 1"/>
          <p:cNvSpPr txBox="1">
            <a:spLocks/>
          </p:cNvSpPr>
          <p:nvPr/>
        </p:nvSpPr>
        <p:spPr>
          <a:xfrm>
            <a:off x="685800" y="302791"/>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mtClean="0"/>
              <a:t>Interface : tactile</a:t>
            </a:r>
            <a:endParaRPr lang="fr-FR" dirty="0"/>
          </a:p>
        </p:txBody>
      </p:sp>
    </p:spTree>
    <p:extLst>
      <p:ext uri="{BB962C8B-B14F-4D97-AF65-F5344CB8AC3E}">
        <p14:creationId xmlns:p14="http://schemas.microsoft.com/office/powerpoint/2010/main" xmlns="" val="221390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02791"/>
            <a:ext cx="7772400" cy="1470025"/>
          </a:xfrm>
        </p:spPr>
        <p:txBody>
          <a:bodyPr/>
          <a:lstStyle/>
          <a:p>
            <a:r>
              <a:rPr lang="fr-FR" dirty="0" smtClean="0"/>
              <a:t>Interface : tactile</a:t>
            </a:r>
            <a:endParaRPr lang="fr-FR" dirty="0"/>
          </a:p>
        </p:txBody>
      </p:sp>
      <p:sp>
        <p:nvSpPr>
          <p:cNvPr id="3" name="Sous-titre 2"/>
          <p:cNvSpPr>
            <a:spLocks noGrp="1"/>
          </p:cNvSpPr>
          <p:nvPr>
            <p:ph type="subTitle" idx="1"/>
          </p:nvPr>
        </p:nvSpPr>
        <p:spPr>
          <a:xfrm>
            <a:off x="1187624" y="1700808"/>
            <a:ext cx="6400800" cy="3816424"/>
          </a:xfrm>
        </p:spPr>
        <p:txBody>
          <a:bodyPr>
            <a:normAutofit lnSpcReduction="10000"/>
          </a:bodyPr>
          <a:lstStyle/>
          <a:p>
            <a:pPr algn="l"/>
            <a:r>
              <a:rPr lang="fr-FR" dirty="0" smtClean="0"/>
              <a:t>Apparition en 1972 par IBM (PLATO IV)</a:t>
            </a:r>
          </a:p>
          <a:p>
            <a:pPr algn="l"/>
            <a:r>
              <a:rPr lang="fr-FR" dirty="0" smtClean="0"/>
              <a:t>Différentes technologie :</a:t>
            </a:r>
          </a:p>
          <a:p>
            <a:pPr marL="457200" indent="-457200" algn="l">
              <a:buFont typeface="Wingdings" pitchFamily="2" charset="2"/>
              <a:buChar char="Ø"/>
            </a:pPr>
            <a:r>
              <a:rPr lang="fr-FR" dirty="0" smtClean="0"/>
              <a:t>Infrarouge (</a:t>
            </a:r>
            <a:r>
              <a:rPr lang="fr-FR" dirty="0" err="1" smtClean="0"/>
              <a:t>debut</a:t>
            </a:r>
            <a:r>
              <a:rPr lang="fr-FR" dirty="0" smtClean="0"/>
              <a:t>)</a:t>
            </a:r>
          </a:p>
          <a:p>
            <a:pPr marL="457200" indent="-457200" algn="l">
              <a:buFont typeface="Wingdings" pitchFamily="2" charset="2"/>
              <a:buChar char="Ø"/>
            </a:pPr>
            <a:r>
              <a:rPr lang="fr-FR" dirty="0" smtClean="0"/>
              <a:t>Capacitive (</a:t>
            </a:r>
            <a:r>
              <a:rPr lang="fr-FR" dirty="0" err="1" smtClean="0"/>
              <a:t>iphone</a:t>
            </a:r>
            <a:r>
              <a:rPr lang="fr-FR" dirty="0" smtClean="0"/>
              <a:t>)</a:t>
            </a:r>
          </a:p>
          <a:p>
            <a:pPr marL="457200" indent="-457200" algn="l">
              <a:buFont typeface="Wingdings" pitchFamily="2" charset="2"/>
              <a:buChar char="Ø"/>
            </a:pPr>
            <a:r>
              <a:rPr lang="fr-FR" dirty="0" smtClean="0"/>
              <a:t>Résistive analogique(</a:t>
            </a:r>
            <a:r>
              <a:rPr lang="fr-FR" dirty="0" err="1" smtClean="0"/>
              <a:t>htc,Lg</a:t>
            </a:r>
            <a:r>
              <a:rPr lang="fr-FR" dirty="0" smtClean="0"/>
              <a:t>)</a:t>
            </a:r>
          </a:p>
          <a:p>
            <a:pPr marL="457200" indent="-457200" algn="l">
              <a:buFont typeface="Wingdings" pitchFamily="2" charset="2"/>
              <a:buChar char="Ø"/>
            </a:pPr>
            <a:r>
              <a:rPr lang="fr-FR" dirty="0" err="1" smtClean="0"/>
              <a:t>Multitouch</a:t>
            </a:r>
            <a:r>
              <a:rPr lang="fr-FR" dirty="0" smtClean="0"/>
              <a:t> (</a:t>
            </a:r>
            <a:r>
              <a:rPr lang="fr-FR" dirty="0" err="1" smtClean="0"/>
              <a:t>iphone</a:t>
            </a:r>
            <a:r>
              <a:rPr lang="fr-FR" dirty="0" smtClean="0"/>
              <a:t> 2007)</a:t>
            </a:r>
          </a:p>
          <a:p>
            <a:pPr marL="457200" indent="-457200" algn="l">
              <a:buFontTx/>
              <a:buChar char="-"/>
            </a:pPr>
            <a:endParaRPr lang="fr-FR" dirty="0" smtClean="0"/>
          </a:p>
          <a:p>
            <a:pPr marL="457200" indent="-457200" algn="l">
              <a:buFont typeface="Wingdings" pitchFamily="2" charset="2"/>
              <a:buChar char="Ø"/>
            </a:pPr>
            <a:endParaRPr lang="fr-FR" dirty="0" smtClean="0"/>
          </a:p>
          <a:p>
            <a:pPr marL="457200" indent="-457200" algn="l">
              <a:buFont typeface="Wingdings" pitchFamily="2" charset="2"/>
              <a:buChar char="Ø"/>
            </a:pPr>
            <a:endParaRPr lang="fr-FR" dirty="0" smtClean="0"/>
          </a:p>
          <a:p>
            <a:pPr marL="457200" indent="-457200" algn="l">
              <a:buFont typeface="Wingdings" pitchFamily="2" charset="2"/>
              <a:buChar char="Ø"/>
            </a:pPr>
            <a:endParaRPr lang="fr-FR" dirty="0" smtClean="0"/>
          </a:p>
          <a:p>
            <a:pPr marL="914400" lvl="1" indent="-457200" algn="l">
              <a:buFont typeface="Arial" pitchFamily="34" charset="0"/>
              <a:buChar char="•"/>
            </a:pPr>
            <a:endParaRPr lang="fr-FR" dirty="0" smtClean="0"/>
          </a:p>
          <a:p>
            <a:endParaRPr lang="fr-FR" dirty="0"/>
          </a:p>
        </p:txBody>
      </p:sp>
    </p:spTree>
    <p:extLst>
      <p:ext uri="{BB962C8B-B14F-4D97-AF65-F5344CB8AC3E}">
        <p14:creationId xmlns:p14="http://schemas.microsoft.com/office/powerpoint/2010/main" xmlns="" val="119983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02791"/>
            <a:ext cx="7772400" cy="1470025"/>
          </a:xfrm>
        </p:spPr>
        <p:txBody>
          <a:bodyPr/>
          <a:lstStyle/>
          <a:p>
            <a:r>
              <a:rPr lang="fr-FR" dirty="0" smtClean="0"/>
              <a:t>Interface : </a:t>
            </a:r>
            <a:r>
              <a:rPr lang="fr-FR" dirty="0" err="1" smtClean="0"/>
              <a:t>Cubetile</a:t>
            </a:r>
            <a:endParaRPr lang="fr-FR" dirty="0"/>
          </a:p>
        </p:txBody>
      </p:sp>
      <p:sp>
        <p:nvSpPr>
          <p:cNvPr id="3" name="Sous-titre 2"/>
          <p:cNvSpPr>
            <a:spLocks noGrp="1"/>
          </p:cNvSpPr>
          <p:nvPr>
            <p:ph type="subTitle" idx="1"/>
          </p:nvPr>
        </p:nvSpPr>
        <p:spPr>
          <a:xfrm>
            <a:off x="1187624" y="1700808"/>
            <a:ext cx="6400800" cy="3816424"/>
          </a:xfrm>
        </p:spPr>
        <p:txBody>
          <a:bodyPr>
            <a:normAutofit/>
          </a:bodyPr>
          <a:lstStyle/>
          <a:p>
            <a:pPr algn="l"/>
            <a:r>
              <a:rPr lang="fr-FR" dirty="0" smtClean="0"/>
              <a:t>Principe :</a:t>
            </a:r>
          </a:p>
          <a:p>
            <a:pPr marL="457200" indent="-457200" algn="l">
              <a:buFontTx/>
              <a:buChar char="-"/>
            </a:pPr>
            <a:r>
              <a:rPr lang="fr-FR" dirty="0" smtClean="0"/>
              <a:t>Technologie </a:t>
            </a:r>
            <a:r>
              <a:rPr lang="fr-FR" dirty="0" err="1" smtClean="0"/>
              <a:t>Multitouch</a:t>
            </a:r>
            <a:r>
              <a:rPr lang="fr-FR" dirty="0" smtClean="0"/>
              <a:t> 3D</a:t>
            </a:r>
          </a:p>
          <a:p>
            <a:pPr marL="457200" indent="-457200" algn="l">
              <a:buFontTx/>
              <a:buChar char="-"/>
            </a:pPr>
            <a:r>
              <a:rPr lang="fr-FR" dirty="0" smtClean="0"/>
              <a:t>5 plans correspondants aux axes de rotation</a:t>
            </a:r>
          </a:p>
          <a:p>
            <a:pPr marL="457200" indent="-457200" algn="l">
              <a:buFontTx/>
              <a:buChar char="-"/>
            </a:pPr>
            <a:endParaRPr lang="fr-FR" dirty="0" smtClean="0"/>
          </a:p>
          <a:p>
            <a:pPr marL="457200" indent="-457200" algn="l">
              <a:buFont typeface="Wingdings" pitchFamily="2" charset="2"/>
              <a:buChar char="Ø"/>
            </a:pPr>
            <a:endParaRPr lang="fr-FR" dirty="0" smtClean="0"/>
          </a:p>
          <a:p>
            <a:pPr marL="914400" lvl="1" indent="-457200" algn="l">
              <a:buFont typeface="Arial" pitchFamily="34" charset="0"/>
              <a:buChar char="•"/>
            </a:pPr>
            <a:endParaRPr lang="fr-FR" dirty="0" smtClean="0"/>
          </a:p>
          <a:p>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76056" y="3861048"/>
            <a:ext cx="2743200" cy="2057400"/>
          </a:xfrm>
          <a:prstGeom prst="rect">
            <a:avLst/>
          </a:prstGeom>
        </p:spPr>
      </p:pic>
    </p:spTree>
    <p:extLst>
      <p:ext uri="{BB962C8B-B14F-4D97-AF65-F5344CB8AC3E}">
        <p14:creationId xmlns:p14="http://schemas.microsoft.com/office/powerpoint/2010/main" xmlns="" val="2403852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620688"/>
            <a:ext cx="7772400" cy="1470025"/>
          </a:xfrm>
        </p:spPr>
        <p:txBody>
          <a:bodyPr/>
          <a:lstStyle/>
          <a:p>
            <a:r>
              <a:rPr lang="fr-FR" dirty="0" smtClean="0"/>
              <a:t>Interface : </a:t>
            </a:r>
            <a:r>
              <a:rPr lang="fr-FR" dirty="0" err="1" smtClean="0"/>
              <a:t>Cubtile</a:t>
            </a:r>
            <a:endParaRPr lang="fr-FR" dirty="0"/>
          </a:p>
        </p:txBody>
      </p:sp>
      <p:sp>
        <p:nvSpPr>
          <p:cNvPr id="3" name="Sous-titre 2"/>
          <p:cNvSpPr>
            <a:spLocks noGrp="1"/>
          </p:cNvSpPr>
          <p:nvPr>
            <p:ph type="subTitle" idx="1"/>
          </p:nvPr>
        </p:nvSpPr>
        <p:spPr>
          <a:xfrm>
            <a:off x="1371600" y="1916832"/>
            <a:ext cx="6400800" cy="3721968"/>
          </a:xfrm>
        </p:spPr>
        <p:txBody>
          <a:bodyPr/>
          <a:lstStyle/>
          <a:p>
            <a:pPr algn="l"/>
            <a:r>
              <a:rPr lang="fr-FR" dirty="0" smtClean="0"/>
              <a:t>Utilisation :</a:t>
            </a:r>
          </a:p>
          <a:p>
            <a:pPr marL="457200" indent="-457200" algn="l">
              <a:buFontTx/>
              <a:buChar char="-"/>
            </a:pPr>
            <a:r>
              <a:rPr lang="fr-FR" dirty="0" smtClean="0"/>
              <a:t>Entreprises</a:t>
            </a:r>
          </a:p>
          <a:p>
            <a:pPr marL="457200" indent="-457200" algn="l">
              <a:buFontTx/>
              <a:buChar char="-"/>
            </a:pPr>
            <a:r>
              <a:rPr lang="fr-FR" dirty="0" smtClean="0"/>
              <a:t>Salons</a:t>
            </a:r>
          </a:p>
          <a:p>
            <a:pPr marL="457200" indent="-457200" algn="l">
              <a:buFontTx/>
              <a:buChar char="-"/>
            </a:pPr>
            <a:r>
              <a:rPr lang="fr-FR" dirty="0" smtClean="0"/>
              <a:t>Musées</a:t>
            </a:r>
            <a:endParaRPr lang="fr-FR" dirty="0"/>
          </a:p>
        </p:txBody>
      </p:sp>
    </p:spTree>
    <p:extLst>
      <p:ext uri="{BB962C8B-B14F-4D97-AF65-F5344CB8AC3E}">
        <p14:creationId xmlns:p14="http://schemas.microsoft.com/office/powerpoint/2010/main" xmlns="" val="221390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620688"/>
            <a:ext cx="7772400" cy="1470025"/>
          </a:xfrm>
        </p:spPr>
        <p:txBody>
          <a:bodyPr/>
          <a:lstStyle/>
          <a:p>
            <a:r>
              <a:rPr lang="fr-FR" dirty="0" smtClean="0"/>
              <a:t>Interface : </a:t>
            </a:r>
            <a:r>
              <a:rPr lang="fr-FR" dirty="0" err="1" smtClean="0"/>
              <a:t>Cubtile</a:t>
            </a:r>
            <a:endParaRPr lang="fr-FR" dirty="0"/>
          </a:p>
        </p:txBody>
      </p:sp>
      <p:sp>
        <p:nvSpPr>
          <p:cNvPr id="3" name="Sous-titre 2"/>
          <p:cNvSpPr>
            <a:spLocks noGrp="1"/>
          </p:cNvSpPr>
          <p:nvPr>
            <p:ph type="subTitle" idx="1"/>
          </p:nvPr>
        </p:nvSpPr>
        <p:spPr>
          <a:xfrm>
            <a:off x="1371600" y="1916832"/>
            <a:ext cx="6400800" cy="3721968"/>
          </a:xfrm>
        </p:spPr>
        <p:txBody>
          <a:bodyPr/>
          <a:lstStyle/>
          <a:p>
            <a:pPr marL="457200" indent="-457200" algn="l">
              <a:buFont typeface="Wingdings" pitchFamily="2" charset="2"/>
              <a:buChar char="Ø"/>
            </a:pPr>
            <a:r>
              <a:rPr lang="fr-FR" dirty="0" smtClean="0"/>
              <a:t>Technologie peu accessible car prix trop élevé</a:t>
            </a:r>
          </a:p>
          <a:p>
            <a:pPr marL="457200" indent="-457200" algn="l">
              <a:buFont typeface="Wingdings" pitchFamily="2" charset="2"/>
              <a:buChar char="Ø"/>
            </a:pPr>
            <a:r>
              <a:rPr lang="fr-FR" dirty="0" smtClean="0"/>
              <a:t>Nous laisse imaginer de belles perspectives (hologrammes) </a:t>
            </a:r>
          </a:p>
          <a:p>
            <a:pPr marL="457200" indent="-457200" algn="l">
              <a:buFont typeface="Wingdings" pitchFamily="2" charset="2"/>
              <a:buChar char="Ø"/>
            </a:pPr>
            <a:endParaRPr lang="fr-FR" dirty="0"/>
          </a:p>
        </p:txBody>
      </p:sp>
    </p:spTree>
    <p:extLst>
      <p:ext uri="{BB962C8B-B14F-4D97-AF65-F5344CB8AC3E}">
        <p14:creationId xmlns:p14="http://schemas.microsoft.com/office/powerpoint/2010/main" xmlns="" val="3257380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620688"/>
            <a:ext cx="7772400" cy="1470025"/>
          </a:xfrm>
        </p:spPr>
        <p:txBody>
          <a:bodyPr/>
          <a:lstStyle/>
          <a:p>
            <a:r>
              <a:rPr lang="fr-FR" dirty="0" smtClean="0"/>
              <a:t>Interface : </a:t>
            </a:r>
            <a:r>
              <a:rPr lang="fr-FR" dirty="0" err="1" smtClean="0"/>
              <a:t>Cubtile</a:t>
            </a:r>
            <a:endParaRPr lang="fr-FR" dirty="0"/>
          </a:p>
        </p:txBody>
      </p:sp>
      <p:sp>
        <p:nvSpPr>
          <p:cNvPr id="3" name="Sous-titre 2"/>
          <p:cNvSpPr>
            <a:spLocks noGrp="1"/>
          </p:cNvSpPr>
          <p:nvPr>
            <p:ph type="subTitle" idx="1"/>
          </p:nvPr>
        </p:nvSpPr>
        <p:spPr>
          <a:xfrm>
            <a:off x="1443608" y="1700808"/>
            <a:ext cx="6400800" cy="3721968"/>
          </a:xfrm>
        </p:spPr>
        <p:txBody>
          <a:bodyPr/>
          <a:lstStyle/>
          <a:p>
            <a:pPr algn="l"/>
            <a:r>
              <a:rPr lang="fr-FR" dirty="0" err="1" smtClean="0"/>
              <a:t>Holocubtile</a:t>
            </a:r>
            <a:r>
              <a:rPr lang="fr-FR" dirty="0" smtClean="0"/>
              <a:t> :</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79712" y="2252712"/>
            <a:ext cx="5528026" cy="3671484"/>
          </a:xfrm>
          <a:prstGeom prst="rect">
            <a:avLst/>
          </a:prstGeom>
        </p:spPr>
      </p:pic>
    </p:spTree>
    <p:extLst>
      <p:ext uri="{BB962C8B-B14F-4D97-AF65-F5344CB8AC3E}">
        <p14:creationId xmlns:p14="http://schemas.microsoft.com/office/powerpoint/2010/main" xmlns="" val="3482764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620688"/>
            <a:ext cx="7772400" cy="1470025"/>
          </a:xfrm>
        </p:spPr>
        <p:txBody>
          <a:bodyPr/>
          <a:lstStyle/>
          <a:p>
            <a:r>
              <a:rPr lang="fr-FR" dirty="0" smtClean="0"/>
              <a:t>Interface : navigation 2D</a:t>
            </a:r>
            <a:endParaRPr lang="fr-FR" dirty="0"/>
          </a:p>
        </p:txBody>
      </p:sp>
      <p:sp>
        <p:nvSpPr>
          <p:cNvPr id="3" name="Sous-titre 2"/>
          <p:cNvSpPr>
            <a:spLocks noGrp="1"/>
          </p:cNvSpPr>
          <p:nvPr>
            <p:ph type="subTitle" idx="1"/>
          </p:nvPr>
        </p:nvSpPr>
        <p:spPr>
          <a:xfrm>
            <a:off x="1371600" y="1916832"/>
            <a:ext cx="6400800" cy="3721968"/>
          </a:xfrm>
        </p:spPr>
        <p:txBody>
          <a:bodyPr/>
          <a:lstStyle/>
          <a:p>
            <a:pPr marL="457200" indent="-457200" algn="l">
              <a:buFont typeface="Wingdings" pitchFamily="2" charset="2"/>
              <a:buChar char="Ø"/>
            </a:pPr>
            <a:r>
              <a:rPr lang="fr-FR" dirty="0" smtClean="0"/>
              <a:t>Cartes en 2D</a:t>
            </a:r>
          </a:p>
          <a:p>
            <a:pPr marL="457200" indent="-457200" algn="l">
              <a:buFont typeface="Wingdings" pitchFamily="2" charset="2"/>
              <a:buChar char="Ø"/>
            </a:pPr>
            <a:r>
              <a:rPr lang="fr-FR" dirty="0" smtClean="0"/>
              <a:t>Boutons</a:t>
            </a:r>
          </a:p>
          <a:p>
            <a:pPr marL="457200" indent="-457200" algn="l">
              <a:buFont typeface="Wingdings" pitchFamily="2" charset="2"/>
              <a:buChar char="Ø"/>
            </a:pPr>
            <a:r>
              <a:rPr lang="fr-FR" dirty="0" smtClean="0"/>
              <a:t>Tactile</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48064" y="1628800"/>
            <a:ext cx="3028950" cy="4352925"/>
          </a:xfrm>
          <a:prstGeom prst="rect">
            <a:avLst/>
          </a:prstGeom>
        </p:spPr>
      </p:pic>
    </p:spTree>
    <p:extLst>
      <p:ext uri="{BB962C8B-B14F-4D97-AF65-F5344CB8AC3E}">
        <p14:creationId xmlns:p14="http://schemas.microsoft.com/office/powerpoint/2010/main" xmlns="" val="3514391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1368</Words>
  <Application>Microsoft Office PowerPoint</Application>
  <PresentationFormat>Affichage à l'écran (4:3)</PresentationFormat>
  <Paragraphs>194</Paragraphs>
  <Slides>15</Slides>
  <Notes>15</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  Les nouvelles interfaces : interfaces tactiles, Cubetile, navigation 2D et 3D etc. Quelles nouvelles fonctionnalités pour quels nouveaux usages ? Ces nouveaux dispositifs sont-ils au point ? </vt:lpstr>
      <vt:lpstr>Introduction :</vt:lpstr>
      <vt:lpstr>Diapositive 3</vt:lpstr>
      <vt:lpstr>Interface : tactile</vt:lpstr>
      <vt:lpstr>Interface : Cubetile</vt:lpstr>
      <vt:lpstr>Interface : Cubtile</vt:lpstr>
      <vt:lpstr>Interface : Cubtile</vt:lpstr>
      <vt:lpstr>Interface : Cubtile</vt:lpstr>
      <vt:lpstr>Interface : navigation 2D</vt:lpstr>
      <vt:lpstr>Interface : navigation 3D</vt:lpstr>
      <vt:lpstr>Interface : navigation 3D</vt:lpstr>
      <vt:lpstr>Interface : kinect</vt:lpstr>
      <vt:lpstr>Interface : kinect</vt:lpstr>
      <vt:lpstr>Interface : kinect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nouvelles interfaces : interfaces tactiles, Cubetile, navigation 2D et 3D etc. Quelles nouvelles fonctionnalités pour quels nouveaux usages ? Ces nouveaux dispositifs sont-ils au point ?</dc:title>
  <dc:creator>Maison</dc:creator>
  <cp:lastModifiedBy>utilciip</cp:lastModifiedBy>
  <cp:revision>42</cp:revision>
  <dcterms:created xsi:type="dcterms:W3CDTF">2011-11-12T18:43:16Z</dcterms:created>
  <dcterms:modified xsi:type="dcterms:W3CDTF">2011-11-15T12:30:39Z</dcterms:modified>
</cp:coreProperties>
</file>