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6" r:id="rId9"/>
    <p:sldId id="267" r:id="rId10"/>
    <p:sldId id="268" r:id="rId11"/>
    <p:sldId id="264" r:id="rId12"/>
    <p:sldId id="270" r:id="rId13"/>
    <p:sldId id="265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6" autoAdjust="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5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9BA2C-BC10-214C-B616-11A3BBF766A9}" type="datetime1">
              <a:rPr lang="fr-FR" smtClean="0"/>
              <a:t>15/11/11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E8A17-C825-6741-98E8-9F459F1C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ED21F-A9C3-4143-98A4-59776DCF8B39}" type="datetime1">
              <a:rPr lang="fr-FR" smtClean="0"/>
              <a:t>15/11/11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A08E-B678-954F-8DA9-65E83B14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6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7A08E-B678-954F-8DA9-65E83B149D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Tendance qui s’aéliore en faveur du smartphone.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7A08E-B678-954F-8DA9-65E83B149D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5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Première fois que les PC sont menacé de toute leur histoire.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7A08E-B678-954F-8DA9-65E83B149D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7A08E-B678-954F-8DA9-65E83B149D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7A08E-B678-954F-8DA9-65E83B149D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986118"/>
            <a:ext cx="8787384" cy="439727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4" y="1806948"/>
            <a:ext cx="8307387" cy="134937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4" y="3175000"/>
            <a:ext cx="8307387" cy="62753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D527-1C00-5445-B63A-DF64BEADB316}" type="datetime1">
              <a:rPr lang="fr-FR" smtClean="0"/>
              <a:t>15/11/11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7" y="444500"/>
            <a:ext cx="752475" cy="29368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016000"/>
            <a:ext cx="533400" cy="304271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982980"/>
            <a:ext cx="8787384" cy="120058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0" y="1222375"/>
            <a:ext cx="8308039" cy="94036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186080"/>
            <a:ext cx="4717676" cy="31927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4" y="2308489"/>
            <a:ext cx="3429093" cy="29806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F901-A0B7-484C-AD72-8DFEE1F20EC1}" type="datetime1">
              <a:rPr lang="fr-FR" smtClean="0"/>
              <a:t>15/11/11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1" y="982980"/>
            <a:ext cx="5133975" cy="4395844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0" y="1400735"/>
            <a:ext cx="4313891" cy="968375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60" y="2364441"/>
            <a:ext cx="4313891" cy="28465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3D0-939B-E440-A1EA-5F5A059D0D38}" type="datetime1">
              <a:rPr lang="fr-FR" smtClean="0"/>
              <a:t>15/11/11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1" y="974912"/>
            <a:ext cx="3671047" cy="439674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974912"/>
            <a:ext cx="8787384" cy="17555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2734235"/>
            <a:ext cx="8787384" cy="2645485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0" y="2774390"/>
            <a:ext cx="8346141" cy="845110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60" y="3619500"/>
            <a:ext cx="8346141" cy="159146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758-C05B-3644-BC08-773D67A78BD9}" type="datetime1">
              <a:rPr lang="fr-FR" smtClean="0"/>
              <a:t>15/11/11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3" y="982980"/>
            <a:ext cx="5133975" cy="4395844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1" y="1400735"/>
            <a:ext cx="4313891" cy="968375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1" y="2364441"/>
            <a:ext cx="4313891" cy="28465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FA88-697D-B44C-89C3-90E3AF8C1353}" type="datetime1">
              <a:rPr lang="fr-FR" smtClean="0"/>
              <a:t>15/11/11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1" y="982980"/>
            <a:ext cx="3671047" cy="183776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2819400"/>
            <a:ext cx="1837944" cy="256032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2819400"/>
            <a:ext cx="1837944" cy="256032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016000"/>
            <a:ext cx="533400" cy="304271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982980"/>
            <a:ext cx="8787384" cy="120058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D4A5-742F-C54C-B925-E811BBD606E6}" type="datetime1">
              <a:rPr lang="fr-FR" smtClean="0"/>
              <a:t>15/11/11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981774"/>
            <a:ext cx="1524000" cy="439611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165412"/>
            <a:ext cx="1447800" cy="4041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4" y="1165412"/>
            <a:ext cx="6669087" cy="4041588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19A-437E-0848-8FE5-2FA66C7BC270}" type="datetime1">
              <a:rPr lang="fr-FR" smtClean="0"/>
              <a:t>15/11/11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8C4B-2A53-0D46-8B6F-7E462843E8E5}" type="datetime1">
              <a:rPr lang="fr-FR" smtClean="0"/>
              <a:t>15/11/11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982980"/>
            <a:ext cx="8787384" cy="43967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9" y="448469"/>
            <a:ext cx="752475" cy="29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982980"/>
            <a:ext cx="8787384" cy="120058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2297206"/>
            <a:ext cx="8308975" cy="2909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A9A-8966-774C-8B3D-E2EE17461290}" type="datetime1">
              <a:rPr lang="fr-FR" smtClean="0"/>
              <a:t>15/11/11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8000" y="982980"/>
            <a:ext cx="8788373" cy="43967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BD4-CAB0-1442-AD38-11DD5036F014}" type="datetime1">
              <a:rPr lang="fr-FR" smtClean="0"/>
              <a:t>15/11/11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1" y="982980"/>
            <a:ext cx="8785105" cy="43967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57500"/>
            <a:ext cx="6591300" cy="11430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000500"/>
            <a:ext cx="6591300" cy="8890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7B17-7FD4-8E46-94BB-0D16B7FCEF31}" type="datetime1">
              <a:rPr lang="fr-FR" smtClean="0"/>
              <a:t>15/11/11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982980"/>
            <a:ext cx="8787384" cy="120058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308491"/>
            <a:ext cx="3840480" cy="2887304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308491"/>
            <a:ext cx="3840480" cy="2887304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9870-460E-A246-AA55-B06CF74E8625}" type="datetime1">
              <a:rPr lang="fr-FR" smtClean="0"/>
              <a:t>15/11/11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982980"/>
            <a:ext cx="8787384" cy="120058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229970"/>
            <a:ext cx="3840480" cy="537883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2756647"/>
            <a:ext cx="3840480" cy="243813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229970"/>
            <a:ext cx="3840480" cy="537883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2756647"/>
            <a:ext cx="3840480" cy="243813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0E4B-E2F4-2643-9ECB-7C4418B9DD40}" type="datetime1">
              <a:rPr lang="fr-FR" smtClean="0"/>
              <a:t>15/11/11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982980"/>
            <a:ext cx="8787384" cy="120058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7A37-0E1D-A443-8B53-E15F631814BE}" type="datetime1">
              <a:rPr lang="fr-FR" smtClean="0"/>
              <a:t>15/11/11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6154-7974-9F43-BAC5-FD1EBCAC9DD3}" type="datetime1">
              <a:rPr lang="fr-FR" smtClean="0"/>
              <a:t>15/11/11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982980"/>
            <a:ext cx="4228522" cy="4395031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0" y="1400735"/>
            <a:ext cx="3697941" cy="968375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2" y="1333500"/>
            <a:ext cx="4101353" cy="38774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60" y="2364441"/>
            <a:ext cx="3697941" cy="28465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347F-9577-CD4F-AF40-316AE664CB68}" type="datetime1">
              <a:rPr lang="fr-FR" smtClean="0"/>
              <a:t>15/11/11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6" y="1213971"/>
            <a:ext cx="8308975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6" y="2308490"/>
            <a:ext cx="8308975" cy="2898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6" y="5378823"/>
            <a:ext cx="2398059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FD3AB8-6397-A141-B894-545D05A422C3}" type="datetime1">
              <a:rPr lang="fr-FR" smtClean="0"/>
              <a:t>15/11/11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5378823"/>
            <a:ext cx="3657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016000"/>
            <a:ext cx="533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438430"/>
            <a:ext cx="457200" cy="293688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438430"/>
            <a:ext cx="752475" cy="293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Smartphones, Tablettes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Quel avenir ? Les PC portables sont-ils menacés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7265" y="4453467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CORBEAU Ivan </a:t>
            </a:r>
            <a:r>
              <a:rPr lang="en-US" dirty="0" smtClean="0"/>
              <a:t> - GUENET Antoine – QUEMARD Damien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portables VS Smartphones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Un smartphone ne pourra jamais avoir l’usage d’un PC dans la production…</a:t>
            </a:r>
          </a:p>
          <a:p>
            <a:pPr lvl="1"/>
            <a:r>
              <a:rPr lang="en-US" dirty="0" smtClean="0"/>
              <a:t>Ni la puissance de traitement.</a:t>
            </a:r>
          </a:p>
          <a:p>
            <a:pPr lvl="1"/>
            <a:r>
              <a:rPr lang="en-US" dirty="0" smtClean="0"/>
              <a:t>Ni l’internet omniprésent.</a:t>
            </a:r>
            <a:endParaRPr lang="fr-FR" dirty="0" smtClean="0"/>
          </a:p>
          <a:p>
            <a:pPr lvl="1"/>
            <a:r>
              <a:rPr lang="fr-FR" dirty="0" smtClean="0"/>
              <a:t>Ni dans le confort d’utilisation.</a:t>
            </a:r>
            <a:endParaRPr lang="en-US" dirty="0"/>
          </a:p>
          <a:p>
            <a:pPr lvl="2"/>
            <a:r>
              <a:rPr lang="en-US" dirty="0" smtClean="0"/>
              <a:t>Ergonomie de frappe, confort lors de visualtion de film.</a:t>
            </a:r>
          </a:p>
          <a:p>
            <a:pPr lvl="1"/>
            <a:r>
              <a:rPr lang="en-US" dirty="0" smtClean="0"/>
              <a:t>Un smartphone reste un outil de visualisation et non d’édition.</a:t>
            </a:r>
          </a:p>
          <a:p>
            <a:pPr marL="228600" lvl="1" indent="0">
              <a:buNone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futures solutions.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Cloud</a:t>
            </a:r>
          </a:p>
          <a:p>
            <a:r>
              <a:rPr lang="en-US" dirty="0" smtClean="0"/>
              <a:t>Tablette et smartphones imbriqués</a:t>
            </a:r>
          </a:p>
          <a:p>
            <a:pPr lvl="1"/>
            <a:r>
              <a:rPr lang="en-US" dirty="0"/>
              <a:t>Asus transformer</a:t>
            </a:r>
          </a:p>
          <a:p>
            <a:pPr lvl="1"/>
            <a:r>
              <a:rPr lang="en-US" dirty="0"/>
              <a:t>Atrix + </a:t>
            </a:r>
            <a:r>
              <a:rPr lang="en-US" dirty="0" smtClean="0"/>
              <a:t>Laptop</a:t>
            </a:r>
          </a:p>
          <a:p>
            <a:r>
              <a:rPr lang="en-US" dirty="0" smtClean="0"/>
              <a:t>Ports et connectivités</a:t>
            </a:r>
          </a:p>
          <a:p>
            <a:pPr lvl="1"/>
            <a:r>
              <a:rPr lang="en-US" dirty="0" smtClean="0"/>
              <a:t>HDMI, USB… </a:t>
            </a:r>
          </a:p>
          <a:p>
            <a:r>
              <a:rPr lang="en-US" dirty="0" smtClean="0"/>
              <a:t>Miniaturisation des composants</a:t>
            </a:r>
          </a:p>
          <a:p>
            <a:r>
              <a:rPr lang="en-US" dirty="0" smtClean="0"/>
              <a:t>Saturation du marché prévue en 2013. </a:t>
            </a:r>
            <a:r>
              <a:rPr lang="en-US" i="1" baseline="-25000" dirty="0" smtClean="0"/>
              <a:t>(Gfk)</a:t>
            </a:r>
            <a:endParaRPr lang="en-US" i="1" baseline="-25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futures solutions.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3141133"/>
            <a:ext cx="8308975" cy="2065866"/>
          </a:xfrm>
        </p:spPr>
        <p:txBody>
          <a:bodyPr/>
          <a:lstStyle/>
          <a:p>
            <a:r>
              <a:rPr lang="en-US" dirty="0" smtClean="0"/>
              <a:t>Les smartphones tendent à devenir des PC portables.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Merci de votre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Quel sont les eBesoins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7" y="2297206"/>
            <a:ext cx="4156074" cy="2909794"/>
          </a:xfrm>
        </p:spPr>
        <p:txBody>
          <a:bodyPr/>
          <a:lstStyle/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News, Météo..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Voix…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1" y="2291479"/>
            <a:ext cx="4156074" cy="290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Documents professionnels</a:t>
            </a:r>
          </a:p>
          <a:p>
            <a:pPr lvl="1"/>
            <a:r>
              <a:rPr lang="en-US" dirty="0" smtClean="0"/>
              <a:t>Livres…</a:t>
            </a:r>
          </a:p>
          <a:p>
            <a:r>
              <a:rPr lang="en-US" dirty="0" smtClean="0"/>
              <a:t>Divertissement</a:t>
            </a:r>
          </a:p>
          <a:p>
            <a:pPr lvl="1"/>
            <a:r>
              <a:rPr lang="en-US" dirty="0" smtClean="0"/>
              <a:t>Jeux</a:t>
            </a:r>
          </a:p>
          <a:p>
            <a:pPr lvl="1"/>
            <a:r>
              <a:rPr lang="en-US" dirty="0" smtClean="0"/>
              <a:t>Musique…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Quelles étaient les solutions jusqu’à ces 5 dernières années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portables Journal, MP3, console portable, téléphone, PALM, papiers…</a:t>
            </a:r>
          </a:p>
          <a:p>
            <a:endParaRPr lang="en-US" dirty="0"/>
          </a:p>
          <a:p>
            <a:pPr lvl="1"/>
            <a:r>
              <a:rPr lang="en-US" dirty="0" smtClean="0"/>
              <a:t>Démultiplication des supports ! </a:t>
            </a:r>
            <a:endParaRPr lang="en-US" dirty="0"/>
          </a:p>
        </p:txBody>
      </p:sp>
      <p:pic>
        <p:nvPicPr>
          <p:cNvPr id="4" name="Picture 3" descr="1321288071_kno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4" y="4047573"/>
            <a:ext cx="829733" cy="829733"/>
          </a:xfrm>
          <a:prstGeom prst="rect">
            <a:avLst/>
          </a:prstGeom>
        </p:spPr>
      </p:pic>
      <p:pic>
        <p:nvPicPr>
          <p:cNvPr id="5" name="Picture 4" descr="1321288091_Sony Playstation Por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17" y="4047573"/>
            <a:ext cx="974721" cy="974721"/>
          </a:xfrm>
          <a:prstGeom prst="rect">
            <a:avLst/>
          </a:prstGeom>
        </p:spPr>
      </p:pic>
      <p:pic>
        <p:nvPicPr>
          <p:cNvPr id="6" name="Picture 5" descr="1321288108_multimedia-p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63" y="3886706"/>
            <a:ext cx="990600" cy="990600"/>
          </a:xfrm>
          <a:prstGeom prst="rect">
            <a:avLst/>
          </a:prstGeom>
        </p:spPr>
      </p:pic>
      <p:pic>
        <p:nvPicPr>
          <p:cNvPr id="7" name="Picture 6" descr="1321288148_content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42" y="4092871"/>
            <a:ext cx="777529" cy="777529"/>
          </a:xfrm>
          <a:prstGeom prst="rect">
            <a:avLst/>
          </a:prstGeom>
        </p:spPr>
      </p:pic>
      <p:pic>
        <p:nvPicPr>
          <p:cNvPr id="8" name="Picture 7" descr="1321288175_Gigabyte GSmart i1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4" y="4047573"/>
            <a:ext cx="751582" cy="75158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L’ère du tactile et du multi-application.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2161309"/>
            <a:ext cx="5638557" cy="2909794"/>
          </a:xfrm>
        </p:spPr>
        <p:txBody>
          <a:bodyPr/>
          <a:lstStyle/>
          <a:p>
            <a:r>
              <a:rPr lang="en-US" dirty="0" smtClean="0"/>
              <a:t>Mutualisation ressources en un seul appareil.</a:t>
            </a:r>
          </a:p>
          <a:p>
            <a:r>
              <a:rPr lang="en-US" dirty="0" smtClean="0"/>
              <a:t>Augmentation toujours constantes du nombres d’applications mobiles.</a:t>
            </a:r>
          </a:p>
        </p:txBody>
      </p:sp>
      <p:pic>
        <p:nvPicPr>
          <p:cNvPr id="5" name="Picture 4" descr="1321288071_kno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4" y="4528868"/>
            <a:ext cx="420489" cy="420489"/>
          </a:xfrm>
          <a:prstGeom prst="rect">
            <a:avLst/>
          </a:prstGeom>
        </p:spPr>
      </p:pic>
      <p:pic>
        <p:nvPicPr>
          <p:cNvPr id="6" name="Picture 5" descr="1321288091_Sony Playstation Por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11" y="3492417"/>
            <a:ext cx="557994" cy="557994"/>
          </a:xfrm>
          <a:prstGeom prst="rect">
            <a:avLst/>
          </a:prstGeom>
        </p:spPr>
      </p:pic>
      <p:pic>
        <p:nvPicPr>
          <p:cNvPr id="7" name="Picture 6" descr="1321288108_multimedia-p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68" y="3394654"/>
            <a:ext cx="594698" cy="594698"/>
          </a:xfrm>
          <a:prstGeom prst="rect">
            <a:avLst/>
          </a:prstGeom>
        </p:spPr>
      </p:pic>
      <p:pic>
        <p:nvPicPr>
          <p:cNvPr id="8" name="Picture 7" descr="1321288148_content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91" y="3610314"/>
            <a:ext cx="379038" cy="379038"/>
          </a:xfrm>
          <a:prstGeom prst="rect">
            <a:avLst/>
          </a:prstGeom>
        </p:spPr>
      </p:pic>
      <p:pic>
        <p:nvPicPr>
          <p:cNvPr id="9" name="Picture 8" descr="1321288175_Gigabyte GSmart i1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80" y="4381498"/>
            <a:ext cx="492821" cy="492821"/>
          </a:xfrm>
          <a:prstGeom prst="rect">
            <a:avLst/>
          </a:prstGeom>
        </p:spPr>
      </p:pic>
      <p:pic>
        <p:nvPicPr>
          <p:cNvPr id="10" name="Picture 9" descr="1321288196_iPho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39" y="4295568"/>
            <a:ext cx="785599" cy="78559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975673" y="4739113"/>
            <a:ext cx="1512891" cy="38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7805" y="3989352"/>
            <a:ext cx="597435" cy="39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 flipH="1">
            <a:off x="2978039" y="3989352"/>
            <a:ext cx="31378" cy="306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41580" y="3989352"/>
            <a:ext cx="846704" cy="39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3"/>
          </p:cNvCxnSpPr>
          <p:nvPr/>
        </p:nvCxnSpPr>
        <p:spPr>
          <a:xfrm flipH="1">
            <a:off x="3370838" y="4661463"/>
            <a:ext cx="1572444" cy="26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Capture d’écran 2011-11-14 à 18.02.3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37" y="2708501"/>
            <a:ext cx="1992934" cy="207027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668662" y="4932603"/>
            <a:ext cx="1582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baseline="-25000" dirty="0" smtClean="0"/>
              <a:t>Source : Microsoft Tag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vulgarisation du smatphone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2297206"/>
            <a:ext cx="4142845" cy="2909794"/>
          </a:xfrm>
        </p:spPr>
        <p:txBody>
          <a:bodyPr/>
          <a:lstStyle/>
          <a:p>
            <a:r>
              <a:rPr lang="en-US" dirty="0" smtClean="0"/>
              <a:t>Besoins ancienement attribués à une classe de personnes active.</a:t>
            </a:r>
          </a:p>
          <a:p>
            <a:r>
              <a:rPr lang="en-US" dirty="0" smtClean="0"/>
              <a:t>L’iPhone en 2007 à popularisé cette tendance.</a:t>
            </a:r>
          </a:p>
          <a:p>
            <a:r>
              <a:rPr lang="en-US" dirty="0" smtClean="0"/>
              <a:t>Toute les classes de populations sont touchées.</a:t>
            </a:r>
          </a:p>
        </p:txBody>
      </p:sp>
      <p:pic>
        <p:nvPicPr>
          <p:cNvPr id="4" name="Picture 3" descr="Capture d’écran 2011-11-14 à 18.0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26" y="2595862"/>
            <a:ext cx="3786145" cy="2166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7558" y="4835565"/>
            <a:ext cx="1582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baseline="-25000" dirty="0" smtClean="0"/>
              <a:t>Source : Microsoft Tag</a:t>
            </a:r>
            <a:endParaRPr lang="en-US" i="1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diversité des produits tous publics.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7" y="2297206"/>
            <a:ext cx="4105274" cy="29097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Plusieurs ont suivi.</a:t>
            </a:r>
          </a:p>
          <a:p>
            <a:pPr lvl="1"/>
            <a:r>
              <a:rPr lang="en-US" dirty="0" smtClean="0"/>
              <a:t>Samsung, Motorolla, Blackberry</a:t>
            </a:r>
          </a:p>
          <a:p>
            <a:r>
              <a:rPr lang="en-US" dirty="0" smtClean="0"/>
              <a:t>Guerre des prix et des technologies</a:t>
            </a:r>
            <a:endParaRPr lang="en-US" dirty="0"/>
          </a:p>
          <a:p>
            <a:r>
              <a:rPr lang="en-US" dirty="0" smtClean="0"/>
              <a:t>Détruits certains anciens support</a:t>
            </a:r>
          </a:p>
          <a:p>
            <a:pPr lvl="1"/>
            <a:r>
              <a:rPr lang="en-US" dirty="0" smtClean="0"/>
              <a:t>PALM, agenda personnel…</a:t>
            </a:r>
          </a:p>
          <a:p>
            <a:r>
              <a:rPr lang="en-US" dirty="0" smtClean="0"/>
              <a:t>Apparition d’un nouveau support : la tablette.</a:t>
            </a:r>
          </a:p>
          <a:p>
            <a:pPr lvl="1"/>
            <a:endParaRPr lang="en-US" dirty="0"/>
          </a:p>
        </p:txBody>
      </p:sp>
      <p:pic>
        <p:nvPicPr>
          <p:cNvPr id="5" name="Picture 4" descr="graphe-smartphone-france-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2" y="2306208"/>
            <a:ext cx="3932766" cy="1310922"/>
          </a:xfrm>
          <a:prstGeom prst="rect">
            <a:avLst/>
          </a:prstGeom>
        </p:spPr>
      </p:pic>
      <p:pic>
        <p:nvPicPr>
          <p:cNvPr id="6" name="Picture 5" descr="graphe-smartphone-monde-20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2" y="3786048"/>
            <a:ext cx="3932766" cy="1310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5800" y="483766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5800" y="3416716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1534" y="5068500"/>
            <a:ext cx="355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-25000" dirty="0" smtClean="0"/>
              <a:t>Organisme de mesure d’audience, GS Statcounter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portables VS Smartphones et tablettes.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À la vue de tout cela, on peut s’interroger sur la nécessité actuelle des PC portables.</a:t>
            </a:r>
            <a:endParaRPr lang="en-US" dirty="0"/>
          </a:p>
          <a:p>
            <a:pPr lvl="1"/>
            <a:r>
              <a:rPr lang="en-US" dirty="0" smtClean="0"/>
              <a:t>Tout est disponible immediatement</a:t>
            </a:r>
          </a:p>
          <a:p>
            <a:pPr lvl="1"/>
            <a:r>
              <a:rPr lang="en-US" dirty="0" smtClean="0"/>
              <a:t>Parfois plus de fonctionnalités</a:t>
            </a:r>
          </a:p>
          <a:p>
            <a:pPr lvl="1"/>
            <a:r>
              <a:rPr lang="en-US" dirty="0" smtClean="0"/>
              <a:t>Les </a:t>
            </a:r>
            <a:r>
              <a:rPr lang="en-US" dirty="0" smtClean="0"/>
              <a:t>écrans de tablettes sont équivalent à ceux des PC</a:t>
            </a:r>
          </a:p>
          <a:p>
            <a:pPr lvl="1"/>
            <a:r>
              <a:rPr lang="en-US" dirty="0" smtClean="0"/>
              <a:t>Plus légers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portables VS Smartphones : Chiffres</a:t>
            </a:r>
            <a:br>
              <a:rPr lang="en-US" dirty="0" smtClean="0"/>
            </a:br>
            <a:r>
              <a:rPr lang="en-US" dirty="0" smtClean="0"/>
              <a:t>(De janvier à mai 2011)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Smartphones </a:t>
            </a:r>
          </a:p>
          <a:p>
            <a:pPr lvl="1"/>
            <a:r>
              <a:rPr lang="en-US" dirty="0" smtClean="0"/>
              <a:t>3,8 millions d’appareils (+80 %) / 528 M d’€ (+47%)</a:t>
            </a:r>
          </a:p>
          <a:p>
            <a:r>
              <a:rPr lang="en-US" dirty="0" smtClean="0"/>
              <a:t>Tablettes </a:t>
            </a:r>
          </a:p>
          <a:p>
            <a:pPr lvl="1"/>
            <a:r>
              <a:rPr lang="en-US" dirty="0" smtClean="0"/>
              <a:t>350 000 contre 450 000 en 2010 (Prévisions de 1 M pour 2011)</a:t>
            </a:r>
          </a:p>
          <a:p>
            <a:r>
              <a:rPr lang="en-US" dirty="0" smtClean="0"/>
              <a:t>PC Portables</a:t>
            </a:r>
          </a:p>
          <a:p>
            <a:pPr lvl="1"/>
            <a:r>
              <a:rPr lang="en-US" dirty="0" smtClean="0"/>
              <a:t>1,93 millions d’appareils / CA -4 %</a:t>
            </a:r>
          </a:p>
          <a:p>
            <a:r>
              <a:rPr lang="en-US" dirty="0" smtClean="0"/>
              <a:t>En 2011, 50% des appareils multimédias vendus seront des smartphones</a:t>
            </a:r>
          </a:p>
          <a:p>
            <a:pPr marL="0" indent="0">
              <a:buNone/>
            </a:pPr>
            <a:r>
              <a:rPr lang="en-US" i="1" baseline="-25000" dirty="0" smtClean="0"/>
              <a:t>(sources : Institut Gfk)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portables VS Smartphones : Chiffres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6" y="2297206"/>
            <a:ext cx="4145091" cy="3110278"/>
          </a:xfrm>
        </p:spPr>
        <p:txBody>
          <a:bodyPr>
            <a:normAutofit/>
          </a:bodyPr>
          <a:lstStyle/>
          <a:p>
            <a:r>
              <a:rPr lang="en-US" dirty="0" smtClean="0"/>
              <a:t>43 % des foyers ont un PC portable</a:t>
            </a:r>
          </a:p>
          <a:p>
            <a:r>
              <a:rPr lang="en-US" dirty="0" smtClean="0"/>
              <a:t>Connexions internet en constante hausse par rapport au PC.</a:t>
            </a:r>
          </a:p>
        </p:txBody>
      </p:sp>
      <p:pic>
        <p:nvPicPr>
          <p:cNvPr id="5" name="Picture 4" descr="Capture d’écran 2011-11-14 à 17.5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22" y="2297206"/>
            <a:ext cx="4155942" cy="2933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7558" y="5088141"/>
            <a:ext cx="1582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baseline="-25000" dirty="0" smtClean="0"/>
              <a:t>Source : Microsoft Tag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590</TotalTime>
  <Words>474</Words>
  <Application>Microsoft Macintosh PowerPoint</Application>
  <PresentationFormat>On-screen Show (16:10)</PresentationFormat>
  <Paragraphs>98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Expo</vt:lpstr>
      <vt:lpstr>Smartphones, Tablettes</vt:lpstr>
      <vt:lpstr>Quel sont les eBesoins ?</vt:lpstr>
      <vt:lpstr>Quelles étaient les solutions jusqu’à ces 5 dernières années ?</vt:lpstr>
      <vt:lpstr>L’ère du tactile et du multi-application.</vt:lpstr>
      <vt:lpstr>La vulgarisation du smatphone</vt:lpstr>
      <vt:lpstr>La diversité des produits tous publics.</vt:lpstr>
      <vt:lpstr>PC portables VS Smartphones et tablettes.</vt:lpstr>
      <vt:lpstr>PC portables VS Smartphones : Chiffres (De janvier à mai 2011)</vt:lpstr>
      <vt:lpstr>PC portables VS Smartphones : Chiffres</vt:lpstr>
      <vt:lpstr>PC portables VS Smartphones</vt:lpstr>
      <vt:lpstr>Les futures solutions.</vt:lpstr>
      <vt:lpstr>Les futures solutions.</vt:lpstr>
      <vt:lpstr>Merci de votre attention</vt:lpstr>
    </vt:vector>
  </TitlesOfParts>
  <Company>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 Tablettes</dc:title>
  <dc:creator>A f</dc:creator>
  <cp:lastModifiedBy>A f</cp:lastModifiedBy>
  <cp:revision>19</cp:revision>
  <dcterms:created xsi:type="dcterms:W3CDTF">2011-11-08T13:41:28Z</dcterms:created>
  <dcterms:modified xsi:type="dcterms:W3CDTF">2011-11-15T13:03:31Z</dcterms:modified>
</cp:coreProperties>
</file>