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7"/>
  </p:notesMasterIdLst>
  <p:sldIdLst>
    <p:sldId id="256" r:id="rId2"/>
    <p:sldId id="257" r:id="rId3"/>
    <p:sldId id="258" r:id="rId4"/>
    <p:sldId id="274" r:id="rId5"/>
    <p:sldId id="275" r:id="rId6"/>
    <p:sldId id="262" r:id="rId7"/>
    <p:sldId id="266" r:id="rId8"/>
    <p:sldId id="263" r:id="rId9"/>
    <p:sldId id="264" r:id="rId10"/>
    <p:sldId id="265" r:id="rId11"/>
    <p:sldId id="260" r:id="rId12"/>
    <p:sldId id="268" r:id="rId13"/>
    <p:sldId id="271" r:id="rId14"/>
    <p:sldId id="272" r:id="rId15"/>
    <p:sldId id="273"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062" autoAdjust="0"/>
  </p:normalViewPr>
  <p:slideViewPr>
    <p:cSldViewPr>
      <p:cViewPr varScale="1">
        <p:scale>
          <a:sx n="68" d="100"/>
          <a:sy n="68" d="100"/>
        </p:scale>
        <p:origin x="-122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CF1BC9-4DD0-4111-B163-E7E620985A38}" type="datetimeFigureOut">
              <a:rPr lang="fr-FR" smtClean="0"/>
              <a:pPr/>
              <a:t>15/11/2011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B6D91B-3BDA-4B4C-9170-F8969AF47A66}"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fr.wikipedia.org/wiki/Roue_de_Dem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fr.wikipedia.org/wiki/ISO_14001" TargetMode="External"/><Relationship Id="rId5" Type="http://schemas.openxmlformats.org/officeDocument/2006/relationships/hyperlink" Target="http://fr.wikipedia.org/wiki/ISO_9001" TargetMode="External"/><Relationship Id="rId4" Type="http://schemas.openxmlformats.org/officeDocument/2006/relationships/hyperlink" Target="http://fr.wikipedia.org/wiki/ISO/CEI_27002"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fr.wikipedia.org/wiki/M%C3%A9canismes_d'authentific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fr.wikipedia.org/wiki/Politique_de_s%C3%A9curit%C3%A9_du_syst%C3%A8me_d'informat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legifrance.gouv.fr/affichTexte.do?cidTexte=LEGITEXT000005789847&amp;dateTexte=#LEGIARTI000006421577"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rtl="0"/>
            <a:r>
              <a:rPr lang="fr-FR" sz="1200" b="0" i="0" u="none" strike="noStrike" kern="1200" dirty="0" smtClean="0">
                <a:solidFill>
                  <a:schemeClr val="tx1"/>
                </a:solidFill>
                <a:latin typeface="+mn-lt"/>
                <a:ea typeface="+mn-ea"/>
                <a:cs typeface="+mn-cs"/>
              </a:rPr>
              <a:t>L’entreprise est responsable du matériel et des informations qu’elle met à disposition de ses employées.</a:t>
            </a:r>
            <a:r>
              <a:rPr lang="fr-FR" dirty="0" smtClean="0"/>
              <a:t/>
            </a:r>
            <a:br>
              <a:rPr lang="fr-FR" dirty="0" smtClean="0"/>
            </a:br>
            <a:r>
              <a:rPr lang="fr-FR" sz="1200" b="0" i="0" u="none" strike="noStrike" kern="1200" dirty="0" smtClean="0">
                <a:solidFill>
                  <a:schemeClr val="tx1"/>
                </a:solidFill>
                <a:latin typeface="+mn-lt"/>
                <a:ea typeface="+mn-ea"/>
                <a:cs typeface="+mn-cs"/>
              </a:rPr>
              <a:t>C’est à elle de définir dans une charte claire de  l’usage que l’utilisateur à droit de faire de chacun des outils mise à sa disposition, et de ses limites. Selon la loi, c’est à l’employeur de contrôler et de sanctionner l’activité de ses salarié sur du matériel informatique de ses locaux.</a:t>
            </a:r>
            <a:r>
              <a:rPr lang="fr-FR" dirty="0" smtClean="0"/>
              <a:t/>
            </a:r>
            <a:br>
              <a:rPr lang="fr-FR" dirty="0" smtClean="0"/>
            </a:br>
            <a:r>
              <a:rPr lang="fr-FR" sz="1200" b="0" i="0" u="none" strike="noStrike" kern="1200" dirty="0" smtClean="0">
                <a:solidFill>
                  <a:schemeClr val="tx1"/>
                </a:solidFill>
                <a:latin typeface="+mn-lt"/>
                <a:ea typeface="+mn-ea"/>
                <a:cs typeface="+mn-cs"/>
              </a:rPr>
              <a:t>Cependant, cette surveillance ne doit pas porter atteinte à la vie privée de l’employé, et doit respecter 3 grands principes.</a:t>
            </a:r>
            <a:r>
              <a:rPr lang="fr-FR" dirty="0" smtClean="0"/>
              <a:t/>
            </a:r>
            <a:br>
              <a:rPr lang="fr-FR" dirty="0" smtClean="0"/>
            </a:br>
            <a:r>
              <a:rPr lang="fr-FR" sz="1200" b="0" i="0" u="none" strike="noStrike" kern="1200" dirty="0" smtClean="0">
                <a:solidFill>
                  <a:schemeClr val="tx1"/>
                </a:solidFill>
                <a:latin typeface="+mn-lt"/>
                <a:ea typeface="+mn-ea"/>
                <a:cs typeface="+mn-cs"/>
              </a:rPr>
              <a:t>Ø  Le principe de proportionnalité : L’employeur n’a pas le droit d’imposer à ses employé des restrictions que ne saurait être justifié en fonction de la tâche qu’il a accomplir</a:t>
            </a:r>
            <a:endParaRPr lang="fr-FR" dirty="0" smtClean="0"/>
          </a:p>
          <a:p>
            <a:pPr rtl="0"/>
            <a:r>
              <a:rPr lang="fr-FR" sz="1200" b="0" i="0" u="none" strike="noStrike" kern="1200" dirty="0" smtClean="0">
                <a:solidFill>
                  <a:schemeClr val="tx1"/>
                </a:solidFill>
                <a:latin typeface="+mn-lt"/>
                <a:ea typeface="+mn-ea"/>
                <a:cs typeface="+mn-cs"/>
              </a:rPr>
              <a:t>Ø  le principe de discussion collective : Selon le code du travail, toute introduction de nouvelle technologie doit d’abord passer par la consultation du comité d’entreprise</a:t>
            </a:r>
            <a:endParaRPr lang="fr-FR" dirty="0" smtClean="0"/>
          </a:p>
          <a:p>
            <a:pPr rtl="0"/>
            <a:r>
              <a:rPr lang="fr-FR" sz="1200" b="0" i="0" u="none" strike="noStrike" kern="1200" dirty="0" smtClean="0">
                <a:solidFill>
                  <a:schemeClr val="tx1"/>
                </a:solidFill>
                <a:latin typeface="+mn-lt"/>
                <a:ea typeface="+mn-ea"/>
                <a:cs typeface="+mn-cs"/>
              </a:rPr>
              <a:t>Ø  le principe de transparence : le code du travail impose également à l’employeur d’informer au préalable les salariés sur tous les dispositifs qui ont  été mise en place au sein de l’entreprise pour collecter des données pouvant les concerner personnellement</a:t>
            </a:r>
            <a:endParaRPr lang="fr-FR" dirty="0" smtClean="0"/>
          </a:p>
          <a:p>
            <a:r>
              <a:rPr lang="fr-FR" dirty="0" smtClean="0"/>
              <a:t/>
            </a:r>
            <a:br>
              <a:rPr lang="fr-FR" dirty="0" smtClean="0"/>
            </a:br>
            <a:r>
              <a:rPr lang="fr-FR" sz="1200" b="0" i="0" u="none" strike="noStrike" kern="1200" dirty="0" smtClean="0">
                <a:solidFill>
                  <a:schemeClr val="tx1"/>
                </a:solidFill>
                <a:latin typeface="+mn-lt"/>
                <a:ea typeface="+mn-ea"/>
                <a:cs typeface="+mn-cs"/>
              </a:rPr>
              <a:t>Cependant, si ces mesures paraissent très évidentes, dans la plupart des cas, l’entreprise ne respecte pas ces règles. Les mesures mise en place ne sont souvent jamais présentées au salarié,  il ne sait pas ce qu’on peut collecter sur lui et les limites exactes de tolérance accordée à l’employé quand a l’utilisation comme Internet reste très souvent floue…</a:t>
            </a:r>
            <a:r>
              <a:rPr lang="fr-FR" dirty="0" smtClean="0"/>
              <a:t/>
            </a:r>
            <a:br>
              <a:rPr lang="fr-FR" dirty="0" smtClean="0"/>
            </a:br>
            <a:r>
              <a:rPr lang="fr-FR" sz="1200" b="0" i="0" u="none" strike="noStrike" kern="1200" dirty="0" smtClean="0">
                <a:solidFill>
                  <a:schemeClr val="tx1"/>
                </a:solidFill>
                <a:latin typeface="+mn-lt"/>
                <a:ea typeface="+mn-ea"/>
                <a:cs typeface="+mn-cs"/>
              </a:rPr>
              <a:t>Ces oublie peuvent porter préjudice à l’employeur car, en cas d’affaire devant les prud’hommes, si les limites ne sont pas clairement intégrées dans un texte opposable, ce sera toujours l’employé qui gagnera.</a:t>
            </a:r>
            <a:endParaRPr lang="fr-FR" dirty="0"/>
          </a:p>
        </p:txBody>
      </p:sp>
      <p:sp>
        <p:nvSpPr>
          <p:cNvPr id="4" name="Espace réservé du numéro de diapositive 3"/>
          <p:cNvSpPr>
            <a:spLocks noGrp="1"/>
          </p:cNvSpPr>
          <p:nvPr>
            <p:ph type="sldNum" sz="quarter" idx="10"/>
          </p:nvPr>
        </p:nvSpPr>
        <p:spPr/>
        <p:txBody>
          <a:bodyPr/>
          <a:lstStyle/>
          <a:p>
            <a:fld id="{28B6D91B-3BDA-4B4C-9170-F8969AF47A66}" type="slidenum">
              <a:rPr lang="fr-FR" smtClean="0"/>
              <a:pPr/>
              <a:t>4</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8B6D91B-3BDA-4B4C-9170-F8969AF47A66}" type="slidenum">
              <a:rPr lang="fr-FR" smtClean="0"/>
              <a:pPr/>
              <a:t>15</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rtl="0"/>
            <a:r>
              <a:rPr lang="fr-FR" sz="1200" b="0" i="0" u="none" strike="noStrike" kern="1200" dirty="0" smtClean="0">
                <a:solidFill>
                  <a:schemeClr val="tx1"/>
                </a:solidFill>
                <a:latin typeface="+mn-lt"/>
                <a:ea typeface="+mn-ea"/>
                <a:cs typeface="+mn-cs"/>
              </a:rPr>
              <a:t>Cependant, il faut savoir que le salarié risque des sanctions plus ou moins lourdes en respectant pas les règles de l’entreprise.</a:t>
            </a:r>
            <a:r>
              <a:rPr lang="fr-FR" dirty="0" smtClean="0"/>
              <a:t/>
            </a:r>
            <a:br>
              <a:rPr lang="fr-FR" dirty="0" smtClean="0"/>
            </a:br>
            <a:r>
              <a:rPr lang="fr-FR" sz="1200" b="0" i="0" u="none" strike="noStrike" kern="1200" dirty="0" smtClean="0">
                <a:solidFill>
                  <a:schemeClr val="tx1"/>
                </a:solidFill>
                <a:latin typeface="+mn-lt"/>
                <a:ea typeface="+mn-ea"/>
                <a:cs typeface="+mn-cs"/>
              </a:rPr>
              <a:t>Prenons l’exemple de l’utilisation d’Internet, les quelque règles que l’on retrouve dans le code pénal sont :</a:t>
            </a:r>
            <a:r>
              <a:rPr lang="fr-FR" dirty="0" smtClean="0"/>
              <a:t/>
            </a:r>
            <a:br>
              <a:rPr lang="fr-FR" dirty="0" smtClean="0"/>
            </a:br>
            <a:r>
              <a:rPr lang="fr-FR" sz="1200" b="0" i="0" u="none" strike="noStrike" kern="1200" dirty="0" smtClean="0">
                <a:solidFill>
                  <a:schemeClr val="tx1"/>
                </a:solidFill>
                <a:latin typeface="+mn-lt"/>
                <a:ea typeface="+mn-ea"/>
                <a:cs typeface="+mn-cs"/>
              </a:rPr>
              <a:t>Ø   Tout salarie encours une condamnation si celui-ci commet intentionnellement une infraction (contrefaçon, diffamation…) en utilisant les moyens informatique mise en place par son entreprise</a:t>
            </a:r>
            <a:endParaRPr lang="fr-FR" dirty="0" smtClean="0"/>
          </a:p>
          <a:p>
            <a:pPr rtl="0"/>
            <a:r>
              <a:rPr lang="fr-FR" sz="1200" b="0" i="0" u="none" strike="noStrike" kern="1200" dirty="0" smtClean="0">
                <a:solidFill>
                  <a:schemeClr val="tx1"/>
                </a:solidFill>
                <a:latin typeface="+mn-lt"/>
                <a:ea typeface="+mn-ea"/>
                <a:cs typeface="+mn-cs"/>
              </a:rPr>
              <a:t>Ø   La responsabilité civile de l’employé peut être engagé par un tiers si celui-ci a commis une faute pouvant porter un préjudice morale. Néanmoins, il faut que cette faute soit totalement « détachable » des responsabilités et fonction de l’employé.</a:t>
            </a:r>
            <a:endParaRPr lang="fr-FR" dirty="0" smtClean="0"/>
          </a:p>
          <a:p>
            <a:pPr rtl="0"/>
            <a:r>
              <a:rPr lang="fr-FR" sz="1200" b="0" i="0" u="none" strike="noStrike" kern="1200" dirty="0" smtClean="0">
                <a:solidFill>
                  <a:schemeClr val="tx1"/>
                </a:solidFill>
                <a:latin typeface="+mn-lt"/>
                <a:ea typeface="+mn-ea"/>
                <a:cs typeface="+mn-cs"/>
              </a:rPr>
              <a:t>Ø  Pour Finir, le salarié encours une sanction disciplinaire, pouvant aller jusqu’au licenciement si celui-ci enfreint les règles d’utilisation de l’Internet définis par l’employeur.</a:t>
            </a:r>
            <a:endParaRPr lang="fr-FR" dirty="0" smtClean="0"/>
          </a:p>
          <a:p>
            <a:r>
              <a:rPr lang="fr-FR" sz="1200" b="0" i="0" u="none" strike="noStrike" kern="1200" dirty="0" smtClean="0">
                <a:solidFill>
                  <a:schemeClr val="tx1"/>
                </a:solidFill>
                <a:latin typeface="+mn-lt"/>
                <a:ea typeface="+mn-ea"/>
                <a:cs typeface="+mn-cs"/>
              </a:rPr>
              <a:t>Dans un rapport du CLUSIF(Club de la Sécurité des Système d’information Français), , il est écrit que chaque salarié  doit pouvoir disposer d’une « vie privée résiduelle » en entreprise. Effectivement, en fonction de son environnement familial, l’employeur à l’obligation légale de laisser à son employé un moyen d’être joint en cas de problème d’un membre de sa famille proche.</a:t>
            </a:r>
            <a:r>
              <a:rPr lang="fr-FR" dirty="0" smtClean="0"/>
              <a:t/>
            </a:r>
            <a:br>
              <a:rPr lang="fr-FR" dirty="0" smtClean="0"/>
            </a:br>
            <a:r>
              <a:rPr lang="fr-FR" sz="1200" b="0" i="0" u="none" strike="noStrike" kern="1200" dirty="0" smtClean="0">
                <a:solidFill>
                  <a:schemeClr val="tx1"/>
                </a:solidFill>
                <a:latin typeface="+mn-lt"/>
                <a:ea typeface="+mn-ea"/>
                <a:cs typeface="+mn-cs"/>
              </a:rPr>
              <a:t>Ainsi, l’accès au téléphone parait le moyen le plus simple de remédier à cela. Le terme de « </a:t>
            </a:r>
            <a:r>
              <a:rPr lang="fr-FR" sz="1200" b="0" i="0" u="none" strike="noStrike" kern="1200" dirty="0" err="1" smtClean="0">
                <a:solidFill>
                  <a:schemeClr val="tx1"/>
                </a:solidFill>
                <a:latin typeface="+mn-lt"/>
                <a:ea typeface="+mn-ea"/>
                <a:cs typeface="+mn-cs"/>
              </a:rPr>
              <a:t>residuel</a:t>
            </a:r>
            <a:r>
              <a:rPr lang="fr-FR" sz="1200" b="0" i="0" u="none" strike="noStrike" kern="1200" dirty="0" smtClean="0">
                <a:solidFill>
                  <a:schemeClr val="tx1"/>
                </a:solidFill>
                <a:latin typeface="+mn-lt"/>
                <a:ea typeface="+mn-ea"/>
                <a:cs typeface="+mn-cs"/>
              </a:rPr>
              <a:t> » est employé afin d’éviter tout ambiguïté entre « temps de travail » et « temps privé ». La législation français et le contrat de travail prévoit une quantité  minimale qui doit être fournie à l’employé pour chacun de ses temps (Ex : temps de pause, de déjeuner…</a:t>
            </a:r>
            <a:r>
              <a:rPr lang="fr-FR" sz="1200" b="0" i="0" u="none" strike="noStrike" kern="1200" dirty="0" err="1" smtClean="0">
                <a:solidFill>
                  <a:schemeClr val="tx1"/>
                </a:solidFill>
                <a:latin typeface="+mn-lt"/>
                <a:ea typeface="+mn-ea"/>
                <a:cs typeface="+mn-cs"/>
              </a:rPr>
              <a:t>etc</a:t>
            </a:r>
            <a:r>
              <a:rPr lang="fr-FR" sz="1200" b="0" i="0" u="none" strike="noStrike" kern="1200" dirty="0" smtClean="0">
                <a:solidFill>
                  <a:schemeClr val="tx1"/>
                </a:solidFill>
                <a:latin typeface="+mn-lt"/>
                <a:ea typeface="+mn-ea"/>
                <a:cs typeface="+mn-cs"/>
              </a:rPr>
              <a:t>) .</a:t>
            </a:r>
            <a:r>
              <a:rPr lang="fr-FR" dirty="0" smtClean="0"/>
              <a:t/>
            </a:r>
            <a:br>
              <a:rPr lang="fr-FR" dirty="0" smtClean="0"/>
            </a:br>
            <a:r>
              <a:rPr lang="fr-FR" sz="1200" b="0" i="0" u="none" strike="noStrike" kern="1200" dirty="0" smtClean="0">
                <a:solidFill>
                  <a:schemeClr val="tx1"/>
                </a:solidFill>
                <a:latin typeface="+mn-lt"/>
                <a:ea typeface="+mn-ea"/>
                <a:cs typeface="+mn-cs"/>
              </a:rPr>
              <a:t>Les règles interne de l’entreprise quand a l’utilisation des moyens informatique peuvent être exprimées sous différente formes : règlement intérieur, chartre informatique….</a:t>
            </a:r>
            <a:r>
              <a:rPr lang="fr-FR" sz="1200" b="0" i="0" u="none" strike="noStrike" kern="1200" dirty="0" err="1" smtClean="0">
                <a:solidFill>
                  <a:schemeClr val="tx1"/>
                </a:solidFill>
                <a:latin typeface="+mn-lt"/>
                <a:ea typeface="+mn-ea"/>
                <a:cs typeface="+mn-cs"/>
              </a:rPr>
              <a:t>etc.Cependant</a:t>
            </a:r>
            <a:r>
              <a:rPr lang="fr-FR" sz="1200" b="0" i="0" u="none" strike="noStrike" kern="1200" dirty="0" smtClean="0">
                <a:solidFill>
                  <a:schemeClr val="tx1"/>
                </a:solidFill>
                <a:latin typeface="+mn-lt"/>
                <a:ea typeface="+mn-ea"/>
                <a:cs typeface="+mn-cs"/>
              </a:rPr>
              <a:t> ; quel que soit la forme du document, il ne peut être plus restrictif que les texte légaux et doit faire explicitement référence aux tolérances de « vie privées ».</a:t>
            </a:r>
            <a:r>
              <a:rPr lang="fr-FR" dirty="0" smtClean="0"/>
              <a:t/>
            </a:r>
            <a:br>
              <a:rPr lang="fr-FR" dirty="0" smtClean="0"/>
            </a:br>
            <a:r>
              <a:rPr lang="fr-FR" sz="1200" b="0" i="0" u="none" strike="noStrike" kern="1200" dirty="0" smtClean="0">
                <a:solidFill>
                  <a:schemeClr val="tx1"/>
                </a:solidFill>
                <a:latin typeface="+mn-lt"/>
                <a:ea typeface="+mn-ea"/>
                <a:cs typeface="+mn-cs"/>
              </a:rPr>
              <a:t>Dans le cas des communication personnelle, plus particulièrement l’utilisation d’une adresse mail, toute restriction doit faire l’objet d’une information claire et explicite aux salaries.</a:t>
            </a:r>
            <a:r>
              <a:rPr lang="fr-FR" dirty="0" smtClean="0"/>
              <a:t/>
            </a:r>
            <a:br>
              <a:rPr lang="fr-FR" dirty="0" smtClean="0"/>
            </a:br>
            <a:r>
              <a:rPr lang="fr-FR" sz="1200" b="0" i="0" u="none" strike="noStrike" kern="1200" dirty="0" smtClean="0">
                <a:solidFill>
                  <a:schemeClr val="tx1"/>
                </a:solidFill>
                <a:latin typeface="+mn-lt"/>
                <a:ea typeface="+mn-ea"/>
                <a:cs typeface="+mn-cs"/>
              </a:rPr>
              <a:t>A défaut de cela, le salarié pourrait justifier d’une erreur involontaire dans la mesure ou aucun dispositif ne l’aurait alerté.</a:t>
            </a:r>
            <a:r>
              <a:rPr lang="fr-FR" dirty="0" smtClean="0"/>
              <a:t/>
            </a:r>
            <a:br>
              <a:rPr lang="fr-FR" dirty="0" smtClean="0"/>
            </a:br>
            <a:r>
              <a:rPr lang="fr-FR" dirty="0" smtClean="0"/>
              <a:t/>
            </a:r>
            <a:br>
              <a:rPr lang="fr-FR" dirty="0" smtClean="0"/>
            </a:br>
            <a:r>
              <a:rPr lang="fr-FR" dirty="0" smtClean="0"/>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28B6D91B-3BDA-4B4C-9170-F8969AF47A66}" type="slidenum">
              <a:rPr lang="fr-FR" smtClean="0"/>
              <a:pPr/>
              <a:t>5</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u="none" strike="noStrike" kern="1200" dirty="0" smtClean="0">
                <a:solidFill>
                  <a:schemeClr val="tx1"/>
                </a:solidFill>
                <a:latin typeface="+mn-lt"/>
                <a:ea typeface="+mn-ea"/>
                <a:cs typeface="+mn-cs"/>
              </a:rPr>
              <a:t>Le concept de SSI (sécurité des système d’information) recouvre un ensemble de méthodes, techniques et outils chargés de protéger les ressources d’un système informatique afin d’assurer la disponibilité des services, la confidentialité et l’intégrité des informations. Les échanges au travers d’Internet ont rendu nécessaire le développement de propriétés nouvelles comme l’authentification, la paternité et la traçabilité de l’information.</a:t>
            </a:r>
            <a:r>
              <a:rPr lang="fr-FR" dirty="0" smtClean="0"/>
              <a:t/>
            </a:r>
            <a:br>
              <a:rPr lang="fr-FR" dirty="0" smtClean="0"/>
            </a:br>
            <a:r>
              <a:rPr lang="fr-FR" dirty="0" smtClean="0"/>
              <a:t/>
            </a:r>
            <a:br>
              <a:rPr lang="fr-FR" dirty="0" smtClean="0"/>
            </a:br>
            <a:r>
              <a:rPr lang="fr-FR" sz="1200" b="0" i="0" u="none" strike="noStrike" kern="1200" dirty="0" smtClean="0">
                <a:solidFill>
                  <a:schemeClr val="tx1"/>
                </a:solidFill>
                <a:latin typeface="+mn-lt"/>
                <a:ea typeface="+mn-ea"/>
                <a:cs typeface="+mn-cs"/>
              </a:rPr>
              <a:t>C’est donc l’ensemble des moyens techniques, organisationnels, juridiques et humains nécessaire et mis en place pour conserver, rétablir, et garantir la sécurité du système d'information. Assurer la sécurité du système d'information est une activité du management du système d'information.</a:t>
            </a:r>
            <a:endParaRPr lang="fr-FR" dirty="0"/>
          </a:p>
        </p:txBody>
      </p:sp>
      <p:sp>
        <p:nvSpPr>
          <p:cNvPr id="4" name="Espace réservé du numéro de diapositive 3"/>
          <p:cNvSpPr>
            <a:spLocks noGrp="1"/>
          </p:cNvSpPr>
          <p:nvPr>
            <p:ph type="sldNum" sz="quarter" idx="10"/>
          </p:nvPr>
        </p:nvSpPr>
        <p:spPr/>
        <p:txBody>
          <a:bodyPr/>
          <a:lstStyle/>
          <a:p>
            <a:fld id="{28B6D91B-3BDA-4B4C-9170-F8969AF47A66}" type="slidenum">
              <a:rPr lang="fr-FR" smtClean="0"/>
              <a:pPr/>
              <a:t>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dirty="0" smtClean="0"/>
              <a:t>La norme ISO 27001 publiée en octobre 2005 succède à la norme BS 7799-2. Elle s’adresse à tous les types d’organismes (entreprises commerciales, ONG, administrations…). La norme ISO/CEI 27001 décrit les exigences pour la mise en place d'un Système de Management de la Sécurité de l'Information (SMSI). Le SMSI est destiné à choisir les mesures de sécurité afin d'assurer la protection des biens sensibles d'une entreprise sur un périmètre défini. C'est le modèle de qualité </a:t>
            </a:r>
            <a:r>
              <a:rPr lang="fr-FR" dirty="0" smtClean="0">
                <a:hlinkClick r:id="rId3" tooltip="Roue de Deming"/>
              </a:rPr>
              <a:t>PDCA</a:t>
            </a:r>
            <a:r>
              <a:rPr lang="fr-FR" dirty="0" smtClean="0"/>
              <a:t> (Plan-Do-Check-</a:t>
            </a:r>
            <a:r>
              <a:rPr lang="fr-FR" dirty="0" err="1" smtClean="0"/>
              <a:t>Act</a:t>
            </a:r>
            <a:r>
              <a:rPr lang="fr-FR" dirty="0" smtClean="0"/>
              <a:t>) qui est recommandé pour établir un SMSI afin d'assurer une amélioration continue de la sécurité du système d'information.</a:t>
            </a:r>
          </a:p>
          <a:p>
            <a:endParaRPr lang="fr-FR" dirty="0" smtClean="0"/>
          </a:p>
          <a:p>
            <a:r>
              <a:rPr lang="fr-FR" dirty="0" smtClean="0"/>
              <a:t>La norme dicte également les exigences en matières de mesures de sécurité propres à chaque organisme, c’est-à-dire que la mesure n’est pas la même d’un organisme à l’autre. Les mesures doivent être adéquates et proportionnées à l’organisme pour ne pas être ni trop laxistes ni trop sévères. La norme ISO 27001 intègre aussi le fait que la mise en place d’un SMSI et d’outils de mesures de sécurité aient pour but de garantir la protection des actifs informationnels. L’objectif est de protéger les informations de toute perte ou intrusion. Cela apportera la confiance des parties prenantes.</a:t>
            </a:r>
          </a:p>
          <a:p>
            <a:endParaRPr lang="fr-FR" dirty="0" smtClean="0"/>
          </a:p>
          <a:p>
            <a:r>
              <a:rPr lang="fr-FR" dirty="0" smtClean="0"/>
              <a:t>L'ISO/CEI 27001 définit l'ensemble des contrôles à effectuer pour s'assurer de la pertinence du SMSI, à l'exploiter et à le faire évoluer. Plus précisément, l'annexe A de la norme est composée des 133 mesures de sécurité de la norme </a:t>
            </a:r>
            <a:r>
              <a:rPr lang="fr-FR" dirty="0" smtClean="0">
                <a:hlinkClick r:id="rId4" tooltip="ISO/CEI 27002"/>
              </a:rPr>
              <a:t>ISO/CEI 27002</a:t>
            </a:r>
            <a:r>
              <a:rPr lang="fr-FR" dirty="0" smtClean="0"/>
              <a:t> (anciennement ISO/CEI 17799), classées dans 11 sections. Comme pour les normes </a:t>
            </a:r>
            <a:r>
              <a:rPr lang="fr-FR" dirty="0" smtClean="0">
                <a:hlinkClick r:id="rId5" tooltip="ISO 9001"/>
              </a:rPr>
              <a:t>ISO 9001</a:t>
            </a:r>
            <a:r>
              <a:rPr lang="fr-FR" dirty="0" smtClean="0"/>
              <a:t> et </a:t>
            </a:r>
            <a:r>
              <a:rPr lang="fr-FR" dirty="0" smtClean="0">
                <a:hlinkClick r:id="rId6" tooltip="ISO 14001"/>
              </a:rPr>
              <a:t>ISO 14001</a:t>
            </a:r>
            <a:r>
              <a:rPr lang="fr-FR" dirty="0" smtClean="0"/>
              <a:t>, il est possible de se faire certifier ISO 27001.</a:t>
            </a:r>
          </a:p>
          <a:p>
            <a:endParaRPr lang="fr-FR" dirty="0"/>
          </a:p>
        </p:txBody>
      </p:sp>
      <p:sp>
        <p:nvSpPr>
          <p:cNvPr id="4" name="Espace réservé du numéro de diapositive 3"/>
          <p:cNvSpPr>
            <a:spLocks noGrp="1"/>
          </p:cNvSpPr>
          <p:nvPr>
            <p:ph type="sldNum" sz="quarter" idx="10"/>
          </p:nvPr>
        </p:nvSpPr>
        <p:spPr/>
        <p:txBody>
          <a:bodyPr/>
          <a:lstStyle/>
          <a:p>
            <a:fld id="{28B6D91B-3BDA-4B4C-9170-F8969AF47A66}" type="slidenum">
              <a:rPr lang="fr-FR" smtClean="0"/>
              <a:pPr/>
              <a:t>8</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sécurité des systèmes d'information se cantonne généralement à garantir les droits d'accès aux données et ressources d'un système, en mettant en place des </a:t>
            </a:r>
            <a:r>
              <a:rPr lang="fr-FR" u="none" baseline="0" dirty="0" smtClean="0">
                <a:solidFill>
                  <a:schemeClr val="tx1"/>
                </a:solidFill>
                <a:hlinkClick r:id="rId3" tooltip="Mécanismes d'authentification"/>
              </a:rPr>
              <a:t>mécanismes d'authentification</a:t>
            </a:r>
            <a:r>
              <a:rPr lang="fr-FR" u="none" baseline="0" dirty="0" smtClean="0">
                <a:solidFill>
                  <a:schemeClr val="tx1"/>
                </a:solidFill>
              </a:rPr>
              <a:t> </a:t>
            </a:r>
            <a:r>
              <a:rPr lang="fr-FR" dirty="0" smtClean="0"/>
              <a:t>et de contrôle. Ces mécanismes permettent d'assurer que les utilisateurs des dites ressources possèdent uniquement les droits qui leur ont été octroyés.</a:t>
            </a:r>
          </a:p>
          <a:p>
            <a:endParaRPr lang="fr-FR" dirty="0" smtClean="0"/>
          </a:p>
          <a:p>
            <a:r>
              <a:rPr lang="fr-FR" dirty="0" smtClean="0"/>
              <a:t>La sécurité informatique doit toutefois être étudiée de telle manière à ne pas empêcher les utilisateurs de développer les usages qui leur sont nécessaires, et de faire en sorte qu'ils puissent utiliser le système d'information en toute confiance. C'est la raison pour laquelle il est nécessaire de définir dans un premier temps une politique de sécurité, c'est-à-dire :</a:t>
            </a:r>
          </a:p>
          <a:p>
            <a:r>
              <a:rPr lang="fr-FR" dirty="0" smtClean="0"/>
              <a:t>- élaborer des règles et des procédures, installer des outils techniques dans les différents services de l'organisation (autour de l'informatique)</a:t>
            </a:r>
          </a:p>
          <a:p>
            <a:r>
              <a:rPr lang="fr-FR" dirty="0" smtClean="0"/>
              <a:t>- définir les actions à entreprendre et les personnes à contacter en cas de détection d'une intrusion</a:t>
            </a:r>
          </a:p>
          <a:p>
            <a:r>
              <a:rPr lang="fr-FR" dirty="0" smtClean="0"/>
              <a:t>- sensibiliser les utilisateurs aux problèmes liés à la sécurité des systèmes d'informations</a:t>
            </a:r>
          </a:p>
          <a:p>
            <a:r>
              <a:rPr lang="fr-FR" dirty="0" smtClean="0"/>
              <a:t>- préciser les rôles et responsabilités.</a:t>
            </a:r>
          </a:p>
          <a:p>
            <a:endParaRPr lang="fr-FR" dirty="0" smtClean="0">
              <a:solidFill>
                <a:schemeClr val="tx1"/>
              </a:solidFill>
            </a:endParaRPr>
          </a:p>
          <a:p>
            <a:r>
              <a:rPr lang="fr-FR" dirty="0" smtClean="0">
                <a:solidFill>
                  <a:schemeClr val="tx1"/>
                </a:solidFill>
              </a:rPr>
              <a:t>La </a:t>
            </a:r>
            <a:r>
              <a:rPr lang="fr-FR" dirty="0" smtClean="0">
                <a:solidFill>
                  <a:schemeClr val="tx1"/>
                </a:solidFill>
                <a:hlinkClick r:id="rId4" tooltip="Politique de sécurité du système d'information"/>
              </a:rPr>
              <a:t>politique de sécurité</a:t>
            </a:r>
            <a:r>
              <a:rPr lang="fr-FR" dirty="0" smtClean="0">
                <a:solidFill>
                  <a:schemeClr val="tx1"/>
                </a:solidFill>
              </a:rPr>
              <a:t> </a:t>
            </a:r>
            <a:r>
              <a:rPr lang="fr-FR" dirty="0" smtClean="0"/>
              <a:t>est donc l'ensemble des orientations suivies par une entité en termes de sécurité. À ce titre, elle se doit d'être élaborée au niveau de la direction de l'organisation concernée, car elle concerne tous les utilisateurs du système.</a:t>
            </a:r>
          </a:p>
          <a:p>
            <a:endParaRPr lang="fr-FR" dirty="0"/>
          </a:p>
        </p:txBody>
      </p:sp>
      <p:sp>
        <p:nvSpPr>
          <p:cNvPr id="4" name="Espace réservé du numéro de diapositive 3"/>
          <p:cNvSpPr>
            <a:spLocks noGrp="1"/>
          </p:cNvSpPr>
          <p:nvPr>
            <p:ph type="sldNum" sz="quarter" idx="10"/>
          </p:nvPr>
        </p:nvSpPr>
        <p:spPr/>
        <p:txBody>
          <a:bodyPr/>
          <a:lstStyle/>
          <a:p>
            <a:fld id="{28B6D91B-3BDA-4B4C-9170-F8969AF47A66}" type="slidenum">
              <a:rPr lang="fr-FR" smtClean="0"/>
              <a:pPr/>
              <a:t>9</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z="1200" kern="1200" baseline="0" dirty="0" smtClean="0">
                <a:solidFill>
                  <a:schemeClr val="tx1"/>
                </a:solidFill>
                <a:latin typeface="+mn-lt"/>
                <a:ea typeface="+mn-ea"/>
                <a:cs typeface="+mn-cs"/>
              </a:rPr>
              <a:t>Afin d’engager la responsabilité civile délictuelle sur le fondement des articles 1382</a:t>
            </a:r>
          </a:p>
          <a:p>
            <a:r>
              <a:rPr lang="fr-FR" sz="1200" kern="1200" baseline="0" dirty="0" smtClean="0">
                <a:solidFill>
                  <a:schemeClr val="tx1"/>
                </a:solidFill>
                <a:latin typeface="+mn-lt"/>
                <a:ea typeface="+mn-ea"/>
                <a:cs typeface="+mn-cs"/>
              </a:rPr>
              <a:t>et 1383 du Code civil, il faut la réunion des certaines conditions (1). De même qu’il existe</a:t>
            </a:r>
          </a:p>
          <a:p>
            <a:r>
              <a:rPr lang="fr-FR" sz="1200" kern="1200" baseline="0" dirty="0" smtClean="0">
                <a:solidFill>
                  <a:schemeClr val="tx1"/>
                </a:solidFill>
                <a:latin typeface="+mn-lt"/>
                <a:ea typeface="+mn-ea"/>
                <a:cs typeface="+mn-cs"/>
              </a:rPr>
              <a:t>pour le défendeur de moyens de défense (2).</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1) Conditions de la mise en œuvre de la responsabilité</a:t>
            </a:r>
          </a:p>
          <a:p>
            <a:r>
              <a:rPr lang="fr-FR" sz="1200" kern="1200" baseline="0" dirty="0" smtClean="0">
                <a:solidFill>
                  <a:schemeClr val="tx1"/>
                </a:solidFill>
                <a:latin typeface="+mn-lt"/>
                <a:ea typeface="+mn-ea"/>
                <a:cs typeface="+mn-cs"/>
              </a:rPr>
              <a:t>Pour que la responsabilité d’une personne soit retenue, il faut la réunion de trois</a:t>
            </a:r>
          </a:p>
          <a:p>
            <a:r>
              <a:rPr lang="fr-FR" sz="1200" kern="1200" baseline="0" dirty="0" smtClean="0">
                <a:solidFill>
                  <a:schemeClr val="tx1"/>
                </a:solidFill>
                <a:latin typeface="+mn-lt"/>
                <a:ea typeface="+mn-ea"/>
                <a:cs typeface="+mn-cs"/>
              </a:rPr>
              <a:t>conditions :</a:t>
            </a:r>
          </a:p>
          <a:p>
            <a:r>
              <a:rPr lang="fr-FR" sz="1200" kern="1200" baseline="0" dirty="0" smtClean="0">
                <a:solidFill>
                  <a:schemeClr val="tx1"/>
                </a:solidFill>
                <a:latin typeface="+mn-lt"/>
                <a:ea typeface="+mn-ea"/>
                <a:cs typeface="+mn-cs"/>
              </a:rPr>
              <a:t>- la personne doit avoir commis une faute</a:t>
            </a:r>
          </a:p>
          <a:p>
            <a:r>
              <a:rPr lang="fr-FR" sz="1200" kern="1200" baseline="0" dirty="0" smtClean="0">
                <a:solidFill>
                  <a:schemeClr val="tx1"/>
                </a:solidFill>
                <a:latin typeface="+mn-lt"/>
                <a:ea typeface="+mn-ea"/>
                <a:cs typeface="+mn-cs"/>
              </a:rPr>
              <a:t>- une autre personne doit avoir subi un dommage</a:t>
            </a:r>
          </a:p>
          <a:p>
            <a:pPr>
              <a:buFontTx/>
              <a:buChar char="-"/>
            </a:pPr>
            <a:r>
              <a:rPr lang="fr-FR" sz="1200" kern="1200" baseline="0" dirty="0" smtClean="0">
                <a:solidFill>
                  <a:schemeClr val="tx1"/>
                </a:solidFill>
                <a:latin typeface="+mn-lt"/>
                <a:ea typeface="+mn-ea"/>
                <a:cs typeface="+mn-cs"/>
              </a:rPr>
              <a:t>la faute de la première personne a provoqué le dommage de la seconde personne.</a:t>
            </a:r>
          </a:p>
          <a:p>
            <a:pPr>
              <a:buFontTx/>
              <a:buNone/>
            </a:pPr>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2) Les moyens de défense</a:t>
            </a:r>
          </a:p>
          <a:p>
            <a:r>
              <a:rPr lang="fr-FR" sz="1200" kern="1200" baseline="0" dirty="0" smtClean="0">
                <a:solidFill>
                  <a:schemeClr val="tx1"/>
                </a:solidFill>
                <a:latin typeface="+mn-lt"/>
                <a:ea typeface="+mn-ea"/>
                <a:cs typeface="+mn-cs"/>
              </a:rPr>
              <a:t>Le défendeur dispose de moyens de défense. Il peut tenter d’établir son absence de</a:t>
            </a:r>
          </a:p>
          <a:p>
            <a:r>
              <a:rPr lang="fr-FR" sz="1200" kern="1200" baseline="0" dirty="0" smtClean="0">
                <a:solidFill>
                  <a:schemeClr val="tx1"/>
                </a:solidFill>
                <a:latin typeface="+mn-lt"/>
                <a:ea typeface="+mn-ea"/>
                <a:cs typeface="+mn-cs"/>
              </a:rPr>
              <a:t>faute ou invoquer une cause d’exonération en prouvant la cause étrangère ou un fait</a:t>
            </a:r>
          </a:p>
          <a:p>
            <a:r>
              <a:rPr lang="fr-FR" sz="1200" kern="1200" baseline="0" dirty="0" smtClean="0">
                <a:solidFill>
                  <a:schemeClr val="tx1"/>
                </a:solidFill>
                <a:latin typeface="+mn-lt"/>
                <a:ea typeface="+mn-ea"/>
                <a:cs typeface="+mn-cs"/>
              </a:rPr>
              <a:t>justificatif. L’acceptation des risques et le consentement de la victime sont considérés comme</a:t>
            </a:r>
          </a:p>
          <a:p>
            <a:r>
              <a:rPr lang="fr-FR" sz="1200" kern="1200" baseline="0" dirty="0" smtClean="0">
                <a:solidFill>
                  <a:schemeClr val="tx1"/>
                </a:solidFill>
                <a:latin typeface="+mn-lt"/>
                <a:ea typeface="+mn-ea"/>
                <a:cs typeface="+mn-cs"/>
              </a:rPr>
              <a:t>un fait justificatif.</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Toutefois, les clauses exonératoires ou limitatives de responsabilité sont exclues.</a:t>
            </a:r>
            <a:endParaRPr lang="fr-FR" dirty="0"/>
          </a:p>
        </p:txBody>
      </p:sp>
      <p:sp>
        <p:nvSpPr>
          <p:cNvPr id="4" name="Espace réservé du numéro de diapositive 3"/>
          <p:cNvSpPr>
            <a:spLocks noGrp="1"/>
          </p:cNvSpPr>
          <p:nvPr>
            <p:ph type="sldNum" sz="quarter" idx="10"/>
          </p:nvPr>
        </p:nvSpPr>
        <p:spPr/>
        <p:txBody>
          <a:bodyPr/>
          <a:lstStyle/>
          <a:p>
            <a:fld id="{28B6D91B-3BDA-4B4C-9170-F8969AF47A66}" type="slidenum">
              <a:rPr lang="fr-FR" smtClean="0"/>
              <a:pPr/>
              <a:t>10</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u="none" strike="noStrike" kern="1200" dirty="0" smtClean="0">
                <a:solidFill>
                  <a:schemeClr val="tx1"/>
                </a:solidFill>
                <a:latin typeface="+mn-lt"/>
                <a:ea typeface="+mn-ea"/>
                <a:cs typeface="+mn-cs"/>
              </a:rPr>
              <a:t>Afin d’éviter l’usurpation d’identité il est possible de créer une signature électronique qui permet de garantir l'intégrité d'un document électronique et d'en authentifier l'auteur, par analogie avec la signature manuscrite d'un document papier. La signature électronique assure également une fonction de non-répudiation, c'est-à-dire qu'elle permet d'assurer que l'expéditeur a bien envoyé le message (autrement dit elle empêche l'expéditeur de nier avoir expédié le message). Cette signature est donc valable comme preuve en justice.</a:t>
            </a:r>
            <a:r>
              <a:rPr lang="fr-FR" dirty="0" smtClean="0"/>
              <a:t/>
            </a:r>
            <a:br>
              <a:rPr lang="fr-FR" dirty="0" smtClean="0"/>
            </a:br>
            <a:r>
              <a:rPr lang="fr-FR" sz="1200" b="0" i="0" u="none" strike="noStrike" kern="1200" dirty="0" smtClean="0">
                <a:solidFill>
                  <a:schemeClr val="tx1"/>
                </a:solidFill>
                <a:latin typeface="+mn-lt"/>
                <a:ea typeface="+mn-ea"/>
                <a:cs typeface="+mn-cs"/>
              </a:rPr>
              <a:t>Texte de loi :</a:t>
            </a:r>
            <a:r>
              <a:rPr lang="fr-FR" dirty="0" smtClean="0"/>
              <a:t/>
            </a:r>
            <a:br>
              <a:rPr lang="fr-FR" dirty="0" smtClean="0"/>
            </a:br>
            <a:r>
              <a:rPr lang="fr-FR" sz="1200" b="0" i="0" u="none" strike="noStrike" kern="1200" dirty="0" smtClean="0">
                <a:solidFill>
                  <a:schemeClr val="tx1"/>
                </a:solidFill>
                <a:latin typeface="+mn-lt"/>
                <a:ea typeface="+mn-ea"/>
                <a:cs typeface="+mn-cs"/>
              </a:rPr>
              <a:t>« L'écrit sous forme électronique est admis en preuve</a:t>
            </a:r>
            <a:r>
              <a:rPr lang="fr-FR" dirty="0" smtClean="0"/>
              <a:t/>
            </a:r>
            <a:br>
              <a:rPr lang="fr-FR" dirty="0" smtClean="0"/>
            </a:br>
            <a:r>
              <a:rPr lang="fr-FR" sz="1200" b="0" i="0" u="none" strike="noStrike" kern="1200" dirty="0" smtClean="0">
                <a:solidFill>
                  <a:schemeClr val="tx1"/>
                </a:solidFill>
                <a:latin typeface="+mn-lt"/>
                <a:ea typeface="+mn-ea"/>
                <a:cs typeface="+mn-cs"/>
              </a:rPr>
              <a:t>au même titre que l'écrit sur support papier, sous réserve que puisse être dûment</a:t>
            </a:r>
            <a:r>
              <a:rPr lang="fr-FR" dirty="0" smtClean="0"/>
              <a:t/>
            </a:r>
            <a:br>
              <a:rPr lang="fr-FR" dirty="0" smtClean="0"/>
            </a:br>
            <a:r>
              <a:rPr lang="fr-FR" sz="1200" b="0" i="0" u="none" strike="noStrike" kern="1200" dirty="0" smtClean="0">
                <a:solidFill>
                  <a:schemeClr val="tx1"/>
                </a:solidFill>
                <a:latin typeface="+mn-lt"/>
                <a:ea typeface="+mn-ea"/>
                <a:cs typeface="+mn-cs"/>
              </a:rPr>
              <a:t>identifiée la personne dont il émane et qu'il soit établi et conservé dans des</a:t>
            </a:r>
            <a:r>
              <a:rPr lang="fr-FR" dirty="0" smtClean="0"/>
              <a:t/>
            </a:r>
            <a:br>
              <a:rPr lang="fr-FR" dirty="0" smtClean="0"/>
            </a:br>
            <a:r>
              <a:rPr lang="fr-FR" sz="1200" b="0" i="0" u="none" strike="noStrike" kern="1200" dirty="0" smtClean="0">
                <a:solidFill>
                  <a:schemeClr val="tx1"/>
                </a:solidFill>
                <a:latin typeface="+mn-lt"/>
                <a:ea typeface="+mn-ea"/>
                <a:cs typeface="+mn-cs"/>
              </a:rPr>
              <a:t>conditions de nature à en garantir l'intégrité. »</a:t>
            </a:r>
            <a:r>
              <a:rPr lang="fr-FR" dirty="0" smtClean="0"/>
              <a:t/>
            </a:r>
            <a:br>
              <a:rPr lang="fr-FR" dirty="0" smtClean="0"/>
            </a:br>
            <a:r>
              <a:rPr lang="fr-FR" dirty="0" smtClean="0"/>
              <a:t/>
            </a:r>
            <a:br>
              <a:rPr lang="fr-FR" dirty="0" smtClean="0"/>
            </a:br>
            <a:r>
              <a:rPr lang="fr-FR" sz="1200" b="0" i="0" u="none" strike="noStrike" kern="1200" dirty="0" smtClean="0">
                <a:solidFill>
                  <a:schemeClr val="tx1"/>
                </a:solidFill>
                <a:latin typeface="+mn-lt"/>
                <a:ea typeface="+mn-ea"/>
                <a:cs typeface="+mn-cs"/>
              </a:rPr>
              <a:t>Le cryptage est une solution presque obligatoire pour les entreprises mais doit respecter certaines lois. En vertu de l’</a:t>
            </a:r>
            <a:r>
              <a:rPr lang="fr-FR" sz="1200" b="0" i="0" u="sng" kern="1200" dirty="0" smtClean="0">
                <a:solidFill>
                  <a:schemeClr val="tx1"/>
                </a:solidFill>
                <a:latin typeface="+mn-lt"/>
                <a:ea typeface="+mn-ea"/>
                <a:cs typeface="+mn-cs"/>
                <a:hlinkClick r:id="rId3"/>
              </a:rPr>
              <a:t>article 30 de la loi 2004-575</a:t>
            </a:r>
            <a:r>
              <a:rPr lang="fr-FR" sz="1200" b="0" i="0" u="none" strike="noStrike" kern="1200" dirty="0" smtClean="0">
                <a:solidFill>
                  <a:schemeClr val="tx1"/>
                </a:solidFill>
                <a:latin typeface="+mn-lt"/>
                <a:ea typeface="+mn-ea"/>
                <a:cs typeface="+mn-cs"/>
              </a:rPr>
              <a:t> du 21 juin 2004 pour la confiance dans l’économie numérique, l’utilisation des moyens de cryptologie est libre en France. En revanche, la fourniture, le transfert depuis ou vers un Etat membre de la Communauté européenne, l’importation et l’exportation de ces moyens sont réglementés lorsque ces moyens n’assurent pas exclusivement des fonctions d’authentification ou de contrôle d’intégrité. Ces opérations sont soumises soit au régime de la déclaration, soit au régime de l’autorisation.</a:t>
            </a:r>
            <a:endParaRPr lang="fr-FR" dirty="0"/>
          </a:p>
        </p:txBody>
      </p:sp>
      <p:sp>
        <p:nvSpPr>
          <p:cNvPr id="4" name="Espace réservé du numéro de diapositive 3"/>
          <p:cNvSpPr>
            <a:spLocks noGrp="1"/>
          </p:cNvSpPr>
          <p:nvPr>
            <p:ph type="sldNum" sz="quarter" idx="10"/>
          </p:nvPr>
        </p:nvSpPr>
        <p:spPr/>
        <p:txBody>
          <a:bodyPr/>
          <a:lstStyle/>
          <a:p>
            <a:fld id="{28B6D91B-3BDA-4B4C-9170-F8969AF47A66}" type="slidenum">
              <a:rPr lang="fr-FR" smtClean="0"/>
              <a:pPr/>
              <a:t>11</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Les dossiers professionnels, sur support papier ou informatique, ne peuvent contenir que des données à caractère personnel adéquates, pertinentes et non excessives au regard de la gestion administrative des salariés.</a:t>
            </a:r>
          </a:p>
          <a:p>
            <a:r>
              <a:rPr lang="fr-FR" sz="1200" kern="1200" dirty="0" smtClean="0">
                <a:solidFill>
                  <a:schemeClr val="tx1"/>
                </a:solidFill>
                <a:latin typeface="+mn-lt"/>
                <a:ea typeface="+mn-ea"/>
                <a:cs typeface="+mn-cs"/>
              </a:rPr>
              <a:t>L’entreprise ne peut pas garder des informations personnelles tel que les origines raciales ou ethniques, la vie sexuelle, les informations relatives à l’état de santé. Il est autorisé de faire un commentaire dans le dossier du salarié si seulement celui-ci n’est pas excessif. </a:t>
            </a:r>
          </a:p>
          <a:p>
            <a:r>
              <a:rPr lang="fr-FR" sz="1200" kern="1200" dirty="0" smtClean="0">
                <a:solidFill>
                  <a:schemeClr val="tx1"/>
                </a:solidFill>
                <a:latin typeface="+mn-lt"/>
                <a:ea typeface="+mn-ea"/>
                <a:cs typeface="+mn-cs"/>
              </a:rPr>
              <a:t>Nous pouvons prendre comme exemple l’affaire décathlon qui a créé un fichier contenant des commentaires dégradant sur les salariés décrivant leur orientation sexuel, leur vie privée et leur état de santé. </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Un salarié a comme droit, d’accéder à son dossier sans justification. L’entreprise n’a pas le droit de refuser et doit fournir le dossier gratuitement en moine de 3 mois.</a:t>
            </a:r>
          </a:p>
          <a:p>
            <a:endParaRPr lang="fr-FR" dirty="0"/>
          </a:p>
        </p:txBody>
      </p:sp>
      <p:sp>
        <p:nvSpPr>
          <p:cNvPr id="4" name="Espace réservé du numéro de diapositive 3"/>
          <p:cNvSpPr>
            <a:spLocks noGrp="1"/>
          </p:cNvSpPr>
          <p:nvPr>
            <p:ph type="sldNum" sz="quarter" idx="10"/>
          </p:nvPr>
        </p:nvSpPr>
        <p:spPr/>
        <p:txBody>
          <a:bodyPr/>
          <a:lstStyle/>
          <a:p>
            <a:fld id="{28B6D91B-3BDA-4B4C-9170-F8969AF47A66}" type="slidenum">
              <a:rPr lang="fr-FR" smtClean="0"/>
              <a:pPr/>
              <a:t>13</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20000"/>
          </a:bodyPr>
          <a:lstStyle/>
          <a:p>
            <a:r>
              <a:rPr lang="fr-FR" sz="1200" kern="1200" dirty="0" smtClean="0">
                <a:solidFill>
                  <a:schemeClr val="tx1"/>
                </a:solidFill>
                <a:latin typeface="+mn-lt"/>
                <a:ea typeface="+mn-ea"/>
                <a:cs typeface="+mn-cs"/>
              </a:rPr>
              <a:t>Le fichier client est un élément essentiel dans une entreprise vendant des biens ou services. La collecte d’information sur les clients doit s’effectuer dans un cadre comportant un certain nombre de contraintes. </a:t>
            </a:r>
          </a:p>
          <a:p>
            <a:r>
              <a:rPr lang="fr-FR" sz="1200" kern="1200" dirty="0" smtClean="0">
                <a:solidFill>
                  <a:schemeClr val="tx1"/>
                </a:solidFill>
                <a:latin typeface="+mn-lt"/>
                <a:ea typeface="+mn-ea"/>
                <a:cs typeface="+mn-cs"/>
              </a:rPr>
              <a:t>Un fichier clients est visé par la loi Informatique et libertés. La collecte des données et la mise en œuvre de ce fichier doit s'inscrire dans le respect de cette loi. A ce titre, la mise en œuvre d'un tel fichier doit faire l'objet de formalités préalables auprès de la Cnil.</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Lorsque le fichier est validé par la Cnil il est obligatoire de sécuriser les données. Ceci implique de mettre en œuvre les moyens afin d’éviter que les données ne soient endommagées ou que des personnes non autorisés y aient accès.</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Il est aussi obligatoire d’informer le client de la collecte des données. Lorsque la collecte a lieu via des questionnaires ou formulaires s'exécute via les fameuses mentions Cnil "Conformément à la loi vous êtes informé (...)". Ces mentions doivent être parfaitement lisibles.</a:t>
            </a:r>
          </a:p>
          <a:p>
            <a:r>
              <a:rPr lang="fr-FR" sz="1200" kern="1200" dirty="0" smtClean="0">
                <a:solidFill>
                  <a:schemeClr val="tx1"/>
                </a:solidFill>
                <a:latin typeface="+mn-lt"/>
                <a:ea typeface="+mn-ea"/>
                <a:cs typeface="+mn-cs"/>
              </a:rPr>
              <a:t>Le responsable doit également dans ce cadre informer les personnes de leurs droits d'accès aux données, de rectification et d'opposition pour motifs légitimes. En effet, si en matière de prospection traditionnelle, il n'est pas besoin de recueillir le consentement des personnes, en revanche, ces personnes doivent pouvoir avoir la possibilité de s'opposer à ce que leurs données soient utilisées à des fins de prospection commerciale, et ce avant la validation d'une commande ou la signature d'un contrat. La Cnil estime "qu'une case à cocher doit désormais figurer sur tout support de collecte écrit". Elle précise qu'il n'est plus possible de faire simplement figurer une mention d'information au sein des conditions générales. </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Par ailleurs, si l'entreprise met à disposition de tiers son fichier, elle devra en informer toutes les sociétés auxquelles elle avait déjà transmis des données concernant cette personne. </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Les peines encourue sont de 300 000€ et 5 ans d’emprisonnement.  </a:t>
            </a:r>
          </a:p>
          <a:p>
            <a:endParaRPr lang="fr-FR" dirty="0"/>
          </a:p>
        </p:txBody>
      </p:sp>
      <p:sp>
        <p:nvSpPr>
          <p:cNvPr id="4" name="Espace réservé du numéro de diapositive 3"/>
          <p:cNvSpPr>
            <a:spLocks noGrp="1"/>
          </p:cNvSpPr>
          <p:nvPr>
            <p:ph type="sldNum" sz="quarter" idx="10"/>
          </p:nvPr>
        </p:nvSpPr>
        <p:spPr/>
        <p:txBody>
          <a:bodyPr/>
          <a:lstStyle/>
          <a:p>
            <a:fld id="{28B6D91B-3BDA-4B4C-9170-F8969AF47A66}" type="slidenum">
              <a:rPr lang="fr-FR" smtClean="0"/>
              <a:pPr/>
              <a:t>14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fld id="{E00308F0-1676-4669-940C-0796FDA88D2D}" type="datetimeFigureOut">
              <a:rPr lang="fr-FR" smtClean="0"/>
              <a:pPr/>
              <a:t>15/11/2011</a:t>
            </a:fld>
            <a:endParaRPr lang="fr-FR"/>
          </a:p>
        </p:txBody>
      </p:sp>
      <p:sp>
        <p:nvSpPr>
          <p:cNvPr id="17" name="Espace réservé du pied de page 16"/>
          <p:cNvSpPr>
            <a:spLocks noGrp="1"/>
          </p:cNvSpPr>
          <p:nvPr>
            <p:ph type="ftr" sz="quarter" idx="11"/>
          </p:nvPr>
        </p:nvSpPr>
        <p:spPr>
          <a:xfrm>
            <a:off x="5410200" y="4205288"/>
            <a:ext cx="1295400" cy="457200"/>
          </a:xfrm>
        </p:spPr>
        <p:txBody>
          <a:bodyPr/>
          <a:lstStyle/>
          <a:p>
            <a:endParaRPr lang="fr-FR"/>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7D0448E-A12A-4C81-974E-66A0F907226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00308F0-1676-4669-940C-0796FDA88D2D}"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D0448E-A12A-4C81-974E-66A0F907226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00308F0-1676-4669-940C-0796FDA88D2D}"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D0448E-A12A-4C81-974E-66A0F907226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00308F0-1676-4669-940C-0796FDA88D2D}"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D0448E-A12A-4C81-974E-66A0F907226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E00308F0-1676-4669-940C-0796FDA88D2D}"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D0448E-A12A-4C81-974E-66A0F907226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00308F0-1676-4669-940C-0796FDA88D2D}" type="datetimeFigureOut">
              <a:rPr lang="fr-FR" smtClean="0"/>
              <a:pPr/>
              <a:t>15/11/2011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7D0448E-A12A-4C81-974E-66A0F907226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e la date 25"/>
          <p:cNvSpPr>
            <a:spLocks noGrp="1"/>
          </p:cNvSpPr>
          <p:nvPr>
            <p:ph type="dt" sz="half" idx="10"/>
          </p:nvPr>
        </p:nvSpPr>
        <p:spPr/>
        <p:txBody>
          <a:bodyPr rtlCol="0"/>
          <a:lstStyle/>
          <a:p>
            <a:fld id="{E00308F0-1676-4669-940C-0796FDA88D2D}" type="datetimeFigureOut">
              <a:rPr lang="fr-FR" smtClean="0"/>
              <a:pPr/>
              <a:t>15/11/2011</a:t>
            </a:fld>
            <a:endParaRPr lang="fr-FR"/>
          </a:p>
        </p:txBody>
      </p:sp>
      <p:sp>
        <p:nvSpPr>
          <p:cNvPr id="27" name="Espace réservé du numéro de diapositive 26"/>
          <p:cNvSpPr>
            <a:spLocks noGrp="1"/>
          </p:cNvSpPr>
          <p:nvPr>
            <p:ph type="sldNum" sz="quarter" idx="11"/>
          </p:nvPr>
        </p:nvSpPr>
        <p:spPr/>
        <p:txBody>
          <a:bodyPr rtlCol="0"/>
          <a:lstStyle/>
          <a:p>
            <a:fld id="{97D0448E-A12A-4C81-974E-66A0F907226D}" type="slidenum">
              <a:rPr lang="fr-FR" smtClean="0"/>
              <a:pPr/>
              <a:t>‹N°›</a:t>
            </a:fld>
            <a:endParaRPr lang="fr-FR"/>
          </a:p>
        </p:txBody>
      </p:sp>
      <p:sp>
        <p:nvSpPr>
          <p:cNvPr id="28" name="Espace réservé du pied de page 27"/>
          <p:cNvSpPr>
            <a:spLocks noGrp="1"/>
          </p:cNvSpPr>
          <p:nvPr>
            <p:ph type="ftr" sz="quarter" idx="12"/>
          </p:nvPr>
        </p:nvSpPr>
        <p:spPr/>
        <p:txBody>
          <a:bodyPr rtlCol="0"/>
          <a:lstStyle/>
          <a:p>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fld id="{E00308F0-1676-4669-940C-0796FDA88D2D}" type="datetimeFigureOut">
              <a:rPr lang="fr-FR" smtClean="0"/>
              <a:pPr/>
              <a:t>15/11/2011</a:t>
            </a:fld>
            <a:endParaRPr lang="fr-FR"/>
          </a:p>
        </p:txBody>
      </p:sp>
      <p:sp>
        <p:nvSpPr>
          <p:cNvPr id="4" name="Espace réservé du pied de page 3"/>
          <p:cNvSpPr>
            <a:spLocks noGrp="1"/>
          </p:cNvSpPr>
          <p:nvPr>
            <p:ph type="ftr" sz="quarter" idx="11"/>
          </p:nvPr>
        </p:nvSpPr>
        <p:spPr>
          <a:xfrm>
            <a:off x="5257800" y="612648"/>
            <a:ext cx="1325880" cy="457200"/>
          </a:xfrm>
        </p:spPr>
        <p:txBody>
          <a:bodyPr/>
          <a:lstStyle/>
          <a:p>
            <a:endParaRPr lang="fr-FR"/>
          </a:p>
        </p:txBody>
      </p:sp>
      <p:sp>
        <p:nvSpPr>
          <p:cNvPr id="5" name="Espace réservé du numéro de diapositive 4"/>
          <p:cNvSpPr>
            <a:spLocks noGrp="1"/>
          </p:cNvSpPr>
          <p:nvPr>
            <p:ph type="sldNum" sz="quarter" idx="12"/>
          </p:nvPr>
        </p:nvSpPr>
        <p:spPr>
          <a:xfrm>
            <a:off x="8174736" y="2272"/>
            <a:ext cx="762000" cy="365760"/>
          </a:xfrm>
        </p:spPr>
        <p:txBody>
          <a:bodyPr/>
          <a:lstStyle/>
          <a:p>
            <a:fld id="{97D0448E-A12A-4C81-974E-66A0F907226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00308F0-1676-4669-940C-0796FDA88D2D}" type="datetimeFigureOut">
              <a:rPr lang="fr-FR" smtClean="0"/>
              <a:pPr/>
              <a:t>15/11/2011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7D0448E-A12A-4C81-974E-66A0F907226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00308F0-1676-4669-940C-0796FDA88D2D}" type="datetimeFigureOut">
              <a:rPr lang="fr-FR" smtClean="0"/>
              <a:pPr/>
              <a:t>15/11/2011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7D0448E-A12A-4C81-974E-66A0F907226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E00308F0-1676-4669-940C-0796FDA88D2D}" type="datetimeFigureOut">
              <a:rPr lang="fr-FR" smtClean="0"/>
              <a:pPr/>
              <a:t>15/11/2011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7D0448E-A12A-4C81-974E-66A0F907226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00308F0-1676-4669-940C-0796FDA88D2D}" type="datetimeFigureOut">
              <a:rPr lang="fr-FR" smtClean="0"/>
              <a:pPr/>
              <a:t>15/11/2011</a:t>
            </a:fld>
            <a:endParaRPr lang="fr-FR"/>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fr-FR"/>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7D0448E-A12A-4C81-974E-66A0F907226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Conformité légale des systèmes d’information</a:t>
            </a:r>
            <a:endParaRPr lang="fr-FR" dirty="0"/>
          </a:p>
        </p:txBody>
      </p:sp>
      <p:sp>
        <p:nvSpPr>
          <p:cNvPr id="3" name="Sous-titre 2"/>
          <p:cNvSpPr>
            <a:spLocks noGrp="1"/>
          </p:cNvSpPr>
          <p:nvPr>
            <p:ph type="subTitle" idx="1"/>
          </p:nvPr>
        </p:nvSpPr>
        <p:spPr/>
        <p:txBody>
          <a:bodyPr>
            <a:normAutofit/>
          </a:bodyPr>
          <a:lstStyle/>
          <a:p>
            <a:r>
              <a:rPr lang="fr-FR" dirty="0" smtClean="0"/>
              <a:t>« Les risques sécuritaires et éthiques des SI »</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620688"/>
            <a:ext cx="8229600" cy="1066800"/>
          </a:xfrm>
        </p:spPr>
        <p:txBody>
          <a:bodyPr/>
          <a:lstStyle/>
          <a:p>
            <a:r>
              <a:rPr lang="fr-FR" dirty="0" smtClean="0"/>
              <a:t>Dispositions légales</a:t>
            </a:r>
            <a:endParaRPr lang="fr-FR" dirty="0"/>
          </a:p>
        </p:txBody>
      </p:sp>
      <p:sp>
        <p:nvSpPr>
          <p:cNvPr id="3" name="Espace réservé du contenu 2"/>
          <p:cNvSpPr>
            <a:spLocks noGrp="1"/>
          </p:cNvSpPr>
          <p:nvPr>
            <p:ph idx="1"/>
          </p:nvPr>
        </p:nvSpPr>
        <p:spPr>
          <a:xfrm>
            <a:off x="467544" y="1916832"/>
            <a:ext cx="8229600" cy="4325112"/>
          </a:xfrm>
        </p:spPr>
        <p:txBody>
          <a:bodyPr>
            <a:normAutofit/>
          </a:bodyPr>
          <a:lstStyle/>
          <a:p>
            <a:r>
              <a:rPr lang="fr-FR" sz="2600" dirty="0" smtClean="0"/>
              <a:t>Article 1383 du code civil :</a:t>
            </a:r>
          </a:p>
          <a:p>
            <a:pPr lvl="1"/>
            <a:r>
              <a:rPr lang="fr-FR" dirty="0" smtClean="0"/>
              <a:t>‘</a:t>
            </a:r>
            <a:r>
              <a:rPr lang="fr-FR" i="1" dirty="0" smtClean="0"/>
              <a:t>chacun est responsable du dommage qu’il a causé non seulement par son fait, mais encore par sa négligence ou par son imprudence</a:t>
            </a:r>
            <a:r>
              <a:rPr lang="fr-FR" dirty="0" smtClean="0"/>
              <a:t>‘</a:t>
            </a:r>
          </a:p>
          <a:p>
            <a:r>
              <a:rPr lang="fr-FR" sz="2600" dirty="0" smtClean="0"/>
              <a:t>Faute civile donnant lieu à responsabilité</a:t>
            </a:r>
            <a:endParaRPr lang="fr-FR" dirty="0" smtClean="0"/>
          </a:p>
          <a:p>
            <a:r>
              <a:rPr lang="fr-FR" sz="2600" dirty="0" smtClean="0"/>
              <a:t>Une omission dans la mise en place de mesures de sécurité suffisantes caractérise une faute par abstention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620688"/>
            <a:ext cx="8229600" cy="1066800"/>
          </a:xfrm>
        </p:spPr>
        <p:txBody>
          <a:bodyPr>
            <a:normAutofit fontScale="90000"/>
          </a:bodyPr>
          <a:lstStyle/>
          <a:p>
            <a:r>
              <a:rPr lang="fr-FR" dirty="0" smtClean="0"/>
              <a:t>Solutions adoptées – moyens techniques</a:t>
            </a:r>
            <a:endParaRPr lang="fr-FR" dirty="0"/>
          </a:p>
        </p:txBody>
      </p:sp>
      <p:sp>
        <p:nvSpPr>
          <p:cNvPr id="3" name="Espace réservé du contenu 2"/>
          <p:cNvSpPr>
            <a:spLocks noGrp="1"/>
          </p:cNvSpPr>
          <p:nvPr>
            <p:ph idx="1"/>
          </p:nvPr>
        </p:nvSpPr>
        <p:spPr>
          <a:xfrm>
            <a:off x="467544" y="1916832"/>
            <a:ext cx="8229600" cy="4325112"/>
          </a:xfrm>
        </p:spPr>
        <p:txBody>
          <a:bodyPr>
            <a:normAutofit/>
          </a:bodyPr>
          <a:lstStyle/>
          <a:p>
            <a:pPr lvl="1"/>
            <a:r>
              <a:rPr lang="fr-FR" dirty="0" smtClean="0"/>
              <a:t>Cryptage</a:t>
            </a:r>
          </a:p>
          <a:p>
            <a:pPr lvl="2"/>
            <a:r>
              <a:rPr lang="fr-FR" dirty="0" smtClean="0"/>
              <a:t>Solution quasi obligatoire mais soumise à l’article 30 de la loi 2004-575 pour la confiance dans l’économie numérique</a:t>
            </a:r>
          </a:p>
          <a:p>
            <a:pPr lvl="1"/>
            <a:r>
              <a:rPr lang="fr-FR" dirty="0" smtClean="0"/>
              <a:t>Signature électronique </a:t>
            </a:r>
          </a:p>
          <a:p>
            <a:pPr lvl="2"/>
            <a:r>
              <a:rPr lang="fr-FR" dirty="0" smtClean="0"/>
              <a:t>garantir l’intégrité d’un document électronique</a:t>
            </a:r>
          </a:p>
          <a:p>
            <a:pPr lvl="1"/>
            <a:r>
              <a:rPr lang="fr-FR" dirty="0" smtClean="0"/>
              <a:t>Contrôle d’accès au SI</a:t>
            </a:r>
          </a:p>
          <a:p>
            <a:pPr lvl="1"/>
            <a:r>
              <a:rPr lang="fr-FR" dirty="0" smtClean="0"/>
              <a:t>Surveillance du réseau</a:t>
            </a:r>
          </a:p>
          <a:p>
            <a:pPr lvl="2"/>
            <a:r>
              <a:rPr lang="fr-FR" dirty="0" smtClean="0"/>
              <a:t>sniffer, système de détection d’intrusion…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La confidentialité des données des utilisateurs</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20688"/>
            <a:ext cx="8229600" cy="1066800"/>
          </a:xfrm>
        </p:spPr>
        <p:txBody>
          <a:bodyPr/>
          <a:lstStyle/>
          <a:p>
            <a:r>
              <a:rPr lang="fr-FR" dirty="0" smtClean="0"/>
              <a:t>Le fichier Salarié</a:t>
            </a:r>
            <a:endParaRPr lang="fr-FR" dirty="0"/>
          </a:p>
        </p:txBody>
      </p:sp>
      <p:sp>
        <p:nvSpPr>
          <p:cNvPr id="3" name="Espace réservé du contenu 2"/>
          <p:cNvSpPr>
            <a:spLocks noGrp="1"/>
          </p:cNvSpPr>
          <p:nvPr>
            <p:ph idx="1"/>
          </p:nvPr>
        </p:nvSpPr>
        <p:spPr/>
        <p:txBody>
          <a:bodyPr/>
          <a:lstStyle/>
          <a:p>
            <a:r>
              <a:rPr lang="fr-FR" dirty="0" smtClean="0"/>
              <a:t>Il ne </a:t>
            </a:r>
            <a:r>
              <a:rPr lang="fr-FR" dirty="0" smtClean="0"/>
              <a:t>peut contenir que des données à caractère personnel adéquates, pertinentes et non excessives</a:t>
            </a:r>
          </a:p>
          <a:p>
            <a:endParaRPr lang="fr-FR" dirty="0" smtClean="0"/>
          </a:p>
          <a:p>
            <a:r>
              <a:rPr lang="fr-FR" dirty="0" smtClean="0"/>
              <a:t>Les données à caractère raciales, </a:t>
            </a:r>
            <a:r>
              <a:rPr lang="fr-FR" dirty="0" smtClean="0"/>
              <a:t>sexuelles etc. sont </a:t>
            </a:r>
            <a:r>
              <a:rPr lang="fr-FR" dirty="0" smtClean="0"/>
              <a:t>interdites</a:t>
            </a:r>
          </a:p>
          <a:p>
            <a:endParaRPr lang="fr-FR"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20688"/>
            <a:ext cx="8229600" cy="1066800"/>
          </a:xfrm>
        </p:spPr>
        <p:txBody>
          <a:bodyPr/>
          <a:lstStyle/>
          <a:p>
            <a:r>
              <a:rPr lang="fr-FR" dirty="0" smtClean="0"/>
              <a:t>Fichier Clients</a:t>
            </a:r>
            <a:endParaRPr lang="fr-FR" dirty="0"/>
          </a:p>
        </p:txBody>
      </p:sp>
      <p:sp>
        <p:nvSpPr>
          <p:cNvPr id="3" name="Espace réservé du contenu 2"/>
          <p:cNvSpPr>
            <a:spLocks noGrp="1"/>
          </p:cNvSpPr>
          <p:nvPr>
            <p:ph idx="1"/>
          </p:nvPr>
        </p:nvSpPr>
        <p:spPr/>
        <p:txBody>
          <a:bodyPr/>
          <a:lstStyle/>
          <a:p>
            <a:r>
              <a:rPr lang="fr-FR" dirty="0" smtClean="0"/>
              <a:t>Validation obligatoire par la CNIL</a:t>
            </a:r>
          </a:p>
          <a:p>
            <a:endParaRPr lang="fr-FR" dirty="0" smtClean="0"/>
          </a:p>
          <a:p>
            <a:r>
              <a:rPr lang="fr-FR" dirty="0" smtClean="0"/>
              <a:t>Sécurisation OBLIGATOIRE</a:t>
            </a:r>
          </a:p>
          <a:p>
            <a:endParaRPr lang="fr-FR" dirty="0" smtClean="0"/>
          </a:p>
          <a:p>
            <a:r>
              <a:rPr lang="fr-FR" dirty="0" smtClean="0"/>
              <a:t>Auprès du client les informer </a:t>
            </a:r>
          </a:p>
          <a:p>
            <a:pPr lvl="1"/>
            <a:r>
              <a:rPr lang="fr-FR" dirty="0" smtClean="0"/>
              <a:t>De leurs droits d'accès aux données</a:t>
            </a:r>
          </a:p>
          <a:p>
            <a:pPr lvl="1"/>
            <a:r>
              <a:rPr lang="fr-FR" dirty="0" smtClean="0"/>
              <a:t>Du droit de rectification</a:t>
            </a:r>
          </a:p>
          <a:p>
            <a:pPr lvl="1"/>
            <a:r>
              <a:rPr lang="fr-FR" dirty="0" smtClean="0"/>
              <a:t>Opposition pour motifs légitimes</a:t>
            </a: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20688"/>
            <a:ext cx="8229600" cy="1066800"/>
          </a:xfrm>
        </p:spPr>
        <p:txBody>
          <a:bodyPr>
            <a:normAutofit fontScale="90000"/>
          </a:bodyPr>
          <a:lstStyle/>
          <a:p>
            <a:r>
              <a:rPr lang="fr-FR" sz="4400" dirty="0" smtClean="0"/>
              <a:t>Transmission de fichier client</a:t>
            </a:r>
            <a:r>
              <a:rPr lang="fr-FR" dirty="0" smtClean="0"/>
              <a:t/>
            </a:r>
            <a:br>
              <a:rPr lang="fr-FR" dirty="0" smtClean="0"/>
            </a:b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Lors de la </a:t>
            </a:r>
            <a:r>
              <a:rPr lang="fr-FR" dirty="0" smtClean="0"/>
              <a:t>revente </a:t>
            </a:r>
            <a:r>
              <a:rPr lang="fr-FR" dirty="0" smtClean="0"/>
              <a:t>d’un fichier, </a:t>
            </a:r>
            <a:r>
              <a:rPr lang="fr-FR" dirty="0" smtClean="0"/>
              <a:t>toutes les entreprises disposant du fichier doivent être au </a:t>
            </a:r>
            <a:r>
              <a:rPr lang="fr-FR" dirty="0" smtClean="0"/>
              <a:t>courant</a:t>
            </a:r>
            <a:endParaRPr lang="fr-FR"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76672"/>
            <a:ext cx="8229600" cy="1066800"/>
          </a:xfrm>
        </p:spPr>
        <p:txBody>
          <a:bodyPr/>
          <a:lstStyle/>
          <a:p>
            <a:r>
              <a:rPr lang="fr-FR" dirty="0" smtClean="0"/>
              <a:t>Sommaire</a:t>
            </a:r>
            <a:endParaRPr lang="fr-FR" dirty="0"/>
          </a:p>
        </p:txBody>
      </p:sp>
      <p:sp>
        <p:nvSpPr>
          <p:cNvPr id="3" name="Espace réservé du contenu 2"/>
          <p:cNvSpPr>
            <a:spLocks noGrp="1"/>
          </p:cNvSpPr>
          <p:nvPr>
            <p:ph idx="1"/>
          </p:nvPr>
        </p:nvSpPr>
        <p:spPr>
          <a:xfrm>
            <a:off x="323528" y="1628800"/>
            <a:ext cx="8568952" cy="4325112"/>
          </a:xfrm>
        </p:spPr>
        <p:txBody>
          <a:bodyPr>
            <a:normAutofit fontScale="92500" lnSpcReduction="10000"/>
          </a:bodyPr>
          <a:lstStyle/>
          <a:p>
            <a:pPr>
              <a:buNone/>
            </a:pPr>
            <a:r>
              <a:rPr lang="fr-FR" sz="2400" dirty="0" smtClean="0"/>
              <a:t>1 – Droits et devoirs des utilisateurs des SI au sein d’une </a:t>
            </a:r>
            <a:r>
              <a:rPr lang="fr-FR" sz="2400" dirty="0" smtClean="0"/>
              <a:t>entreprise</a:t>
            </a:r>
          </a:p>
          <a:p>
            <a:pPr>
              <a:buNone/>
            </a:pPr>
            <a:r>
              <a:rPr lang="fr-FR" sz="2400" dirty="0" smtClean="0"/>
              <a:t>		</a:t>
            </a:r>
            <a:r>
              <a:rPr lang="fr-FR" sz="2200" dirty="0" smtClean="0"/>
              <a:t>Surveillance et atteinte à la vie privée</a:t>
            </a:r>
          </a:p>
          <a:p>
            <a:pPr>
              <a:buNone/>
            </a:pPr>
            <a:r>
              <a:rPr lang="fr-FR" sz="2200" dirty="0" smtClean="0"/>
              <a:t>	</a:t>
            </a:r>
            <a:r>
              <a:rPr lang="fr-FR" sz="2200" dirty="0" smtClean="0"/>
              <a:t>	Droits et devoirs du salarié</a:t>
            </a:r>
            <a:endParaRPr lang="fr-FR" sz="2200" dirty="0" smtClean="0"/>
          </a:p>
          <a:p>
            <a:pPr>
              <a:buNone/>
            </a:pPr>
            <a:r>
              <a:rPr lang="fr-FR" sz="2400" dirty="0" smtClean="0"/>
              <a:t>2 – Les mesures de sécurité prises par les entreprises pour leur </a:t>
            </a:r>
            <a:r>
              <a:rPr lang="fr-FR" sz="2400" dirty="0" smtClean="0"/>
              <a:t>SI</a:t>
            </a:r>
            <a:endParaRPr lang="fr-FR" sz="2400" dirty="0" smtClean="0"/>
          </a:p>
          <a:p>
            <a:pPr>
              <a:buNone/>
            </a:pPr>
            <a:r>
              <a:rPr lang="fr-FR" sz="2000" dirty="0" smtClean="0"/>
              <a:t>	</a:t>
            </a:r>
            <a:r>
              <a:rPr lang="fr-FR" sz="2000" dirty="0" smtClean="0"/>
              <a:t>	Risques </a:t>
            </a:r>
            <a:r>
              <a:rPr lang="fr-FR" sz="2000" dirty="0" smtClean="0"/>
              <a:t>sécuritaires</a:t>
            </a:r>
          </a:p>
          <a:p>
            <a:pPr>
              <a:buNone/>
            </a:pPr>
            <a:r>
              <a:rPr lang="fr-FR" sz="2000" dirty="0" smtClean="0"/>
              <a:t>	</a:t>
            </a:r>
            <a:r>
              <a:rPr lang="fr-FR" sz="2000" dirty="0" smtClean="0"/>
              <a:t>	Normes </a:t>
            </a:r>
            <a:r>
              <a:rPr lang="fr-FR" sz="2000" dirty="0" smtClean="0"/>
              <a:t>sécuritaires</a:t>
            </a:r>
          </a:p>
          <a:p>
            <a:pPr>
              <a:buNone/>
            </a:pPr>
            <a:r>
              <a:rPr lang="fr-FR" sz="2000" dirty="0" smtClean="0"/>
              <a:t>	</a:t>
            </a:r>
            <a:r>
              <a:rPr lang="fr-FR" sz="2000" dirty="0" smtClean="0"/>
              <a:t>	Critères </a:t>
            </a:r>
            <a:r>
              <a:rPr lang="fr-FR" sz="2000" dirty="0" smtClean="0"/>
              <a:t>de sécurité</a:t>
            </a:r>
          </a:p>
          <a:p>
            <a:pPr>
              <a:buNone/>
            </a:pPr>
            <a:r>
              <a:rPr lang="fr-FR" sz="2000" dirty="0" smtClean="0"/>
              <a:t>	</a:t>
            </a:r>
            <a:r>
              <a:rPr lang="fr-FR" sz="2000" dirty="0" smtClean="0"/>
              <a:t>	Dispositions </a:t>
            </a:r>
            <a:r>
              <a:rPr lang="fr-FR" sz="2000" dirty="0" smtClean="0"/>
              <a:t>légales</a:t>
            </a:r>
          </a:p>
          <a:p>
            <a:pPr>
              <a:buNone/>
            </a:pPr>
            <a:r>
              <a:rPr lang="fr-FR" sz="2000" dirty="0" smtClean="0"/>
              <a:t>	</a:t>
            </a:r>
            <a:r>
              <a:rPr lang="fr-FR" sz="2000" dirty="0" smtClean="0"/>
              <a:t>	Solutions </a:t>
            </a:r>
            <a:r>
              <a:rPr lang="fr-FR" sz="2000" dirty="0" smtClean="0"/>
              <a:t>adoptées – moyens techniques</a:t>
            </a:r>
          </a:p>
          <a:p>
            <a:pPr>
              <a:buNone/>
            </a:pPr>
            <a:r>
              <a:rPr lang="fr-FR" sz="2400" dirty="0" smtClean="0"/>
              <a:t>3 - La confidentialité des données des </a:t>
            </a:r>
            <a:r>
              <a:rPr lang="fr-FR" sz="2400" dirty="0" smtClean="0"/>
              <a:t>utilisateurs</a:t>
            </a:r>
          </a:p>
          <a:p>
            <a:pPr>
              <a:buNone/>
            </a:pPr>
            <a:r>
              <a:rPr lang="fr-FR" sz="2400" dirty="0" smtClean="0">
                <a:solidFill>
                  <a:schemeClr val="tx1"/>
                </a:solidFill>
              </a:rPr>
              <a:t>	</a:t>
            </a:r>
            <a:r>
              <a:rPr lang="fr-FR" sz="2400" dirty="0" smtClean="0">
                <a:solidFill>
                  <a:schemeClr val="tx1"/>
                </a:solidFill>
              </a:rPr>
              <a:t>	</a:t>
            </a:r>
            <a:r>
              <a:rPr lang="fr-FR" sz="2100" dirty="0" smtClean="0">
                <a:solidFill>
                  <a:schemeClr val="tx1"/>
                </a:solidFill>
              </a:rPr>
              <a:t>Le fichier salarié</a:t>
            </a:r>
            <a:endParaRPr lang="fr-FR" sz="2100" dirty="0" smtClean="0"/>
          </a:p>
          <a:p>
            <a:pPr>
              <a:buNone/>
            </a:pPr>
            <a:r>
              <a:rPr lang="fr-FR" sz="2100" dirty="0" smtClean="0">
                <a:solidFill>
                  <a:schemeClr val="tx1"/>
                </a:solidFill>
              </a:rPr>
              <a:t>		Fichiers clients</a:t>
            </a:r>
            <a:endParaRPr lang="fr-FR" sz="2100" dirty="0" smtClean="0"/>
          </a:p>
          <a:p>
            <a:pPr>
              <a:buNone/>
            </a:pPr>
            <a:r>
              <a:rPr lang="fr-FR" sz="2100" dirty="0" smtClean="0"/>
              <a:t>		Transmission </a:t>
            </a:r>
            <a:r>
              <a:rPr lang="fr-FR" sz="2100" dirty="0" smtClean="0">
                <a:solidFill>
                  <a:schemeClr val="tx1"/>
                </a:solidFill>
              </a:rPr>
              <a:t>de fichiers clients</a:t>
            </a:r>
            <a:endParaRPr lang="fr-FR" sz="2100" dirty="0" smtClean="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smtClean="0"/>
              <a:t>Droits et devoirs des utilisateurs des SI au sein d’une entreprise </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20688"/>
            <a:ext cx="8229600" cy="1066800"/>
          </a:xfrm>
        </p:spPr>
        <p:txBody>
          <a:bodyPr>
            <a:normAutofit fontScale="90000"/>
          </a:bodyPr>
          <a:lstStyle/>
          <a:p>
            <a:r>
              <a:rPr lang="fr-FR" dirty="0" smtClean="0"/>
              <a:t>Surveillance et atteinte à la vie privée</a:t>
            </a:r>
            <a:endParaRPr lang="fr-FR" dirty="0"/>
          </a:p>
        </p:txBody>
      </p:sp>
      <p:sp>
        <p:nvSpPr>
          <p:cNvPr id="3" name="Espace réservé du contenu 2"/>
          <p:cNvSpPr>
            <a:spLocks noGrp="1"/>
          </p:cNvSpPr>
          <p:nvPr>
            <p:ph idx="1"/>
          </p:nvPr>
        </p:nvSpPr>
        <p:spPr>
          <a:xfrm>
            <a:off x="467544" y="2060848"/>
            <a:ext cx="8229600" cy="4325112"/>
          </a:xfrm>
        </p:spPr>
        <p:txBody>
          <a:bodyPr>
            <a:normAutofit fontScale="85000" lnSpcReduction="20000"/>
          </a:bodyPr>
          <a:lstStyle/>
          <a:p>
            <a:r>
              <a:rPr lang="fr-FR" sz="2600" dirty="0" smtClean="0"/>
              <a:t>Obligation légale de l’employeur de contrôler et sanctionner l’activité de ses salariés sur le matériel informatique présent dans ses locaux</a:t>
            </a:r>
          </a:p>
          <a:p>
            <a:pPr>
              <a:buNone/>
            </a:pPr>
            <a:endParaRPr lang="fr-FR" sz="2600" dirty="0" smtClean="0"/>
          </a:p>
          <a:p>
            <a:r>
              <a:rPr lang="fr-FR" sz="2600" dirty="0" smtClean="0"/>
              <a:t>Opposition avec trois grands principes</a:t>
            </a:r>
          </a:p>
          <a:p>
            <a:pPr lvl="1"/>
            <a:r>
              <a:rPr lang="fr-FR" sz="2400" dirty="0" smtClean="0"/>
              <a:t>Proportionnalité</a:t>
            </a:r>
          </a:p>
          <a:p>
            <a:pPr lvl="2"/>
            <a:r>
              <a:rPr lang="fr-FR" sz="2200" dirty="0" smtClean="0"/>
              <a:t>aucune restriction imposée si elle n’est pas justifiée par l’activité de l’employé</a:t>
            </a:r>
          </a:p>
          <a:p>
            <a:pPr lvl="1"/>
            <a:r>
              <a:rPr lang="fr-FR" sz="2400" dirty="0" smtClean="0"/>
              <a:t>Discussion collective</a:t>
            </a:r>
          </a:p>
          <a:p>
            <a:pPr lvl="2"/>
            <a:r>
              <a:rPr lang="fr-FR" sz="2200" dirty="0" smtClean="0"/>
              <a:t>toute introduction de nouvelle technologie doit passer par la consultation du CE</a:t>
            </a:r>
          </a:p>
          <a:p>
            <a:pPr lvl="1"/>
            <a:r>
              <a:rPr lang="fr-FR" sz="2400" dirty="0" smtClean="0"/>
              <a:t>Transparence</a:t>
            </a:r>
          </a:p>
          <a:p>
            <a:pPr lvl="2"/>
            <a:r>
              <a:rPr lang="fr-FR" sz="2200" dirty="0" smtClean="0"/>
              <a:t>le Code du Travail impose d’informer au préalable d’informer les salariés sur tous les dispositifs mis en place pour collecter les données personnelles</a:t>
            </a:r>
            <a:endParaRPr lang="fr-F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20688"/>
            <a:ext cx="8229600" cy="1066800"/>
          </a:xfrm>
        </p:spPr>
        <p:txBody>
          <a:bodyPr>
            <a:normAutofit/>
          </a:bodyPr>
          <a:lstStyle/>
          <a:p>
            <a:r>
              <a:rPr lang="fr-FR" dirty="0" smtClean="0"/>
              <a:t>Droits et devoirs du salarié</a:t>
            </a:r>
            <a:endParaRPr lang="fr-FR" dirty="0"/>
          </a:p>
        </p:txBody>
      </p:sp>
      <p:sp>
        <p:nvSpPr>
          <p:cNvPr id="3" name="Espace réservé du contenu 2"/>
          <p:cNvSpPr>
            <a:spLocks noGrp="1"/>
          </p:cNvSpPr>
          <p:nvPr>
            <p:ph idx="1"/>
          </p:nvPr>
        </p:nvSpPr>
        <p:spPr>
          <a:xfrm>
            <a:off x="467544" y="2060848"/>
            <a:ext cx="8229600" cy="4325112"/>
          </a:xfrm>
        </p:spPr>
        <p:txBody>
          <a:bodyPr>
            <a:normAutofit fontScale="92500" lnSpcReduction="10000"/>
          </a:bodyPr>
          <a:lstStyle/>
          <a:p>
            <a:r>
              <a:rPr lang="fr-FR" sz="2600" dirty="0" smtClean="0"/>
              <a:t>Salarié s’expose à des sanction plus ou moins </a:t>
            </a:r>
            <a:r>
              <a:rPr lang="fr-FR" sz="2600" dirty="0" smtClean="0"/>
              <a:t>lourdes </a:t>
            </a:r>
            <a:r>
              <a:rPr lang="fr-FR" sz="2600" dirty="0" smtClean="0"/>
              <a:t>en enfreignant les règles </a:t>
            </a:r>
            <a:r>
              <a:rPr lang="fr-FR" sz="2600" dirty="0" smtClean="0"/>
              <a:t>définies </a:t>
            </a:r>
            <a:r>
              <a:rPr lang="fr-FR" sz="2600" dirty="0" smtClean="0"/>
              <a:t>par l’employeur</a:t>
            </a:r>
          </a:p>
          <a:p>
            <a:pPr>
              <a:buNone/>
            </a:pPr>
            <a:endParaRPr lang="fr-FR" sz="2600" dirty="0" smtClean="0"/>
          </a:p>
          <a:p>
            <a:r>
              <a:rPr lang="fr-FR" sz="2600" dirty="0" smtClean="0"/>
              <a:t>Obligation de l’employeur de</a:t>
            </a:r>
          </a:p>
          <a:p>
            <a:pPr lvl="1"/>
            <a:r>
              <a:rPr lang="fr-FR" sz="2400" dirty="0" smtClean="0"/>
              <a:t>Respecter la vie privée des </a:t>
            </a:r>
            <a:r>
              <a:rPr lang="fr-FR" sz="2400" dirty="0" smtClean="0"/>
              <a:t>salariés</a:t>
            </a:r>
            <a:endParaRPr lang="fr-FR" sz="2400" dirty="0" smtClean="0"/>
          </a:p>
          <a:p>
            <a:pPr lvl="2"/>
            <a:r>
              <a:rPr lang="fr-FR" sz="2200" dirty="0" smtClean="0"/>
              <a:t>Obligation de laisser un moyen de communication</a:t>
            </a:r>
          </a:p>
          <a:p>
            <a:pPr lvl="1"/>
            <a:r>
              <a:rPr lang="fr-FR" sz="2400" dirty="0" smtClean="0"/>
              <a:t>Donner des temps de pause</a:t>
            </a:r>
          </a:p>
          <a:p>
            <a:pPr lvl="2"/>
            <a:r>
              <a:rPr lang="fr-FR" sz="2200" dirty="0" smtClean="0"/>
              <a:t>Ces temps de pause sont considérés comme étant un espace de « vie privée »</a:t>
            </a:r>
          </a:p>
          <a:p>
            <a:pPr lvl="1"/>
            <a:r>
              <a:rPr lang="fr-FR" sz="2400" dirty="0" smtClean="0"/>
              <a:t>Définir les règles dans un document écrit</a:t>
            </a:r>
          </a:p>
          <a:p>
            <a:pPr lvl="2"/>
            <a:r>
              <a:rPr lang="fr-FR" sz="2200" dirty="0" smtClean="0"/>
              <a:t>Obligation que tout les règles </a:t>
            </a:r>
            <a:r>
              <a:rPr lang="fr-FR" sz="2200" dirty="0" smtClean="0"/>
              <a:t>soient rédigées </a:t>
            </a:r>
            <a:r>
              <a:rPr lang="fr-FR" sz="2200" dirty="0" smtClean="0"/>
              <a:t>dans un document officiel et de prévenir clairement le salarié</a:t>
            </a:r>
            <a:endParaRPr lang="fr-FR"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Les mesures de sécurité prises par les entreprises pour leur SI</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620688"/>
            <a:ext cx="8229600" cy="1066800"/>
          </a:xfrm>
        </p:spPr>
        <p:txBody>
          <a:bodyPr/>
          <a:lstStyle/>
          <a:p>
            <a:r>
              <a:rPr lang="fr-FR" dirty="0" smtClean="0"/>
              <a:t>Risques sécuritaires</a:t>
            </a:r>
            <a:endParaRPr lang="fr-FR" dirty="0"/>
          </a:p>
        </p:txBody>
      </p:sp>
      <p:sp>
        <p:nvSpPr>
          <p:cNvPr id="3" name="Espace réservé du contenu 2"/>
          <p:cNvSpPr>
            <a:spLocks noGrp="1"/>
          </p:cNvSpPr>
          <p:nvPr>
            <p:ph sz="half" idx="1"/>
          </p:nvPr>
        </p:nvSpPr>
        <p:spPr>
          <a:xfrm>
            <a:off x="467544" y="1916832"/>
            <a:ext cx="4038600" cy="4525963"/>
          </a:xfrm>
        </p:spPr>
        <p:txBody>
          <a:bodyPr>
            <a:normAutofit fontScale="92500" lnSpcReduction="20000"/>
          </a:bodyPr>
          <a:lstStyle/>
          <a:p>
            <a:r>
              <a:rPr lang="fr-FR" dirty="0" smtClean="0"/>
              <a:t>Menaces</a:t>
            </a:r>
          </a:p>
          <a:p>
            <a:pPr>
              <a:buNone/>
            </a:pPr>
            <a:endParaRPr lang="fr-FR" dirty="0" smtClean="0"/>
          </a:p>
          <a:p>
            <a:pPr lvl="1"/>
            <a:r>
              <a:rPr lang="fr-FR" dirty="0" smtClean="0"/>
              <a:t>Utilisateur du système </a:t>
            </a:r>
          </a:p>
          <a:p>
            <a:pPr lvl="2"/>
            <a:r>
              <a:rPr lang="fr-FR" dirty="0" smtClean="0"/>
              <a:t>Absence de comportement malveillant mais insouciance qui favorise le danger</a:t>
            </a:r>
          </a:p>
          <a:p>
            <a:pPr lvl="2">
              <a:buNone/>
            </a:pPr>
            <a:endParaRPr lang="fr-FR" dirty="0" smtClean="0"/>
          </a:p>
          <a:p>
            <a:pPr lvl="1"/>
            <a:r>
              <a:rPr lang="fr-FR" dirty="0" smtClean="0"/>
              <a:t>Personne malveillante</a:t>
            </a:r>
          </a:p>
          <a:p>
            <a:pPr lvl="2"/>
            <a:r>
              <a:rPr lang="fr-FR" dirty="0" smtClean="0"/>
              <a:t>Volonté d’accéder à des ressources non autorisées</a:t>
            </a:r>
          </a:p>
          <a:p>
            <a:pPr lvl="2">
              <a:buNone/>
            </a:pPr>
            <a:endParaRPr lang="fr-FR" dirty="0" smtClean="0"/>
          </a:p>
          <a:p>
            <a:pPr lvl="1"/>
            <a:r>
              <a:rPr lang="fr-FR" dirty="0" smtClean="0"/>
              <a:t>Programme malveillant</a:t>
            </a:r>
          </a:p>
          <a:p>
            <a:pPr lvl="2"/>
            <a:r>
              <a:rPr lang="fr-FR" dirty="0" smtClean="0"/>
              <a:t>Logiciel destiné à nuire ou abuser des ressources système</a:t>
            </a:r>
          </a:p>
          <a:p>
            <a:pPr lvl="2">
              <a:buNone/>
            </a:pPr>
            <a:endParaRPr lang="fr-FR" dirty="0" smtClean="0"/>
          </a:p>
          <a:p>
            <a:pPr lvl="1"/>
            <a:r>
              <a:rPr lang="fr-FR" dirty="0" smtClean="0"/>
              <a:t>Sinistre</a:t>
            </a:r>
          </a:p>
          <a:p>
            <a:pPr lvl="2"/>
            <a:r>
              <a:rPr lang="fr-FR" dirty="0" smtClean="0"/>
              <a:t>Vol, incendie, dégât des eaux</a:t>
            </a:r>
          </a:p>
          <a:p>
            <a:pPr lvl="1"/>
            <a:endParaRPr lang="fr-FR" dirty="0" smtClean="0"/>
          </a:p>
          <a:p>
            <a:pPr lvl="2">
              <a:buNone/>
            </a:pPr>
            <a:endParaRPr lang="fr-FR" dirty="0" smtClean="0"/>
          </a:p>
        </p:txBody>
      </p:sp>
      <p:sp>
        <p:nvSpPr>
          <p:cNvPr id="4" name="Espace réservé du contenu 3"/>
          <p:cNvSpPr>
            <a:spLocks noGrp="1"/>
          </p:cNvSpPr>
          <p:nvPr>
            <p:ph sz="half" idx="2"/>
          </p:nvPr>
        </p:nvSpPr>
        <p:spPr>
          <a:xfrm>
            <a:off x="4644008" y="1916832"/>
            <a:ext cx="4038600" cy="4525963"/>
          </a:xfrm>
        </p:spPr>
        <p:txBody>
          <a:bodyPr>
            <a:normAutofit fontScale="92500" lnSpcReduction="20000"/>
          </a:bodyPr>
          <a:lstStyle/>
          <a:p>
            <a:r>
              <a:rPr lang="fr-FR" dirty="0" smtClean="0"/>
              <a:t>Conséquences</a:t>
            </a:r>
          </a:p>
          <a:p>
            <a:endParaRPr lang="fr-FR" dirty="0" smtClean="0"/>
          </a:p>
          <a:p>
            <a:pPr lvl="1"/>
            <a:r>
              <a:rPr lang="fr-FR" dirty="0" smtClean="0"/>
              <a:t>Dommages financiers </a:t>
            </a:r>
          </a:p>
          <a:p>
            <a:pPr lvl="2"/>
            <a:r>
              <a:rPr lang="fr-FR" dirty="0" smtClean="0"/>
              <a:t>directs : perte de données…</a:t>
            </a:r>
          </a:p>
          <a:p>
            <a:pPr lvl="2"/>
            <a:r>
              <a:rPr lang="fr-FR" dirty="0" smtClean="0"/>
              <a:t>indirects : dédommagement de victimes, perte de marchés commerciaux, vol d’un secret de fabrication…</a:t>
            </a:r>
          </a:p>
          <a:p>
            <a:pPr lvl="2"/>
            <a:endParaRPr lang="fr-FR" dirty="0" smtClean="0"/>
          </a:p>
          <a:p>
            <a:pPr lvl="1"/>
            <a:r>
              <a:rPr lang="fr-FR" dirty="0" smtClean="0"/>
              <a:t>Dégradation de l’image de l’entreprise</a:t>
            </a:r>
          </a:p>
          <a:p>
            <a:pPr lvl="2"/>
            <a:r>
              <a:rPr lang="fr-FR" dirty="0" smtClean="0"/>
              <a:t>publicité négative : perte de confiance</a:t>
            </a:r>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20688"/>
            <a:ext cx="8229600" cy="1066800"/>
          </a:xfrm>
        </p:spPr>
        <p:txBody>
          <a:bodyPr/>
          <a:lstStyle/>
          <a:p>
            <a:r>
              <a:rPr lang="fr-FR" dirty="0" smtClean="0"/>
              <a:t>Normes sécuritaires</a:t>
            </a:r>
            <a:endParaRPr lang="fr-FR" dirty="0"/>
          </a:p>
        </p:txBody>
      </p:sp>
      <p:sp>
        <p:nvSpPr>
          <p:cNvPr id="3" name="Espace réservé du contenu 2"/>
          <p:cNvSpPr>
            <a:spLocks noGrp="1"/>
          </p:cNvSpPr>
          <p:nvPr>
            <p:ph idx="1"/>
          </p:nvPr>
        </p:nvSpPr>
        <p:spPr>
          <a:xfrm>
            <a:off x="467544" y="1916832"/>
            <a:ext cx="8229600" cy="4829168"/>
          </a:xfrm>
        </p:spPr>
        <p:txBody>
          <a:bodyPr>
            <a:normAutofit/>
          </a:bodyPr>
          <a:lstStyle/>
          <a:p>
            <a:r>
              <a:rPr lang="fr-FR" sz="2600" dirty="0" smtClean="0"/>
              <a:t>Norme ISO 27001</a:t>
            </a:r>
          </a:p>
          <a:p>
            <a:pPr lvl="1"/>
            <a:r>
              <a:rPr lang="fr-FR" sz="2400" dirty="0" smtClean="0"/>
              <a:t>Standard pour la sécurité des SI</a:t>
            </a:r>
            <a:endParaRPr lang="fr-FR" dirty="0" smtClean="0"/>
          </a:p>
          <a:p>
            <a:r>
              <a:rPr lang="fr-FR" sz="2600" dirty="0" smtClean="0"/>
              <a:t>Mises en œuvre</a:t>
            </a:r>
          </a:p>
          <a:p>
            <a:pPr lvl="1"/>
            <a:r>
              <a:rPr lang="fr-FR" sz="2400" dirty="0" smtClean="0"/>
              <a:t>En Europe </a:t>
            </a:r>
          </a:p>
          <a:p>
            <a:pPr lvl="2"/>
            <a:r>
              <a:rPr lang="fr-FR" sz="2200" dirty="0" smtClean="0"/>
              <a:t>Standard ITSEC (Information </a:t>
            </a:r>
            <a:r>
              <a:rPr lang="fr-FR" sz="2200" dirty="0" err="1" smtClean="0"/>
              <a:t>Technology</a:t>
            </a:r>
            <a:r>
              <a:rPr lang="fr-FR" sz="2200" dirty="0" smtClean="0"/>
              <a:t> Security Evaluation </a:t>
            </a:r>
            <a:r>
              <a:rPr lang="fr-FR" sz="2200" dirty="0" err="1" smtClean="0"/>
              <a:t>Criteria</a:t>
            </a:r>
            <a:r>
              <a:rPr lang="fr-FR" sz="2200" dirty="0" smtClean="0"/>
              <a:t>)</a:t>
            </a:r>
          </a:p>
          <a:p>
            <a:pPr lvl="1"/>
            <a:r>
              <a:rPr lang="fr-FR" sz="2400" dirty="0" smtClean="0"/>
              <a:t>Aux Etats-Unis</a:t>
            </a:r>
          </a:p>
          <a:p>
            <a:pPr lvl="2"/>
            <a:r>
              <a:rPr lang="fr-FR" sz="2200" dirty="0" smtClean="0"/>
              <a:t>NSA (National Security </a:t>
            </a:r>
            <a:r>
              <a:rPr lang="fr-FR" sz="2200" dirty="0" err="1" smtClean="0"/>
              <a:t>Agency</a:t>
            </a:r>
            <a:r>
              <a:rPr lang="fr-FR" sz="2200" dirty="0" smtClean="0"/>
              <a:t>) qui dépend directement du département de la défense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20688"/>
            <a:ext cx="8229600" cy="1066800"/>
          </a:xfrm>
        </p:spPr>
        <p:txBody>
          <a:bodyPr/>
          <a:lstStyle/>
          <a:p>
            <a:r>
              <a:rPr lang="fr-FR" dirty="0" smtClean="0"/>
              <a:t>Critères de sécurité</a:t>
            </a:r>
            <a:endParaRPr lang="fr-FR" dirty="0"/>
          </a:p>
        </p:txBody>
      </p:sp>
      <p:sp>
        <p:nvSpPr>
          <p:cNvPr id="3" name="Espace réservé du contenu 2"/>
          <p:cNvSpPr>
            <a:spLocks noGrp="1"/>
          </p:cNvSpPr>
          <p:nvPr>
            <p:ph idx="1"/>
          </p:nvPr>
        </p:nvSpPr>
        <p:spPr>
          <a:xfrm>
            <a:off x="467544" y="1916832"/>
            <a:ext cx="8229600" cy="4325112"/>
          </a:xfrm>
        </p:spPr>
        <p:txBody>
          <a:bodyPr>
            <a:normAutofit fontScale="92500" lnSpcReduction="10000"/>
          </a:bodyPr>
          <a:lstStyle/>
          <a:p>
            <a:r>
              <a:rPr lang="fr-FR" dirty="0" smtClean="0"/>
              <a:t>Disponibilité</a:t>
            </a:r>
          </a:p>
          <a:p>
            <a:pPr lvl="1"/>
            <a:r>
              <a:rPr lang="fr-FR" dirty="0" smtClean="0"/>
              <a:t>accessibilité à tout moment</a:t>
            </a:r>
          </a:p>
          <a:p>
            <a:r>
              <a:rPr lang="fr-FR" dirty="0" smtClean="0"/>
              <a:t>Intégrité</a:t>
            </a:r>
          </a:p>
          <a:p>
            <a:pPr lvl="1"/>
            <a:r>
              <a:rPr lang="fr-FR" dirty="0" smtClean="0"/>
              <a:t>Éléments exacts et complets</a:t>
            </a:r>
          </a:p>
          <a:p>
            <a:r>
              <a:rPr lang="fr-FR" dirty="0" smtClean="0"/>
              <a:t>Confidentialité</a:t>
            </a:r>
          </a:p>
          <a:p>
            <a:r>
              <a:rPr lang="fr-FR" dirty="0" smtClean="0"/>
              <a:t>Traçabilité (ou preuve)</a:t>
            </a:r>
          </a:p>
          <a:p>
            <a:pPr lvl="1"/>
            <a:r>
              <a:rPr lang="fr-FR" dirty="0" smtClean="0"/>
              <a:t>Traces conservées et exploitables des tentatives d’accès</a:t>
            </a:r>
          </a:p>
          <a:p>
            <a:r>
              <a:rPr lang="fr-FR" dirty="0" smtClean="0"/>
              <a:t>Menaces</a:t>
            </a:r>
          </a:p>
          <a:p>
            <a:pPr lvl="1"/>
            <a:r>
              <a:rPr lang="fr-FR" dirty="0" smtClean="0"/>
              <a:t>gravité des impacts dans le cas de la réalisation des risques</a:t>
            </a:r>
          </a:p>
          <a:p>
            <a:pPr lvl="1"/>
            <a:r>
              <a:rPr lang="fr-FR" dirty="0" smtClean="0"/>
              <a:t>potentialité des risques</a:t>
            </a:r>
          </a:p>
          <a:p>
            <a:pPr lvl="1"/>
            <a:endParaRPr lang="fr-FR"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306</TotalTime>
  <Words>1473</Words>
  <Application>Microsoft Office PowerPoint</Application>
  <PresentationFormat>Affichage à l'écran (4:3)</PresentationFormat>
  <Paragraphs>176</Paragraphs>
  <Slides>15</Slides>
  <Notes>10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Urbain</vt:lpstr>
      <vt:lpstr>Conformité légale des systèmes d’information</vt:lpstr>
      <vt:lpstr>Sommaire</vt:lpstr>
      <vt:lpstr>Droits et devoirs des utilisateurs des SI au sein d’une entreprise </vt:lpstr>
      <vt:lpstr>Surveillance et atteinte à la vie privée</vt:lpstr>
      <vt:lpstr>Droits et devoirs du salarié</vt:lpstr>
      <vt:lpstr>Les mesures de sécurité prises par les entreprises pour leur SI</vt:lpstr>
      <vt:lpstr>Risques sécuritaires</vt:lpstr>
      <vt:lpstr>Normes sécuritaires</vt:lpstr>
      <vt:lpstr>Critères de sécurité</vt:lpstr>
      <vt:lpstr>Dispositions légales</vt:lpstr>
      <vt:lpstr>Solutions adoptées – moyens techniques</vt:lpstr>
      <vt:lpstr>La confidentialité des données des utilisateurs</vt:lpstr>
      <vt:lpstr>Le fichier Salarié</vt:lpstr>
      <vt:lpstr>Fichier Clients</vt:lpstr>
      <vt:lpstr>Transmission de fichier client </vt:lpstr>
    </vt:vector>
  </TitlesOfParts>
  <Company>IUT PARIS DESCARTES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Conformité légale des systèmes d’information</dc:title>
  <dc:creator>utilciip</dc:creator>
  <cp:lastModifiedBy>utilciip</cp:lastModifiedBy>
  <cp:revision>33</cp:revision>
  <dcterms:created xsi:type="dcterms:W3CDTF">2011-11-14T15:26:59Z</dcterms:created>
  <dcterms:modified xsi:type="dcterms:W3CDTF">2011-11-15T13:22:26Z</dcterms:modified>
</cp:coreProperties>
</file>